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2" r:id="rId1"/>
  </p:sldMasterIdLst>
  <p:notesMasterIdLst>
    <p:notesMasterId r:id="rId17"/>
  </p:notesMasterIdLst>
  <p:handoutMasterIdLst>
    <p:handoutMasterId r:id="rId18"/>
  </p:handoutMasterIdLst>
  <p:sldIdLst>
    <p:sldId id="278" r:id="rId2"/>
    <p:sldId id="481" r:id="rId3"/>
    <p:sldId id="21264" r:id="rId4"/>
    <p:sldId id="513" r:id="rId5"/>
    <p:sldId id="356" r:id="rId6"/>
    <p:sldId id="21270" r:id="rId7"/>
    <p:sldId id="21274" r:id="rId8"/>
    <p:sldId id="21275" r:id="rId9"/>
    <p:sldId id="510" r:id="rId10"/>
    <p:sldId id="508" r:id="rId11"/>
    <p:sldId id="21277" r:id="rId12"/>
    <p:sldId id="509" r:id="rId13"/>
    <p:sldId id="517" r:id="rId14"/>
    <p:sldId id="279" r:id="rId15"/>
    <p:sldId id="505" r:id="rId16"/>
  </p:sldIdLst>
  <p:sldSz cx="9144000" cy="5143500" type="screen16x9"/>
  <p:notesSz cx="6797675" cy="9928225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laudia Christina Ahdida" initials="CCA" lastIdx="1" clrIdx="0">
    <p:extLst>
      <p:ext uri="{19B8F6BF-5375-455C-9EA6-DF929625EA0E}">
        <p15:presenceInfo xmlns:p15="http://schemas.microsoft.com/office/powerpoint/2012/main" userId="S-1-5-21-1526224874-1540688658-1361462980-636155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000C"/>
    <a:srgbClr val="FF868F"/>
    <a:srgbClr val="A3A3A3"/>
    <a:srgbClr val="4D4D4D"/>
    <a:srgbClr val="FFFFFF"/>
    <a:srgbClr val="002368"/>
    <a:srgbClr val="4A87FF"/>
    <a:srgbClr val="FF3040"/>
    <a:srgbClr val="00359C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69951" autoAdjust="0"/>
  </p:normalViewPr>
  <p:slideViewPr>
    <p:cSldViewPr snapToObjects="1" showGuides="1">
      <p:cViewPr varScale="1">
        <p:scale>
          <a:sx n="64" d="100"/>
          <a:sy n="64" d="100"/>
        </p:scale>
        <p:origin x="1180" y="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03EEF-9089-C744-8C93-EE73F8B15776}" type="datetimeFigureOut">
              <a:rPr lang="fr-FR" smtClean="0"/>
              <a:pPr/>
              <a:t>13/05/2025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F8E451-F231-B046-B379-61FE019F64C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57F9A8-E4A4-1C40-93CC-37CDF0C3283E}" type="datetimeFigureOut">
              <a:rPr lang="fr-FR" smtClean="0"/>
              <a:pPr/>
              <a:t>13/05/2025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93A5D-14D6-4646-84B9-A0E78F83D06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93A5D-14D6-4646-84B9-A0E78F83D06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03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45ECD-D02E-F0F2-1980-198CB5C21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ED3046-6660-A03E-AB0C-3CDA2CB410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65797D-9AEF-825F-E3F6-CCC45CFC09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4A434F-1A2C-0B59-A123-11498803D4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57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07FC5-06D3-AE89-54D3-8C4B0E2CE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7FADC-510F-1F81-0949-1246F9207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3CE38-55B7-068C-91CC-CAA73ACD88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05CE9-6BE6-EC8E-FF38-B1B7F6437D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703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3780C-4C30-7D84-5E7D-A80EECD7A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BA0640-02E4-A8AD-CD77-71F553B43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ADDA94-283C-D038-9869-F7BE05449B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38B31-6138-9EEB-65A2-6686446F6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44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08D8E5-78C1-3C5C-2341-870DE1E94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BE799-D00F-EDF7-E8CF-9AE1A87536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3350A-F5F8-DE0E-9514-25F2349D7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46673-55BB-221C-F2D4-D0CBA26742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2304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072C4-06E8-E3E1-419E-A3DC9BC32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37AB813-7FB1-C7BB-4B1B-D48396300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DF529D-42C4-835E-61E8-988066C2C7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50560-0678-D571-320E-DFC80DE856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93A5D-14D6-4646-84B9-A0E78F83D06C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747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93A5D-14D6-4646-84B9-A0E78F83D06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694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4B51B-FFCC-38FE-C23B-F3EF6460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54B421-7E8D-DF7A-D796-49BB1B059A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D54001-6AF9-0D23-1527-70FDE42B2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sz="1800" b="0" i="0" u="none" strike="noStrike" baseline="0" dirty="0">
              <a:latin typeface="NimbusRomNo9L-Regu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689D4-AAD7-5882-D164-0284828A81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393A5D-14D6-4646-84B9-A0E78F83D06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57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B630A-3FEE-C2F4-EACB-6AC292110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5FFB7F-5C96-DBBB-91E1-5B79F312BE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47F4E-0C42-BB95-B908-C4FDC0E40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0A32C-1430-DB70-7FEC-DAA64A93BF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09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50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749BB-F5BB-24FA-D5E9-9DA7ABC41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D9E7D2-A7F1-12F4-BF05-74EABD69FD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E3F76-6717-77F3-970A-6BF9563BB7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B864FB-13CD-DEF5-12E7-0DA74C2A82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59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C7DE-26FD-26B6-3E24-A7ADA7EC1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B7CAEC-AF04-302D-75CE-0BD1AC62A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F98D9F-3586-F7EA-957F-55B23EB311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BF442-1946-1558-6855-E444C4610D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530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3FB7-46D8-0F2B-B24F-90CAC1AA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EF0695-F980-1B13-BF79-22FF97071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B15D97-EBC7-187D-E5C2-DBA76A94FE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9DB6E-81D5-0399-AEEB-8D399C5BFA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5965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434F2-CD69-E3F2-E9A7-CCE22BF8E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CEF913-D4D1-0CAB-3045-E8DC64FE48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45A5E1-9D48-A28E-441B-CECF41235E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6C805-947B-8AEE-B2D1-AE0537806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AFAC84-B53D-4C74-88DB-C6F7F1D6CFF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422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016794"/>
            <a:ext cx="8305800" cy="37957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276350"/>
            <a:ext cx="8229600" cy="35052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276349"/>
            <a:ext cx="3733800" cy="32766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4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276350"/>
            <a:ext cx="4419600" cy="3276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457200" y="1276350"/>
            <a:ext cx="8305800" cy="353615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  3"/>
          <p:cNvSpPr>
            <a:spLocks noGrp="1"/>
          </p:cNvSpPr>
          <p:nvPr>
            <p:ph type="pic" sz="quarter" idx="10"/>
          </p:nvPr>
        </p:nvSpPr>
        <p:spPr>
          <a:xfrm>
            <a:off x="457200" y="1276350"/>
            <a:ext cx="8229600" cy="3505200"/>
          </a:xfrm>
          <a:prstGeom prst="rect">
            <a:avLst/>
          </a:prstGeom>
        </p:spPr>
        <p:txBody>
          <a:bodyPr vert="horz"/>
          <a:lstStyle/>
          <a:p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6"/>
          <p:cNvSpPr>
            <a:spLocks noGrp="1"/>
          </p:cNvSpPr>
          <p:nvPr>
            <p:ph type="title"/>
          </p:nvPr>
        </p:nvSpPr>
        <p:spPr>
          <a:xfrm>
            <a:off x="1295400" y="206375"/>
            <a:ext cx="6781800" cy="857250"/>
          </a:xfrm>
          <a:prstGeom prst="rect">
            <a:avLst/>
          </a:prstGeom>
        </p:spPr>
        <p:txBody>
          <a:bodyPr vert="horz" lIns="0" tIns="0" rIns="0" bIns="0"/>
          <a:lstStyle/>
          <a:p>
            <a:r>
              <a:rPr lang="fr-FR" dirty="0"/>
              <a:t>Cliquez et modifiez le titre</a:t>
            </a:r>
            <a:endParaRPr lang="en-GB" dirty="0"/>
          </a:p>
        </p:txBody>
      </p:sp>
      <p:sp>
        <p:nvSpPr>
          <p:cNvPr id="4" name="Espace réservé pour une image  6"/>
          <p:cNvSpPr>
            <a:spLocks noGrp="1"/>
          </p:cNvSpPr>
          <p:nvPr>
            <p:ph type="pic" sz="quarter" idx="10"/>
          </p:nvPr>
        </p:nvSpPr>
        <p:spPr>
          <a:xfrm>
            <a:off x="457200" y="1276349"/>
            <a:ext cx="3733800" cy="3276601"/>
          </a:xfrm>
          <a:prstGeom prst="rect">
            <a:avLst/>
          </a:prstGeom>
        </p:spPr>
        <p:txBody>
          <a:bodyPr vert="horz"/>
          <a:lstStyle/>
          <a:p>
            <a:endParaRPr lang="en-GB" dirty="0"/>
          </a:p>
        </p:txBody>
      </p:sp>
      <p:sp>
        <p:nvSpPr>
          <p:cNvPr id="5" name="Espace réservé du texte 11"/>
          <p:cNvSpPr>
            <a:spLocks noGrp="1"/>
          </p:cNvSpPr>
          <p:nvPr>
            <p:ph type="body" sz="quarter" idx="11"/>
          </p:nvPr>
        </p:nvSpPr>
        <p:spPr>
          <a:xfrm>
            <a:off x="4343400" y="1276350"/>
            <a:ext cx="4419600" cy="3276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371600" y="4812506"/>
            <a:ext cx="632460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>
                <a:latin typeface="Arial Narrow"/>
                <a:cs typeface="Arial Narrow"/>
              </a:defRPr>
            </a:lvl1pPr>
          </a:lstStyle>
          <a:p>
            <a:r>
              <a:rPr lang="fr-FR"/>
              <a:t>Nom Prenom </a:t>
            </a:r>
            <a:endParaRPr lang="en-GB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18/01/2021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Muon Collider Design Meeting (EDMS 2469628)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D55979-00CC-4874-A80E-0959E76EB9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970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MUON-Slide-graphBase-pagebottom.jp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4705350"/>
            <a:ext cx="9144000" cy="508000"/>
          </a:xfrm>
          <a:prstGeom prst="rect">
            <a:avLst/>
          </a:prstGeom>
        </p:spPr>
      </p:pic>
      <p:pic>
        <p:nvPicPr>
          <p:cNvPr id="7" name="Image 6" descr="MCC-inernational-finalV01.pn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9201" y="133350"/>
            <a:ext cx="1013799" cy="1013799"/>
          </a:xfrm>
          <a:prstGeom prst="rect">
            <a:avLst/>
          </a:prstGeom>
        </p:spPr>
      </p:pic>
      <p:pic>
        <p:nvPicPr>
          <p:cNvPr id="5" name="Image 4" descr="MCC-LogoCERN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05800" y="209550"/>
            <a:ext cx="609600" cy="609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61" r:id="rId4"/>
    <p:sldLayoutId id="2147483649" r:id="rId5"/>
    <p:sldLayoutId id="2147483650" r:id="rId6"/>
    <p:sldLayoutId id="2147483651" r:id="rId7"/>
    <p:sldLayoutId id="2147483670" r:id="rId8"/>
    <p:sldLayoutId id="2147483671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Arial Narrow"/>
          <a:ea typeface="+mj-ea"/>
          <a:cs typeface="Arial Narrow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800" kern="1200">
          <a:solidFill>
            <a:schemeClr val="tx1"/>
          </a:solidFill>
          <a:latin typeface="Arial Narrow"/>
          <a:ea typeface="+mn-ea"/>
          <a:cs typeface="Arial Narrow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400" kern="1200">
          <a:solidFill>
            <a:schemeClr val="tx1"/>
          </a:solidFill>
          <a:latin typeface="Arial Narrow"/>
          <a:ea typeface="+mn-ea"/>
          <a:cs typeface="Arial Narrow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1"/>
        </a:buClr>
        <a:buFont typeface="Wingdings" charset="2"/>
        <a:buChar char="§"/>
        <a:defRPr sz="2000" kern="1200">
          <a:solidFill>
            <a:schemeClr val="tx1"/>
          </a:solidFill>
          <a:latin typeface="Arial Narrow"/>
          <a:ea typeface="+mn-ea"/>
          <a:cs typeface="Arial Narrow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indico.desy.de/event/45968/timetable/?view=standard" TargetMode="External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desy.de/event/45968/timetable/?view=standard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indico.cern.ch/event/1325963/contributions/5837736/attachments/2819626/4923433/RP_IMCCAnnualMeeting_0324_Final.pdf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sagepub.com/doi/pdf/10.1177/ANIB_37_2-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-pub.iaea.org/MTCD/Publications/PDF/PUB1818_web.pdf" TargetMode="External"/><Relationship Id="rId4" Type="http://schemas.openxmlformats.org/officeDocument/2006/relationships/hyperlink" Target="https://www-pub.iaea.org/MTCD/Publications/PDF/PUB1781_web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indico.cern.ch/event/1513540/" TargetMode="External"/><Relationship Id="rId18" Type="http://schemas.openxmlformats.org/officeDocument/2006/relationships/hyperlink" Target="https://indico.desy.de/event/45968/timetable/?view=standard" TargetMode="External"/><Relationship Id="rId3" Type="http://schemas.openxmlformats.org/officeDocument/2006/relationships/hyperlink" Target="https://view.officeapps.live.com/op/view.aspx?src=https%3A%2F%2Findico.cern.ch%2Fevent%2F1250075%2Fcontributions%2F5342401%2Fattachments%2F2670449%2F4629103%2FRP_IMCCAnnualMeeting_0623_Final.pptx&amp;wdOrigin=BROWSELINK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11.png"/><Relationship Id="rId15" Type="http://schemas.openxmlformats.org/officeDocument/2006/relationships/image" Target="../media/image15.png"/><Relationship Id="rId10" Type="http://schemas.openxmlformats.org/officeDocument/2006/relationships/hyperlink" Target="https://view.officeapps.live.com/op/view.aspx?src=https%3A%2F%2Findico.cern.ch%2Fevent%2F1250075%2Fcontributions%2F5342904%2Fattachments%2F2670428%2F4629056%2FFLUKA_neutrino_radiation_MC_GL.pptx&amp;wdOrigin=BROWSELINK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indico.cern.ch/event/1030726/timetable/?view=standard" TargetMode="Externa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513540/" TargetMode="External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11" Type="http://schemas.openxmlformats.org/officeDocument/2006/relationships/hyperlink" Target="https://indico.desy.de/event/45968/timetable/?view=standard" TargetMode="External"/><Relationship Id="rId5" Type="http://schemas.openxmlformats.org/officeDocument/2006/relationships/hyperlink" Target="https://indico.cern.ch/event/1250075/contributions/5357604/attachments/2669953/4628041/23_06_20_ColliderParsAnnMeet.pdf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s://indico.cern.ch/event/1030726/timetable/?view=standar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5" Type="http://schemas.openxmlformats.org/officeDocument/2006/relationships/hyperlink" Target="https://view.officeapps.live.com/op/view.aspx?src=https%3A%2F%2Findico.cern.ch%2Fevent%2F1250075%2Fcontributions%2F5342400%2Fattachments%2F2670456%2F4629118%2F20230621_MovingMagnet_IMCC_Paris2023.pptx&amp;wdOrigin=BROWSELINK" TargetMode="External"/><Relationship Id="rId4" Type="http://schemas.openxmlformats.org/officeDocument/2006/relationships/hyperlink" Target="https://indico.desy.de/event/45968/timetable/?view=standar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Image 83" descr="LHC-Tunel-04A0112-s.jpg"/>
          <p:cNvPicPr>
            <a:picLocks/>
          </p:cNvPicPr>
          <p:nvPr/>
        </p:nvPicPr>
        <p:blipFill>
          <a:blip r:embed="rId3"/>
          <a:srcRect t="11617" b="21185"/>
          <a:stretch>
            <a:fillRect/>
          </a:stretch>
        </p:blipFill>
        <p:spPr>
          <a:xfrm>
            <a:off x="0" y="1127206"/>
            <a:ext cx="9144000" cy="4070904"/>
          </a:xfrm>
          <a:prstGeom prst="rect">
            <a:avLst/>
          </a:prstGeom>
        </p:spPr>
      </p:pic>
      <p:pic>
        <p:nvPicPr>
          <p:cNvPr id="83" name="Image 82" descr="MUON-SlideGraph-LogoBkgnd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544"/>
            <a:ext cx="9144000" cy="5140960"/>
          </a:xfrm>
          <a:prstGeom prst="rect">
            <a:avLst/>
          </a:prstGeom>
        </p:spPr>
      </p:pic>
      <p:sp>
        <p:nvSpPr>
          <p:cNvPr id="82" name="Titre 81"/>
          <p:cNvSpPr>
            <a:spLocks noGrp="1"/>
          </p:cNvSpPr>
          <p:nvPr>
            <p:ph type="title"/>
          </p:nvPr>
        </p:nvSpPr>
        <p:spPr>
          <a:xfrm>
            <a:off x="1475656" y="175575"/>
            <a:ext cx="6372944" cy="857250"/>
          </a:xfrm>
        </p:spPr>
        <p:txBody>
          <a:bodyPr/>
          <a:lstStyle/>
          <a:p>
            <a:r>
              <a:rPr lang="en-US" dirty="0"/>
              <a:t>R&amp;D </a:t>
            </a:r>
            <a:r>
              <a:rPr lang="en-US" dirty="0" err="1"/>
              <a:t>Programme</a:t>
            </a:r>
            <a:r>
              <a:rPr lang="en-US" dirty="0"/>
              <a:t> – Neutrino</a:t>
            </a:r>
            <a:endParaRPr lang="en-GB" dirty="0"/>
          </a:p>
        </p:txBody>
      </p:sp>
      <p:pic>
        <p:nvPicPr>
          <p:cNvPr id="85" name="Image 84" descr="MCC-LogoCERN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255900"/>
            <a:ext cx="838200" cy="838200"/>
          </a:xfrm>
          <a:prstGeom prst="rect">
            <a:avLst/>
          </a:prstGeom>
        </p:spPr>
      </p:pic>
      <p:pic>
        <p:nvPicPr>
          <p:cNvPr id="86" name="Image 85" descr="MCC-inernational-finalV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03" y="57150"/>
            <a:ext cx="1391497" cy="1391497"/>
          </a:xfrm>
          <a:prstGeom prst="rect">
            <a:avLst/>
          </a:prstGeom>
        </p:spPr>
      </p:pic>
      <p:sp>
        <p:nvSpPr>
          <p:cNvPr id="87" name="ZoneTexte 86"/>
          <p:cNvSpPr txBox="1"/>
          <p:nvPr/>
        </p:nvSpPr>
        <p:spPr>
          <a:xfrm>
            <a:off x="7284" y="3601256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u="sng" dirty="0">
                <a:solidFill>
                  <a:schemeClr val="bg1"/>
                </a:solidFill>
                <a:latin typeface="Arial Narrow"/>
                <a:cs typeface="Arial Narrow"/>
              </a:rPr>
              <a:t>C. Ahdida</a:t>
            </a: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, </a:t>
            </a:r>
            <a:b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C. </a:t>
            </a:r>
            <a:r>
              <a:rPr lang="en-GB" sz="1600" dirty="0" err="1">
                <a:solidFill>
                  <a:schemeClr val="bg1"/>
                </a:solidFill>
                <a:latin typeface="Arial Narrow"/>
                <a:cs typeface="Arial Narrow"/>
              </a:rPr>
              <a:t>Accetura</a:t>
            </a: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, C. Desponds, C. Carli, </a:t>
            </a:r>
            <a:r>
              <a:rPr lang="pt-BR" sz="1600" dirty="0">
                <a:solidFill>
                  <a:schemeClr val="bg1"/>
                </a:solidFill>
                <a:latin typeface="Arial Narrow"/>
                <a:cs typeface="Arial Narrow"/>
              </a:rPr>
              <a:t>N. Guilhaudin, </a:t>
            </a: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G. Lerner, J. Manczak,</a:t>
            </a:r>
            <a:r>
              <a:rPr lang="fi-FI" sz="1600" dirty="0">
                <a:solidFill>
                  <a:schemeClr val="bg1"/>
                </a:solidFill>
                <a:latin typeface="Arial Narrow"/>
                <a:cs typeface="Arial Narrow"/>
              </a:rPr>
              <a:t> </a:t>
            </a:r>
            <a:br>
              <a:rPr lang="fi-FI" sz="1600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fi-FI" sz="1600" dirty="0">
                <a:solidFill>
                  <a:schemeClr val="bg1"/>
                </a:solidFill>
                <a:latin typeface="Arial Narrow"/>
                <a:cs typeface="Arial Narrow"/>
              </a:rPr>
              <a:t>A. Kolehmainen, </a:t>
            </a: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Y. Robert, D. Schulte, M. Vanwelde </a:t>
            </a:r>
          </a:p>
          <a:p>
            <a:pPr algn="r"/>
            <a:endParaRPr lang="en-GB" sz="1600" dirty="0">
              <a:solidFill>
                <a:schemeClr val="bg1"/>
              </a:solidFill>
              <a:latin typeface="Arial Narrow"/>
              <a:cs typeface="Arial Narrow"/>
            </a:endParaRPr>
          </a:p>
          <a:p>
            <a:pPr algn="r"/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IMCC and MuCol annual meeting 2025</a:t>
            </a:r>
            <a:b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GB" sz="1600" dirty="0">
                <a:solidFill>
                  <a:schemeClr val="bg1"/>
                </a:solidFill>
                <a:latin typeface="Arial Narrow"/>
                <a:cs typeface="Arial Narrow"/>
              </a:rPr>
              <a:t>12-16 May 2025, DESY</a:t>
            </a:r>
          </a:p>
        </p:txBody>
      </p:sp>
    </p:spTree>
    <p:extLst>
      <p:ext uri="{BB962C8B-B14F-4D97-AF65-F5344CB8AC3E}">
        <p14:creationId xmlns:p14="http://schemas.microsoft.com/office/powerpoint/2010/main" val="2133762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5DDED-4992-517A-AEF0-4E755A23F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5DE950-FE06-4DF7-B0B3-30C63159D275}"/>
              </a:ext>
            </a:extLst>
          </p:cNvPr>
          <p:cNvSpPr/>
          <p:nvPr/>
        </p:nvSpPr>
        <p:spPr>
          <a:xfrm>
            <a:off x="4427984" y="2287488"/>
            <a:ext cx="4504788" cy="25885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46E990B-D9EC-ECBB-5263-41C234CB810E}"/>
              </a:ext>
            </a:extLst>
          </p:cNvPr>
          <p:cNvSpPr txBox="1"/>
          <p:nvPr/>
        </p:nvSpPr>
        <p:spPr>
          <a:xfrm>
            <a:off x="6837338" y="2571750"/>
            <a:ext cx="2019322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92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GeoProfiler tool available to study a </a:t>
            </a:r>
            <a:r>
              <a:rPr lang="en-GB" sz="1200" b="1" dirty="0">
                <a:latin typeface="Arial Narrow" panose="020B0606020202030204" pitchFamily="34" charset="0"/>
              </a:rPr>
              <a:t>specific collider placement</a:t>
            </a:r>
          </a:p>
          <a:p>
            <a:pPr marL="3492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Identification of exit points for </a:t>
            </a:r>
            <a:r>
              <a:rPr lang="en-GB" sz="1200" b="1" dirty="0">
                <a:latin typeface="Arial Narrow" panose="020B0606020202030204" pitchFamily="34" charset="0"/>
              </a:rPr>
              <a:t>IPs </a:t>
            </a:r>
            <a:r>
              <a:rPr lang="en-GB" sz="1200" dirty="0">
                <a:latin typeface="Arial Narrow" panose="020B0606020202030204" pitchFamily="34" charset="0"/>
              </a:rPr>
              <a:t>and </a:t>
            </a:r>
            <a:r>
              <a:rPr lang="en-GB" sz="1200" b="1" dirty="0">
                <a:latin typeface="Arial Narrow" panose="020B0606020202030204" pitchFamily="34" charset="0"/>
              </a:rPr>
              <a:t>interconnection regions</a:t>
            </a:r>
          </a:p>
          <a:p>
            <a:pPr marL="3492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Capability to study </a:t>
            </a:r>
            <a:r>
              <a:rPr lang="en-GB" sz="1200" b="1" dirty="0">
                <a:latin typeface="Arial Narrow" panose="020B0606020202030204" pitchFamily="34" charset="0"/>
              </a:rPr>
              <a:t>effect</a:t>
            </a:r>
            <a:r>
              <a:rPr lang="en-GB" sz="1200" dirty="0">
                <a:latin typeface="Arial Narrow" panose="020B0606020202030204" pitchFamily="34" charset="0"/>
              </a:rPr>
              <a:t> from </a:t>
            </a:r>
            <a:r>
              <a:rPr lang="en-GB" sz="1200" b="1" dirty="0">
                <a:latin typeface="Arial Narrow" panose="020B0606020202030204" pitchFamily="34" charset="0"/>
              </a:rPr>
              <a:t>mover</a:t>
            </a:r>
            <a:r>
              <a:rPr lang="en-GB" sz="1200" dirty="0">
                <a:latin typeface="Arial Narrow" panose="020B0606020202030204" pitchFamily="34" charset="0"/>
              </a:rPr>
              <a:t> system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C00BD7-9DC0-8549-DBEA-885E94FE60C8}"/>
              </a:ext>
            </a:extLst>
          </p:cNvPr>
          <p:cNvSpPr txBox="1"/>
          <p:nvPr/>
        </p:nvSpPr>
        <p:spPr>
          <a:xfrm>
            <a:off x="7001431" y="4284029"/>
            <a:ext cx="18552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 Narrow" panose="020B0606020202030204" pitchFamily="34" charset="0"/>
              </a:rPr>
              <a:t>See </a:t>
            </a:r>
            <a:r>
              <a:rPr lang="en-US" sz="1200" b="1" dirty="0">
                <a:latin typeface="Arial Narrow" panose="020B0606020202030204" pitchFamily="34" charset="0"/>
              </a:rPr>
              <a:t>tomorrow’s talk by C. Desponds</a:t>
            </a:r>
            <a:r>
              <a:rPr lang="en-US" sz="1200" dirty="0">
                <a:latin typeface="Arial Narrow" panose="020B060602020203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hlinkClick r:id="rId3"/>
              </a:rPr>
              <a:t>GeoProfiler </a:t>
            </a:r>
            <a:endParaRPr lang="en-GB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ABFEF6C-4EC9-193A-86FB-2AF74D6A39B6}"/>
              </a:ext>
            </a:extLst>
          </p:cNvPr>
          <p:cNvSpPr txBox="1"/>
          <p:nvPr/>
        </p:nvSpPr>
        <p:spPr>
          <a:xfrm>
            <a:off x="4644008" y="2301383"/>
            <a:ext cx="42887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Narrow" panose="020B0606020202030204" pitchFamily="34" charset="0"/>
              </a:rPr>
              <a:t>GeoProfiler – C. Desponds, N. Guilhaudin, Y. Robert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15FE5-8030-ADE2-ED2B-CA1C89C93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Dose surface map - GeoProfiler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D82C0259-7932-533E-0305-BA7EF70834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10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077046-2852-CD4B-C9B6-732E0077F50E}"/>
              </a:ext>
            </a:extLst>
          </p:cNvPr>
          <p:cNvSpPr txBox="1"/>
          <p:nvPr/>
        </p:nvSpPr>
        <p:spPr>
          <a:xfrm>
            <a:off x="253915" y="1412297"/>
            <a:ext cx="8350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0" indent="-444500">
              <a:spcAft>
                <a:spcPts val="600"/>
              </a:spcAft>
            </a:pPr>
            <a:r>
              <a:rPr lang="en-GB" sz="1600" b="1" i="1" dirty="0">
                <a:solidFill>
                  <a:schemeClr val="accent5"/>
                </a:solidFill>
                <a:latin typeface="Arial Narrow" panose="020B0606020202030204" pitchFamily="34" charset="0"/>
              </a:rPr>
              <a:t>Goal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Geolocate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 neutrino flux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affected surface 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for a given accelerator scenario and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optimize collider placement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 for a dose minimization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897A21-1167-E4DF-FE77-5A67EB3CF926}"/>
              </a:ext>
            </a:extLst>
          </p:cNvPr>
          <p:cNvSpPr/>
          <p:nvPr/>
        </p:nvSpPr>
        <p:spPr>
          <a:xfrm>
            <a:off x="278182" y="1391435"/>
            <a:ext cx="8654589" cy="646331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7B0427-A3DC-86AE-EB84-191F13910586}"/>
              </a:ext>
            </a:extLst>
          </p:cNvPr>
          <p:cNvSpPr txBox="1"/>
          <p:nvPr/>
        </p:nvSpPr>
        <p:spPr>
          <a:xfrm>
            <a:off x="323528" y="221171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Arial Narrow" panose="020B0606020202030204" pitchFamily="34" charset="0"/>
              </a:rPr>
              <a:t>GeoProfiler tool</a:t>
            </a:r>
            <a:endParaRPr lang="en-GB" sz="1600" u="sng" dirty="0">
              <a:latin typeface="Arial Narrow" panose="020B0606020202030204" pitchFamily="34" charset="0"/>
            </a:endParaRPr>
          </a:p>
        </p:txBody>
      </p:sp>
      <p:pic>
        <p:nvPicPr>
          <p:cNvPr id="17" name="Picture 16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4D1E12E5-7F9F-221A-395A-ADDF8D4441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565" y="2633902"/>
            <a:ext cx="2265699" cy="76595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EE898E11-2E7C-D1D7-EAD0-1AC9D24D861B}"/>
              </a:ext>
            </a:extLst>
          </p:cNvPr>
          <p:cNvSpPr txBox="1"/>
          <p:nvPr/>
        </p:nvSpPr>
        <p:spPr bwMode="auto">
          <a:xfrm>
            <a:off x="6588224" y="3800367"/>
            <a:ext cx="613746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solidFill>
                  <a:srgbClr val="C00000"/>
                </a:solidFill>
                <a:latin typeface="Arial Narrow" panose="020B0606020202030204" pitchFamily="34" charset="0"/>
              </a:rPr>
              <a:t>Unrealistic exit point sizes</a:t>
            </a:r>
            <a:endParaRPr lang="en-GB" sz="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325B8D-3ED4-9C32-34E5-71BEA3A31306}"/>
              </a:ext>
            </a:extLst>
          </p:cNvPr>
          <p:cNvSpPr txBox="1"/>
          <p:nvPr/>
        </p:nvSpPr>
        <p:spPr>
          <a:xfrm>
            <a:off x="4597196" y="3457096"/>
            <a:ext cx="9112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IP locations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61C9A0-EE8B-9EBA-4377-3AE83D0AC43F}"/>
              </a:ext>
            </a:extLst>
          </p:cNvPr>
          <p:cNvSpPr txBox="1"/>
          <p:nvPr/>
        </p:nvSpPr>
        <p:spPr>
          <a:xfrm>
            <a:off x="5646612" y="3457095"/>
            <a:ext cx="11541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Interconnect. regions</a:t>
            </a:r>
            <a:endParaRPr lang="en-GB" sz="900" b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6A3BF4C1-0670-F1F2-F3F0-2915A7ED3D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0" r="6193" b="33577"/>
          <a:stretch/>
        </p:blipFill>
        <p:spPr>
          <a:xfrm>
            <a:off x="4675126" y="4461995"/>
            <a:ext cx="725524" cy="312267"/>
          </a:xfrm>
          <a:prstGeom prst="rect">
            <a:avLst/>
          </a:prstGeom>
        </p:spPr>
      </p:pic>
      <p:pic>
        <p:nvPicPr>
          <p:cNvPr id="33" name="Image 12">
            <a:extLst>
              <a:ext uri="{FF2B5EF4-FFF2-40B4-BE49-F238E27FC236}">
                <a16:creationId xmlns:a16="http://schemas.microsoft.com/office/drawing/2014/main" id="{EF9625D2-1F34-A8FF-C9DA-50B41B1491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173" t="5909" r="22959" b="55606"/>
          <a:stretch/>
        </p:blipFill>
        <p:spPr>
          <a:xfrm>
            <a:off x="5786733" y="4469753"/>
            <a:ext cx="835623" cy="295966"/>
          </a:xfrm>
          <a:prstGeom prst="rect">
            <a:avLst/>
          </a:prstGeom>
        </p:spPr>
      </p:pic>
      <p:pic>
        <p:nvPicPr>
          <p:cNvPr id="35" name="Picture 34" descr="A map of the country&#10;&#10;AI-generated content may be incorrect.">
            <a:extLst>
              <a:ext uri="{FF2B5EF4-FFF2-40B4-BE49-F238E27FC236}">
                <a16:creationId xmlns:a16="http://schemas.microsoft.com/office/drawing/2014/main" id="{8B0626A9-012B-0818-3C46-ABBD5246574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5301"/>
          <a:stretch/>
        </p:blipFill>
        <p:spPr>
          <a:xfrm>
            <a:off x="4683027" y="3649924"/>
            <a:ext cx="966042" cy="796149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059AEDD8-8FA6-31A3-576B-86EB31F5C6C2}"/>
              </a:ext>
            </a:extLst>
          </p:cNvPr>
          <p:cNvSpPr txBox="1"/>
          <p:nvPr/>
        </p:nvSpPr>
        <p:spPr bwMode="auto">
          <a:xfrm>
            <a:off x="5377399" y="4463465"/>
            <a:ext cx="396212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Arial Narrow" panose="020B0606020202030204" pitchFamily="34" charset="0"/>
              </a:rPr>
              <a:t>3D views</a:t>
            </a:r>
            <a:endParaRPr lang="en-GB" sz="800" dirty="0">
              <a:latin typeface="Arial Narrow" panose="020B0606020202030204" pitchFamily="34" charset="0"/>
            </a:endParaRPr>
          </a:p>
        </p:txBody>
      </p:sp>
      <p:sp>
        <p:nvSpPr>
          <p:cNvPr id="38" name="TextBox 8">
            <a:extLst>
              <a:ext uri="{FF2B5EF4-FFF2-40B4-BE49-F238E27FC236}">
                <a16:creationId xmlns:a16="http://schemas.microsoft.com/office/drawing/2014/main" id="{FC46F347-97F7-B905-B7A5-0C26C2974421}"/>
              </a:ext>
            </a:extLst>
          </p:cNvPr>
          <p:cNvSpPr txBox="1"/>
          <p:nvPr/>
        </p:nvSpPr>
        <p:spPr bwMode="auto">
          <a:xfrm>
            <a:off x="6588224" y="4446073"/>
            <a:ext cx="613746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fr-FR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dirty="0">
                <a:latin typeface="Arial Narrow" panose="020B0606020202030204" pitchFamily="34" charset="0"/>
              </a:rPr>
              <a:t>Effect from movers</a:t>
            </a:r>
            <a:endParaRPr lang="en-GB" sz="800" dirty="0">
              <a:latin typeface="Arial Narrow" panose="020B0606020202030204" pitchFamily="34" charset="0"/>
            </a:endParaRPr>
          </a:p>
        </p:txBody>
      </p:sp>
      <p:sp>
        <p:nvSpPr>
          <p:cNvPr id="39" name="TextBox 9">
            <a:extLst>
              <a:ext uri="{FF2B5EF4-FFF2-40B4-BE49-F238E27FC236}">
                <a16:creationId xmlns:a16="http://schemas.microsoft.com/office/drawing/2014/main" id="{6C56144B-79DB-02FA-836E-BC6F05B3308C}"/>
              </a:ext>
            </a:extLst>
          </p:cNvPr>
          <p:cNvSpPr txBox="1"/>
          <p:nvPr/>
        </p:nvSpPr>
        <p:spPr>
          <a:xfrm>
            <a:off x="316733" y="2604082"/>
            <a:ext cx="4131825" cy="2141612"/>
          </a:xfrm>
          <a:prstGeom prst="rect">
            <a:avLst/>
          </a:prstGeom>
          <a:noFill/>
          <a:ln w="28575">
            <a:noFill/>
          </a:ln>
        </p:spPr>
        <p:txBody>
          <a:bodyPr wrap="square" numCol="1">
            <a:spAutoFit/>
          </a:bodyPr>
          <a:lstStyle/>
          <a:p>
            <a:pPr marL="0" lvl="1">
              <a:lnSpc>
                <a:spcPct val="150000"/>
              </a:lnSpc>
              <a:spcAft>
                <a:spcPts val="200"/>
              </a:spcAft>
            </a:pPr>
            <a:r>
              <a:rPr lang="en-US" sz="1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Plans: </a:t>
            </a:r>
            <a:r>
              <a:rPr lang="en-US" sz="1400" i="1" dirty="0">
                <a:latin typeface="Arial Narrow" panose="020B0606020202030204" pitchFamily="34" charset="0"/>
              </a:rPr>
              <a:t>Further</a:t>
            </a:r>
            <a:r>
              <a:rPr lang="en-US" sz="1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 improvements </a:t>
            </a:r>
            <a:r>
              <a:rPr lang="en-US" sz="1400" i="1" dirty="0">
                <a:latin typeface="Arial Narrow" panose="020B0606020202030204" pitchFamily="34" charset="0"/>
              </a:rPr>
              <a:t>of tool including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Analysis of </a:t>
            </a:r>
            <a:r>
              <a:rPr lang="en-GB" sz="1400" b="1" dirty="0">
                <a:latin typeface="Arial Narrow" panose="020B0606020202030204" pitchFamily="34" charset="0"/>
              </a:rPr>
              <a:t>area</a:t>
            </a:r>
            <a:r>
              <a:rPr lang="en-GB" sz="1400" dirty="0">
                <a:latin typeface="Arial Narrow" panose="020B0606020202030204" pitchFamily="34" charset="0"/>
              </a:rPr>
              <a:t> impacted by </a:t>
            </a:r>
            <a:r>
              <a:rPr lang="en-GB" sz="1400" b="1" dirty="0">
                <a:latin typeface="Arial Narrow" panose="020B0606020202030204" pitchFamily="34" charset="0"/>
              </a:rPr>
              <a:t>IPs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Visualization of </a:t>
            </a:r>
            <a:r>
              <a:rPr lang="en-GB" sz="1400" b="1" dirty="0">
                <a:latin typeface="Arial Narrow" panose="020B0606020202030204" pitchFamily="34" charset="0"/>
              </a:rPr>
              <a:t>bands</a:t>
            </a:r>
            <a:r>
              <a:rPr lang="en-GB" sz="1400" dirty="0">
                <a:latin typeface="Arial Narrow" panose="020B0606020202030204" pitchFamily="34" charset="0"/>
              </a:rPr>
              <a:t> from arc </a:t>
            </a:r>
            <a:r>
              <a:rPr lang="en-GB" sz="1400" b="1" dirty="0">
                <a:latin typeface="Arial Narrow" panose="020B0606020202030204" pitchFamily="34" charset="0"/>
              </a:rPr>
              <a:t>bending sections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Evaluation of potential </a:t>
            </a:r>
            <a:r>
              <a:rPr lang="en-GB" sz="1400" b="1" dirty="0">
                <a:latin typeface="Arial Narrow" panose="020B0606020202030204" pitchFamily="34" charset="0"/>
              </a:rPr>
              <a:t>overlaps</a:t>
            </a:r>
            <a:r>
              <a:rPr lang="en-GB" sz="1400" dirty="0">
                <a:latin typeface="Arial Narrow" panose="020B0606020202030204" pitchFamily="34" charset="0"/>
              </a:rPr>
              <a:t> in short straight sections, especially in critical areas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b="1" dirty="0">
                <a:latin typeface="Arial Narrow" panose="020B0606020202030204" pitchFamily="34" charset="0"/>
              </a:rPr>
              <a:t>Surface model </a:t>
            </a:r>
            <a:r>
              <a:rPr lang="en-GB" sz="1400" dirty="0">
                <a:latin typeface="Arial Narrow" panose="020B0606020202030204" pitchFamily="34" charset="0"/>
              </a:rPr>
              <a:t>improvements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Implementation of </a:t>
            </a:r>
            <a:r>
              <a:rPr lang="en-GB" sz="1400" b="1" dirty="0">
                <a:latin typeface="Arial Narrow" panose="020B0606020202030204" pitchFamily="34" charset="0"/>
              </a:rPr>
              <a:t>height–depth clearance</a:t>
            </a:r>
            <a:endParaRPr lang="en-US" sz="1400" b="1" dirty="0">
              <a:latin typeface="Arial Narrow" panose="020B0606020202030204" pitchFamily="34" charset="0"/>
            </a:endParaRP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Assessment of </a:t>
            </a:r>
            <a:r>
              <a:rPr lang="en-GB" sz="1400" b="1" dirty="0">
                <a:latin typeface="Arial Narrow" panose="020B0606020202030204" pitchFamily="34" charset="0"/>
              </a:rPr>
              <a:t>uncertainties</a:t>
            </a:r>
          </a:p>
        </p:txBody>
      </p:sp>
      <p:pic>
        <p:nvPicPr>
          <p:cNvPr id="1027" name="Image 1">
            <a:extLst>
              <a:ext uri="{FF2B5EF4-FFF2-40B4-BE49-F238E27FC236}">
                <a16:creationId xmlns:a16="http://schemas.microsoft.com/office/drawing/2014/main" id="{6C821F36-BB4E-E652-0954-97CD77626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56" y="3648419"/>
            <a:ext cx="900000" cy="778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5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66685-271E-5C9F-56D7-F4943761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EED6B7D-D6F7-6403-E914-AFAC7A3722CF}"/>
              </a:ext>
            </a:extLst>
          </p:cNvPr>
          <p:cNvSpPr/>
          <p:nvPr/>
        </p:nvSpPr>
        <p:spPr>
          <a:xfrm>
            <a:off x="4427983" y="2273435"/>
            <a:ext cx="4504788" cy="2588518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51D525-D8DF-CC09-8A66-7638B448C14C}"/>
              </a:ext>
            </a:extLst>
          </p:cNvPr>
          <p:cNvSpPr txBox="1"/>
          <p:nvPr/>
        </p:nvSpPr>
        <p:spPr>
          <a:xfrm>
            <a:off x="6372200" y="2667544"/>
            <a:ext cx="2610233" cy="1608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Tool for collider placement optimization within a predefined area, e.g</a:t>
            </a:r>
            <a:r>
              <a:rPr lang="en-GB" sz="1200">
                <a:latin typeface="Arial Narrow" panose="020B0606020202030204" pitchFamily="34" charset="0"/>
              </a:rPr>
              <a:t>. CERN </a:t>
            </a:r>
            <a:r>
              <a:rPr lang="en-GB" sz="1200" dirty="0">
                <a:latin typeface="Arial Narrow" panose="020B0606020202030204" pitchFamily="34" charset="0"/>
              </a:rPr>
              <a:t>domain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 Narrow" panose="020B0606020202030204" pitchFamily="34" charset="0"/>
              </a:rPr>
              <a:t>Potential configurations are filtered via preset parameters, such as non-built land, fixed IP shaft distance, max. depth, max. inclination, single exit points from IPs, distance of IP exit points, etc.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F45D81C-D632-0F9A-6032-4E2C076070E7}"/>
              </a:ext>
            </a:extLst>
          </p:cNvPr>
          <p:cNvSpPr txBox="1"/>
          <p:nvPr/>
        </p:nvSpPr>
        <p:spPr>
          <a:xfrm>
            <a:off x="6275945" y="4320127"/>
            <a:ext cx="26562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 Narrow" panose="020B0606020202030204" pitchFamily="34" charset="0"/>
              </a:rPr>
              <a:t>See </a:t>
            </a:r>
            <a:r>
              <a:rPr lang="en-US" sz="1200" b="1" dirty="0">
                <a:latin typeface="Arial Narrow" panose="020B0606020202030204" pitchFamily="34" charset="0"/>
              </a:rPr>
              <a:t>tomorrow’s talk by C. Desponds</a:t>
            </a:r>
            <a:r>
              <a:rPr lang="en-US" sz="1200" dirty="0">
                <a:latin typeface="Arial Narrow" panose="020B0606020202030204" pitchFamily="34" charset="0"/>
              </a:rPr>
              <a:t>, </a:t>
            </a:r>
            <a:r>
              <a:rPr lang="en-US" sz="1200" dirty="0">
                <a:latin typeface="Arial Narrow" panose="020B0606020202030204" pitchFamily="34" charset="0"/>
                <a:hlinkClick r:id="rId3"/>
              </a:rPr>
              <a:t>GeoProfiler </a:t>
            </a:r>
            <a:endParaRPr lang="en-GB" sz="1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3F4163-1AAE-84E8-1B37-47F8C3617D70}"/>
              </a:ext>
            </a:extLst>
          </p:cNvPr>
          <p:cNvSpPr txBox="1"/>
          <p:nvPr/>
        </p:nvSpPr>
        <p:spPr>
          <a:xfrm>
            <a:off x="4644008" y="2301383"/>
            <a:ext cx="42887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Narrow" panose="020B0606020202030204" pitchFamily="34" charset="0"/>
              </a:rPr>
              <a:t>Placement optimization tool – C. Desponds, N. Guilhaudin, Y. Robert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6BDF47-D94F-CDF3-1B6D-56D4998DE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Dose surface map – Placement optimization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976CF0D1-515A-9FAE-8040-D9D74231781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11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F8758-0B9E-D04C-D8B6-F4F3E314D0CE}"/>
              </a:ext>
            </a:extLst>
          </p:cNvPr>
          <p:cNvSpPr txBox="1"/>
          <p:nvPr/>
        </p:nvSpPr>
        <p:spPr>
          <a:xfrm>
            <a:off x="253915" y="1412297"/>
            <a:ext cx="83505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0" indent="-444500">
              <a:spcAft>
                <a:spcPts val="600"/>
              </a:spcAft>
            </a:pPr>
            <a:r>
              <a:rPr lang="en-GB" sz="1600" b="1" i="1" dirty="0">
                <a:solidFill>
                  <a:schemeClr val="accent5"/>
                </a:solidFill>
                <a:latin typeface="Arial Narrow" panose="020B0606020202030204" pitchFamily="34" charset="0"/>
              </a:rPr>
              <a:t>Goal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Geolocate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 neutrino flux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affected surface 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for a given accelerator scenario and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optimize collider placement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 for a dose minimization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11B95D-2B5F-F19F-2D93-346FAB8D7CC3}"/>
              </a:ext>
            </a:extLst>
          </p:cNvPr>
          <p:cNvSpPr/>
          <p:nvPr/>
        </p:nvSpPr>
        <p:spPr>
          <a:xfrm>
            <a:off x="278182" y="1391435"/>
            <a:ext cx="8654589" cy="646331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C2509C-F4DC-522A-BFC2-D94C585CC6AB}"/>
              </a:ext>
            </a:extLst>
          </p:cNvPr>
          <p:cNvSpPr txBox="1"/>
          <p:nvPr/>
        </p:nvSpPr>
        <p:spPr>
          <a:xfrm>
            <a:off x="323528" y="221171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Arial Narrow" panose="020B0606020202030204" pitchFamily="34" charset="0"/>
              </a:rPr>
              <a:t>Placement optimization tool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CBE22F1-0F0A-DF52-1C6A-A5AD6FEB413F}"/>
              </a:ext>
            </a:extLst>
          </p:cNvPr>
          <p:cNvSpPr txBox="1"/>
          <p:nvPr/>
        </p:nvSpPr>
        <p:spPr>
          <a:xfrm>
            <a:off x="316733" y="2604082"/>
            <a:ext cx="3647485" cy="2026196"/>
          </a:xfrm>
          <a:prstGeom prst="rect">
            <a:avLst/>
          </a:prstGeom>
          <a:noFill/>
          <a:ln w="28575">
            <a:noFill/>
          </a:ln>
        </p:spPr>
        <p:txBody>
          <a:bodyPr wrap="square" numCol="1">
            <a:spAutoFit/>
          </a:bodyPr>
          <a:lstStyle/>
          <a:p>
            <a:pPr marL="0" lvl="1">
              <a:lnSpc>
                <a:spcPct val="150000"/>
              </a:lnSpc>
              <a:spcAft>
                <a:spcPts val="200"/>
              </a:spcAft>
            </a:pPr>
            <a:r>
              <a:rPr lang="en-US" sz="1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Plans: </a:t>
            </a:r>
            <a:r>
              <a:rPr lang="en-US" sz="1400" i="1" dirty="0">
                <a:latin typeface="Arial Narrow" panose="020B0606020202030204" pitchFamily="34" charset="0"/>
              </a:rPr>
              <a:t>Further</a:t>
            </a:r>
            <a:r>
              <a:rPr lang="en-US" sz="14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 improvements </a:t>
            </a:r>
            <a:r>
              <a:rPr lang="en-US" sz="1400" i="1" dirty="0">
                <a:latin typeface="Arial Narrow" panose="020B0606020202030204" pitchFamily="34" charset="0"/>
              </a:rPr>
              <a:t>of analysis including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Investigation of resulting options including </a:t>
            </a:r>
            <a:r>
              <a:rPr lang="en-GB" sz="1400" b="1" dirty="0">
                <a:latin typeface="Arial Narrow" panose="020B0606020202030204" pitchFamily="34" charset="0"/>
              </a:rPr>
              <a:t>optimization</a:t>
            </a:r>
            <a:r>
              <a:rPr lang="en-GB" sz="1400" dirty="0">
                <a:latin typeface="Arial Narrow" panose="020B0606020202030204" pitchFamily="34" charset="0"/>
              </a:rPr>
              <a:t> of the exit points from the </a:t>
            </a:r>
            <a:r>
              <a:rPr lang="en-GB" sz="1400" b="1" dirty="0">
                <a:latin typeface="Arial Narrow" panose="020B0606020202030204" pitchFamily="34" charset="0"/>
              </a:rPr>
              <a:t>arcs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>
                <a:latin typeface="Arial Narrow" panose="020B0606020202030204" pitchFamily="34" charset="0"/>
              </a:rPr>
              <a:t>Potential adaptation of current </a:t>
            </a:r>
            <a:r>
              <a:rPr lang="en-GB" sz="1400" b="1" dirty="0">
                <a:latin typeface="Arial Narrow" panose="020B0606020202030204" pitchFamily="34" charset="0"/>
              </a:rPr>
              <a:t>inclination</a:t>
            </a:r>
            <a:r>
              <a:rPr lang="en-GB" sz="1400" dirty="0">
                <a:latin typeface="Arial Narrow" panose="020B0606020202030204" pitchFamily="34" charset="0"/>
              </a:rPr>
              <a:t> </a:t>
            </a:r>
            <a:r>
              <a:rPr lang="en-GB" sz="1400" b="1" dirty="0">
                <a:latin typeface="Arial Narrow" panose="020B0606020202030204" pitchFamily="34" charset="0"/>
              </a:rPr>
              <a:t>constraints</a:t>
            </a:r>
            <a:r>
              <a:rPr lang="en-GB" sz="1400" dirty="0">
                <a:latin typeface="Arial Narrow" panose="020B0606020202030204" pitchFamily="34" charset="0"/>
              </a:rPr>
              <a:t> (currently ±3%)</a:t>
            </a:r>
          </a:p>
          <a:p>
            <a:pPr marL="365760" lvl="1" indent="-182880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GB" sz="1400" dirty="0" err="1">
                <a:latin typeface="Arial Narrow" panose="020B0606020202030204" pitchFamily="34" charset="0"/>
              </a:rPr>
              <a:t>Analyze</a:t>
            </a:r>
            <a:r>
              <a:rPr lang="en-GB" sz="1400" dirty="0">
                <a:latin typeface="Arial Narrow" panose="020B0606020202030204" pitchFamily="34" charset="0"/>
              </a:rPr>
              <a:t> the impact of </a:t>
            </a:r>
            <a:r>
              <a:rPr lang="en-GB" sz="1400" b="1" dirty="0">
                <a:latin typeface="Arial Narrow" panose="020B0606020202030204" pitchFamily="34" charset="0"/>
              </a:rPr>
              <a:t>reducing</a:t>
            </a:r>
            <a:r>
              <a:rPr lang="en-GB" sz="1400" dirty="0">
                <a:latin typeface="Arial Narrow" panose="020B0606020202030204" pitchFamily="34" charset="0"/>
              </a:rPr>
              <a:t> parameter </a:t>
            </a:r>
            <a:r>
              <a:rPr lang="en-GB" sz="1400" b="1" dirty="0">
                <a:latin typeface="Arial Narrow" panose="020B0606020202030204" pitchFamily="34" charset="0"/>
              </a:rPr>
              <a:t>constraints</a:t>
            </a:r>
            <a:r>
              <a:rPr lang="en-GB" sz="1400" dirty="0">
                <a:latin typeface="Arial Narrow" panose="020B0606020202030204" pitchFamily="34" charset="0"/>
              </a:rPr>
              <a:t> (e.g. IP shafts outside CERN domain)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D5CB1FF-8331-FED8-44FF-942DF6BC7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786" y="2710249"/>
            <a:ext cx="851430" cy="12311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17131F-849F-E269-141D-A7CCB112A1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4919" y="2710250"/>
            <a:ext cx="913389" cy="12311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C94A9BA-A032-B823-FEAC-AA23452C5A5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</a:blip>
          <a:stretch>
            <a:fillRect/>
          </a:stretch>
        </p:blipFill>
        <p:spPr>
          <a:xfrm>
            <a:off x="4499992" y="2710249"/>
            <a:ext cx="945116" cy="12375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8CAA2C-D516-58AD-67B8-D4C049028A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505" y="3989743"/>
            <a:ext cx="1556557" cy="78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7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0146C-9179-170B-BE89-1A0F15E94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B4A422F-34A2-6C60-CDA4-BFEF583F82F6}"/>
              </a:ext>
            </a:extLst>
          </p:cNvPr>
          <p:cNvSpPr/>
          <p:nvPr/>
        </p:nvSpPr>
        <p:spPr>
          <a:xfrm>
            <a:off x="4499992" y="2571751"/>
            <a:ext cx="3888432" cy="2159660"/>
          </a:xfrm>
          <a:prstGeom prst="roundRect">
            <a:avLst>
              <a:gd name="adj" fmla="val 7639"/>
            </a:avLst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B7220C-5411-FAD7-1516-DEB727FA0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 fontScale="90000"/>
          </a:bodyPr>
          <a:lstStyle/>
          <a:p>
            <a:r>
              <a:rPr lang="en-GB" dirty="0"/>
              <a:t>Dose Assessment, Sensitivity, and Compliance Plans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7DF6B9F-5C88-3631-BB28-6652188480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12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20CA09-CF88-D7C9-EF1E-D481AD871F90}"/>
              </a:ext>
            </a:extLst>
          </p:cNvPr>
          <p:cNvSpPr txBox="1"/>
          <p:nvPr/>
        </p:nvSpPr>
        <p:spPr>
          <a:xfrm>
            <a:off x="4535567" y="2906318"/>
            <a:ext cx="388843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>
                <a:latin typeface="Arial Narrow" panose="020B0606020202030204" pitchFamily="34" charset="0"/>
              </a:rPr>
              <a:t>Evaluate means to demonstrate compliance of the dose estimates, both at the source (emission) and impact side (</a:t>
            </a:r>
            <a:r>
              <a:rPr lang="en-GB" sz="1400" dirty="0" err="1">
                <a:latin typeface="Arial Narrow" panose="020B0606020202030204" pitchFamily="34" charset="0"/>
              </a:rPr>
              <a:t>immission</a:t>
            </a:r>
            <a:r>
              <a:rPr lang="en-GB" sz="1400" dirty="0">
                <a:latin typeface="Arial Narrow" panose="020B0606020202030204" pitchFamily="34" charset="0"/>
              </a:rPr>
              <a:t>)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400" dirty="0">
              <a:latin typeface="Arial Narrow" panose="020B06060202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76E2CD-B61D-41E6-6921-D3B716CD8705}"/>
              </a:ext>
            </a:extLst>
          </p:cNvPr>
          <p:cNvSpPr txBox="1"/>
          <p:nvPr/>
        </p:nvSpPr>
        <p:spPr>
          <a:xfrm>
            <a:off x="4700605" y="3726845"/>
            <a:ext cx="1596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Source side</a:t>
            </a:r>
            <a:endParaRPr lang="en-GB" sz="1200" b="1" dirty="0">
              <a:latin typeface="Arial Narrow" panose="020B0606020202030204" pitchFamily="34" charset="0"/>
            </a:endParaRPr>
          </a:p>
          <a:p>
            <a:endParaRPr lang="en-GB" sz="1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E9C7DD-21F5-9348-2DB9-FE1775E429E7}"/>
              </a:ext>
            </a:extLst>
          </p:cNvPr>
          <p:cNvSpPr txBox="1"/>
          <p:nvPr/>
        </p:nvSpPr>
        <p:spPr>
          <a:xfrm>
            <a:off x="6141290" y="3723878"/>
            <a:ext cx="20949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Impact side</a:t>
            </a:r>
            <a:endParaRPr lang="en-GB" sz="1200" b="1" dirty="0">
              <a:latin typeface="Arial Narrow" panose="020B0606020202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E918F8-49C6-C188-2470-0EB25642038B}"/>
              </a:ext>
            </a:extLst>
          </p:cNvPr>
          <p:cNvSpPr/>
          <p:nvPr/>
        </p:nvSpPr>
        <p:spPr>
          <a:xfrm>
            <a:off x="4717439" y="3951201"/>
            <a:ext cx="1269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Arial Narrow" panose="020B0606020202030204" pitchFamily="34" charset="0"/>
              </a:rPr>
              <a:t>Measure muon beam parameters (e.g. divergence)</a:t>
            </a:r>
            <a:endParaRPr lang="en-GB" sz="1200" dirty="0"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CC7A99-31C1-EF4F-8B7C-3FB5AEEFACC8}"/>
              </a:ext>
            </a:extLst>
          </p:cNvPr>
          <p:cNvSpPr txBox="1"/>
          <p:nvPr/>
        </p:nvSpPr>
        <p:spPr>
          <a:xfrm>
            <a:off x="4563810" y="152639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  <a:latin typeface="Arial Narrow" panose="020B0606020202030204" pitchFamily="34" charset="0"/>
              </a:rPr>
              <a:t>Sensitivity analysis</a:t>
            </a:r>
            <a:endParaRPr lang="en-GB" sz="1400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  <a:p>
            <a:endParaRPr lang="en-GB" sz="1400" b="1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D04E9-7A61-B00F-6700-41A243096E22}"/>
              </a:ext>
            </a:extLst>
          </p:cNvPr>
          <p:cNvSpPr txBox="1"/>
          <p:nvPr/>
        </p:nvSpPr>
        <p:spPr>
          <a:xfrm>
            <a:off x="4590256" y="2598541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6"/>
                </a:solidFill>
                <a:latin typeface="Arial Narrow" panose="020B0606020202030204" pitchFamily="34" charset="0"/>
              </a:rPr>
              <a:t>Demonstration of compliance</a:t>
            </a:r>
            <a:endParaRPr lang="en-GB" sz="1400" b="1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FF49E5-4B78-9DE8-B2A2-4B3C50352DD4}"/>
              </a:ext>
            </a:extLst>
          </p:cNvPr>
          <p:cNvSpPr/>
          <p:nvPr/>
        </p:nvSpPr>
        <p:spPr>
          <a:xfrm>
            <a:off x="6138924" y="3951201"/>
            <a:ext cx="2266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dirty="0">
                <a:latin typeface="Arial Narrow" panose="020B0606020202030204" pitchFamily="34" charset="0"/>
              </a:rPr>
              <a:t>Design suitable monitoring instrumentation for measuring the dose from the secondary particles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E63E48-143E-F1F0-04E0-A99F5122ED2C}"/>
              </a:ext>
            </a:extLst>
          </p:cNvPr>
          <p:cNvSpPr txBox="1"/>
          <p:nvPr/>
        </p:nvSpPr>
        <p:spPr>
          <a:xfrm>
            <a:off x="4529989" y="1801832"/>
            <a:ext cx="388843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6020202030204" pitchFamily="34" charset="0"/>
              </a:rPr>
              <a:t>Uncertainties of dose estimate to be defined based on the various underlying parameters and 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7064F-EA6B-AA82-6B76-DB52C10933B5}"/>
              </a:ext>
            </a:extLst>
          </p:cNvPr>
          <p:cNvSpPr txBox="1"/>
          <p:nvPr/>
        </p:nvSpPr>
        <p:spPr>
          <a:xfrm>
            <a:off x="480418" y="1526390"/>
            <a:ext cx="2498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Dose assessment</a:t>
            </a:r>
            <a:endParaRPr lang="en-GB" sz="1400" b="1" dirty="0">
              <a:solidFill>
                <a:schemeClr val="accent5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endParaRPr lang="en-GB" sz="1400" b="1" dirty="0">
              <a:solidFill>
                <a:schemeClr val="accent5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CAF77E-C703-F249-7346-5FE25A976ED0}"/>
              </a:ext>
            </a:extLst>
          </p:cNvPr>
          <p:cNvSpPr txBox="1"/>
          <p:nvPr/>
        </p:nvSpPr>
        <p:spPr>
          <a:xfrm>
            <a:off x="435995" y="1801832"/>
            <a:ext cx="3775965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 Narrow" panose="020B0606020202030204" pitchFamily="34" charset="0"/>
              </a:rPr>
              <a:t>Final dose assessment to be based on represent-</a:t>
            </a:r>
            <a:r>
              <a:rPr lang="en-US" sz="1400" dirty="0" err="1">
                <a:latin typeface="Arial Narrow" panose="020B0606020202030204" pitchFamily="34" charset="0"/>
              </a:rPr>
              <a:t>tative</a:t>
            </a:r>
            <a:r>
              <a:rPr lang="en-US" sz="1400" dirty="0">
                <a:latin typeface="Arial Narrow" panose="020B0606020202030204" pitchFamily="34" charset="0"/>
              </a:rPr>
              <a:t> persons from the public in combination with the dose surface maps</a:t>
            </a:r>
          </a:p>
          <a:p>
            <a:pPr marL="177800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Arial Narrow" panose="020B0606020202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1879FBA-AD4E-0649-CF6E-F0D826796C33}"/>
              </a:ext>
            </a:extLst>
          </p:cNvPr>
          <p:cNvSpPr/>
          <p:nvPr/>
        </p:nvSpPr>
        <p:spPr>
          <a:xfrm>
            <a:off x="395535" y="1497014"/>
            <a:ext cx="3888432" cy="3234396"/>
          </a:xfrm>
          <a:prstGeom prst="roundRect">
            <a:avLst>
              <a:gd name="adj" fmla="val 7105"/>
            </a:avLst>
          </a:prstGeom>
          <a:noFill/>
          <a:ln w="381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B7BFDDA-AB9F-FCAF-3221-4CD84B093CD1}"/>
              </a:ext>
            </a:extLst>
          </p:cNvPr>
          <p:cNvSpPr/>
          <p:nvPr/>
        </p:nvSpPr>
        <p:spPr>
          <a:xfrm>
            <a:off x="4499992" y="1506577"/>
            <a:ext cx="3888432" cy="921157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913261-B867-7226-D8F4-6B4EDBDCC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64" y="2883093"/>
            <a:ext cx="2262017" cy="12992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DC6129-B8A5-6D16-10CA-9FF38DDC687C}"/>
              </a:ext>
            </a:extLst>
          </p:cNvPr>
          <p:cNvSpPr txBox="1"/>
          <p:nvPr/>
        </p:nvSpPr>
        <p:spPr>
          <a:xfrm>
            <a:off x="1892729" y="4176043"/>
            <a:ext cx="2267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latin typeface="Arial Narrow" panose="020B0606020202030204" pitchFamily="34" charset="0"/>
              </a:rPr>
              <a:t>C. Ahdida, </a:t>
            </a:r>
            <a:r>
              <a:rPr lang="en-GB" sz="800" dirty="0">
                <a:latin typeface="Arial Narrow" panose="020B0606020202030204" pitchFamily="34" charset="0"/>
                <a:hlinkClick r:id="rId4"/>
              </a:rPr>
              <a:t>Overview of Neutrino Radiation Studies</a:t>
            </a:r>
            <a:r>
              <a:rPr lang="en-GB" sz="800" dirty="0">
                <a:latin typeface="Arial Narrow" panose="020B0606020202030204" pitchFamily="34" charset="0"/>
              </a:rPr>
              <a:t>, IMCC Annual Meeting ‘24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097D34-D7DE-A4EA-A840-165614EA2974}"/>
              </a:ext>
            </a:extLst>
          </p:cNvPr>
          <p:cNvSpPr txBox="1"/>
          <p:nvPr/>
        </p:nvSpPr>
        <p:spPr>
          <a:xfrm>
            <a:off x="420300" y="2787774"/>
            <a:ext cx="141231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000" dirty="0">
                <a:latin typeface="Arial Narrow" panose="020B0606020202030204" pitchFamily="34" charset="0"/>
              </a:rPr>
              <a:t>Only direct </a:t>
            </a:r>
            <a:r>
              <a:rPr lang="en-US" sz="1000" b="1" dirty="0">
                <a:latin typeface="Arial Narrow" panose="020B0606020202030204" pitchFamily="34" charset="0"/>
              </a:rPr>
              <a:t>external exposure</a:t>
            </a:r>
            <a:r>
              <a:rPr lang="en-US" sz="1000" dirty="0">
                <a:latin typeface="Arial Narrow" panose="020B0606020202030204" pitchFamily="34" charset="0"/>
              </a:rPr>
              <a:t> pathway relevant as </a:t>
            </a:r>
            <a:r>
              <a:rPr lang="en-US" sz="1000" b="1" dirty="0">
                <a:latin typeface="Arial Narrow" panose="020B0606020202030204" pitchFamily="34" charset="0"/>
              </a:rPr>
              <a:t>activation negligible</a:t>
            </a:r>
          </a:p>
          <a:p>
            <a:pPr marL="180975" indent="-180975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1000" b="1" dirty="0">
                <a:latin typeface="Arial Narrow" panose="020B0606020202030204" pitchFamily="34" charset="0"/>
              </a:rPr>
              <a:t>Exposures to biota</a:t>
            </a:r>
            <a:r>
              <a:rPr lang="en-GB" sz="1000" dirty="0">
                <a:latin typeface="Arial Narrow" panose="020B0606020202030204" pitchFamily="34" charset="0"/>
              </a:rPr>
              <a:t>, i.e. animals and plants, are orders of magnitude below reference levels, and thus </a:t>
            </a:r>
            <a:r>
              <a:rPr lang="en-GB" sz="1000" b="1" dirty="0">
                <a:latin typeface="Arial Narrow" panose="020B0606020202030204" pitchFamily="34" charset="0"/>
              </a:rPr>
              <a:t>negligible</a:t>
            </a:r>
          </a:p>
        </p:txBody>
      </p:sp>
    </p:spTree>
    <p:extLst>
      <p:ext uri="{BB962C8B-B14F-4D97-AF65-F5344CB8AC3E}">
        <p14:creationId xmlns:p14="http://schemas.microsoft.com/office/powerpoint/2010/main" val="952776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BF5D6-4621-28AC-EAB5-8BD4993863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8B953-536D-FDEA-3F76-F7042588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R&amp;D Resources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A783860E-0561-AD3D-D79B-6EE91E84860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13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94B032-F653-BB64-E024-D562C1ADD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39515"/>
              </p:ext>
            </p:extLst>
          </p:nvPr>
        </p:nvGraphicFramePr>
        <p:xfrm>
          <a:off x="266336" y="2095982"/>
          <a:ext cx="8617226" cy="15295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94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1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8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0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1585538877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1932186336"/>
                    </a:ext>
                  </a:extLst>
                </a:gridCol>
                <a:gridCol w="786085">
                  <a:extLst>
                    <a:ext uri="{9D8B030D-6E8A-4147-A177-3AD203B41FA5}">
                      <a16:colId xmlns:a16="http://schemas.microsoft.com/office/drawing/2014/main" val="120498138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Resources</a:t>
                      </a:r>
                      <a:endParaRPr lang="en-US" sz="1400" b="1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2026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2027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2028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2029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2030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2031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2032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2033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2034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 Narrow" panose="020B0606020202030204" pitchFamily="34" charset="0"/>
                        </a:rPr>
                        <a:t>2035</a:t>
                      </a:r>
                      <a:endParaRPr lang="en-US" sz="1400" dirty="0">
                        <a:solidFill>
                          <a:srgbClr val="FFFFFF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Staff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0.55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0.55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0.55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0.55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0.55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0.45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0.45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0.45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0.45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0.45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Postdoc/</a:t>
                      </a:r>
                      <a:br>
                        <a:rPr lang="en-US" sz="1400" dirty="0">
                          <a:latin typeface="Arial Narrow" panose="020B0606020202030204" pitchFamily="34" charset="0"/>
                        </a:rPr>
                      </a:br>
                      <a:r>
                        <a:rPr lang="en-US" sz="1400" dirty="0">
                          <a:latin typeface="Arial Narrow" panose="020B0606020202030204" pitchFamily="34" charset="0"/>
                        </a:rPr>
                        <a:t>GRAD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2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2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Arial Narrow" panose="020B0606020202030204" pitchFamily="34" charset="0"/>
                        </a:rPr>
                        <a:t>0.75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0.75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0.75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0.75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0.75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845"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Material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 gridSpan="4"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~650k over the next 4 years </a:t>
                      </a:r>
                      <a:b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</a:br>
                      <a:r>
                        <a:rPr lang="en-GB" sz="1400" dirty="0">
                          <a:effectLst/>
                          <a:latin typeface="Arial Narrow" panose="020B0606020202030204" pitchFamily="34" charset="0"/>
                        </a:rPr>
                        <a:t>(~25% material, 75% personnel)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2345" marR="62345" marT="31173" marB="31173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62345" marR="62345" marT="31173" marB="31173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tc>
                  <a:txBody>
                    <a:bodyPr/>
                    <a:lstStyle/>
                    <a:p>
                      <a:pPr marL="0" marR="0" indent="0" algn="l" defTabSz="50258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 Narrow" panose="020B0606020202030204" pitchFamily="34" charset="0"/>
                        </a:rPr>
                        <a:t>-</a:t>
                      </a:r>
                      <a:endParaRPr lang="en-US" sz="1400" dirty="0">
                        <a:latin typeface="Arial Narrow" panose="020B0606020202030204" pitchFamily="34" charset="0"/>
                        <a:cs typeface="Calibri" panose="020F0502020204030204" pitchFamily="34" charset="0"/>
                      </a:endParaRPr>
                    </a:p>
                  </a:txBody>
                  <a:tcPr marL="62345" marR="62345" marT="31173" marB="31173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3B74E9E-8125-214E-7570-DD4D878554A2}"/>
              </a:ext>
            </a:extLst>
          </p:cNvPr>
          <p:cNvSpPr txBox="1"/>
          <p:nvPr/>
        </p:nvSpPr>
        <p:spPr>
          <a:xfrm>
            <a:off x="179512" y="149163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 Narrow" panose="020B0606020202030204" pitchFamily="34" charset="0"/>
              </a:rPr>
              <a:t>Resource estimates for the R&amp;D plans related to neutrinos</a:t>
            </a:r>
            <a:endParaRPr lang="en-GB" b="1" dirty="0">
              <a:solidFill>
                <a:schemeClr val="accent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5A833-68CF-CF80-1CA5-DE37B0DDD633}"/>
              </a:ext>
            </a:extLst>
          </p:cNvPr>
          <p:cNvSpPr txBox="1"/>
          <p:nvPr/>
        </p:nvSpPr>
        <p:spPr>
          <a:xfrm>
            <a:off x="220153" y="3860546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288" indent="-268288">
              <a:buFont typeface="Wingdings" panose="05000000000000000000" pitchFamily="2" charset="2"/>
              <a:buChar char="Ø"/>
            </a:pPr>
            <a:r>
              <a:rPr lang="en-US" sz="1600" dirty="0">
                <a:latin typeface="Arial Narrow" panose="020B0606020202030204" pitchFamily="34" charset="0"/>
              </a:rPr>
              <a:t>Resource profiling reflects stronger focus in the initial years of the R&amp;D phase to reach sufficient maturity for the dose assessment model and the neutrino flux mitigation technology</a:t>
            </a:r>
            <a:endParaRPr lang="en-GB" sz="1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6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MUON-SlideGraph-gradient.png"/>
          <p:cNvPicPr>
            <a:picLocks noChangeAspect="1"/>
          </p:cNvPicPr>
          <p:nvPr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0" y="3069829"/>
            <a:ext cx="9144000" cy="2108200"/>
          </a:xfrm>
          <a:prstGeom prst="rect">
            <a:avLst/>
          </a:prstGeom>
        </p:spPr>
      </p:pic>
      <p:pic>
        <p:nvPicPr>
          <p:cNvPr id="83" name="Image 82" descr="MUON-SlideGraph-LogoBkgnd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0960"/>
          </a:xfrm>
          <a:prstGeom prst="rect">
            <a:avLst/>
          </a:prstGeom>
        </p:spPr>
      </p:pic>
      <p:pic>
        <p:nvPicPr>
          <p:cNvPr id="85" name="Image 84" descr="MCC-LogoCER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255900"/>
            <a:ext cx="838200" cy="838200"/>
          </a:xfrm>
          <a:prstGeom prst="rect">
            <a:avLst/>
          </a:prstGeom>
        </p:spPr>
      </p:pic>
      <p:pic>
        <p:nvPicPr>
          <p:cNvPr id="86" name="Image 85" descr="MCC-inernational-finalV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503" y="57150"/>
            <a:ext cx="1391497" cy="1391497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35766" y="2038350"/>
            <a:ext cx="43772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i="1" dirty="0" err="1">
                <a:latin typeface="Arial Narrow"/>
                <a:cs typeface="Arial Narrow"/>
              </a:rPr>
              <a:t>Thank</a:t>
            </a:r>
            <a:r>
              <a:rPr lang="fr-FR" sz="3200" b="1" i="1" dirty="0">
                <a:latin typeface="Arial Narrow"/>
                <a:cs typeface="Arial Narrow"/>
              </a:rPr>
              <a:t> </a:t>
            </a:r>
            <a:r>
              <a:rPr lang="fr-FR" sz="3200" b="1" i="1" dirty="0" err="1">
                <a:latin typeface="Arial Narrow"/>
                <a:cs typeface="Arial Narrow"/>
              </a:rPr>
              <a:t>you</a:t>
            </a:r>
            <a:endParaRPr lang="fr-FR" sz="3200" b="1" i="1" dirty="0">
              <a:latin typeface="Arial Narrow"/>
              <a:cs typeface="Arial Narrow"/>
            </a:endParaRPr>
          </a:p>
          <a:p>
            <a:pPr algn="ctr"/>
            <a:r>
              <a:rPr lang="fr-FR" sz="3200" b="1" i="1" dirty="0">
                <a:latin typeface="Arial Narrow"/>
                <a:cs typeface="Arial Narrow"/>
              </a:rPr>
              <a:t>for </a:t>
            </a:r>
            <a:r>
              <a:rPr lang="fr-FR" sz="3200" b="1" i="1" dirty="0" err="1">
                <a:latin typeface="Arial Narrow"/>
                <a:cs typeface="Arial Narrow"/>
              </a:rPr>
              <a:t>your</a:t>
            </a:r>
            <a:r>
              <a:rPr lang="fr-FR" sz="3200" b="1" i="1" dirty="0">
                <a:latin typeface="Arial Narrow"/>
                <a:cs typeface="Arial Narrow"/>
              </a:rPr>
              <a:t> attention!</a:t>
            </a:r>
            <a:endParaRPr lang="en-GB" sz="3200" b="1" i="1" dirty="0"/>
          </a:p>
        </p:txBody>
      </p:sp>
    </p:spTree>
    <p:extLst>
      <p:ext uri="{BB962C8B-B14F-4D97-AF65-F5344CB8AC3E}">
        <p14:creationId xmlns:p14="http://schemas.microsoft.com/office/powerpoint/2010/main" val="1578157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655B0-813A-A034-F091-346B3796F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6951-D517-99D7-C445-4A83AF367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Legislation</a:t>
            </a:r>
            <a:endParaRPr lang="en-GB" dirty="0"/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3DF23492-65C7-9E77-8919-38E40016F31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15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770BB38-67C0-AD07-CFD9-A08CB997C5AA}"/>
              </a:ext>
            </a:extLst>
          </p:cNvPr>
          <p:cNvSpPr txBox="1"/>
          <p:nvPr/>
        </p:nvSpPr>
        <p:spPr>
          <a:xfrm>
            <a:off x="4404307" y="4861198"/>
            <a:ext cx="841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100 rem = 1 </a:t>
            </a:r>
            <a:r>
              <a:rPr lang="en-GB" sz="9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Sv</a:t>
            </a:r>
            <a:endParaRPr lang="en-GB" sz="9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2A761-3AFF-18FC-8FE6-BEC9734E72EF}"/>
              </a:ext>
            </a:extLst>
          </p:cNvPr>
          <p:cNvSpPr txBox="1"/>
          <p:nvPr/>
        </p:nvSpPr>
        <p:spPr>
          <a:xfrm>
            <a:off x="247027" y="1229710"/>
            <a:ext cx="866896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sz="1400" b="1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 Limit</a:t>
            </a:r>
            <a:endParaRPr lang="en-GB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According to international RP safety standards, the effective dose </a:t>
            </a: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limit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 member of the public for the exposure of </a:t>
            </a:r>
            <a:r>
              <a:rPr lang="en-GB" sz="1400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regulated sources is </a:t>
            </a: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mSv/year 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(see </a:t>
            </a:r>
            <a:r>
              <a:rPr lang="en-GB" sz="1400" u="sng" dirty="0">
                <a:solidFill>
                  <a:srgbClr val="46788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ICRP 103, 5.10 paragraph 245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en-GB" sz="1400" b="1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 Constraint</a:t>
            </a:r>
            <a:endParaRPr lang="en-GB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 dose constraint is a prospective and source related value of individual dose (dose constraint) or risk (risk constraint) that is used in planned exposure situations as a parameter for the optimisation of protection and safety for the source, and that serves as a boundary condition in defining the range of options in optimization.” ”[It] is a level of dose above which it is unlikely that protection is optimized” (</a:t>
            </a:r>
            <a:r>
              <a:rPr lang="en-GB" sz="1400" u="sng" dirty="0">
                <a:solidFill>
                  <a:srgbClr val="46788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IAEA GSG-8, paragraphs 2.23 and 2.24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A generic dose constraint is assuming the exposure of a person to 3 sources at the same time, resulting in </a:t>
            </a: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0.3 mSv/year 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(for details see </a:t>
            </a:r>
            <a:r>
              <a:rPr lang="en-GB" sz="1400" u="sng" dirty="0">
                <a:solidFill>
                  <a:srgbClr val="46788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IAEA GSG-9, A-2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</a:t>
            </a: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>
              <a:buNone/>
            </a:pPr>
            <a:r>
              <a:rPr lang="en-GB" sz="1400" b="1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Dose Optimisation</a:t>
            </a:r>
            <a:endParaRPr lang="en-GB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Next to the limitation, </a:t>
            </a:r>
            <a:r>
              <a:rPr lang="en-US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personal doses and collective doses must be optimized and be kept as low as reasonably achievable (ALARA). According to </a:t>
            </a:r>
            <a:r>
              <a:rPr lang="en-GB" sz="1400" u="sng" dirty="0">
                <a:solidFill>
                  <a:srgbClr val="467886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IAEA GSG-9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paragraph 5.32: “When the projected doses to members of the public are </a:t>
            </a:r>
            <a:r>
              <a:rPr lang="en-GB" sz="1400" b="1" u="sng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the order of</a:t>
            </a: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GB" sz="14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μSv</a:t>
            </a:r>
            <a:r>
              <a:rPr lang="en-GB" sz="14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per year</a:t>
            </a: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 below, a process for optimization should not normally be required, on the basis that the efforts for further dose reduction would generally not fulfil the requirement for optimization.”</a:t>
            </a:r>
          </a:p>
          <a:p>
            <a:pPr>
              <a:buNone/>
            </a:pPr>
            <a:r>
              <a:rPr lang="en-US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GB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GB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8287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Introduction</a:t>
            </a:r>
            <a:br>
              <a:rPr lang="en-GB" dirty="0">
                <a:latin typeface="Arial Narrow" panose="020B0606020202030204" pitchFamily="34" charset="0"/>
              </a:rPr>
            </a:br>
            <a:endParaRPr lang="en-GB" dirty="0"/>
          </a:p>
        </p:txBody>
      </p:sp>
      <p:sp>
        <p:nvSpPr>
          <p:cNvPr id="3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2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6B7A55A-C916-63C5-3A61-87947D872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05" b="31968"/>
          <a:stretch/>
        </p:blipFill>
        <p:spPr>
          <a:xfrm>
            <a:off x="5004048" y="1527220"/>
            <a:ext cx="4009916" cy="763909"/>
          </a:xfrm>
          <a:prstGeom prst="rect">
            <a:avLst/>
          </a:prstGeom>
        </p:spPr>
      </p:pic>
      <p:sp>
        <p:nvSpPr>
          <p:cNvPr id="77" name="Espace réservé du contenu 12">
            <a:extLst>
              <a:ext uri="{FF2B5EF4-FFF2-40B4-BE49-F238E27FC236}">
                <a16:creationId xmlns:a16="http://schemas.microsoft.com/office/drawing/2014/main" id="{3FF91BF3-45FA-38DF-D4E6-E6CD41429A6B}"/>
              </a:ext>
            </a:extLst>
          </p:cNvPr>
          <p:cNvSpPr txBox="1">
            <a:spLocks/>
          </p:cNvSpPr>
          <p:nvPr/>
        </p:nvSpPr>
        <p:spPr>
          <a:xfrm>
            <a:off x="188798" y="1563638"/>
            <a:ext cx="4443069" cy="129614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cs typeface="+mn-cs"/>
              </a:rPr>
              <a:t>Decays of µ</a:t>
            </a:r>
            <a:r>
              <a:rPr lang="en-GB" sz="1400" baseline="30000" dirty="0">
                <a:latin typeface="Arial Narrow" panose="020B0606020202030204" pitchFamily="34" charset="0"/>
                <a:cs typeface="+mn-cs"/>
              </a:rPr>
              <a:t>±</a:t>
            </a:r>
            <a:r>
              <a:rPr lang="en-GB" sz="1400" dirty="0">
                <a:latin typeface="Arial Narrow" panose="020B0606020202030204" pitchFamily="34" charset="0"/>
                <a:cs typeface="+mn-cs"/>
              </a:rPr>
              <a:t> in the collider may lead to large local neutrino flux in the collider ring plane reaching the Earth’s surface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cs typeface="+mn-cs"/>
              </a:rPr>
              <a:t>Rare single events of these high-energetic neutrinos create secondary particle showers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  <a:cs typeface="+mn-cs"/>
              </a:rPr>
              <a:t>The goal is to ensure that the </a:t>
            </a:r>
            <a:r>
              <a:rPr lang="en-GB" sz="1400" b="1" dirty="0">
                <a:solidFill>
                  <a:schemeClr val="accent1"/>
                </a:solidFill>
                <a:latin typeface="Arial Narrow" panose="020B0606020202030204" pitchFamily="34" charset="0"/>
                <a:cs typeface="+mn-cs"/>
              </a:rPr>
              <a:t>environmental impact </a:t>
            </a:r>
            <a:r>
              <a:rPr lang="en-GB" sz="1400" dirty="0">
                <a:latin typeface="Arial Narrow" panose="020B0606020202030204" pitchFamily="34" charset="0"/>
                <a:cs typeface="+mn-cs"/>
              </a:rPr>
              <a:t>of the neutrino-induced showers expressed in terms of effective dose to members of the public will be is </a:t>
            </a:r>
            <a:r>
              <a:rPr lang="en-GB" sz="1400" b="1" dirty="0">
                <a:solidFill>
                  <a:schemeClr val="accent1"/>
                </a:solidFill>
                <a:latin typeface="Arial Narrow" panose="020B0606020202030204" pitchFamily="34" charset="0"/>
                <a:cs typeface="+mn-cs"/>
              </a:rPr>
              <a:t>negligible</a:t>
            </a:r>
            <a:r>
              <a:rPr lang="en-GB" sz="1400" dirty="0">
                <a:latin typeface="Arial Narrow" panose="020B0606020202030204" pitchFamily="34" charset="0"/>
                <a:cs typeface="+mn-cs"/>
              </a:rPr>
              <a:t>, i.e. an </a:t>
            </a:r>
            <a:r>
              <a:rPr lang="en-GB" sz="1400" u="sng" dirty="0">
                <a:latin typeface="Arial Narrow" panose="020B0606020202030204" pitchFamily="34" charset="0"/>
                <a:cs typeface="+mn-cs"/>
              </a:rPr>
              <a:t>effective dose of the order of </a:t>
            </a:r>
            <a:r>
              <a:rPr lang="en-GB" sz="1400" b="1" u="sng" dirty="0">
                <a:latin typeface="Arial Narrow" panose="020B0606020202030204" pitchFamily="34" charset="0"/>
                <a:cs typeface="+mn-cs"/>
              </a:rPr>
              <a:t>10 </a:t>
            </a:r>
            <a:r>
              <a:rPr lang="en-GB" sz="1400" b="1" u="sng" dirty="0" err="1">
                <a:latin typeface="Arial Narrow" panose="020B0606020202030204" pitchFamily="34" charset="0"/>
                <a:cs typeface="+mn-cs"/>
              </a:rPr>
              <a:t>μSv</a:t>
            </a:r>
            <a:r>
              <a:rPr lang="en-GB" sz="1400" b="1" u="sng" dirty="0">
                <a:latin typeface="Arial Narrow" panose="020B0606020202030204" pitchFamily="34" charset="0"/>
                <a:cs typeface="+mn-cs"/>
              </a:rPr>
              <a:t>/year</a:t>
            </a:r>
            <a:r>
              <a:rPr lang="en-GB" sz="1400" b="1" dirty="0">
                <a:latin typeface="Arial Narrow" panose="020B0606020202030204" pitchFamily="34" charset="0"/>
                <a:cs typeface="+mn-cs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GB" sz="1400" dirty="0">
                <a:latin typeface="Arial Narrow" panose="020B0606020202030204" pitchFamily="34" charset="0"/>
              </a:rPr>
              <a:t>A </a:t>
            </a:r>
            <a:r>
              <a:rPr lang="en-GB" sz="14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refined dose model </a:t>
            </a:r>
            <a:r>
              <a:rPr lang="en-GB" sz="1400" dirty="0">
                <a:latin typeface="Arial Narrow" panose="020B0606020202030204" pitchFamily="34" charset="0"/>
              </a:rPr>
              <a:t>for an accurate estimation of neutrino-induced doses is being developed and used for an </a:t>
            </a:r>
            <a:r>
              <a:rPr lang="en-GB" sz="1400" b="1" dirty="0">
                <a:latin typeface="Arial Narrow" panose="020B0606020202030204" pitchFamily="34" charset="0"/>
              </a:rPr>
              <a:t>optimisation </a:t>
            </a:r>
            <a:r>
              <a:rPr lang="en-GB" sz="1400" dirty="0">
                <a:latin typeface="Arial Narrow" panose="020B0606020202030204" pitchFamily="34" charset="0"/>
              </a:rPr>
              <a:t>to </a:t>
            </a:r>
            <a:r>
              <a:rPr lang="en-GB" sz="1400" b="1" dirty="0">
                <a:latin typeface="Arial Narrow" panose="020B0606020202030204" pitchFamily="34" charset="0"/>
              </a:rPr>
              <a:t>minimise </a:t>
            </a:r>
            <a:r>
              <a:rPr lang="en-GB" sz="1400" dirty="0">
                <a:latin typeface="Arial Narrow" panose="020B0606020202030204" pitchFamily="34" charset="0"/>
              </a:rPr>
              <a:t>the</a:t>
            </a:r>
            <a:r>
              <a:rPr lang="en-GB" sz="1400" b="1" dirty="0">
                <a:latin typeface="Arial Narrow" panose="020B0606020202030204" pitchFamily="34" charset="0"/>
              </a:rPr>
              <a:t> effective doses </a:t>
            </a:r>
            <a:r>
              <a:rPr lang="en-GB" sz="1400" dirty="0">
                <a:latin typeface="Arial Narrow" panose="020B0606020202030204" pitchFamily="34" charset="0"/>
              </a:rPr>
              <a:t>to members of the public to a negligible level</a:t>
            </a:r>
          </a:p>
          <a:p>
            <a:pPr>
              <a:spcAft>
                <a:spcPts val="600"/>
              </a:spcAft>
            </a:pPr>
            <a:endParaRPr lang="en-GB" sz="1400" dirty="0">
              <a:latin typeface="Arial Narrow" panose="020B0606020202030204" pitchFamily="34" charset="0"/>
              <a:cs typeface="+mn-cs"/>
            </a:endParaRPr>
          </a:p>
          <a:p>
            <a:pPr marL="0" indent="0">
              <a:buNone/>
            </a:pPr>
            <a:endParaRPr lang="en-GB" sz="1800" dirty="0"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04307" y="4861198"/>
            <a:ext cx="841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>
                <a:latin typeface="Arial Narrow" panose="020B0606020202030204" pitchFamily="34" charset="0"/>
                <a:cs typeface="Arial" panose="020B0604020202020204" pitchFamily="34" charset="0"/>
              </a:rPr>
              <a:t>100 rem = 1 </a:t>
            </a:r>
            <a:r>
              <a:rPr lang="en-GB" sz="900" b="1" dirty="0" err="1">
                <a:latin typeface="Arial Narrow" panose="020B0606020202030204" pitchFamily="34" charset="0"/>
                <a:cs typeface="Arial" panose="020B0604020202020204" pitchFamily="34" charset="0"/>
              </a:rPr>
              <a:t>Sv</a:t>
            </a:r>
            <a:endParaRPr lang="en-GB" sz="9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D980A22-8F26-4DAA-3858-BEFD58B65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8047" y="2840618"/>
            <a:ext cx="3754600" cy="156614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BCEA3A3-4586-A7F3-C1B3-408FA5D47018}"/>
              </a:ext>
            </a:extLst>
          </p:cNvPr>
          <p:cNvSpPr txBox="1"/>
          <p:nvPr/>
        </p:nvSpPr>
        <p:spPr>
          <a:xfrm>
            <a:off x="5220072" y="3579862"/>
            <a:ext cx="57606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3 TeV, </a:t>
            </a:r>
            <a:br>
              <a:rPr lang="en-US" sz="500" dirty="0"/>
            </a:br>
            <a:r>
              <a:rPr lang="en-US" sz="500" dirty="0"/>
              <a:t>7.6 TeV, </a:t>
            </a:r>
            <a:br>
              <a:rPr lang="en-US" sz="500" dirty="0"/>
            </a:br>
            <a:r>
              <a:rPr lang="en-US" sz="500" b="1" dirty="0"/>
              <a:t>10 TeV</a:t>
            </a:r>
            <a:endParaRPr lang="en-GB" sz="500" b="1" dirty="0"/>
          </a:p>
        </p:txBody>
      </p:sp>
    </p:spTree>
    <p:extLst>
      <p:ext uri="{BB962C8B-B14F-4D97-AF65-F5344CB8AC3E}">
        <p14:creationId xmlns:p14="http://schemas.microsoft.com/office/powerpoint/2010/main" val="91909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028FE5-BBB4-EB2C-FE46-59BF0B85D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140F-FE02-BDAC-8592-5C1170FC9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 panose="020B0606020202030204" pitchFamily="34" charset="0"/>
              </a:rPr>
              <a:t>Objectives and Deliverables</a:t>
            </a:r>
            <a:br>
              <a:rPr lang="en-GB" dirty="0">
                <a:latin typeface="Arial Narrow" panose="020B0606020202030204" pitchFamily="34" charset="0"/>
              </a:rPr>
            </a:br>
            <a:endParaRPr lang="en-GB" dirty="0"/>
          </a:p>
        </p:txBody>
      </p:sp>
      <p:sp>
        <p:nvSpPr>
          <p:cNvPr id="3" name="Espace réservé du numéro de diapositive 3">
            <a:extLst>
              <a:ext uri="{FF2B5EF4-FFF2-40B4-BE49-F238E27FC236}">
                <a16:creationId xmlns:a16="http://schemas.microsoft.com/office/drawing/2014/main" id="{7252C8E8-524D-C513-AD98-0CB318C1B1B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3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A4BCA3-91C6-A8E7-0E0F-5306E9E5A163}"/>
              </a:ext>
            </a:extLst>
          </p:cNvPr>
          <p:cNvSpPr txBox="1"/>
          <p:nvPr/>
        </p:nvSpPr>
        <p:spPr>
          <a:xfrm>
            <a:off x="323528" y="1563638"/>
            <a:ext cx="8496944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5"/>
                </a:solidFill>
                <a:latin typeface="Arial Narrow" panose="020B0606020202030204" pitchFamily="34" charset="0"/>
              </a:rPr>
              <a:t>Objectives</a:t>
            </a:r>
          </a:p>
          <a:p>
            <a:pPr marL="449263" indent="-273050" algn="l" rtl="0" eaLnBrk="1" fontAlgn="t" latinLnBrk="0" hangingPunct="1">
              <a:buFont typeface="Arial" panose="020B0604020202020204" pitchFamily="34" charset="0"/>
              <a:buChar char="•"/>
            </a:pPr>
            <a:r>
              <a:rPr lang="en-GB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Develop a comprehensive, site-independent </a:t>
            </a:r>
            <a:r>
              <a:rPr lang="en-GB" sz="16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dose assessment model </a:t>
            </a:r>
            <a:r>
              <a:rPr lang="en-GB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to </a:t>
            </a:r>
            <a:r>
              <a:rPr lang="en-GB" sz="16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optimize</a:t>
            </a:r>
            <a:r>
              <a:rPr lang="en-GB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 collider ring designs</a:t>
            </a:r>
          </a:p>
          <a:p>
            <a:pPr marL="449263" indent="-273050" algn="l" rtl="0" eaLnBrk="1" fontAlgn="t" latinLnBrk="0" hangingPunct="1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Develop a mature </a:t>
            </a:r>
            <a:r>
              <a:rPr lang="en-GB" sz="1600" b="1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concept</a:t>
            </a: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of the neutrino flux </a:t>
            </a:r>
            <a:r>
              <a:rPr lang="en-GB" sz="1600" b="1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mitigation technology</a:t>
            </a:r>
          </a:p>
          <a:p>
            <a:pPr marL="449263" indent="-273050" algn="l" rtl="0" eaLnBrk="1" fontAlgn="t" latinLnBrk="0" hangingPunct="1">
              <a:buFont typeface="Arial" panose="020B0604020202020204" pitchFamily="34" charset="0"/>
              <a:buChar char="•"/>
            </a:pPr>
            <a:r>
              <a:rPr lang="en-US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Assess the neutrino flux mitigation for an </a:t>
            </a:r>
            <a:r>
              <a:rPr lang="en-US" sz="1600" b="1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implementation</a:t>
            </a:r>
            <a:r>
              <a:rPr lang="en-US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 of the collider in the Geneva area or elsewhere</a:t>
            </a:r>
            <a:endParaRPr lang="en-GB" sz="1600" i="0" u="none" strike="noStrike" dirty="0">
              <a:effectLst/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838AC-2D9A-DD67-8E4A-4F7B81E3FD2B}"/>
              </a:ext>
            </a:extLst>
          </p:cNvPr>
          <p:cNvSpPr txBox="1"/>
          <p:nvPr/>
        </p:nvSpPr>
        <p:spPr>
          <a:xfrm>
            <a:off x="323528" y="3001452"/>
            <a:ext cx="8496944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accent5"/>
                </a:solidFill>
                <a:latin typeface="Arial Narrow" panose="020B0606020202030204" pitchFamily="34" charset="0"/>
              </a:rPr>
              <a:t>High-level Deliverables</a:t>
            </a:r>
          </a:p>
          <a:p>
            <a:pPr marL="449263" indent="-27305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Assess the dose and a plan to demonstrate compliance</a:t>
            </a:r>
          </a:p>
          <a:p>
            <a:pPr marL="449263" indent="-27305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Verification that the proposed mitigation method does not comprise beam operation</a:t>
            </a:r>
            <a:endParaRPr lang="en-GB" sz="1600" dirty="0">
              <a:solidFill>
                <a:srgbClr val="00000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449263" indent="-273050">
              <a:buFont typeface="+mj-lt"/>
              <a:buAutoNum type="arabicParenR"/>
            </a:pPr>
            <a:r>
              <a:rPr lang="en-US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Perform a collider </a:t>
            </a:r>
            <a:r>
              <a:rPr lang="en-US" sz="1600" i="0" u="none" strike="noStrike" kern="12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Calibri" panose="020F0502020204030204" pitchFamily="34" charset="0"/>
              </a:rPr>
              <a:t>placement optimization in the Geneva area</a:t>
            </a:r>
          </a:p>
          <a:p>
            <a:pPr marL="449263" indent="-273050">
              <a:buFont typeface="+mj-lt"/>
              <a:buAutoNum type="arabicParenR"/>
            </a:pP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Complete the specification and the design of the mover system</a:t>
            </a:r>
          </a:p>
          <a:p>
            <a:pPr marL="449263" indent="-273050">
              <a:buFont typeface="+mj-lt"/>
              <a:buAutoNum type="arabicParenR"/>
            </a:pPr>
            <a:r>
              <a:rPr lang="en-GB" sz="1600" dirty="0">
                <a:solidFill>
                  <a:srgbClr val="00000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Validation of a two-magnets mover demonstrator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60ADD-7594-B5C3-D73D-9A9B0BB41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D97EB-A33A-A568-F74B-BC73AE63D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MC simulations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62BD5013-2513-2D17-F394-0BA52B3737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4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4CF31-3BFC-E07C-9DF9-27226C527EA4}"/>
              </a:ext>
            </a:extLst>
          </p:cNvPr>
          <p:cNvSpPr txBox="1"/>
          <p:nvPr/>
        </p:nvSpPr>
        <p:spPr>
          <a:xfrm>
            <a:off x="206601" y="1156750"/>
            <a:ext cx="56886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n-GB" sz="1400" b="1" i="1" dirty="0">
                <a:solidFill>
                  <a:schemeClr val="accent5"/>
                </a:solidFill>
                <a:latin typeface="Arial Narrow" panose="020B0606020202030204" pitchFamily="34" charset="0"/>
              </a:rPr>
              <a:t>Goal</a:t>
            </a:r>
            <a:r>
              <a:rPr lang="en-GB" sz="1400" i="1" dirty="0">
                <a:solidFill>
                  <a:prstClr val="black"/>
                </a:solidFill>
                <a:latin typeface="Arial Narrow" panose="020B0606020202030204" pitchFamily="34" charset="0"/>
              </a:rPr>
              <a:t>: evaluate the main parameters for the dose predictions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B2333CD-663E-E6C7-B80E-C5A6EB6046AF}"/>
              </a:ext>
            </a:extLst>
          </p:cNvPr>
          <p:cNvGrpSpPr/>
          <p:nvPr/>
        </p:nvGrpSpPr>
        <p:grpSpPr>
          <a:xfrm>
            <a:off x="1892334" y="1469967"/>
            <a:ext cx="1681118" cy="3550055"/>
            <a:chOff x="1998169" y="1469967"/>
            <a:chExt cx="1681118" cy="355005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9C7FF6E-8947-E317-5B8A-EC8D16F748C6}"/>
                </a:ext>
              </a:extLst>
            </p:cNvPr>
            <p:cNvGrpSpPr/>
            <p:nvPr/>
          </p:nvGrpSpPr>
          <p:grpSpPr>
            <a:xfrm>
              <a:off x="2082644" y="3723878"/>
              <a:ext cx="1512168" cy="1296144"/>
              <a:chOff x="417350" y="1629820"/>
              <a:chExt cx="1512168" cy="1296144"/>
            </a:xfrm>
          </p:grpSpPr>
          <p:sp>
            <p:nvSpPr>
              <p:cNvPr id="27" name="Hexagon 26">
                <a:extLst>
                  <a:ext uri="{FF2B5EF4-FFF2-40B4-BE49-F238E27FC236}">
                    <a16:creationId xmlns:a16="http://schemas.microsoft.com/office/drawing/2014/main" id="{024BB81E-876F-B0B4-547C-94BAF4A547B3}"/>
                  </a:ext>
                </a:extLst>
              </p:cNvPr>
              <p:cNvSpPr/>
              <p:nvPr/>
            </p:nvSpPr>
            <p:spPr>
              <a:xfrm>
                <a:off x="417350" y="1629820"/>
                <a:ext cx="1512168" cy="1296144"/>
              </a:xfrm>
              <a:prstGeom prst="hexagon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D0F992B-1322-58C1-7CC3-350FBDFFC485}"/>
                  </a:ext>
                </a:extLst>
              </p:cNvPr>
              <p:cNvSpPr txBox="1"/>
              <p:nvPr/>
            </p:nvSpPr>
            <p:spPr>
              <a:xfrm>
                <a:off x="597370" y="1862393"/>
                <a:ext cx="115212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Secondary particle spectra</a:t>
                </a:r>
                <a:endParaRPr lang="en-GB" sz="1600" i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675137-7B03-F4D7-7C8C-166FE8BA0A66}"/>
                </a:ext>
              </a:extLst>
            </p:cNvPr>
            <p:cNvSpPr txBox="1"/>
            <p:nvPr/>
          </p:nvSpPr>
          <p:spPr>
            <a:xfrm>
              <a:off x="2030840" y="1469968"/>
              <a:ext cx="16157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600"/>
                </a:spcAft>
                <a:tabLst>
                  <a:tab pos="538163" algn="l"/>
                </a:tabLst>
              </a:pPr>
              <a:r>
                <a:rPr lang="en-US" sz="800" dirty="0">
                  <a:latin typeface="Arial Narrow" panose="020B0606020202030204" pitchFamily="34" charset="0"/>
                </a:rPr>
                <a:t>Study of </a:t>
              </a:r>
              <a:r>
                <a:rPr lang="en-US" sz="800" b="1" dirty="0">
                  <a:solidFill>
                    <a:schemeClr val="accent5"/>
                  </a:solidFill>
                  <a:latin typeface="Arial Narrow" panose="020B0606020202030204" pitchFamily="34" charset="0"/>
                </a:rPr>
                <a:t>secondary particle spectra </a:t>
              </a:r>
              <a:r>
                <a:rPr lang="en-US" sz="800" dirty="0">
                  <a:latin typeface="Arial Narrow" panose="020B0606020202030204" pitchFamily="34" charset="0"/>
                </a:rPr>
                <a:t>and </a:t>
              </a:r>
              <a:r>
                <a:rPr lang="en-US" sz="800" b="1" dirty="0">
                  <a:solidFill>
                    <a:schemeClr val="accent5"/>
                  </a:solidFill>
                  <a:latin typeface="Arial Narrow" panose="020B0606020202030204" pitchFamily="34" charset="0"/>
                </a:rPr>
                <a:t>activation risks </a:t>
              </a:r>
              <a:r>
                <a:rPr lang="en-US" sz="800" dirty="0">
                  <a:latin typeface="Arial Narrow" panose="020B0606020202030204" pitchFamily="34" charset="0"/>
                </a:rPr>
                <a:t>–  </a:t>
              </a:r>
              <a:r>
                <a:rPr lang="en-US" sz="800" dirty="0">
                  <a:latin typeface="Arial Narrow" panose="020B0606020202030204" pitchFamily="34" charset="0"/>
                  <a:hlinkClick r:id="rId3"/>
                </a:rPr>
                <a:t>C. Ahdida</a:t>
              </a:r>
              <a:endParaRPr lang="en-US" sz="800" dirty="0">
                <a:latin typeface="Arial Narrow" panose="020B0606020202030204" pitchFamily="34" charset="0"/>
              </a:endParaRPr>
            </a:p>
          </p:txBody>
        </p:sp>
        <p:pic>
          <p:nvPicPr>
            <p:cNvPr id="31" name="Picture 30" descr="A graph of different colors and numbers&#10;&#10;AI-generated content may be incorrect.">
              <a:extLst>
                <a:ext uri="{FF2B5EF4-FFF2-40B4-BE49-F238E27FC236}">
                  <a16:creationId xmlns:a16="http://schemas.microsoft.com/office/drawing/2014/main" id="{83259B49-16A5-A525-D17B-79C5EF914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333" y="1923678"/>
              <a:ext cx="863031" cy="84789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1CAFF1-DB3E-E190-0032-CD53F6DF0983}"/>
                </a:ext>
              </a:extLst>
            </p:cNvPr>
            <p:cNvSpPr txBox="1"/>
            <p:nvPr/>
          </p:nvSpPr>
          <p:spPr>
            <a:xfrm>
              <a:off x="2853771" y="1880833"/>
              <a:ext cx="79898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800" dirty="0">
                  <a:latin typeface="Arial Narrow" panose="020B0606020202030204" pitchFamily="34" charset="0"/>
                </a:rPr>
                <a:t>Main contribution from </a:t>
              </a:r>
              <a:r>
                <a:rPr lang="en-GB" sz="800" b="1" dirty="0">
                  <a:latin typeface="Arial Narrow" panose="020B0606020202030204" pitchFamily="34" charset="0"/>
                </a:rPr>
                <a:t>electro-magnetic</a:t>
              </a:r>
              <a:r>
                <a:rPr lang="en-GB" sz="800" dirty="0">
                  <a:latin typeface="Arial Narrow" panose="020B0606020202030204" pitchFamily="34" charset="0"/>
                </a:rPr>
                <a:t> and </a:t>
              </a:r>
              <a:r>
                <a:rPr lang="en-GB" sz="800" b="1" dirty="0">
                  <a:latin typeface="Arial Narrow" panose="020B0606020202030204" pitchFamily="34" charset="0"/>
                </a:rPr>
                <a:t>neutron</a:t>
              </a:r>
              <a:r>
                <a:rPr lang="en-GB" sz="800" dirty="0">
                  <a:latin typeface="Arial Narrow" panose="020B0606020202030204" pitchFamily="34" charset="0"/>
                </a:rPr>
                <a:t> components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44C57F7-0564-CCF4-0C60-DC728BF26809}"/>
                    </a:ext>
                  </a:extLst>
                </p:cNvPr>
                <p:cNvSpPr txBox="1"/>
                <p:nvPr/>
              </p:nvSpPr>
              <p:spPr>
                <a:xfrm>
                  <a:off x="2036227" y="1793822"/>
                  <a:ext cx="798985" cy="1692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l-GR" sz="5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ν</a:t>
                  </a:r>
                  <a14:m>
                    <m:oMath xmlns:m="http://schemas.openxmlformats.org/officeDocument/2006/math">
                      <m:r>
                        <a:rPr lang="en-US" sz="500" i="1" baseline="-25000" dirty="0">
                          <a:latin typeface="Cambria Math" panose="02040503050406030204" pitchFamily="18" charset="0"/>
                        </a:rPr>
                        <m:t>𝑒</m:t>
                      </m:r>
                    </m:oMath>
                  </a14:m>
                  <a:r>
                    <a:rPr lang="en-US" sz="500" dirty="0">
                      <a:latin typeface="Arial Narrow" panose="020B0606020202030204" pitchFamily="34" charset="0"/>
                    </a:rPr>
                    <a:t> from 5 </a:t>
                  </a:r>
                  <a:r>
                    <a:rPr lang="en-US" sz="500" dirty="0" err="1">
                      <a:latin typeface="Arial Narrow" panose="020B0606020202030204" pitchFamily="34" charset="0"/>
                    </a:rPr>
                    <a:t>TeV</a:t>
                  </a:r>
                  <a:r>
                    <a:rPr lang="en-US" sz="500" dirty="0">
                      <a:latin typeface="Arial Narrow" panose="020B0606020202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00" i="1" dirty="0">
                          <a:latin typeface="Cambria Math" panose="02040503050406030204" pitchFamily="18" charset="0"/>
                        </a:rPr>
                        <m:t>µ</m:t>
                      </m:r>
                    </m:oMath>
                  </a14:m>
                  <a:r>
                    <a:rPr lang="en-US" sz="500" baseline="30000" dirty="0">
                      <a:latin typeface="Arial Narrow" panose="020B0606020202030204" pitchFamily="34" charset="0"/>
                    </a:rPr>
                    <a:t>+ </a:t>
                  </a:r>
                  <a:r>
                    <a:rPr lang="en-US" sz="500" dirty="0">
                      <a:latin typeface="Arial Narrow" panose="020B0606020202030204" pitchFamily="34" charset="0"/>
                    </a:rPr>
                    <a:t>(60 km)</a:t>
                  </a:r>
                  <a:endParaRPr lang="en-GB" sz="5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D44C57F7-0564-CCF4-0C60-DC728BF268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6227" y="1793822"/>
                  <a:ext cx="798985" cy="16927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007CB68-21D9-653D-1D71-3F22F92DDE73}"/>
                </a:ext>
              </a:extLst>
            </p:cNvPr>
            <p:cNvSpPr txBox="1"/>
            <p:nvPr/>
          </p:nvSpPr>
          <p:spPr>
            <a:xfrm>
              <a:off x="2853770" y="2847273"/>
              <a:ext cx="79898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800" dirty="0">
                  <a:latin typeface="Arial Narrow" panose="020B0606020202030204" pitchFamily="34" charset="0"/>
                </a:rPr>
                <a:t>Exposure of the public due to </a:t>
              </a:r>
              <a:r>
                <a:rPr lang="el-GR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sz="800" dirty="0">
                  <a:latin typeface="Arial Narrow" panose="020B0606020202030204" pitchFamily="34" charset="0"/>
                </a:rPr>
                <a:t>-</a:t>
              </a:r>
              <a:r>
                <a:rPr lang="en-GB" sz="800" dirty="0">
                  <a:latin typeface="Arial Narrow" panose="020B0606020202030204" pitchFamily="34" charset="0"/>
                </a:rPr>
                <a:t>induced </a:t>
              </a:r>
              <a:r>
                <a:rPr lang="en-GB" sz="800" b="1" dirty="0">
                  <a:latin typeface="Arial Narrow" panose="020B0606020202030204" pitchFamily="34" charset="0"/>
                </a:rPr>
                <a:t>activation</a:t>
              </a:r>
              <a:r>
                <a:rPr lang="en-GB" sz="8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 </a:t>
              </a:r>
              <a:r>
                <a:rPr lang="en-GB" sz="800" dirty="0">
                  <a:latin typeface="Arial Narrow" panose="020B0606020202030204" pitchFamily="34" charset="0"/>
                </a:rPr>
                <a:t>is</a:t>
              </a:r>
              <a:r>
                <a:rPr lang="en-GB" sz="8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 </a:t>
              </a:r>
              <a:r>
                <a:rPr lang="en-GB" sz="800" b="1" dirty="0">
                  <a:latin typeface="Arial Narrow" panose="020B0606020202030204" pitchFamily="34" charset="0"/>
                </a:rPr>
                <a:t>negligible</a:t>
              </a:r>
              <a:r>
                <a:rPr lang="en-GB" sz="800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 </a:t>
              </a:r>
              <a:endParaRPr lang="en-GB" sz="800" dirty="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1E02F8D-806D-E6D3-7671-12C59A43C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0"/>
            <a:stretch/>
          </p:blipFill>
          <p:spPr>
            <a:xfrm>
              <a:off x="2023983" y="2919537"/>
              <a:ext cx="823475" cy="61148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ADC4DE9-3342-222C-1C77-40FA63F8B41B}"/>
                    </a:ext>
                  </a:extLst>
                </p:cNvPr>
                <p:cNvSpPr txBox="1"/>
                <p:nvPr/>
              </p:nvSpPr>
              <p:spPr>
                <a:xfrm>
                  <a:off x="2006168" y="2762513"/>
                  <a:ext cx="909648" cy="1692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500" dirty="0">
                      <a:latin typeface="Arial Narrow" panose="020B0606020202030204" pitchFamily="34" charset="0"/>
                    </a:rPr>
                    <a:t>Soil activation – Example for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5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5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500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a14:m>
                  <a:r>
                    <a:rPr lang="en-US" sz="500" dirty="0">
                      <a:latin typeface="Arial Narrow" panose="020B0606020202030204" pitchFamily="34" charset="0"/>
                    </a:rPr>
                    <a:t> </a:t>
                  </a:r>
                  <a:endParaRPr lang="en-GB" sz="500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ADC4DE9-3342-222C-1C77-40FA63F8B4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06168" y="2762513"/>
                  <a:ext cx="909648" cy="16927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AA4AB5D-1180-03A8-1822-31DB1B350228}"/>
                </a:ext>
              </a:extLst>
            </p:cNvPr>
            <p:cNvSpPr txBox="1"/>
            <p:nvPr/>
          </p:nvSpPr>
          <p:spPr>
            <a:xfrm>
              <a:off x="2209900" y="2897844"/>
              <a:ext cx="65095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400" i="1" dirty="0">
                  <a:latin typeface="Arial Narrow" panose="020B0606020202030204" pitchFamily="34" charset="0"/>
                  <a:cs typeface="Times New Roman" panose="02020603050405020304" pitchFamily="18" charset="0"/>
                </a:rPr>
                <a:t>&gt;5 orders of magnitude below radioactive waste limit for 1 mSv/y prompt effective dose!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7613C64-927B-8660-5F48-A4C81E89CE6E}"/>
                </a:ext>
              </a:extLst>
            </p:cNvPr>
            <p:cNvSpPr/>
            <p:nvPr/>
          </p:nvSpPr>
          <p:spPr>
            <a:xfrm>
              <a:off x="1998169" y="1469967"/>
              <a:ext cx="1681118" cy="2181600"/>
            </a:xfrm>
            <a:prstGeom prst="roundRect">
              <a:avLst/>
            </a:prstGeom>
            <a:noFill/>
            <a:ln>
              <a:solidFill>
                <a:srgbClr val="00359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2039224-5BB1-66CE-2169-F07D585B83CF}"/>
              </a:ext>
            </a:extLst>
          </p:cNvPr>
          <p:cNvGrpSpPr/>
          <p:nvPr/>
        </p:nvGrpSpPr>
        <p:grpSpPr>
          <a:xfrm>
            <a:off x="3638085" y="1543213"/>
            <a:ext cx="1774087" cy="3548817"/>
            <a:chOff x="3687780" y="1543213"/>
            <a:chExt cx="1774087" cy="354881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5E83A9-C421-F645-C881-252BE8511ECC}"/>
                </a:ext>
              </a:extLst>
            </p:cNvPr>
            <p:cNvSpPr/>
            <p:nvPr/>
          </p:nvSpPr>
          <p:spPr>
            <a:xfrm>
              <a:off x="3721193" y="2910430"/>
              <a:ext cx="1681118" cy="21816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A87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7DABB72-F879-551F-D018-A1181E168F60}"/>
                </a:ext>
              </a:extLst>
            </p:cNvPr>
            <p:cNvGrpSpPr/>
            <p:nvPr/>
          </p:nvGrpSpPr>
          <p:grpSpPr>
            <a:xfrm>
              <a:off x="3753336" y="1543213"/>
              <a:ext cx="1512168" cy="1296144"/>
              <a:chOff x="417350" y="1629820"/>
              <a:chExt cx="1512168" cy="1296144"/>
            </a:xfrm>
          </p:grpSpPr>
          <p:sp>
            <p:nvSpPr>
              <p:cNvPr id="33" name="Hexagon 32">
                <a:extLst>
                  <a:ext uri="{FF2B5EF4-FFF2-40B4-BE49-F238E27FC236}">
                    <a16:creationId xmlns:a16="http://schemas.microsoft.com/office/drawing/2014/main" id="{EE99B987-4B22-FD45-D012-1DEC86093E35}"/>
                  </a:ext>
                </a:extLst>
              </p:cNvPr>
              <p:cNvSpPr/>
              <p:nvPr/>
            </p:nvSpPr>
            <p:spPr>
              <a:xfrm>
                <a:off x="417350" y="1629820"/>
                <a:ext cx="1512168" cy="1296144"/>
              </a:xfrm>
              <a:prstGeom prst="hexagon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15D6900-1D8A-8725-5635-ECC5FB1C3AFA}"/>
                  </a:ext>
                </a:extLst>
              </p:cNvPr>
              <p:cNvSpPr txBox="1"/>
              <p:nvPr/>
            </p:nvSpPr>
            <p:spPr>
              <a:xfrm>
                <a:off x="588667" y="1985504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 err="1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Dosimetric</a:t>
                </a:r>
                <a:r>
                  <a:rPr lang="en-US" sz="1600" i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 quantities</a:t>
                </a:r>
                <a:endParaRPr lang="en-GB" sz="1600" i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787E2D-70A5-9896-D01C-9B36545147E5}"/>
                </a:ext>
              </a:extLst>
            </p:cNvPr>
            <p:cNvSpPr txBox="1"/>
            <p:nvPr/>
          </p:nvSpPr>
          <p:spPr>
            <a:xfrm>
              <a:off x="3692685" y="2902598"/>
              <a:ext cx="170962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600"/>
                </a:spcAft>
                <a:tabLst>
                  <a:tab pos="538163" algn="l"/>
                </a:tabLst>
              </a:pPr>
              <a:r>
                <a:rPr lang="en-US" sz="800" b="1" dirty="0">
                  <a:solidFill>
                    <a:srgbClr val="4A87FF"/>
                  </a:solidFill>
                  <a:latin typeface="Arial Narrow" panose="020B0606020202030204" pitchFamily="34" charset="0"/>
                </a:rPr>
                <a:t>Differences</a:t>
              </a:r>
              <a:r>
                <a:rPr lang="en-US" sz="800" dirty="0">
                  <a:latin typeface="Arial Narrow" panose="020B0606020202030204" pitchFamily="34" charset="0"/>
                </a:rPr>
                <a:t> of possibly relevant </a:t>
              </a:r>
              <a:r>
                <a:rPr lang="en-US" sz="800" b="1" dirty="0" err="1">
                  <a:solidFill>
                    <a:srgbClr val="4A87FF"/>
                  </a:solidFill>
                  <a:latin typeface="Arial Narrow" panose="020B0606020202030204" pitchFamily="34" charset="0"/>
                </a:rPr>
                <a:t>dosimetric</a:t>
              </a:r>
              <a:r>
                <a:rPr lang="en-US" sz="800" b="1" dirty="0">
                  <a:solidFill>
                    <a:srgbClr val="4A87FF"/>
                  </a:solidFill>
                  <a:latin typeface="Arial Narrow" panose="020B0606020202030204" pitchFamily="34" charset="0"/>
                </a:rPr>
                <a:t> quantities</a:t>
              </a:r>
              <a:r>
                <a:rPr lang="en-US" sz="800" b="1" dirty="0">
                  <a:solidFill>
                    <a:schemeClr val="accent1"/>
                  </a:solidFill>
                  <a:latin typeface="Arial Narrow" panose="020B0606020202030204" pitchFamily="34" charset="0"/>
                </a:rPr>
                <a:t> </a:t>
              </a:r>
              <a:r>
                <a:rPr lang="en-US" sz="800" dirty="0">
                  <a:latin typeface="Arial Narrow" panose="020B0606020202030204" pitchFamily="34" charset="0"/>
                </a:rPr>
                <a:t>–  </a:t>
              </a:r>
              <a:br>
                <a:rPr lang="en-US" sz="800" dirty="0">
                  <a:latin typeface="Arial Narrow" panose="020B0606020202030204" pitchFamily="34" charset="0"/>
                </a:rPr>
              </a:br>
              <a:r>
                <a:rPr lang="en-US" sz="800" dirty="0">
                  <a:latin typeface="Arial Narrow" panose="020B0606020202030204" pitchFamily="34" charset="0"/>
                  <a:hlinkClick r:id="rId3"/>
                </a:rPr>
                <a:t>C. Ahdida</a:t>
              </a:r>
              <a:r>
                <a:rPr lang="en-US" sz="800" dirty="0">
                  <a:latin typeface="Arial Narrow" panose="020B0606020202030204" pitchFamily="34" charset="0"/>
                </a:rPr>
                <a:t>, </a:t>
              </a:r>
              <a:r>
                <a:rPr lang="en-US" sz="800" dirty="0">
                  <a:latin typeface="Arial Narrow" panose="020B0606020202030204" pitchFamily="34" charset="0"/>
                  <a:hlinkClick r:id="rId10"/>
                </a:rPr>
                <a:t>G. Lerner</a:t>
              </a:r>
              <a:endParaRPr lang="en-US" sz="800" dirty="0">
                <a:latin typeface="Arial Narrow" panose="020B0606020202030204" pitchFamily="34" charset="0"/>
              </a:endParaRPr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F407F996-ACF6-6A3C-3A86-0316FAE28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766567" y="3363838"/>
              <a:ext cx="751257" cy="787864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0B2409-6560-D6A3-AEF4-AA0DF4AFDE91}"/>
                </a:ext>
              </a:extLst>
            </p:cNvPr>
            <p:cNvSpPr txBox="1"/>
            <p:nvPr/>
          </p:nvSpPr>
          <p:spPr>
            <a:xfrm>
              <a:off x="3687780" y="4187131"/>
              <a:ext cx="1774087" cy="869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8900" indent="-88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800" b="1" dirty="0">
                  <a:latin typeface="Arial Narrow" panose="020B0606020202030204" pitchFamily="34" charset="0"/>
                </a:rPr>
                <a:t>Energy-</a:t>
              </a:r>
              <a:r>
                <a:rPr lang="en-US" sz="800" dirty="0">
                  <a:latin typeface="Arial Narrow" panose="020B0606020202030204" pitchFamily="34" charset="0"/>
                </a:rPr>
                <a:t> and </a:t>
              </a:r>
              <a:r>
                <a:rPr lang="en-US" sz="800" b="1" dirty="0">
                  <a:latin typeface="Arial Narrow" panose="020B0606020202030204" pitchFamily="34" charset="0"/>
                </a:rPr>
                <a:t>distant-dependent</a:t>
              </a:r>
              <a:r>
                <a:rPr lang="en-US" sz="800" dirty="0">
                  <a:latin typeface="Arial Narrow" panose="020B0606020202030204" pitchFamily="34" charset="0"/>
                </a:rPr>
                <a:t> </a:t>
              </a:r>
              <a:r>
                <a:rPr lang="en-US" sz="800" b="1" dirty="0">
                  <a:latin typeface="Arial Narrow" panose="020B0606020202030204" pitchFamily="34" charset="0"/>
                </a:rPr>
                <a:t>differences</a:t>
              </a:r>
              <a:r>
                <a:rPr lang="en-US" sz="800" dirty="0">
                  <a:latin typeface="Arial Narrow" panose="020B0606020202030204" pitchFamily="34" charset="0"/>
                </a:rPr>
                <a:t> in conversion from absorbed to effective dose due to differences in secondary particle shower </a:t>
              </a:r>
            </a:p>
            <a:p>
              <a:pPr marL="88900" indent="-88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800" dirty="0">
                  <a:latin typeface="Arial Narrow" panose="020B0606020202030204" pitchFamily="34" charset="0"/>
                </a:rPr>
                <a:t>Factor </a:t>
              </a:r>
              <a:r>
                <a:rPr lang="en-US" sz="800" b="1" dirty="0">
                  <a:latin typeface="Arial Narrow" panose="020B0606020202030204" pitchFamily="34" charset="0"/>
                </a:rPr>
                <a:t>1.4-1.8</a:t>
              </a:r>
              <a:r>
                <a:rPr lang="en-US" sz="800" dirty="0">
                  <a:latin typeface="Arial Narrow" panose="020B0606020202030204" pitchFamily="34" charset="0"/>
                </a:rPr>
                <a:t> for peak doses at 5 TeV and increase for the tails </a:t>
              </a:r>
              <a:endParaRPr lang="en-GB" sz="800" dirty="0">
                <a:latin typeface="Arial Narrow" panose="020B0606020202030204" pitchFamily="34" charset="0"/>
              </a:endParaRPr>
            </a:p>
          </p:txBody>
        </p:sp>
        <p:pic>
          <p:nvPicPr>
            <p:cNvPr id="75" name="Picture 74" descr="A graph of different types of dose&#10;&#10;AI-generated content may be incorrect.">
              <a:extLst>
                <a:ext uri="{FF2B5EF4-FFF2-40B4-BE49-F238E27FC236}">
                  <a16:creationId xmlns:a16="http://schemas.microsoft.com/office/drawing/2014/main" id="{A5719AD3-3B3C-E5E9-56FA-B272C1D25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552772" y="3402829"/>
              <a:ext cx="812462" cy="72470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668F3D7-BC0E-A0EB-D6B2-56DC4B4EE535}"/>
              </a:ext>
            </a:extLst>
          </p:cNvPr>
          <p:cNvGrpSpPr/>
          <p:nvPr/>
        </p:nvGrpSpPr>
        <p:grpSpPr>
          <a:xfrm>
            <a:off x="5394654" y="1469967"/>
            <a:ext cx="1870949" cy="3550055"/>
            <a:chOff x="5394654" y="1469967"/>
            <a:chExt cx="1870949" cy="3550055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D9CDE43F-671D-6966-BA85-D24DE119D5A0}"/>
                </a:ext>
              </a:extLst>
            </p:cNvPr>
            <p:cNvGrpSpPr/>
            <p:nvPr/>
          </p:nvGrpSpPr>
          <p:grpSpPr>
            <a:xfrm>
              <a:off x="5404598" y="1469967"/>
              <a:ext cx="1767066" cy="3550055"/>
              <a:chOff x="5404598" y="1469967"/>
              <a:chExt cx="1767066" cy="3550055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1C6F3FC3-2AFD-54D3-BD1F-E9F8DCA4DA51}"/>
                  </a:ext>
                </a:extLst>
              </p:cNvPr>
              <p:cNvSpPr/>
              <p:nvPr/>
            </p:nvSpPr>
            <p:spPr>
              <a:xfrm>
                <a:off x="5437259" y="1469967"/>
                <a:ext cx="1681118" cy="21816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A3A3A3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AC2ED79-E046-A472-0A5B-8D7A018A67AF}"/>
                  </a:ext>
                </a:extLst>
              </p:cNvPr>
              <p:cNvSpPr txBox="1"/>
              <p:nvPr/>
            </p:nvSpPr>
            <p:spPr>
              <a:xfrm>
                <a:off x="5404598" y="1851670"/>
                <a:ext cx="425303" cy="1692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500" dirty="0">
                    <a:latin typeface="Arial Narrow" panose="020B0606020202030204" pitchFamily="34" charset="0"/>
                  </a:rPr>
                  <a:t>In-soil</a:t>
                </a:r>
                <a:endParaRPr lang="en-GB" sz="500" dirty="0">
                  <a:latin typeface="Arial Narrow" panose="020B0606020202030204" pitchFamily="34" charset="0"/>
                </a:endParaRP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DCDE15CA-128D-338A-3A51-86CB523F01A6}"/>
                  </a:ext>
                </a:extLst>
              </p:cNvPr>
              <p:cNvGrpSpPr/>
              <p:nvPr/>
            </p:nvGrpSpPr>
            <p:grpSpPr>
              <a:xfrm>
                <a:off x="5476805" y="1469968"/>
                <a:ext cx="1694859" cy="3550054"/>
                <a:chOff x="5422808" y="1469968"/>
                <a:chExt cx="1694859" cy="3550054"/>
              </a:xfrm>
            </p:grpSpPr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CE088C48-C2CA-8020-945E-4849C900C905}"/>
                    </a:ext>
                  </a:extLst>
                </p:cNvPr>
                <p:cNvGrpSpPr/>
                <p:nvPr/>
              </p:nvGrpSpPr>
              <p:grpSpPr>
                <a:xfrm>
                  <a:off x="5422808" y="3723878"/>
                  <a:ext cx="1512168" cy="1296144"/>
                  <a:chOff x="5314796" y="3657075"/>
                  <a:chExt cx="1512168" cy="1296144"/>
                </a:xfrm>
              </p:grpSpPr>
              <p:sp>
                <p:nvSpPr>
                  <p:cNvPr id="35" name="Hexagon 34">
                    <a:extLst>
                      <a:ext uri="{FF2B5EF4-FFF2-40B4-BE49-F238E27FC236}">
                        <a16:creationId xmlns:a16="http://schemas.microsoft.com/office/drawing/2014/main" id="{AF0131C6-B15B-E3CD-3A86-AA6E00CA13D5}"/>
                      </a:ext>
                    </a:extLst>
                  </p:cNvPr>
                  <p:cNvSpPr/>
                  <p:nvPr/>
                </p:nvSpPr>
                <p:spPr>
                  <a:xfrm>
                    <a:off x="5314796" y="3657075"/>
                    <a:ext cx="1512168" cy="1296144"/>
                  </a:xfrm>
                  <a:prstGeom prst="hexagon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CF5DFBE-1DA8-3A59-E536-1FFA2957F06F}"/>
                      </a:ext>
                    </a:extLst>
                  </p:cNvPr>
                  <p:cNvSpPr txBox="1"/>
                  <p:nvPr/>
                </p:nvSpPr>
                <p:spPr>
                  <a:xfrm>
                    <a:off x="5494816" y="4012758"/>
                    <a:ext cx="1152128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i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Realistic geometries</a:t>
                    </a:r>
                    <a:endParaRPr lang="en-GB" sz="1600" i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79AC32E1-0F66-6157-20BB-0780239D10B2}"/>
                    </a:ext>
                  </a:extLst>
                </p:cNvPr>
                <p:cNvSpPr txBox="1"/>
                <p:nvPr/>
              </p:nvSpPr>
              <p:spPr>
                <a:xfrm>
                  <a:off x="5448905" y="1469968"/>
                  <a:ext cx="166876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spcAft>
                      <a:spcPts val="600"/>
                    </a:spcAft>
                    <a:tabLst>
                      <a:tab pos="538163" algn="l"/>
                    </a:tabLst>
                  </a:pPr>
                  <a:r>
                    <a:rPr lang="en-US" sz="800" dirty="0">
                      <a:latin typeface="Arial Narrow" panose="020B0606020202030204" pitchFamily="34" charset="0"/>
                    </a:rPr>
                    <a:t>Ongoing study of more</a:t>
                  </a:r>
                  <a:r>
                    <a:rPr lang="en-US" sz="800" b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sz="800" b="1" dirty="0">
                      <a:solidFill>
                        <a:schemeClr val="bg1">
                          <a:lumMod val="65000"/>
                        </a:schemeClr>
                      </a:solidFill>
                      <a:latin typeface="Arial Narrow" panose="020B0606020202030204" pitchFamily="34" charset="0"/>
                    </a:rPr>
                    <a:t>realistic geometries</a:t>
                  </a:r>
                  <a:r>
                    <a:rPr lang="en-US" sz="800" b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rPr>
                    <a:t> </a:t>
                  </a:r>
                  <a:r>
                    <a:rPr lang="en-US" sz="800" dirty="0">
                      <a:latin typeface="Arial Narrow" panose="020B0606020202030204" pitchFamily="34" charset="0"/>
                    </a:rPr>
                    <a:t>and </a:t>
                  </a:r>
                  <a:r>
                    <a:rPr lang="en-US" sz="800" b="1" dirty="0">
                      <a:solidFill>
                        <a:schemeClr val="bg1">
                          <a:lumMod val="65000"/>
                        </a:schemeClr>
                      </a:solidFill>
                      <a:latin typeface="Arial Narrow" panose="020B0606020202030204" pitchFamily="34" charset="0"/>
                    </a:rPr>
                    <a:t>exposure scenarios </a:t>
                  </a:r>
                  <a:r>
                    <a:rPr lang="en-US" sz="800" dirty="0">
                      <a:latin typeface="Arial Narrow" panose="020B0606020202030204" pitchFamily="34" charset="0"/>
                    </a:rPr>
                    <a:t>–  </a:t>
                  </a:r>
                  <a:r>
                    <a:rPr lang="en-US" sz="800" dirty="0">
                      <a:latin typeface="Arial Narrow" panose="020B0606020202030204" pitchFamily="34" charset="0"/>
                      <a:hlinkClick r:id="rId13"/>
                    </a:rPr>
                    <a:t>J. Manczak</a:t>
                  </a:r>
                  <a:endParaRPr lang="en-US" sz="800" dirty="0"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5CD6E567-8807-BFDB-A3B6-181BF1FB27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86274" y="1990417"/>
                  <a:ext cx="653252" cy="460795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429A4F0C-2A26-AF2B-0554-A091C983AB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255216" y="1990417"/>
                  <a:ext cx="753507" cy="455872"/>
                </a:xfrm>
                <a:prstGeom prst="rect">
                  <a:avLst/>
                </a:prstGeom>
              </p:spPr>
            </p:pic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E24F255-B105-F4CF-0015-49E083DBA9F6}"/>
                    </a:ext>
                  </a:extLst>
                </p:cNvPr>
                <p:cNvSpPr txBox="1"/>
                <p:nvPr/>
              </p:nvSpPr>
              <p:spPr>
                <a:xfrm>
                  <a:off x="6222544" y="1859861"/>
                  <a:ext cx="758702" cy="1692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500" dirty="0">
                      <a:latin typeface="Arial Narrow" panose="020B0606020202030204" pitchFamily="34" charset="0"/>
                    </a:rPr>
                    <a:t>More realistic scenarios</a:t>
                  </a:r>
                  <a:endParaRPr lang="en-GB" sz="500" dirty="0"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92" name="Picture 91" descr="A screenshot of a graph&#10;&#10;AI-generated content may be incorrect.">
                  <a:extLst>
                    <a:ext uri="{FF2B5EF4-FFF2-40B4-BE49-F238E27FC236}">
                      <a16:creationId xmlns:a16="http://schemas.microsoft.com/office/drawing/2014/main" id="{08997254-DF06-21C6-E03C-E902857A09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494190" y="2487540"/>
                  <a:ext cx="761026" cy="855671"/>
                </a:xfrm>
                <a:prstGeom prst="rect">
                  <a:avLst/>
                </a:prstGeom>
              </p:spPr>
            </p:pic>
            <p:pic>
              <p:nvPicPr>
                <p:cNvPr id="97" name="Picture 96">
                  <a:extLst>
                    <a:ext uri="{FF2B5EF4-FFF2-40B4-BE49-F238E27FC236}">
                      <a16:creationId xmlns:a16="http://schemas.microsoft.com/office/drawing/2014/main" id="{3E96A652-D1A7-B780-15F7-EC22A582E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94190" y="2478931"/>
                  <a:ext cx="753506" cy="460476"/>
                </a:xfrm>
                <a:prstGeom prst="rect">
                  <a:avLst/>
                </a:prstGeom>
              </p:spPr>
            </p:pic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3D3BA26-5978-80C7-1340-7CABC6CDE129}"/>
                    </a:ext>
                  </a:extLst>
                </p:cNvPr>
                <p:cNvSpPr txBox="1"/>
                <p:nvPr/>
              </p:nvSpPr>
              <p:spPr>
                <a:xfrm>
                  <a:off x="6229663" y="2499913"/>
                  <a:ext cx="881473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en-GB" sz="800" dirty="0">
                      <a:latin typeface="Arial Narrow" panose="020B0606020202030204" pitchFamily="34" charset="0"/>
                    </a:rPr>
                    <a:t>Investigation of different geometries with averaging for more realistic exposure scenarios</a:t>
                  </a:r>
                </a:p>
              </p:txBody>
            </p:sp>
          </p:grp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05F4EE9-09F4-5F2D-177A-F0984B61A909}"/>
                </a:ext>
              </a:extLst>
            </p:cNvPr>
            <p:cNvSpPr txBox="1"/>
            <p:nvPr/>
          </p:nvSpPr>
          <p:spPr>
            <a:xfrm>
              <a:off x="5394654" y="3323164"/>
              <a:ext cx="18709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800" dirty="0">
                  <a:latin typeface="Arial Narrow" panose="020B0606020202030204" pitchFamily="34" charset="0"/>
                </a:rPr>
                <a:t>See </a:t>
              </a:r>
              <a:r>
                <a:rPr lang="en-US" sz="800" b="1" dirty="0">
                  <a:latin typeface="Arial Narrow" panose="020B0606020202030204" pitchFamily="34" charset="0"/>
                </a:rPr>
                <a:t>tomorrow’s talk by J. Manczak</a:t>
              </a:r>
              <a:r>
                <a:rPr lang="en-US" sz="800" dirty="0">
                  <a:latin typeface="Arial Narrow" panose="020B0606020202030204" pitchFamily="34" charset="0"/>
                </a:rPr>
                <a:t>, </a:t>
              </a:r>
              <a:r>
                <a:rPr lang="en-US" sz="800" dirty="0">
                  <a:latin typeface="Arial Narrow" panose="020B0606020202030204" pitchFamily="34" charset="0"/>
                  <a:hlinkClick r:id="rId18"/>
                </a:rPr>
                <a:t>Neutrino Radiation Studies</a:t>
              </a:r>
              <a:endParaRPr lang="en-GB" sz="800" dirty="0"/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C782C417-0430-7350-D6B1-95C4B1B1D66B}"/>
              </a:ext>
            </a:extLst>
          </p:cNvPr>
          <p:cNvGrpSpPr/>
          <p:nvPr/>
        </p:nvGrpSpPr>
        <p:grpSpPr>
          <a:xfrm>
            <a:off x="7236296" y="1543213"/>
            <a:ext cx="1887740" cy="3548817"/>
            <a:chOff x="7236296" y="1543213"/>
            <a:chExt cx="1887740" cy="354881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09CF453-6A41-1647-F469-DEBA9F42B301}"/>
                </a:ext>
              </a:extLst>
            </p:cNvPr>
            <p:cNvSpPr/>
            <p:nvPr/>
          </p:nvSpPr>
          <p:spPr>
            <a:xfrm>
              <a:off x="7283370" y="2911169"/>
              <a:ext cx="1681118" cy="21808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4D4D4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95E557A-C9C3-E24F-2233-9B17284A1C18}"/>
                </a:ext>
              </a:extLst>
            </p:cNvPr>
            <p:cNvGrpSpPr/>
            <p:nvPr/>
          </p:nvGrpSpPr>
          <p:grpSpPr>
            <a:xfrm>
              <a:off x="7367024" y="1543213"/>
              <a:ext cx="1512168" cy="1296144"/>
              <a:chOff x="6948264" y="1543213"/>
              <a:chExt cx="1512168" cy="1296144"/>
            </a:xfrm>
          </p:grpSpPr>
          <p:sp>
            <p:nvSpPr>
              <p:cNvPr id="40" name="Hexagon 39">
                <a:extLst>
                  <a:ext uri="{FF2B5EF4-FFF2-40B4-BE49-F238E27FC236}">
                    <a16:creationId xmlns:a16="http://schemas.microsoft.com/office/drawing/2014/main" id="{6CEFFE2A-FA2B-BB6D-A4DA-590413472728}"/>
                  </a:ext>
                </a:extLst>
              </p:cNvPr>
              <p:cNvSpPr/>
              <p:nvPr/>
            </p:nvSpPr>
            <p:spPr>
              <a:xfrm>
                <a:off x="6948264" y="1543213"/>
                <a:ext cx="1512168" cy="1296144"/>
              </a:xfrm>
              <a:prstGeom prst="hexagon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493F43E-AB53-BBE0-BFF2-6757B8614B72}"/>
                  </a:ext>
                </a:extLst>
              </p:cNvPr>
              <p:cNvSpPr txBox="1"/>
              <p:nvPr/>
            </p:nvSpPr>
            <p:spPr>
              <a:xfrm>
                <a:off x="7128284" y="1898896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Collider lattice effects</a:t>
                </a:r>
                <a:endParaRPr lang="en-GB" sz="1600" i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BE5F516-F73C-1415-92F9-5E13C8B87FE9}"/>
                </a:ext>
              </a:extLst>
            </p:cNvPr>
            <p:cNvSpPr txBox="1"/>
            <p:nvPr/>
          </p:nvSpPr>
          <p:spPr>
            <a:xfrm>
              <a:off x="7236296" y="2953276"/>
              <a:ext cx="17856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800" dirty="0">
                  <a:latin typeface="Arial Narrow" panose="020B0606020202030204" pitchFamily="34" charset="0"/>
                </a:rPr>
                <a:t>Ongoing study</a:t>
              </a:r>
              <a:r>
                <a:rPr lang="en-GB" sz="800" b="1" dirty="0">
                  <a:solidFill>
                    <a:srgbClr val="FF3645"/>
                  </a:solidFill>
                  <a:latin typeface="Arial Narrow" panose="020B0606020202030204" pitchFamily="34" charset="0"/>
                </a:rPr>
                <a:t> </a:t>
              </a:r>
              <a:r>
                <a:rPr lang="en-GB" sz="800" dirty="0">
                  <a:latin typeface="Arial Narrow" panose="020B0606020202030204" pitchFamily="34" charset="0"/>
                </a:rPr>
                <a:t>of </a:t>
              </a:r>
              <a:r>
                <a:rPr lang="en-GB" sz="800" b="1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collider lattice effects </a:t>
              </a:r>
              <a:r>
                <a:rPr lang="en-GB" sz="800" dirty="0">
                  <a:latin typeface="Arial Narrow" panose="020B0606020202030204" pitchFamily="34" charset="0"/>
                </a:rPr>
                <a:t>on </a:t>
              </a:r>
              <a:r>
                <a:rPr lang="en-GB" sz="800" b="1" dirty="0">
                  <a:solidFill>
                    <a:srgbClr val="4D4D4D"/>
                  </a:solidFill>
                  <a:latin typeface="Arial Narrow" panose="020B0606020202030204" pitchFamily="34" charset="0"/>
                </a:rPr>
                <a:t>dose predictions </a:t>
              </a:r>
              <a:r>
                <a:rPr lang="en-GB" sz="800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– J. Manczak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19640E8-8CB5-2DBC-137B-ED7C009511EE}"/>
                </a:ext>
              </a:extLst>
            </p:cNvPr>
            <p:cNvSpPr txBox="1"/>
            <p:nvPr/>
          </p:nvSpPr>
          <p:spPr>
            <a:xfrm>
              <a:off x="7253087" y="4753476"/>
              <a:ext cx="187094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800" dirty="0">
                  <a:latin typeface="Arial Narrow" panose="020B0606020202030204" pitchFamily="34" charset="0"/>
                </a:rPr>
                <a:t>See </a:t>
              </a:r>
              <a:r>
                <a:rPr lang="en-US" sz="800" b="1" dirty="0">
                  <a:latin typeface="Arial Narrow" panose="020B0606020202030204" pitchFamily="34" charset="0"/>
                </a:rPr>
                <a:t>tomorrow’s talk by J. Manczak</a:t>
              </a:r>
              <a:r>
                <a:rPr lang="en-US" sz="800" dirty="0">
                  <a:latin typeface="Arial Narrow" panose="020B0606020202030204" pitchFamily="34" charset="0"/>
                </a:rPr>
                <a:t>, </a:t>
              </a:r>
              <a:r>
                <a:rPr lang="en-US" sz="800" dirty="0">
                  <a:latin typeface="Arial Narrow" panose="020B0606020202030204" pitchFamily="34" charset="0"/>
                  <a:hlinkClick r:id="rId18"/>
                </a:rPr>
                <a:t>Neutrino Radiation Studies</a:t>
              </a:r>
              <a:endParaRPr lang="en-GB" sz="800" dirty="0"/>
            </a:p>
          </p:txBody>
        </p:sp>
        <p:pic>
          <p:nvPicPr>
            <p:cNvPr id="103" name="Picture 102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8A86D1F1-DB65-E7C7-0B70-EF26E6B05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r="58527"/>
            <a:stretch/>
          </p:blipFill>
          <p:spPr>
            <a:xfrm>
              <a:off x="7349837" y="3455176"/>
              <a:ext cx="684700" cy="461878"/>
            </a:xfrm>
            <a:prstGeom prst="rect">
              <a:avLst/>
            </a:prstGeom>
          </p:spPr>
        </p:pic>
        <p:pic>
          <p:nvPicPr>
            <p:cNvPr id="104" name="Picture 103" descr="A screenshot of a computer screen&#10;&#10;AI-generated content may be incorrect.">
              <a:extLst>
                <a:ext uri="{FF2B5EF4-FFF2-40B4-BE49-F238E27FC236}">
                  <a16:creationId xmlns:a16="http://schemas.microsoft.com/office/drawing/2014/main" id="{FA581980-32EE-D515-AFA7-42EA960D2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rcRect l="49528" r="-1614"/>
            <a:stretch/>
          </p:blipFill>
          <p:spPr>
            <a:xfrm>
              <a:off x="8045852" y="3460791"/>
              <a:ext cx="859924" cy="461878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654A413F-1047-45E6-0F6A-A8CF5EB34C95}"/>
                </a:ext>
              </a:extLst>
            </p:cNvPr>
            <p:cNvSpPr txBox="1"/>
            <p:nvPr/>
          </p:nvSpPr>
          <p:spPr>
            <a:xfrm>
              <a:off x="7280151" y="3256310"/>
              <a:ext cx="798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" b="1" dirty="0">
                  <a:latin typeface="Arial Narrow" panose="020B0606020202030204" pitchFamily="34" charset="0"/>
                </a:rPr>
                <a:t>Dose distributions</a:t>
              </a:r>
            </a:p>
            <a:p>
              <a:r>
                <a:rPr lang="en-US" sz="500" dirty="0">
                  <a:latin typeface="Arial Narrow" panose="020B0606020202030204" pitchFamily="34" charset="0"/>
                </a:rPr>
                <a:t>With moves</a:t>
              </a:r>
              <a:endParaRPr lang="en-GB" sz="500" dirty="0">
                <a:latin typeface="Arial Narrow" panose="020B060602020203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96144B-3EC5-72F6-A142-73EB6CCD5C3A}"/>
                </a:ext>
              </a:extLst>
            </p:cNvPr>
            <p:cNvSpPr txBox="1"/>
            <p:nvPr/>
          </p:nvSpPr>
          <p:spPr>
            <a:xfrm>
              <a:off x="7980987" y="3256310"/>
              <a:ext cx="798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>
                <a:latin typeface="Arial Narrow" panose="020B0606020202030204" pitchFamily="34" charset="0"/>
              </a:endParaRPr>
            </a:p>
            <a:p>
              <a:r>
                <a:rPr lang="en-US" sz="500" dirty="0">
                  <a:latin typeface="Arial Narrow" panose="020B0606020202030204" pitchFamily="34" charset="0"/>
                </a:rPr>
                <a:t>Without moves</a:t>
              </a:r>
              <a:endParaRPr lang="en-GB" sz="500" dirty="0">
                <a:latin typeface="Arial Narrow" panose="020B0606020202030204" pitchFamily="34" charset="0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EA0890B-B5AE-596A-51A4-C906D1DC0BC7}"/>
                </a:ext>
              </a:extLst>
            </p:cNvPr>
            <p:cNvSpPr txBox="1"/>
            <p:nvPr/>
          </p:nvSpPr>
          <p:spPr>
            <a:xfrm>
              <a:off x="7258877" y="3879507"/>
              <a:ext cx="1724879" cy="9079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88900" indent="-88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800" dirty="0">
                  <a:latin typeface="Arial Narrow" panose="020B0606020202030204" pitchFamily="34" charset="0"/>
                </a:rPr>
                <a:t>Investigation of mover effects on dose distributions</a:t>
              </a:r>
              <a:r>
                <a:rPr lang="en-GB" sz="800" dirty="0">
                  <a:latin typeface="Arial Narrow" panose="020B0606020202030204" pitchFamily="34" charset="0"/>
                </a:rPr>
                <a:t> </a:t>
              </a:r>
            </a:p>
            <a:p>
              <a:pPr marL="88900" indent="-88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Arial Narrow" panose="020B0606020202030204" pitchFamily="34" charset="0"/>
                </a:rPr>
                <a:t>Study of required steps based on saturated peak dose kernels</a:t>
              </a:r>
            </a:p>
            <a:p>
              <a:pPr marL="88900" indent="-88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GB" sz="800" dirty="0">
                  <a:latin typeface="Arial Narrow" panose="020B0606020202030204" pitchFamily="34" charset="0"/>
                </a:rPr>
                <a:t>Study of dose distributions from bending sections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30C3A7-1878-3F87-AB0D-99C1D6A06F9C}"/>
              </a:ext>
            </a:extLst>
          </p:cNvPr>
          <p:cNvGrpSpPr/>
          <p:nvPr/>
        </p:nvGrpSpPr>
        <p:grpSpPr>
          <a:xfrm>
            <a:off x="-162547" y="1543213"/>
            <a:ext cx="2048096" cy="3578255"/>
            <a:chOff x="-162547" y="1543213"/>
            <a:chExt cx="2048096" cy="357825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D6B762-20AE-2EF3-41BA-71D01F283C7F}"/>
                </a:ext>
              </a:extLst>
            </p:cNvPr>
            <p:cNvSpPr txBox="1"/>
            <p:nvPr/>
          </p:nvSpPr>
          <p:spPr>
            <a:xfrm>
              <a:off x="193414" y="3508434"/>
              <a:ext cx="562162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800" b="1" dirty="0">
                  <a:solidFill>
                    <a:prstClr val="black"/>
                  </a:solidFill>
                  <a:latin typeface="Arial Narrow" panose="020B0606020202030204" pitchFamily="34" charset="0"/>
                </a:rPr>
                <a:t>5</a:t>
              </a:r>
              <a:r>
                <a:rPr kumimoji="0" lang="en-US" sz="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+mn-cs"/>
                </a:rPr>
                <a:t> TeV </a:t>
              </a:r>
              <a:endParaRPr lang="en-GB" dirty="0"/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DC339D0-D4E8-E184-3A41-23A2C6DCA681}"/>
                </a:ext>
              </a:extLst>
            </p:cNvPr>
            <p:cNvGrpSpPr/>
            <p:nvPr/>
          </p:nvGrpSpPr>
          <p:grpSpPr>
            <a:xfrm>
              <a:off x="-162547" y="1543213"/>
              <a:ext cx="2048096" cy="3578255"/>
              <a:chOff x="-162547" y="1543213"/>
              <a:chExt cx="2048096" cy="3578255"/>
            </a:xfrm>
          </p:grpSpPr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A3C66C7A-D7FF-7CFF-21D6-1033B0B36913}"/>
                  </a:ext>
                </a:extLst>
              </p:cNvPr>
              <p:cNvGrpSpPr/>
              <p:nvPr/>
            </p:nvGrpSpPr>
            <p:grpSpPr>
              <a:xfrm>
                <a:off x="127315" y="1543213"/>
                <a:ext cx="1700386" cy="3548817"/>
                <a:chOff x="127315" y="1543213"/>
                <a:chExt cx="1700386" cy="3548817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7D94A26-DFE1-04CC-8C39-1194DD5A4AFE}"/>
                    </a:ext>
                  </a:extLst>
                </p:cNvPr>
                <p:cNvGrpSpPr/>
                <p:nvPr/>
              </p:nvGrpSpPr>
              <p:grpSpPr>
                <a:xfrm>
                  <a:off x="231058" y="1543213"/>
                  <a:ext cx="1512168" cy="1296144"/>
                  <a:chOff x="417350" y="1629820"/>
                  <a:chExt cx="1512168" cy="1296144"/>
                </a:xfrm>
              </p:grpSpPr>
              <p:sp>
                <p:nvSpPr>
                  <p:cNvPr id="16" name="Hexagon 15">
                    <a:extLst>
                      <a:ext uri="{FF2B5EF4-FFF2-40B4-BE49-F238E27FC236}">
                        <a16:creationId xmlns:a16="http://schemas.microsoft.com/office/drawing/2014/main" id="{20FF0CC2-DF6E-AFBF-3A39-CE3D658A87E7}"/>
                      </a:ext>
                    </a:extLst>
                  </p:cNvPr>
                  <p:cNvSpPr/>
                  <p:nvPr/>
                </p:nvSpPr>
                <p:spPr>
                  <a:xfrm>
                    <a:off x="417350" y="1629820"/>
                    <a:ext cx="1512168" cy="1296144"/>
                  </a:xfrm>
                  <a:prstGeom prst="hexagon">
                    <a:avLst/>
                  </a:prstGeom>
                  <a:solidFill>
                    <a:schemeClr val="accent5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D6D8DA22-74B5-AA07-E359-58BA986701D8}"/>
                      </a:ext>
                    </a:extLst>
                  </p:cNvPr>
                  <p:cNvSpPr txBox="1"/>
                  <p:nvPr/>
                </p:nvSpPr>
                <p:spPr>
                  <a:xfrm>
                    <a:off x="597370" y="1985505"/>
                    <a:ext cx="1152128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i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rPr>
                      <a:t>Effective dose kernels</a:t>
                    </a:r>
                    <a:endParaRPr lang="en-GB" sz="1600" i="1" dirty="0">
                      <a:solidFill>
                        <a:schemeClr val="bg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p:grp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A247FE4E-48A6-8E26-D0EA-C666CC98EF18}"/>
                    </a:ext>
                  </a:extLst>
                </p:cNvPr>
                <p:cNvSpPr txBox="1"/>
                <p:nvPr/>
              </p:nvSpPr>
              <p:spPr>
                <a:xfrm>
                  <a:off x="148339" y="2923079"/>
                  <a:ext cx="1677607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GB" sz="800" b="1" dirty="0">
                      <a:solidFill>
                        <a:srgbClr val="002368"/>
                      </a:solidFill>
                      <a:latin typeface="Arial Narrow" panose="020B0606020202030204" pitchFamily="34" charset="0"/>
                    </a:rPr>
                    <a:t>Dose distribution </a:t>
                  </a:r>
                  <a:r>
                    <a:rPr lang="en-GB" sz="800" dirty="0">
                      <a:solidFill>
                        <a:prstClr val="black"/>
                      </a:solidFill>
                      <a:latin typeface="Arial Narrow" panose="020B0606020202030204" pitchFamily="34" charset="0"/>
                    </a:rPr>
                    <a:t>for different distances assuming secondary particle equilibrium (i.e. inside Earth) – </a:t>
                  </a:r>
                  <a:br>
                    <a:rPr lang="en-GB" sz="800" dirty="0">
                      <a:solidFill>
                        <a:prstClr val="black"/>
                      </a:solidFill>
                      <a:latin typeface="Arial Narrow" panose="020B0606020202030204" pitchFamily="34" charset="0"/>
                    </a:rPr>
                  </a:br>
                  <a:r>
                    <a:rPr lang="en-GB" sz="800" dirty="0">
                      <a:solidFill>
                        <a:prstClr val="black"/>
                      </a:solidFill>
                      <a:latin typeface="Arial Narrow" panose="020B0606020202030204" pitchFamily="34" charset="0"/>
                      <a:hlinkClick r:id="rId10"/>
                    </a:rPr>
                    <a:t>G. Lerner</a:t>
                  </a:r>
                  <a:endParaRPr lang="en-GB" sz="800" dirty="0">
                    <a:solidFill>
                      <a:prstClr val="black"/>
                    </a:solidFill>
                    <a:latin typeface="Arial Narrow" panose="020B0606020202030204" pitchFamily="34" charset="0"/>
                  </a:endParaRPr>
                </a:p>
              </p:txBody>
            </p:sp>
            <p:pic>
              <p:nvPicPr>
                <p:cNvPr id="22" name="Picture 21" descr="A graph of a function&#10;&#10;AI-generated content may be incorrect.">
                  <a:extLst>
                    <a:ext uri="{FF2B5EF4-FFF2-40B4-BE49-F238E27FC236}">
                      <a16:creationId xmlns:a16="http://schemas.microsoft.com/office/drawing/2014/main" id="{D92A3ADF-2E12-4255-8B61-A7A226C78F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rcRect l="49853"/>
                <a:stretch/>
              </p:blipFill>
              <p:spPr>
                <a:xfrm>
                  <a:off x="683567" y="3507855"/>
                  <a:ext cx="998845" cy="688944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180993E-8C5F-689B-1F77-767BD172BCB9}"/>
                    </a:ext>
                  </a:extLst>
                </p:cNvPr>
                <p:cNvSpPr txBox="1"/>
                <p:nvPr/>
              </p:nvSpPr>
              <p:spPr>
                <a:xfrm>
                  <a:off x="127315" y="3659707"/>
                  <a:ext cx="660124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b="1" dirty="0">
                      <a:latin typeface="Arial Narrow" panose="020B0606020202030204" pitchFamily="34" charset="0"/>
                    </a:rPr>
                    <a:t>(also 1.5 TeV)</a:t>
                  </a:r>
                  <a:endParaRPr lang="en-GB" sz="600" b="1" dirty="0">
                    <a:latin typeface="Arial Narrow" panose="020B0606020202030204" pitchFamily="34" charset="0"/>
                  </a:endParaRPr>
                </a:p>
              </p:txBody>
            </p:sp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321A2ED0-B921-6368-D591-D7DF9242EB5B}"/>
                    </a:ext>
                  </a:extLst>
                </p:cNvPr>
                <p:cNvSpPr/>
                <p:nvPr/>
              </p:nvSpPr>
              <p:spPr>
                <a:xfrm>
                  <a:off x="146583" y="2911169"/>
                  <a:ext cx="1681118" cy="2180861"/>
                </a:xfrm>
                <a:prstGeom prst="roundRect">
                  <a:avLst/>
                </a:prstGeom>
                <a:noFill/>
                <a:ln>
                  <a:solidFill>
                    <a:srgbClr val="002368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121ECE3-DD39-64F2-CBE1-495482FC95E7}"/>
                  </a:ext>
                </a:extLst>
              </p:cNvPr>
              <p:cNvSpPr txBox="1"/>
              <p:nvPr/>
            </p:nvSpPr>
            <p:spPr>
              <a:xfrm>
                <a:off x="-162547" y="4167361"/>
                <a:ext cx="2048096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57188" lvl="1" indent="-90488">
                  <a:buFont typeface="Arial Narrow" panose="020B0606020202030204" pitchFamily="34" charset="0"/>
                  <a:buChar char="−"/>
                  <a:tabLst>
                    <a:tab pos="357188" algn="l"/>
                  </a:tabLst>
                </a:pPr>
                <a:r>
                  <a:rPr lang="en-GB" sz="800" dirty="0">
                    <a:latin typeface="Arial Narrow" panose="020B0606020202030204" pitchFamily="34" charset="0"/>
                  </a:rPr>
                  <a:t>Dose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 saturation</a:t>
                </a:r>
                <a:r>
                  <a:rPr lang="en-GB" sz="800" dirty="0">
                    <a:latin typeface="Arial Narrow" panose="020B0606020202030204" pitchFamily="34" charset="0"/>
                  </a:rPr>
                  <a:t> after a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few m </a:t>
                </a:r>
                <a:r>
                  <a:rPr lang="en-GB" sz="800" dirty="0">
                    <a:latin typeface="Arial Narrow" panose="020B0606020202030204" pitchFamily="34" charset="0"/>
                  </a:rPr>
                  <a:t>of soil and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rapid decrease </a:t>
                </a:r>
                <a:r>
                  <a:rPr lang="en-GB" sz="800" dirty="0">
                    <a:latin typeface="Arial Narrow" panose="020B0606020202030204" pitchFamily="34" charset="0"/>
                  </a:rPr>
                  <a:t>in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soil-air </a:t>
                </a:r>
                <a:r>
                  <a:rPr lang="en-GB" sz="800" dirty="0">
                    <a:latin typeface="Arial Narrow" panose="020B0606020202030204" pitchFamily="34" charset="0"/>
                  </a:rPr>
                  <a:t>transition </a:t>
                </a:r>
              </a:p>
              <a:p>
                <a:pPr marL="357188" lvl="1" indent="-90488">
                  <a:buFont typeface="Arial Narrow" panose="020B0606020202030204" pitchFamily="34" charset="0"/>
                  <a:buChar char="−"/>
                  <a:tabLst>
                    <a:tab pos="357188" algn="l"/>
                  </a:tabLst>
                </a:pPr>
                <a:r>
                  <a:rPr lang="en-GB" sz="800" dirty="0">
                    <a:latin typeface="Arial Narrow" panose="020B0606020202030204" pitchFamily="34" charset="0"/>
                  </a:rPr>
                  <a:t>Dose widening due to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lateral shower </a:t>
                </a:r>
                <a:r>
                  <a:rPr lang="en-GB" sz="800" dirty="0">
                    <a:latin typeface="Arial Narrow" panose="020B0606020202030204" pitchFamily="34" charset="0"/>
                  </a:rPr>
                  <a:t>extension is very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small</a:t>
                </a:r>
                <a:r>
                  <a:rPr lang="en-GB" sz="800" dirty="0">
                    <a:latin typeface="Arial Narrow" panose="020B0606020202030204" pitchFamily="34" charset="0"/>
                  </a:rPr>
                  <a:t> compared to the </a:t>
                </a:r>
                <a:r>
                  <a:rPr lang="el-GR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ν</a:t>
                </a:r>
                <a:r>
                  <a:rPr lang="en-US" sz="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GB" sz="800" dirty="0">
                    <a:latin typeface="Arial Narrow" panose="020B0606020202030204" pitchFamily="34" charset="0"/>
                  </a:rPr>
                  <a:t>flux angular divergence effect</a:t>
                </a:r>
              </a:p>
              <a:p>
                <a:pPr marL="357188" lvl="1" indent="-90488">
                  <a:buFont typeface="Arial Narrow" panose="020B0606020202030204" pitchFamily="34" charset="0"/>
                  <a:buChar char="−"/>
                  <a:tabLst>
                    <a:tab pos="357188" algn="l"/>
                  </a:tabLst>
                </a:pPr>
                <a:r>
                  <a:rPr lang="en-GB" sz="800" dirty="0">
                    <a:latin typeface="Arial Narrow" panose="020B0606020202030204" pitchFamily="34" charset="0"/>
                  </a:rPr>
                  <a:t>Good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agreement</a:t>
                </a:r>
                <a:r>
                  <a:rPr lang="en-GB" sz="800" dirty="0">
                    <a:latin typeface="Arial Narrow" panose="020B0606020202030204" pitchFamily="34" charset="0"/>
                  </a:rPr>
                  <a:t> with simplified </a:t>
                </a:r>
                <a:r>
                  <a:rPr lang="en-GB" sz="800" b="1" dirty="0">
                    <a:latin typeface="Arial Narrow" panose="020B0606020202030204" pitchFamily="34" charset="0"/>
                  </a:rPr>
                  <a:t>analytical expressions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4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286AA-E1CF-5648-9807-1767FDFF9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MC simulations plans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5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BAC1E1-6A47-FCD9-AEAE-6FFB6256AE63}"/>
              </a:ext>
            </a:extLst>
          </p:cNvPr>
          <p:cNvSpPr txBox="1"/>
          <p:nvPr/>
        </p:nvSpPr>
        <p:spPr>
          <a:xfrm>
            <a:off x="199331" y="1432630"/>
            <a:ext cx="2212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Plans: 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455E6F-B003-BBA1-A14E-1F65E18B7387}"/>
              </a:ext>
            </a:extLst>
          </p:cNvPr>
          <p:cNvGrpSpPr/>
          <p:nvPr/>
        </p:nvGrpSpPr>
        <p:grpSpPr>
          <a:xfrm>
            <a:off x="2812324" y="1045267"/>
            <a:ext cx="2107230" cy="3076707"/>
            <a:chOff x="2812324" y="1045267"/>
            <a:chExt cx="2107230" cy="307670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7B196F9-3B59-B5D7-7CB4-D10FED4E29E1}"/>
                </a:ext>
              </a:extLst>
            </p:cNvPr>
            <p:cNvGrpSpPr/>
            <p:nvPr/>
          </p:nvGrpSpPr>
          <p:grpSpPr>
            <a:xfrm>
              <a:off x="3125072" y="2825830"/>
              <a:ext cx="1512168" cy="1296144"/>
              <a:chOff x="6948264" y="1543213"/>
              <a:chExt cx="1512168" cy="1296144"/>
            </a:xfrm>
          </p:grpSpPr>
          <p:sp>
            <p:nvSpPr>
              <p:cNvPr id="15" name="Hexagon 14">
                <a:extLst>
                  <a:ext uri="{FF2B5EF4-FFF2-40B4-BE49-F238E27FC236}">
                    <a16:creationId xmlns:a16="http://schemas.microsoft.com/office/drawing/2014/main" id="{6C578D44-4BDD-0042-8DE5-C2E9AD70BD2F}"/>
                  </a:ext>
                </a:extLst>
              </p:cNvPr>
              <p:cNvSpPr/>
              <p:nvPr/>
            </p:nvSpPr>
            <p:spPr>
              <a:xfrm>
                <a:off x="6948264" y="1543213"/>
                <a:ext cx="1512168" cy="1296144"/>
              </a:xfrm>
              <a:prstGeom prst="hexagon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F8C52F-9E1D-093C-B678-4A87407F4982}"/>
                  </a:ext>
                </a:extLst>
              </p:cNvPr>
              <p:cNvSpPr txBox="1"/>
              <p:nvPr/>
            </p:nvSpPr>
            <p:spPr>
              <a:xfrm>
                <a:off x="7128284" y="1898896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Collider lattice effects</a:t>
                </a:r>
                <a:endParaRPr lang="en-GB" sz="1600" i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FE0F70-DC48-0C72-D877-19FDC4BF16A7}"/>
                </a:ext>
              </a:extLst>
            </p:cNvPr>
            <p:cNvSpPr txBox="1"/>
            <p:nvPr/>
          </p:nvSpPr>
          <p:spPr>
            <a:xfrm>
              <a:off x="2812324" y="1045267"/>
              <a:ext cx="2107230" cy="1169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300"/>
                </a:spcAft>
              </a:pPr>
              <a:r>
                <a:rPr lang="en-GB" sz="1400" dirty="0">
                  <a:latin typeface="Arial Narrow" panose="020B0606020202030204" pitchFamily="34" charset="0"/>
                </a:rPr>
                <a:t>Continuation of ongoing studies on </a:t>
              </a:r>
              <a:r>
                <a:rPr lang="en-GB" sz="1400" b="1" dirty="0">
                  <a:latin typeface="Arial Narrow" panose="020B0606020202030204" pitchFamily="34" charset="0"/>
                </a:rPr>
                <a:t>lattice effects</a:t>
              </a:r>
              <a:r>
                <a:rPr lang="en-GB" sz="1400" dirty="0">
                  <a:latin typeface="Arial Narrow" panose="020B0606020202030204" pitchFamily="34" charset="0"/>
                </a:rPr>
                <a:t>, including refinement of </a:t>
              </a:r>
              <a:r>
                <a:rPr lang="en-GB" sz="1400" b="1" dirty="0">
                  <a:latin typeface="Arial Narrow" panose="020B0606020202030204" pitchFamily="34" charset="0"/>
                </a:rPr>
                <a:t>mover steps requirements</a:t>
              </a:r>
              <a:r>
                <a:rPr lang="en-GB" sz="1400" dirty="0">
                  <a:latin typeface="Arial Narrow" panose="020B0606020202030204" pitchFamily="34" charset="0"/>
                </a:rPr>
                <a:t> for realistic geometries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A31B19-DD56-8990-3F85-E6E22948F44C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3865939" y="2214818"/>
              <a:ext cx="0" cy="611012"/>
            </a:xfrm>
            <a:prstGeom prst="line">
              <a:avLst/>
            </a:prstGeom>
            <a:ln>
              <a:solidFill>
                <a:srgbClr val="4D4D4D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931C6AE-3A70-6F1E-7060-6D7A64D4679D}"/>
              </a:ext>
            </a:extLst>
          </p:cNvPr>
          <p:cNvGrpSpPr/>
          <p:nvPr/>
        </p:nvGrpSpPr>
        <p:grpSpPr>
          <a:xfrm>
            <a:off x="176410" y="2153218"/>
            <a:ext cx="3236694" cy="2750967"/>
            <a:chOff x="176410" y="2153218"/>
            <a:chExt cx="3236694" cy="27509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700E0F-1AD6-C537-E5F7-77E72467061C}"/>
                </a:ext>
              </a:extLst>
            </p:cNvPr>
            <p:cNvGrpSpPr/>
            <p:nvPr/>
          </p:nvGrpSpPr>
          <p:grpSpPr>
            <a:xfrm>
              <a:off x="1900936" y="2153218"/>
              <a:ext cx="1512168" cy="1296144"/>
              <a:chOff x="5314796" y="3657075"/>
              <a:chExt cx="1512168" cy="1296144"/>
            </a:xfrm>
          </p:grpSpPr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261320A0-A8E5-9314-958D-2CC4F66DD994}"/>
                  </a:ext>
                </a:extLst>
              </p:cNvPr>
              <p:cNvSpPr/>
              <p:nvPr/>
            </p:nvSpPr>
            <p:spPr>
              <a:xfrm>
                <a:off x="5314796" y="3657075"/>
                <a:ext cx="1512168" cy="1296144"/>
              </a:xfrm>
              <a:prstGeom prst="hexagon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CDD44A1-0B87-7259-AF7A-406964546769}"/>
                  </a:ext>
                </a:extLst>
              </p:cNvPr>
              <p:cNvSpPr txBox="1"/>
              <p:nvPr/>
            </p:nvSpPr>
            <p:spPr>
              <a:xfrm>
                <a:off x="5494816" y="4012758"/>
                <a:ext cx="11521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i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Realistic geometries</a:t>
                </a:r>
                <a:endParaRPr lang="en-GB" sz="1600" i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2C6A807-3A44-FCF0-953B-9B65B6C76C97}"/>
                </a:ext>
              </a:extLst>
            </p:cNvPr>
            <p:cNvSpPr txBox="1"/>
            <p:nvPr/>
          </p:nvSpPr>
          <p:spPr>
            <a:xfrm>
              <a:off x="176410" y="3519190"/>
              <a:ext cx="236921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300"/>
                </a:spcAft>
              </a:pPr>
              <a:r>
                <a:rPr lang="en-GB" sz="1400" dirty="0">
                  <a:latin typeface="Arial Narrow" panose="020B0606020202030204" pitchFamily="34" charset="0"/>
                </a:rPr>
                <a:t>Explore </a:t>
              </a:r>
              <a:r>
                <a:rPr lang="en-GB" sz="1400" b="1" dirty="0">
                  <a:latin typeface="Arial Narrow" panose="020B0606020202030204" pitchFamily="34" charset="0"/>
                </a:rPr>
                <a:t>further realistic geometries</a:t>
              </a:r>
              <a:r>
                <a:rPr lang="en-GB" sz="1400" dirty="0">
                  <a:latin typeface="Arial Narrow" panose="020B0606020202030204" pitchFamily="34" charset="0"/>
                </a:rPr>
                <a:t> (e.g. above-ground structures) of relevance for the </a:t>
              </a:r>
              <a:r>
                <a:rPr lang="en-GB" sz="1400" b="1" dirty="0">
                  <a:latin typeface="Arial Narrow" panose="020B0606020202030204" pitchFamily="34" charset="0"/>
                </a:rPr>
                <a:t>collider arcs </a:t>
              </a:r>
              <a:r>
                <a:rPr lang="en-GB" sz="1400" dirty="0">
                  <a:latin typeface="Arial Narrow" panose="020B0606020202030204" pitchFamily="34" charset="0"/>
                </a:rPr>
                <a:t>and the </a:t>
              </a:r>
              <a:r>
                <a:rPr lang="en-GB" sz="1400" b="1" dirty="0">
                  <a:latin typeface="Arial Narrow" panose="020B0606020202030204" pitchFamily="34" charset="0"/>
                </a:rPr>
                <a:t>interaction points (IPs)</a:t>
              </a:r>
              <a:r>
                <a:rPr lang="en-GB" sz="1400" dirty="0">
                  <a:latin typeface="Arial Narrow" panose="020B0606020202030204" pitchFamily="34" charset="0"/>
                </a:rPr>
                <a:t> at all relevant distances and beam energies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E23F7590-5EAC-93FE-B2F4-8D8E1CF0D727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flipH="1">
              <a:off x="1361017" y="3093676"/>
              <a:ext cx="693311" cy="425514"/>
            </a:xfrm>
            <a:prstGeom prst="line">
              <a:avLst/>
            </a:prstGeom>
            <a:ln>
              <a:solidFill>
                <a:srgbClr val="A3A3A3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8F2CCC8-BDC4-42E1-1940-2BB7473F7DF0}"/>
              </a:ext>
            </a:extLst>
          </p:cNvPr>
          <p:cNvGrpSpPr/>
          <p:nvPr/>
        </p:nvGrpSpPr>
        <p:grpSpPr>
          <a:xfrm>
            <a:off x="4153577" y="2139702"/>
            <a:ext cx="1907591" cy="3043947"/>
            <a:chOff x="4153577" y="2139702"/>
            <a:chExt cx="1907591" cy="3043947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EFAB3CDA-E9C0-5312-5FA6-F1EFB0602E03}"/>
                </a:ext>
              </a:extLst>
            </p:cNvPr>
            <p:cNvSpPr/>
            <p:nvPr/>
          </p:nvSpPr>
          <p:spPr>
            <a:xfrm>
              <a:off x="4353368" y="2139702"/>
              <a:ext cx="1512168" cy="1296144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347BD5-E6CE-FEDA-BFCF-1CF9155CDCE5}"/>
                </a:ext>
              </a:extLst>
            </p:cNvPr>
            <p:cNvSpPr txBox="1"/>
            <p:nvPr/>
          </p:nvSpPr>
          <p:spPr>
            <a:xfrm>
              <a:off x="4493224" y="2495386"/>
              <a:ext cx="12282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Systematic Uncertainties</a:t>
              </a:r>
              <a:endParaRPr lang="en-GB" sz="16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B24E0FA-2EF7-FEBF-4A7A-B463C1110822}"/>
                </a:ext>
              </a:extLst>
            </p:cNvPr>
            <p:cNvCxnSpPr>
              <a:cxnSpLocks/>
              <a:endCxn id="33" idx="0"/>
            </p:cNvCxnSpPr>
            <p:nvPr/>
          </p:nvCxnSpPr>
          <p:spPr>
            <a:xfrm flipH="1">
              <a:off x="5107373" y="3435845"/>
              <a:ext cx="0" cy="539781"/>
            </a:xfrm>
            <a:prstGeom prst="line">
              <a:avLst/>
            </a:prstGeom>
            <a:ln>
              <a:solidFill>
                <a:srgbClr val="FF868F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32F8E7-2D74-2E8C-2EFD-025C77D0BA18}"/>
                </a:ext>
              </a:extLst>
            </p:cNvPr>
            <p:cNvSpPr txBox="1"/>
            <p:nvPr/>
          </p:nvSpPr>
          <p:spPr>
            <a:xfrm>
              <a:off x="4153577" y="3975626"/>
              <a:ext cx="1907591" cy="1208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300"/>
                </a:spcAft>
              </a:pPr>
              <a:r>
                <a:rPr lang="en-GB" sz="1400" dirty="0">
                  <a:latin typeface="Arial Narrow" panose="020B0606020202030204" pitchFamily="34" charset="0"/>
                </a:rPr>
                <a:t>Investigation of </a:t>
              </a:r>
              <a:r>
                <a:rPr lang="en-GB" sz="1400" b="1" dirty="0">
                  <a:latin typeface="Arial Narrow" panose="020B0606020202030204" pitchFamily="34" charset="0"/>
                </a:rPr>
                <a:t>systematic uncertainties </a:t>
              </a:r>
              <a:r>
                <a:rPr lang="en-GB" sz="1400" dirty="0">
                  <a:latin typeface="Arial Narrow" panose="020B0606020202030204" pitchFamily="34" charset="0"/>
                </a:rPr>
                <a:t>such as. material </a:t>
              </a:r>
              <a:r>
                <a:rPr lang="en-GB" sz="1400" dirty="0" err="1">
                  <a:latin typeface="Arial Narrow" panose="020B0606020202030204" pitchFamily="34" charset="0"/>
                </a:rPr>
                <a:t>densi</a:t>
              </a:r>
              <a:r>
                <a:rPr lang="en-GB" sz="1400" dirty="0">
                  <a:latin typeface="Arial Narrow" panose="020B0606020202030204" pitchFamily="34" charset="0"/>
                </a:rPr>
                <a:t>-ties and compositions</a:t>
              </a:r>
            </a:p>
            <a:p>
              <a:pPr marL="0" lvl="1" algn="ctr">
                <a:spcAft>
                  <a:spcPts val="300"/>
                </a:spcAft>
              </a:pPr>
              <a:endParaRPr lang="en-GB" sz="1400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DA0866-5014-A179-852C-28AD3C3FC9C3}"/>
              </a:ext>
            </a:extLst>
          </p:cNvPr>
          <p:cNvGrpSpPr/>
          <p:nvPr/>
        </p:nvGrpSpPr>
        <p:grpSpPr>
          <a:xfrm>
            <a:off x="5577504" y="1904102"/>
            <a:ext cx="3143161" cy="2217872"/>
            <a:chOff x="5577504" y="1904102"/>
            <a:chExt cx="3143161" cy="2217872"/>
          </a:xfrm>
        </p:grpSpPr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D7EC0F3-0868-A6E0-A2BF-68BE649F5CF9}"/>
                </a:ext>
              </a:extLst>
            </p:cNvPr>
            <p:cNvSpPr/>
            <p:nvPr/>
          </p:nvSpPr>
          <p:spPr>
            <a:xfrm>
              <a:off x="5577504" y="2825830"/>
              <a:ext cx="1512168" cy="1296144"/>
            </a:xfrm>
            <a:prstGeom prst="hexagon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37D29C-B027-5EC3-2E9B-1B6714F26E34}"/>
                </a:ext>
              </a:extLst>
            </p:cNvPr>
            <p:cNvSpPr txBox="1"/>
            <p:nvPr/>
          </p:nvSpPr>
          <p:spPr>
            <a:xfrm>
              <a:off x="5757524" y="3033863"/>
              <a:ext cx="11521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Arial Narrow" panose="020B0606020202030204" pitchFamily="34" charset="0"/>
                </a:rPr>
                <a:t>Inter-comparison of MC codes</a:t>
              </a:r>
              <a:endParaRPr lang="en-GB" sz="1600" i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4E4FDF5-1BEF-E814-A496-5D36343DD4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1843" y="2859782"/>
              <a:ext cx="661030" cy="306512"/>
            </a:xfrm>
            <a:prstGeom prst="line">
              <a:avLst/>
            </a:prstGeom>
            <a:ln>
              <a:solidFill>
                <a:srgbClr val="9B000C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58291E2-BB13-4886-CDCA-D15743F9BEBE}"/>
                </a:ext>
              </a:extLst>
            </p:cNvPr>
            <p:cNvSpPr txBox="1"/>
            <p:nvPr/>
          </p:nvSpPr>
          <p:spPr>
            <a:xfrm>
              <a:off x="6613436" y="1904102"/>
              <a:ext cx="210722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 algn="ctr">
                <a:spcAft>
                  <a:spcPts val="300"/>
                </a:spcAft>
              </a:pPr>
              <a:r>
                <a:rPr lang="en-GB" sz="1400" dirty="0">
                  <a:latin typeface="Arial Narrow" panose="020B0606020202030204" pitchFamily="34" charset="0"/>
                </a:rPr>
                <a:t>Potentially </a:t>
              </a:r>
              <a:r>
                <a:rPr lang="en-GB" sz="1400" b="1" dirty="0">
                  <a:latin typeface="Arial Narrow" panose="020B0606020202030204" pitchFamily="34" charset="0"/>
                </a:rPr>
                <a:t>intercomparison</a:t>
              </a:r>
              <a:r>
                <a:rPr lang="en-GB" sz="1400" dirty="0">
                  <a:latin typeface="Arial Narrow" panose="020B0606020202030204" pitchFamily="34" charset="0"/>
                </a:rPr>
                <a:t> of the FLUKA simulations with other advanced Monte Carlo codes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5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7EB5D-8EE7-FEB7-7325-409E5497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B06D-51FB-0359-B369-0C90EC39C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Collider lattice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387C9312-C1D2-B0EB-A474-3CB0E13E9C1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6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551D3F-E7A2-93D9-9EF7-84C3F5DD903F}"/>
              </a:ext>
            </a:extLst>
          </p:cNvPr>
          <p:cNvSpPr txBox="1"/>
          <p:nvPr/>
        </p:nvSpPr>
        <p:spPr>
          <a:xfrm>
            <a:off x="253915" y="2369848"/>
            <a:ext cx="44920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 Narrow" panose="020B0606020202030204" pitchFamily="34" charset="0"/>
              </a:rPr>
              <a:t>Identification</a:t>
            </a:r>
            <a:r>
              <a:rPr lang="en-US" sz="1600" dirty="0">
                <a:latin typeface="Arial Narrow" panose="020B0606020202030204" pitchFamily="34" charset="0"/>
              </a:rPr>
              <a:t> of </a:t>
            </a:r>
            <a:r>
              <a:rPr lang="en-US" sz="1600" b="1" dirty="0">
                <a:latin typeface="Arial Narrow" panose="020B0606020202030204" pitchFamily="34" charset="0"/>
              </a:rPr>
              <a:t>critical regions</a:t>
            </a:r>
            <a:r>
              <a:rPr lang="en-US" sz="1600" dirty="0">
                <a:latin typeface="Arial Narrow" panose="020B0606020202030204" pitchFamily="34" charset="0"/>
              </a:rPr>
              <a:t> (high </a:t>
            </a:r>
            <a:r>
              <a:rPr lang="el-GR" sz="1600" dirty="0">
                <a:latin typeface="Arial Narrow" panose="020B0606020202030204" pitchFamily="34" charset="0"/>
              </a:rPr>
              <a:t>ν</a:t>
            </a:r>
            <a:r>
              <a:rPr lang="en-US" sz="1600" dirty="0">
                <a:latin typeface="Arial Narrow" panose="020B0606020202030204" pitchFamily="34" charset="0"/>
              </a:rPr>
              <a:t> flux areas) and of adequate </a:t>
            </a:r>
            <a:r>
              <a:rPr lang="en-US" sz="1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mitigation</a:t>
            </a:r>
            <a:r>
              <a:rPr lang="en-US" sz="1600" dirty="0">
                <a:latin typeface="Arial Narrow" panose="020B0606020202030204" pitchFamily="34" charset="0"/>
              </a:rPr>
              <a:t> </a:t>
            </a:r>
            <a:r>
              <a:rPr lang="en-US" sz="1600" b="1" dirty="0">
                <a:solidFill>
                  <a:schemeClr val="accent1"/>
                </a:solidFill>
                <a:latin typeface="Arial Narrow" panose="020B0606020202030204" pitchFamily="34" charset="0"/>
              </a:rPr>
              <a:t>methods</a:t>
            </a:r>
            <a:r>
              <a:rPr lang="en-US" sz="1600" dirty="0">
                <a:latin typeface="Arial Narrow" panose="020B0606020202030204" pitchFamily="34" charset="0"/>
              </a:rPr>
              <a:t>, such as placement optimization and source term optimization (e.g. movers, wobbling)</a:t>
            </a:r>
          </a:p>
          <a:p>
            <a:pPr marL="60801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Narrow" panose="020B0606020202030204" pitchFamily="34" charset="0"/>
              </a:rPr>
              <a:t>Interaction Point regions</a:t>
            </a:r>
          </a:p>
          <a:p>
            <a:pPr marL="60801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Narrow" panose="020B0606020202030204" pitchFamily="34" charset="0"/>
              </a:rPr>
              <a:t>Interconnection regions</a:t>
            </a:r>
          </a:p>
          <a:p>
            <a:pPr marL="608012" lvl="1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latin typeface="Arial Narrow" panose="020B0606020202030204" pitchFamily="34" charset="0"/>
              </a:rPr>
              <a:t>Bending regions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EB7C17-8F12-D31A-06F2-BA7A033A3657}"/>
              </a:ext>
            </a:extLst>
          </p:cNvPr>
          <p:cNvSpPr txBox="1"/>
          <p:nvPr/>
        </p:nvSpPr>
        <p:spPr>
          <a:xfrm>
            <a:off x="323527" y="1412297"/>
            <a:ext cx="47543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0" indent="-444500">
              <a:spcAft>
                <a:spcPts val="600"/>
              </a:spcAft>
            </a:pPr>
            <a:r>
              <a:rPr lang="en-GB" sz="1600" b="1" i="1" dirty="0">
                <a:solidFill>
                  <a:schemeClr val="accent5"/>
                </a:solidFill>
                <a:latin typeface="Arial Narrow" panose="020B0606020202030204" pitchFamily="34" charset="0"/>
              </a:rPr>
              <a:t>Goal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: Fold collider lattice with MC simulations to e</a:t>
            </a:r>
            <a:r>
              <a:rPr lang="en-GB" sz="1600" i="1" dirty="0">
                <a:latin typeface="Arial Narrow" panose="020B0606020202030204" pitchFamily="34" charset="0"/>
              </a:rPr>
              <a:t>valuate </a:t>
            </a:r>
            <a:r>
              <a:rPr lang="en-GB" sz="1600" b="1" i="1" dirty="0">
                <a:latin typeface="Arial Narrow" panose="020B0606020202030204" pitchFamily="34" charset="0"/>
              </a:rPr>
              <a:t>dose distributions </a:t>
            </a:r>
            <a:r>
              <a:rPr lang="en-GB" sz="1600" i="1" dirty="0">
                <a:latin typeface="Arial Narrow" panose="020B0606020202030204" pitchFamily="34" charset="0"/>
              </a:rPr>
              <a:t>for a </a:t>
            </a:r>
            <a:r>
              <a:rPr lang="en-GB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realistic neutrino source term </a:t>
            </a:r>
            <a:r>
              <a:rPr lang="en-GB" sz="1600" i="1" dirty="0">
                <a:latin typeface="Arial Narrow" panose="020B0606020202030204" pitchFamily="34" charset="0"/>
              </a:rPr>
              <a:t>and optimize the lattice for a dose reduction</a:t>
            </a:r>
            <a:endParaRPr lang="en-GB" sz="1600" i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3E9147A-C408-A8A8-533C-F693F4A1E8BA}"/>
              </a:ext>
            </a:extLst>
          </p:cNvPr>
          <p:cNvSpPr/>
          <p:nvPr/>
        </p:nvSpPr>
        <p:spPr>
          <a:xfrm>
            <a:off x="278183" y="1391435"/>
            <a:ext cx="4581595" cy="851859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44910FC-0F95-5F25-5813-1D1BC48103BB}"/>
              </a:ext>
            </a:extLst>
          </p:cNvPr>
          <p:cNvSpPr/>
          <p:nvPr/>
        </p:nvSpPr>
        <p:spPr>
          <a:xfrm>
            <a:off x="4703286" y="1057280"/>
            <a:ext cx="4248472" cy="3690090"/>
          </a:xfrm>
          <a:prstGeom prst="ellipse">
            <a:avLst/>
          </a:prstGeom>
          <a:gradFill flip="none" rotWithShape="1">
            <a:gsLst>
              <a:gs pos="29000">
                <a:schemeClr val="bg1">
                  <a:lumMod val="50000"/>
                </a:schemeClr>
              </a:gs>
              <a:gs pos="49000">
                <a:srgbClr val="BFBFBF"/>
              </a:gs>
              <a:gs pos="67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DA7647-4E6E-B879-204B-60CD348CECC2}"/>
              </a:ext>
            </a:extLst>
          </p:cNvPr>
          <p:cNvSpPr/>
          <p:nvPr/>
        </p:nvSpPr>
        <p:spPr>
          <a:xfrm>
            <a:off x="4703286" y="1057280"/>
            <a:ext cx="4248472" cy="3690090"/>
          </a:xfrm>
          <a:prstGeom prst="ellipse">
            <a:avLst/>
          </a:prstGeom>
          <a:gradFill flip="none" rotWithShape="1">
            <a:gsLst>
              <a:gs pos="7000">
                <a:schemeClr val="bg1">
                  <a:lumMod val="50000"/>
                </a:schemeClr>
              </a:gs>
              <a:gs pos="66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62486C79-2BFE-2877-6786-1A03521CC03A}"/>
              </a:ext>
            </a:extLst>
          </p:cNvPr>
          <p:cNvSpPr/>
          <p:nvPr/>
        </p:nvSpPr>
        <p:spPr>
          <a:xfrm>
            <a:off x="5655457" y="2025339"/>
            <a:ext cx="2272731" cy="1818953"/>
          </a:xfrm>
          <a:prstGeom prst="flowChartConnector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CAAE09-AD69-488C-F521-81498583DF15}"/>
              </a:ext>
            </a:extLst>
          </p:cNvPr>
          <p:cNvGrpSpPr/>
          <p:nvPr/>
        </p:nvGrpSpPr>
        <p:grpSpPr>
          <a:xfrm>
            <a:off x="5584390" y="1975025"/>
            <a:ext cx="2414256" cy="1938613"/>
            <a:chOff x="4990968" y="2170159"/>
            <a:chExt cx="2414256" cy="19386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F477F4-C471-3650-88AB-70DE4E93A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276" r="46776"/>
            <a:stretch/>
          </p:blipFill>
          <p:spPr>
            <a:xfrm>
              <a:off x="5983892" y="2178462"/>
              <a:ext cx="432047" cy="1930310"/>
            </a:xfrm>
            <a:prstGeom prst="rect">
              <a:avLst/>
            </a:prstGeom>
          </p:spPr>
        </p:pic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E10F3453-EE58-7289-5A3D-09381229D3A8}"/>
                </a:ext>
              </a:extLst>
            </p:cNvPr>
            <p:cNvSpPr/>
            <p:nvPr/>
          </p:nvSpPr>
          <p:spPr>
            <a:xfrm>
              <a:off x="6127908" y="2175718"/>
              <a:ext cx="108000" cy="108000"/>
            </a:xfrm>
            <a:prstGeom prst="flowChartConnector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701A636F-2E5F-8930-A357-2E1B6E55E5AA}"/>
                </a:ext>
              </a:extLst>
            </p:cNvPr>
            <p:cNvSpPr/>
            <p:nvPr/>
          </p:nvSpPr>
          <p:spPr>
            <a:xfrm>
              <a:off x="6127908" y="3952446"/>
              <a:ext cx="108000" cy="108000"/>
            </a:xfrm>
            <a:prstGeom prst="flowChartConnector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1305E72-7EAC-84AC-EB20-B86EA799298B}"/>
                </a:ext>
              </a:extLst>
            </p:cNvPr>
            <p:cNvGrpSpPr/>
            <p:nvPr/>
          </p:nvGrpSpPr>
          <p:grpSpPr>
            <a:xfrm>
              <a:off x="6415939" y="2170159"/>
              <a:ext cx="989285" cy="1938613"/>
              <a:chOff x="6415939" y="2170159"/>
              <a:chExt cx="989285" cy="1938613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84EF917C-B6C4-F481-6043-9ABC01FD9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8972"/>
              <a:stretch/>
            </p:blipFill>
            <p:spPr>
              <a:xfrm>
                <a:off x="6415939" y="2178462"/>
                <a:ext cx="989285" cy="1930310"/>
              </a:xfrm>
              <a:prstGeom prst="rect">
                <a:avLst/>
              </a:prstGeom>
            </p:spPr>
          </p:pic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A0D1F744-A8A6-1D15-215A-606C000993DF}"/>
                  </a:ext>
                </a:extLst>
              </p:cNvPr>
              <p:cNvSpPr/>
              <p:nvPr/>
            </p:nvSpPr>
            <p:spPr>
              <a:xfrm rot="1506240">
                <a:off x="6724940" y="226125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9F01CB0E-21E7-0E52-C8AF-355655EB3415}"/>
                  </a:ext>
                </a:extLst>
              </p:cNvPr>
              <p:cNvSpPr/>
              <p:nvPr/>
            </p:nvSpPr>
            <p:spPr>
              <a:xfrm rot="2725171">
                <a:off x="6945979" y="241877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FCDC28FE-6E7C-0D98-6719-A68811374B87}"/>
                  </a:ext>
                </a:extLst>
              </p:cNvPr>
              <p:cNvSpPr/>
              <p:nvPr/>
            </p:nvSpPr>
            <p:spPr>
              <a:xfrm rot="3762238">
                <a:off x="7113179" y="263393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23E4573-8921-AB59-9CA6-925E17D137FE}"/>
                  </a:ext>
                </a:extLst>
              </p:cNvPr>
              <p:cNvSpPr/>
              <p:nvPr/>
            </p:nvSpPr>
            <p:spPr>
              <a:xfrm rot="4798863">
                <a:off x="7207542" y="2885772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10F45F81-4AB3-8823-C8C6-531D3F3B405A}"/>
                  </a:ext>
                </a:extLst>
              </p:cNvPr>
              <p:cNvSpPr/>
              <p:nvPr/>
            </p:nvSpPr>
            <p:spPr>
              <a:xfrm rot="6025804">
                <a:off x="7216962" y="3167460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72A9C6BF-FDA4-407C-C9EC-C4F9A27EB961}"/>
                  </a:ext>
                </a:extLst>
              </p:cNvPr>
              <p:cNvSpPr/>
              <p:nvPr/>
            </p:nvSpPr>
            <p:spPr>
              <a:xfrm rot="6916070">
                <a:off x="7140567" y="342418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620447F9-8555-4834-F1A6-FAA29B60F68E}"/>
                  </a:ext>
                </a:extLst>
              </p:cNvPr>
              <p:cNvSpPr/>
              <p:nvPr/>
            </p:nvSpPr>
            <p:spPr>
              <a:xfrm rot="7873567">
                <a:off x="6993714" y="365170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89E7DE11-DC6E-31B2-84BD-55FBE1E11231}"/>
                  </a:ext>
                </a:extLst>
              </p:cNvPr>
              <p:cNvSpPr/>
              <p:nvPr/>
            </p:nvSpPr>
            <p:spPr>
              <a:xfrm rot="8860428">
                <a:off x="6782716" y="3827394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726C72CB-2350-2789-D969-E25DA0F163F1}"/>
                  </a:ext>
                </a:extLst>
              </p:cNvPr>
              <p:cNvSpPr/>
              <p:nvPr/>
            </p:nvSpPr>
            <p:spPr>
              <a:xfrm rot="9927619">
                <a:off x="6540425" y="393873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51172E9-8C34-29F0-9A0D-869A3FA086CE}"/>
                  </a:ext>
                </a:extLst>
              </p:cNvPr>
              <p:cNvSpPr/>
              <p:nvPr/>
            </p:nvSpPr>
            <p:spPr>
              <a:xfrm rot="502155">
                <a:off x="6468330" y="217015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A1B229E-737D-4BA0-D679-B2D7E313510F}"/>
                </a:ext>
              </a:extLst>
            </p:cNvPr>
            <p:cNvGrpSpPr/>
            <p:nvPr/>
          </p:nvGrpSpPr>
          <p:grpSpPr>
            <a:xfrm flipH="1">
              <a:off x="4990968" y="2174310"/>
              <a:ext cx="994128" cy="1934462"/>
              <a:chOff x="6415939" y="2170159"/>
              <a:chExt cx="989285" cy="193446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A974187E-96C5-72BB-CDF5-83CD844EDA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8972"/>
              <a:stretch/>
            </p:blipFill>
            <p:spPr>
              <a:xfrm>
                <a:off x="6415939" y="2174311"/>
                <a:ext cx="989285" cy="1930310"/>
              </a:xfrm>
              <a:prstGeom prst="rect">
                <a:avLst/>
              </a:prstGeom>
            </p:spPr>
          </p:pic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27439601-7842-35D2-B369-7A4BCBFEBEFC}"/>
                  </a:ext>
                </a:extLst>
              </p:cNvPr>
              <p:cNvSpPr/>
              <p:nvPr/>
            </p:nvSpPr>
            <p:spPr>
              <a:xfrm rot="1506240">
                <a:off x="6724940" y="226125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EFED6D26-B61E-8747-D07D-D7C6137A417D}"/>
                  </a:ext>
                </a:extLst>
              </p:cNvPr>
              <p:cNvSpPr/>
              <p:nvPr/>
            </p:nvSpPr>
            <p:spPr>
              <a:xfrm rot="2725171">
                <a:off x="6945979" y="241877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285FC35D-391F-B4D2-DE64-2E196FF70B2E}"/>
                  </a:ext>
                </a:extLst>
              </p:cNvPr>
              <p:cNvSpPr/>
              <p:nvPr/>
            </p:nvSpPr>
            <p:spPr>
              <a:xfrm rot="3762238">
                <a:off x="7113179" y="263393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A44B550B-DC46-7F05-280F-456A8C833B70}"/>
                  </a:ext>
                </a:extLst>
              </p:cNvPr>
              <p:cNvSpPr/>
              <p:nvPr/>
            </p:nvSpPr>
            <p:spPr>
              <a:xfrm rot="4798863">
                <a:off x="7207542" y="2885772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136E8BC3-52BA-8B1A-ED43-A8A9C891865F}"/>
                  </a:ext>
                </a:extLst>
              </p:cNvPr>
              <p:cNvSpPr/>
              <p:nvPr/>
            </p:nvSpPr>
            <p:spPr>
              <a:xfrm rot="6025804">
                <a:off x="7216962" y="3167460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F8CFBF75-1B9F-0779-C162-71F9EA87FEC0}"/>
                  </a:ext>
                </a:extLst>
              </p:cNvPr>
              <p:cNvSpPr/>
              <p:nvPr/>
            </p:nvSpPr>
            <p:spPr>
              <a:xfrm rot="6916070">
                <a:off x="7140567" y="342418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091178CB-1103-0098-BA20-9C8496006DA4}"/>
                  </a:ext>
                </a:extLst>
              </p:cNvPr>
              <p:cNvSpPr/>
              <p:nvPr/>
            </p:nvSpPr>
            <p:spPr>
              <a:xfrm rot="7873567">
                <a:off x="6993714" y="365170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E0984A4F-73A9-DBC9-6E7B-B647B49BDEC1}"/>
                  </a:ext>
                </a:extLst>
              </p:cNvPr>
              <p:cNvSpPr/>
              <p:nvPr/>
            </p:nvSpPr>
            <p:spPr>
              <a:xfrm rot="8860428">
                <a:off x="6782716" y="3827394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E8C1C7F5-FED4-FB3B-2FF5-234D1C869EF1}"/>
                  </a:ext>
                </a:extLst>
              </p:cNvPr>
              <p:cNvSpPr/>
              <p:nvPr/>
            </p:nvSpPr>
            <p:spPr>
              <a:xfrm rot="9927619">
                <a:off x="6540425" y="393873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7E6C69A2-1AF7-6957-E913-E0B5C6DE11B0}"/>
                  </a:ext>
                </a:extLst>
              </p:cNvPr>
              <p:cNvSpPr/>
              <p:nvPr/>
            </p:nvSpPr>
            <p:spPr>
              <a:xfrm rot="502155">
                <a:off x="6468330" y="217015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9EDC4A1-E01F-C085-6E3D-377891C4C9E6}"/>
              </a:ext>
            </a:extLst>
          </p:cNvPr>
          <p:cNvGrpSpPr/>
          <p:nvPr/>
        </p:nvGrpSpPr>
        <p:grpSpPr>
          <a:xfrm>
            <a:off x="4757948" y="998460"/>
            <a:ext cx="4090215" cy="3656199"/>
            <a:chOff x="2538430" y="1159370"/>
            <a:chExt cx="4090215" cy="3656199"/>
          </a:xfrm>
        </p:grpSpPr>
        <p:sp>
          <p:nvSpPr>
            <p:cNvPr id="57" name="Isosceles Triangle 56">
              <a:extLst>
                <a:ext uri="{FF2B5EF4-FFF2-40B4-BE49-F238E27FC236}">
                  <a16:creationId xmlns:a16="http://schemas.microsoft.com/office/drawing/2014/main" id="{546529A2-B5D6-0C00-0EA4-7F385ABF6E44}"/>
                </a:ext>
              </a:extLst>
            </p:cNvPr>
            <p:cNvSpPr/>
            <p:nvPr/>
          </p:nvSpPr>
          <p:spPr>
            <a:xfrm rot="8366755">
              <a:off x="4876946" y="1159370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Isosceles Triangle 57">
              <a:extLst>
                <a:ext uri="{FF2B5EF4-FFF2-40B4-BE49-F238E27FC236}">
                  <a16:creationId xmlns:a16="http://schemas.microsoft.com/office/drawing/2014/main" id="{568FCD9E-DFFD-4770-DA31-2531C60BEACF}"/>
                </a:ext>
              </a:extLst>
            </p:cNvPr>
            <p:cNvSpPr/>
            <p:nvPr/>
          </p:nvSpPr>
          <p:spPr>
            <a:xfrm rot="9518119">
              <a:off x="5248227" y="1210636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7F6B2CAE-9DC4-3DB8-CA93-51A0DF2FDD54}"/>
                </a:ext>
              </a:extLst>
            </p:cNvPr>
            <p:cNvSpPr/>
            <p:nvPr/>
          </p:nvSpPr>
          <p:spPr>
            <a:xfrm rot="10272618">
              <a:off x="5508000" y="1384645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9940136B-35ED-2CA6-7C8F-E3BFBE919781}"/>
                </a:ext>
              </a:extLst>
            </p:cNvPr>
            <p:cNvSpPr/>
            <p:nvPr/>
          </p:nvSpPr>
          <p:spPr>
            <a:xfrm rot="11124451">
              <a:off x="5739734" y="1682353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77" name="Isosceles Triangle 76">
              <a:extLst>
                <a:ext uri="{FF2B5EF4-FFF2-40B4-BE49-F238E27FC236}">
                  <a16:creationId xmlns:a16="http://schemas.microsoft.com/office/drawing/2014/main" id="{CAC8F5CE-155F-143B-06D9-66A8AFCBE6D2}"/>
                </a:ext>
              </a:extLst>
            </p:cNvPr>
            <p:cNvSpPr/>
            <p:nvPr/>
          </p:nvSpPr>
          <p:spPr>
            <a:xfrm rot="12102235">
              <a:off x="5909116" y="1982326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AAE92620-DC93-90C6-DE8C-DB634B4DA06B}"/>
                </a:ext>
              </a:extLst>
            </p:cNvPr>
            <p:cNvSpPr/>
            <p:nvPr/>
          </p:nvSpPr>
          <p:spPr>
            <a:xfrm rot="13100477">
              <a:off x="5971724" y="2310513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7F3F8D79-1CAE-2B7C-A725-1045F6F2049A}"/>
                </a:ext>
              </a:extLst>
            </p:cNvPr>
            <p:cNvSpPr/>
            <p:nvPr/>
          </p:nvSpPr>
          <p:spPr>
            <a:xfrm rot="13842289">
              <a:off x="5898079" y="2627626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F65B7227-E0D7-6D06-A967-71CEB3AEA380}"/>
                </a:ext>
              </a:extLst>
            </p:cNvPr>
            <p:cNvSpPr/>
            <p:nvPr/>
          </p:nvSpPr>
          <p:spPr>
            <a:xfrm rot="14848501">
              <a:off x="5754984" y="2961405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8E3ABCA1-148C-BBE7-0B0F-86D953BABB78}"/>
                </a:ext>
              </a:extLst>
            </p:cNvPr>
            <p:cNvSpPr/>
            <p:nvPr/>
          </p:nvSpPr>
          <p:spPr>
            <a:xfrm rot="7232577">
              <a:off x="4492617" y="1200882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5" name="Isosceles Triangle 84">
              <a:extLst>
                <a:ext uri="{FF2B5EF4-FFF2-40B4-BE49-F238E27FC236}">
                  <a16:creationId xmlns:a16="http://schemas.microsoft.com/office/drawing/2014/main" id="{E77B670D-CEB5-D7D9-EB39-89EC939EB6A1}"/>
                </a:ext>
              </a:extLst>
            </p:cNvPr>
            <p:cNvSpPr/>
            <p:nvPr/>
          </p:nvSpPr>
          <p:spPr>
            <a:xfrm rot="17576362">
              <a:off x="4568564" y="3485173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6FD13610-7D9E-A2C5-B4A7-39414A4F7CDD}"/>
                </a:ext>
              </a:extLst>
            </p:cNvPr>
            <p:cNvSpPr/>
            <p:nvPr/>
          </p:nvSpPr>
          <p:spPr>
            <a:xfrm rot="18822420">
              <a:off x="4188503" y="3504942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D6987663-760C-72C0-9B38-3E48A430C38B}"/>
                </a:ext>
              </a:extLst>
            </p:cNvPr>
            <p:cNvSpPr/>
            <p:nvPr/>
          </p:nvSpPr>
          <p:spPr>
            <a:xfrm rot="19752607">
              <a:off x="3866563" y="3417090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77E0FB3D-59FD-7D13-0CD5-F06FA0665343}"/>
                </a:ext>
              </a:extLst>
            </p:cNvPr>
            <p:cNvSpPr/>
            <p:nvPr/>
          </p:nvSpPr>
          <p:spPr>
            <a:xfrm rot="20781904">
              <a:off x="3588149" y="3264694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85DA1263-0E6E-EDC1-928E-32609024B6F3}"/>
                </a:ext>
              </a:extLst>
            </p:cNvPr>
            <p:cNvSpPr/>
            <p:nvPr/>
          </p:nvSpPr>
          <p:spPr>
            <a:xfrm>
              <a:off x="3392869" y="2993785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90" name="Isosceles Triangle 89">
              <a:extLst>
                <a:ext uri="{FF2B5EF4-FFF2-40B4-BE49-F238E27FC236}">
                  <a16:creationId xmlns:a16="http://schemas.microsoft.com/office/drawing/2014/main" id="{CC359B27-E752-1F1B-1F58-00169E355F2E}"/>
                </a:ext>
              </a:extLst>
            </p:cNvPr>
            <p:cNvSpPr/>
            <p:nvPr/>
          </p:nvSpPr>
          <p:spPr>
            <a:xfrm rot="1001700">
              <a:off x="3257716" y="2717331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91" name="Isosceles Triangle 90">
              <a:extLst>
                <a:ext uri="{FF2B5EF4-FFF2-40B4-BE49-F238E27FC236}">
                  <a16:creationId xmlns:a16="http://schemas.microsoft.com/office/drawing/2014/main" id="{AE0877FB-0824-3018-386C-7DBECB3893DA}"/>
                </a:ext>
              </a:extLst>
            </p:cNvPr>
            <p:cNvSpPr/>
            <p:nvPr/>
          </p:nvSpPr>
          <p:spPr>
            <a:xfrm rot="2105299">
              <a:off x="3215321" y="2377342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92" name="Isosceles Triangle 91">
              <a:extLst>
                <a:ext uri="{FF2B5EF4-FFF2-40B4-BE49-F238E27FC236}">
                  <a16:creationId xmlns:a16="http://schemas.microsoft.com/office/drawing/2014/main" id="{F3F5DFFB-F50D-3A41-CFB4-EBE48C3DD878}"/>
                </a:ext>
              </a:extLst>
            </p:cNvPr>
            <p:cNvSpPr/>
            <p:nvPr/>
          </p:nvSpPr>
          <p:spPr>
            <a:xfrm rot="3223763">
              <a:off x="3206343" y="2099151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1C44E659-FFEB-1EC8-7FE6-215985739FE5}"/>
                </a:ext>
              </a:extLst>
            </p:cNvPr>
            <p:cNvSpPr/>
            <p:nvPr/>
          </p:nvSpPr>
          <p:spPr>
            <a:xfrm rot="4177007">
              <a:off x="3409886" y="1767427"/>
              <a:ext cx="62653" cy="1398479"/>
            </a:xfrm>
            <a:prstGeom prst="triangle">
              <a:avLst/>
            </a:prstGeom>
            <a:gradFill>
              <a:gsLst>
                <a:gs pos="36000">
                  <a:schemeClr val="bg1">
                    <a:lumMod val="75000"/>
                  </a:schemeClr>
                </a:gs>
                <a:gs pos="7000">
                  <a:schemeClr val="bg1">
                    <a:lumMod val="85000"/>
                  </a:schemeClr>
                </a:gs>
                <a:gs pos="100000">
                  <a:schemeClr val="tx2">
                    <a:lumMod val="75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/>
            </a:p>
          </p:txBody>
        </p:sp>
      </p:grp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B5EBF379-1936-FA7D-D6A5-F4046C4C5A39}"/>
              </a:ext>
            </a:extLst>
          </p:cNvPr>
          <p:cNvSpPr/>
          <p:nvPr/>
        </p:nvSpPr>
        <p:spPr>
          <a:xfrm rot="5400000">
            <a:off x="5866241" y="1212910"/>
            <a:ext cx="133365" cy="1616438"/>
          </a:xfrm>
          <a:prstGeom prst="triangle">
            <a:avLst/>
          </a:prstGeom>
          <a:gradFill>
            <a:gsLst>
              <a:gs pos="36000">
                <a:schemeClr val="accent5">
                  <a:lumMod val="40000"/>
                  <a:lumOff val="60000"/>
                </a:schemeClr>
              </a:gs>
              <a:gs pos="7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22C69AE1-36DD-C5B6-2879-777D44F778D2}"/>
              </a:ext>
            </a:extLst>
          </p:cNvPr>
          <p:cNvSpPr/>
          <p:nvPr/>
        </p:nvSpPr>
        <p:spPr>
          <a:xfrm rot="16200000">
            <a:off x="7483865" y="2999194"/>
            <a:ext cx="133365" cy="1616438"/>
          </a:xfrm>
          <a:prstGeom prst="triangle">
            <a:avLst/>
          </a:prstGeom>
          <a:gradFill>
            <a:gsLst>
              <a:gs pos="36000">
                <a:schemeClr val="accent5">
                  <a:lumMod val="40000"/>
                  <a:lumOff val="60000"/>
                </a:schemeClr>
              </a:gs>
              <a:gs pos="7000">
                <a:schemeClr val="accent5">
                  <a:lumMod val="20000"/>
                  <a:lumOff val="80000"/>
                </a:schemeClr>
              </a:gs>
              <a:gs pos="100000">
                <a:schemeClr val="accent5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EEC9634-E67D-FDBF-39F3-FE83097C36F0}"/>
              </a:ext>
            </a:extLst>
          </p:cNvPr>
          <p:cNvGrpSpPr/>
          <p:nvPr/>
        </p:nvGrpSpPr>
        <p:grpSpPr>
          <a:xfrm>
            <a:off x="6649366" y="2225139"/>
            <a:ext cx="424287" cy="300082"/>
            <a:chOff x="4429848" y="2386049"/>
            <a:chExt cx="424287" cy="300082"/>
          </a:xfrm>
        </p:grpSpPr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FD49BC37-463F-1312-DF1E-8470D217C65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848" y="2393905"/>
              <a:ext cx="28800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765F0B23-9E70-4D15-2E6D-7912C30E3898}"/>
                </a:ext>
              </a:extLst>
            </p:cNvPr>
            <p:cNvSpPr txBox="1"/>
            <p:nvPr/>
          </p:nvSpPr>
          <p:spPr>
            <a:xfrm>
              <a:off x="4438664" y="2386049"/>
              <a:ext cx="4154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350" b="1" baseline="30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GB" sz="135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4A287DB-48D7-72AD-215A-AEC99CBA8FE7}"/>
              </a:ext>
            </a:extLst>
          </p:cNvPr>
          <p:cNvGrpSpPr/>
          <p:nvPr/>
        </p:nvGrpSpPr>
        <p:grpSpPr>
          <a:xfrm>
            <a:off x="6632054" y="3427902"/>
            <a:ext cx="415471" cy="300082"/>
            <a:chOff x="4412536" y="3588812"/>
            <a:chExt cx="415471" cy="300082"/>
          </a:xfrm>
        </p:grpSpPr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31ED29F-AD0D-27B7-5D36-925BDDB384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16" y="3588812"/>
              <a:ext cx="25200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65CE003-BB36-C331-098F-08E2CDF52D00}"/>
                </a:ext>
              </a:extLst>
            </p:cNvPr>
            <p:cNvSpPr txBox="1"/>
            <p:nvPr/>
          </p:nvSpPr>
          <p:spPr>
            <a:xfrm>
              <a:off x="4412536" y="3588812"/>
              <a:ext cx="4154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350" b="1" baseline="30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en-GB" sz="135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7E197126-711E-51CE-BBEB-E29263BA0976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782300" y="1078286"/>
            <a:ext cx="3927600" cy="3572566"/>
          </a:xfrm>
          <a:prstGeom prst="rect">
            <a:avLst/>
          </a:prstGeom>
        </p:spPr>
      </p:pic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547F45E-B3E1-D76A-AA39-269D996A3A17}"/>
              </a:ext>
            </a:extLst>
          </p:cNvPr>
          <p:cNvGrpSpPr/>
          <p:nvPr/>
        </p:nvGrpSpPr>
        <p:grpSpPr>
          <a:xfrm>
            <a:off x="6606772" y="1646073"/>
            <a:ext cx="415471" cy="300082"/>
            <a:chOff x="4412536" y="3588812"/>
            <a:chExt cx="415471" cy="300082"/>
          </a:xfrm>
        </p:grpSpPr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15E866A-F797-C16E-51A8-A8588D04A1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4016" y="3588812"/>
              <a:ext cx="25200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B9B0ED9-18F6-1CE3-D83E-0DFC81B9EBD0}"/>
                </a:ext>
              </a:extLst>
            </p:cNvPr>
            <p:cNvSpPr txBox="1"/>
            <p:nvPr/>
          </p:nvSpPr>
          <p:spPr>
            <a:xfrm>
              <a:off x="4412536" y="3588812"/>
              <a:ext cx="4154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350" b="1" baseline="30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GB" sz="135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17541AB-5FAA-DD2A-1178-3EDAE8BB37AC}"/>
              </a:ext>
            </a:extLst>
          </p:cNvPr>
          <p:cNvGrpSpPr/>
          <p:nvPr/>
        </p:nvGrpSpPr>
        <p:grpSpPr>
          <a:xfrm>
            <a:off x="6649366" y="3988469"/>
            <a:ext cx="424287" cy="300082"/>
            <a:chOff x="4429848" y="2386049"/>
            <a:chExt cx="424287" cy="300082"/>
          </a:xfrm>
        </p:grpSpPr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FF039787-610D-0E08-ED7E-9633BCA103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848" y="2393905"/>
              <a:ext cx="288000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C3C6EEF-4383-0A92-D739-27930423CFE3}"/>
                </a:ext>
              </a:extLst>
            </p:cNvPr>
            <p:cNvSpPr txBox="1"/>
            <p:nvPr/>
          </p:nvSpPr>
          <p:spPr>
            <a:xfrm>
              <a:off x="4438664" y="2386049"/>
              <a:ext cx="4154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35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sz="1350" b="1" baseline="30000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endParaRPr lang="en-GB" sz="1350" b="1" baseline="300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54D7DF2-F12F-F141-1202-F2A2A676BFA2}"/>
              </a:ext>
            </a:extLst>
          </p:cNvPr>
          <p:cNvGrpSpPr/>
          <p:nvPr/>
        </p:nvGrpSpPr>
        <p:grpSpPr>
          <a:xfrm>
            <a:off x="7599203" y="1722275"/>
            <a:ext cx="1676492" cy="461665"/>
            <a:chOff x="5379685" y="1883185"/>
            <a:chExt cx="1676492" cy="461665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E03313CE-EC73-0D1F-50DD-9029E27EB96F}"/>
                </a:ext>
              </a:extLst>
            </p:cNvPr>
            <p:cNvSpPr txBox="1"/>
            <p:nvPr/>
          </p:nvSpPr>
          <p:spPr>
            <a:xfrm>
              <a:off x="5616509" y="1883185"/>
              <a:ext cx="14396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</a:rPr>
                <a:t>Interconnection region</a:t>
              </a:r>
              <a:endParaRPr lang="en-GB" sz="1200" b="1" dirty="0">
                <a:latin typeface="Arial Narrow" panose="020B0606020202030204" pitchFamily="34" charset="0"/>
              </a:endParaRPr>
            </a:p>
          </p:txBody>
        </p:sp>
        <p:sp>
          <p:nvSpPr>
            <p:cNvPr id="111" name="Right Brace 110">
              <a:extLst>
                <a:ext uri="{FF2B5EF4-FFF2-40B4-BE49-F238E27FC236}">
                  <a16:creationId xmlns:a16="http://schemas.microsoft.com/office/drawing/2014/main" id="{FF57B4F4-5EB3-3F5E-4938-831094A17011}"/>
                </a:ext>
              </a:extLst>
            </p:cNvPr>
            <p:cNvSpPr/>
            <p:nvPr/>
          </p:nvSpPr>
          <p:spPr>
            <a:xfrm rot="18540081">
              <a:off x="5379021" y="2216711"/>
              <a:ext cx="87812" cy="86484"/>
            </a:xfrm>
            <a:prstGeom prst="rightBrace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2BD2061D-F3C8-15EB-A4EF-7682A30C5C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172" y="2068013"/>
              <a:ext cx="164375" cy="1061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9A66547E-BF95-8AB1-AF5F-B7693B8F4315}"/>
              </a:ext>
            </a:extLst>
          </p:cNvPr>
          <p:cNvSpPr txBox="1"/>
          <p:nvPr/>
        </p:nvSpPr>
        <p:spPr>
          <a:xfrm>
            <a:off x="7055803" y="1474736"/>
            <a:ext cx="19171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IP region</a:t>
            </a:r>
            <a:endParaRPr lang="en-GB" sz="1200" b="1" dirty="0">
              <a:latin typeface="Arial Narrow" panose="020B0606020202030204" pitchFamily="34" charset="0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DE0B10C5-F696-FA35-9B94-CF6B0D5B3D48}"/>
              </a:ext>
            </a:extLst>
          </p:cNvPr>
          <p:cNvCxnSpPr>
            <a:cxnSpLocks/>
          </p:cNvCxnSpPr>
          <p:nvPr/>
        </p:nvCxnSpPr>
        <p:spPr>
          <a:xfrm flipH="1">
            <a:off x="6885336" y="1718475"/>
            <a:ext cx="192349" cy="21225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F7904208-A1FC-12D7-E50E-A5F0F8920A4F}"/>
              </a:ext>
            </a:extLst>
          </p:cNvPr>
          <p:cNvCxnSpPr>
            <a:cxnSpLocks/>
          </p:cNvCxnSpPr>
          <p:nvPr/>
        </p:nvCxnSpPr>
        <p:spPr>
          <a:xfrm flipH="1">
            <a:off x="7943646" y="2312144"/>
            <a:ext cx="164375" cy="106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2456FFA3-8F3C-4B58-091A-F19E6E5679E1}"/>
              </a:ext>
            </a:extLst>
          </p:cNvPr>
          <p:cNvSpPr txBox="1"/>
          <p:nvPr/>
        </p:nvSpPr>
        <p:spPr>
          <a:xfrm>
            <a:off x="8085717" y="2122808"/>
            <a:ext cx="1135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Bending region</a:t>
            </a:r>
            <a:endParaRPr lang="en-GB" sz="1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3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94" grpId="0" animBg="1"/>
      <p:bldP spid="95" grpId="0" animBg="1"/>
      <p:bldP spid="113" grpId="0"/>
      <p:bldP spid="113" grpId="1"/>
      <p:bldP spid="116" grpId="0"/>
      <p:bldP spid="1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BC0E1-4112-4CE1-D39D-E029907B5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4E8D8271-A5A0-F281-AE6F-519564E6F715}"/>
              </a:ext>
            </a:extLst>
          </p:cNvPr>
          <p:cNvGrpSpPr/>
          <p:nvPr/>
        </p:nvGrpSpPr>
        <p:grpSpPr>
          <a:xfrm>
            <a:off x="5243551" y="1464982"/>
            <a:ext cx="3313091" cy="2453319"/>
            <a:chOff x="5406069" y="1647204"/>
            <a:chExt cx="3313091" cy="2453319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0AFE8889-DAB4-E0C8-DFEE-591D52E17E3B}"/>
                </a:ext>
              </a:extLst>
            </p:cNvPr>
            <p:cNvGrpSpPr/>
            <p:nvPr/>
          </p:nvGrpSpPr>
          <p:grpSpPr>
            <a:xfrm>
              <a:off x="5406069" y="2161910"/>
              <a:ext cx="2414256" cy="1938613"/>
              <a:chOff x="4990968" y="2170159"/>
              <a:chExt cx="2414256" cy="193861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AAD87E4-0E6A-9FEF-FF29-07552D9340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51276" r="46776"/>
              <a:stretch/>
            </p:blipFill>
            <p:spPr>
              <a:xfrm>
                <a:off x="5983892" y="2178462"/>
                <a:ext cx="432047" cy="1930310"/>
              </a:xfrm>
              <a:prstGeom prst="rect">
                <a:avLst/>
              </a:prstGeom>
            </p:spPr>
          </p:pic>
          <p:sp>
            <p:nvSpPr>
              <p:cNvPr id="19" name="Flowchart: Connector 18">
                <a:extLst>
                  <a:ext uri="{FF2B5EF4-FFF2-40B4-BE49-F238E27FC236}">
                    <a16:creationId xmlns:a16="http://schemas.microsoft.com/office/drawing/2014/main" id="{1603B4D0-A637-E5B5-374D-00DE07499F07}"/>
                  </a:ext>
                </a:extLst>
              </p:cNvPr>
              <p:cNvSpPr/>
              <p:nvPr/>
            </p:nvSpPr>
            <p:spPr>
              <a:xfrm>
                <a:off x="6127908" y="2175718"/>
                <a:ext cx="108000" cy="108000"/>
              </a:xfrm>
              <a:prstGeom prst="flowChartConnector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Flowchart: Connector 19">
                <a:extLst>
                  <a:ext uri="{FF2B5EF4-FFF2-40B4-BE49-F238E27FC236}">
                    <a16:creationId xmlns:a16="http://schemas.microsoft.com/office/drawing/2014/main" id="{DD8FC779-3BE0-B257-CBFE-7BB6989961CE}"/>
                  </a:ext>
                </a:extLst>
              </p:cNvPr>
              <p:cNvSpPr/>
              <p:nvPr/>
            </p:nvSpPr>
            <p:spPr>
              <a:xfrm>
                <a:off x="6127908" y="3952446"/>
                <a:ext cx="108000" cy="108000"/>
              </a:xfrm>
              <a:prstGeom prst="flowChartConnector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3153F7E-B509-58D1-B6AC-4D10E7A75391}"/>
                  </a:ext>
                </a:extLst>
              </p:cNvPr>
              <p:cNvGrpSpPr/>
              <p:nvPr/>
            </p:nvGrpSpPr>
            <p:grpSpPr>
              <a:xfrm>
                <a:off x="6415939" y="2170159"/>
                <a:ext cx="989285" cy="1938613"/>
                <a:chOff x="6415939" y="2170159"/>
                <a:chExt cx="989285" cy="1938613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8CA53AC6-9C0A-8C41-51BD-67E532908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48972"/>
                <a:stretch/>
              </p:blipFill>
              <p:spPr>
                <a:xfrm>
                  <a:off x="6415939" y="2178462"/>
                  <a:ext cx="989285" cy="1930310"/>
                </a:xfrm>
                <a:prstGeom prst="rect">
                  <a:avLst/>
                </a:prstGeom>
              </p:spPr>
            </p:pic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5004D423-6F91-BE71-BC33-8EAEC25FF07B}"/>
                    </a:ext>
                  </a:extLst>
                </p:cNvPr>
                <p:cNvSpPr/>
                <p:nvPr/>
              </p:nvSpPr>
              <p:spPr>
                <a:xfrm rot="1506240">
                  <a:off x="6724940" y="226125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5D12A316-D9A8-A692-EA52-0B41FA48C58A}"/>
                    </a:ext>
                  </a:extLst>
                </p:cNvPr>
                <p:cNvSpPr/>
                <p:nvPr/>
              </p:nvSpPr>
              <p:spPr>
                <a:xfrm rot="2725171">
                  <a:off x="6945979" y="2418771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5D004D6B-C377-B3A9-58DB-4A94517E0058}"/>
                    </a:ext>
                  </a:extLst>
                </p:cNvPr>
                <p:cNvSpPr/>
                <p:nvPr/>
              </p:nvSpPr>
              <p:spPr>
                <a:xfrm rot="3762238">
                  <a:off x="7113179" y="2633939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A5C7ED02-A28A-DCCC-DB95-059C6C9C0378}"/>
                    </a:ext>
                  </a:extLst>
                </p:cNvPr>
                <p:cNvSpPr/>
                <p:nvPr/>
              </p:nvSpPr>
              <p:spPr>
                <a:xfrm rot="4798863">
                  <a:off x="7207542" y="2885772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63A66FD7-BF25-C559-DB02-77C1BDBC8584}"/>
                    </a:ext>
                  </a:extLst>
                </p:cNvPr>
                <p:cNvSpPr/>
                <p:nvPr/>
              </p:nvSpPr>
              <p:spPr>
                <a:xfrm rot="6025804">
                  <a:off x="7216962" y="3167460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7" name="Rectangle: Rounded Corners 26">
                  <a:extLst>
                    <a:ext uri="{FF2B5EF4-FFF2-40B4-BE49-F238E27FC236}">
                      <a16:creationId xmlns:a16="http://schemas.microsoft.com/office/drawing/2014/main" id="{9AEE9EAC-68DE-604E-9486-DFDA4ED7F0D4}"/>
                    </a:ext>
                  </a:extLst>
                </p:cNvPr>
                <p:cNvSpPr/>
                <p:nvPr/>
              </p:nvSpPr>
              <p:spPr>
                <a:xfrm rot="6916070">
                  <a:off x="7140567" y="342418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72E08914-A030-0078-1D09-7400E5125183}"/>
                    </a:ext>
                  </a:extLst>
                </p:cNvPr>
                <p:cNvSpPr/>
                <p:nvPr/>
              </p:nvSpPr>
              <p:spPr>
                <a:xfrm rot="7873567">
                  <a:off x="6993714" y="365170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6587BB97-AE57-6691-E738-62615B6272E4}"/>
                    </a:ext>
                  </a:extLst>
                </p:cNvPr>
                <p:cNvSpPr/>
                <p:nvPr/>
              </p:nvSpPr>
              <p:spPr>
                <a:xfrm rot="8860428">
                  <a:off x="6782716" y="3827394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5A8F0EE-5787-CED9-B182-E5844CF54334}"/>
                    </a:ext>
                  </a:extLst>
                </p:cNvPr>
                <p:cNvSpPr/>
                <p:nvPr/>
              </p:nvSpPr>
              <p:spPr>
                <a:xfrm rot="9927619">
                  <a:off x="6540425" y="3938731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64E69ECA-38D5-E3BE-9870-6DD7479C1134}"/>
                    </a:ext>
                  </a:extLst>
                </p:cNvPr>
                <p:cNvSpPr/>
                <p:nvPr/>
              </p:nvSpPr>
              <p:spPr>
                <a:xfrm rot="502155">
                  <a:off x="6468330" y="2170159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7873C8C6-CE9F-375B-FC02-854D9A5599C2}"/>
                  </a:ext>
                </a:extLst>
              </p:cNvPr>
              <p:cNvGrpSpPr/>
              <p:nvPr/>
            </p:nvGrpSpPr>
            <p:grpSpPr>
              <a:xfrm flipH="1">
                <a:off x="4990968" y="2174310"/>
                <a:ext cx="994128" cy="1934462"/>
                <a:chOff x="6415939" y="2170159"/>
                <a:chExt cx="989285" cy="1934462"/>
              </a:xfrm>
            </p:grpSpPr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674D3977-E67A-2406-5F1F-56182C5B6E6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rcRect l="48972"/>
                <a:stretch/>
              </p:blipFill>
              <p:spPr>
                <a:xfrm>
                  <a:off x="6415939" y="2174311"/>
                  <a:ext cx="989285" cy="1930310"/>
                </a:xfrm>
                <a:prstGeom prst="rect">
                  <a:avLst/>
                </a:prstGeom>
              </p:spPr>
            </p:pic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37B33753-797D-0F8B-E849-20D5A4DFD60D}"/>
                    </a:ext>
                  </a:extLst>
                </p:cNvPr>
                <p:cNvSpPr/>
                <p:nvPr/>
              </p:nvSpPr>
              <p:spPr>
                <a:xfrm rot="1506240">
                  <a:off x="6724940" y="226125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Rectangle: Rounded Corners 62">
                  <a:extLst>
                    <a:ext uri="{FF2B5EF4-FFF2-40B4-BE49-F238E27FC236}">
                      <a16:creationId xmlns:a16="http://schemas.microsoft.com/office/drawing/2014/main" id="{FF13A741-B30B-35CB-8099-46EE188F925E}"/>
                    </a:ext>
                  </a:extLst>
                </p:cNvPr>
                <p:cNvSpPr/>
                <p:nvPr/>
              </p:nvSpPr>
              <p:spPr>
                <a:xfrm rot="2725171">
                  <a:off x="6945979" y="2418771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24F2FFFB-3FC3-7515-5B07-1E7B416F0DA1}"/>
                    </a:ext>
                  </a:extLst>
                </p:cNvPr>
                <p:cNvSpPr/>
                <p:nvPr/>
              </p:nvSpPr>
              <p:spPr>
                <a:xfrm rot="3762238">
                  <a:off x="7113179" y="2633939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83986299-CB38-935A-4BDD-242735A6D3EA}"/>
                    </a:ext>
                  </a:extLst>
                </p:cNvPr>
                <p:cNvSpPr/>
                <p:nvPr/>
              </p:nvSpPr>
              <p:spPr>
                <a:xfrm rot="4798863">
                  <a:off x="7207542" y="2885772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F8130811-5BAF-41E0-005E-0EA335D24A83}"/>
                    </a:ext>
                  </a:extLst>
                </p:cNvPr>
                <p:cNvSpPr/>
                <p:nvPr/>
              </p:nvSpPr>
              <p:spPr>
                <a:xfrm rot="6025804">
                  <a:off x="7216962" y="3167460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01F8E756-2330-777A-1560-804FD2090CA2}"/>
                    </a:ext>
                  </a:extLst>
                </p:cNvPr>
                <p:cNvSpPr/>
                <p:nvPr/>
              </p:nvSpPr>
              <p:spPr>
                <a:xfrm rot="6916070">
                  <a:off x="7140567" y="342418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C90408D3-D5EB-6266-C150-A39D19FDE1CB}"/>
                    </a:ext>
                  </a:extLst>
                </p:cNvPr>
                <p:cNvSpPr/>
                <p:nvPr/>
              </p:nvSpPr>
              <p:spPr>
                <a:xfrm rot="7873567">
                  <a:off x="6993714" y="3651708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Rectangle: Rounded Corners 68">
                  <a:extLst>
                    <a:ext uri="{FF2B5EF4-FFF2-40B4-BE49-F238E27FC236}">
                      <a16:creationId xmlns:a16="http://schemas.microsoft.com/office/drawing/2014/main" id="{50DAE044-DB19-4914-A0B0-50A3F5E18880}"/>
                    </a:ext>
                  </a:extLst>
                </p:cNvPr>
                <p:cNvSpPr/>
                <p:nvPr/>
              </p:nvSpPr>
              <p:spPr>
                <a:xfrm rot="8860428">
                  <a:off x="6782716" y="3827394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77A2B51-29AC-DBB2-26BD-0BB3B71E91F6}"/>
                    </a:ext>
                  </a:extLst>
                </p:cNvPr>
                <p:cNvSpPr/>
                <p:nvPr/>
              </p:nvSpPr>
              <p:spPr>
                <a:xfrm rot="9927619">
                  <a:off x="6540425" y="3938731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D1B452BF-C1D1-49E7-7197-56073DECB582}"/>
                    </a:ext>
                  </a:extLst>
                </p:cNvPr>
                <p:cNvSpPr/>
                <p:nvPr/>
              </p:nvSpPr>
              <p:spPr>
                <a:xfrm rot="502155">
                  <a:off x="6468330" y="2170159"/>
                  <a:ext cx="235609" cy="111988"/>
                </a:xfrm>
                <a:prstGeom prst="round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1EE3A429-39CB-CA86-2144-5635CBDEFB41}"/>
                </a:ext>
              </a:extLst>
            </p:cNvPr>
            <p:cNvSpPr txBox="1"/>
            <p:nvPr/>
          </p:nvSpPr>
          <p:spPr>
            <a:xfrm>
              <a:off x="6801978" y="1647204"/>
              <a:ext cx="19171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Arial Narrow" panose="020B0606020202030204" pitchFamily="34" charset="0"/>
                </a:rPr>
                <a:t>IP region</a:t>
              </a:r>
              <a:endParaRPr lang="en-GB" sz="1200" b="1" dirty="0">
                <a:latin typeface="Arial Narrow" panose="020B0606020202030204" pitchFamily="34" charset="0"/>
              </a:endParaRP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F74B841B-B4CA-CEA7-2440-4C1CEDD1F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31511" y="1890943"/>
              <a:ext cx="192349" cy="21225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6C2876C-C8F9-3117-CCF3-F12A5327F58F}"/>
              </a:ext>
            </a:extLst>
          </p:cNvPr>
          <p:cNvSpPr/>
          <p:nvPr/>
        </p:nvSpPr>
        <p:spPr>
          <a:xfrm>
            <a:off x="6593452" y="2696165"/>
            <a:ext cx="2401698" cy="203582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ABE4B0-A31E-4A1E-A5A1-050EBC8A2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Collider lattice – IP regions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147AD959-6F13-EC61-5327-BCBB4AA70C3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7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10B9CE-5DE5-ADFE-4A59-53F639B31932}"/>
              </a:ext>
            </a:extLst>
          </p:cNvPr>
          <p:cNvSpPr txBox="1"/>
          <p:nvPr/>
        </p:nvSpPr>
        <p:spPr>
          <a:xfrm>
            <a:off x="235522" y="1419622"/>
            <a:ext cx="483540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2550" indent="-274638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00" u="sng" dirty="0">
                <a:latin typeface="Arial Narrow" panose="020B0606020202030204" pitchFamily="34" charset="0"/>
              </a:rPr>
              <a:t>Interaction Point regions</a:t>
            </a:r>
          </a:p>
          <a:p>
            <a:pPr marL="347663" lvl="1" indent="-265113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Arial Narrow" panose="020B0606020202030204" pitchFamily="34" charset="0"/>
              </a:rPr>
              <a:t>Mitigation via </a:t>
            </a:r>
            <a:r>
              <a:rPr lang="en-US" sz="1600" b="1" dirty="0">
                <a:latin typeface="Arial Narrow" panose="020B0606020202030204" pitchFamily="34" charset="0"/>
              </a:rPr>
              <a:t>collider placement </a:t>
            </a:r>
            <a:r>
              <a:rPr lang="en-US" sz="1600" dirty="0">
                <a:latin typeface="Arial Narrow" panose="020B0606020202030204" pitchFamily="34" charset="0"/>
              </a:rPr>
              <a:t>(</a:t>
            </a:r>
            <a:r>
              <a:rPr lang="en-US" sz="1600" dirty="0" err="1">
                <a:latin typeface="Arial Narrow" panose="020B0606020202030204" pitchFamily="34" charset="0"/>
              </a:rPr>
              <a:t>Geoprofiler</a:t>
            </a:r>
            <a:r>
              <a:rPr lang="en-US" sz="1600" dirty="0">
                <a:latin typeface="Arial Narrow" panose="020B0606020202030204" pitchFamily="34" charset="0"/>
              </a:rPr>
              <a:t> tool)</a:t>
            </a:r>
            <a:endParaRPr lang="en-GB" sz="1600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3B2757-56B2-6B01-2C12-B6293C22F73D}"/>
              </a:ext>
            </a:extLst>
          </p:cNvPr>
          <p:cNvSpPr/>
          <p:nvPr/>
        </p:nvSpPr>
        <p:spPr>
          <a:xfrm>
            <a:off x="399641" y="2149793"/>
            <a:ext cx="4584011" cy="9897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34818-C359-7236-A3AB-20A579298F3C}"/>
              </a:ext>
            </a:extLst>
          </p:cNvPr>
          <p:cNvSpPr txBox="1"/>
          <p:nvPr/>
        </p:nvSpPr>
        <p:spPr>
          <a:xfrm>
            <a:off x="539552" y="2220918"/>
            <a:ext cx="4401764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indent="-92075">
              <a:spcAft>
                <a:spcPts val="600"/>
              </a:spcAft>
              <a:buFont typeface="+mj-lt"/>
              <a:buAutoNum type="arabicPeriod"/>
            </a:pPr>
            <a:r>
              <a:rPr lang="en-US" sz="1400" b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</a:rPr>
              <a:t> Owned land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Arial Narrow" panose="020B0606020202030204" pitchFamily="34" charset="0"/>
              </a:rPr>
              <a:t>Single exit points of limited size that can be </a:t>
            </a:r>
            <a:r>
              <a:rPr lang="en-GB" sz="1400" dirty="0">
                <a:latin typeface="Arial Narrow" panose="020B0606020202030204" pitchFamily="34" charset="0"/>
              </a:rPr>
              <a:t>owned by the organization and fenced (possibility for experiment)</a:t>
            </a:r>
            <a:endParaRPr lang="en-GB" sz="1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2D10597-E89F-17EC-482C-A86A89D94FC0}"/>
              </a:ext>
            </a:extLst>
          </p:cNvPr>
          <p:cNvSpPr/>
          <p:nvPr/>
        </p:nvSpPr>
        <p:spPr>
          <a:xfrm>
            <a:off x="383657" y="3210701"/>
            <a:ext cx="4609924" cy="93959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1A35A-4D71-0E51-9827-767EC964865A}"/>
              </a:ext>
            </a:extLst>
          </p:cNvPr>
          <p:cNvSpPr txBox="1"/>
          <p:nvPr/>
        </p:nvSpPr>
        <p:spPr>
          <a:xfrm>
            <a:off x="539552" y="3270309"/>
            <a:ext cx="4461851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</a:pPr>
            <a:r>
              <a:rPr lang="en-US" sz="1400" b="1" dirty="0">
                <a:solidFill>
                  <a:schemeClr val="accent5"/>
                </a:solidFill>
                <a:latin typeface="Arial Narrow" panose="020B0606020202030204" pitchFamily="34" charset="0"/>
              </a:rPr>
              <a:t>2.  Distance land of low occupancy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Arial Narrow" panose="020B0606020202030204" pitchFamily="34" charset="0"/>
              </a:rPr>
              <a:t>Distant exit points with sufficiently low occupancy, such as the ocean or a desert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F65419-7E66-B4F4-DF7C-EBFB1740A792}"/>
              </a:ext>
            </a:extLst>
          </p:cNvPr>
          <p:cNvSpPr txBox="1"/>
          <p:nvPr/>
        </p:nvSpPr>
        <p:spPr>
          <a:xfrm>
            <a:off x="381276" y="4265959"/>
            <a:ext cx="5328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Plans: </a:t>
            </a:r>
            <a:r>
              <a:rPr lang="en-US" sz="1600" i="1" dirty="0">
                <a:latin typeface="Arial Narrow" panose="020B0606020202030204" pitchFamily="34" charset="0"/>
              </a:rPr>
              <a:t>Use</a:t>
            </a:r>
            <a:r>
              <a:rPr lang="en-US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 </a:t>
            </a:r>
            <a:r>
              <a:rPr lang="en-US" sz="1600" b="1" i="1" dirty="0">
                <a:latin typeface="Arial Narrow" panose="020B0606020202030204" pitchFamily="34" charset="0"/>
              </a:rPr>
              <a:t>collider lattice </a:t>
            </a:r>
            <a:r>
              <a:rPr lang="en-US" sz="1600" i="1" dirty="0">
                <a:latin typeface="Arial Narrow" panose="020B0606020202030204" pitchFamily="34" charset="0"/>
              </a:rPr>
              <a:t>to determine of impacted area </a:t>
            </a:r>
            <a:r>
              <a:rPr lang="en-US" sz="1600" b="1" i="1" dirty="0">
                <a:latin typeface="Arial Narrow" panose="020B0606020202030204" pitchFamily="34" charset="0"/>
              </a:rPr>
              <a:t>size</a:t>
            </a:r>
            <a:r>
              <a:rPr lang="en-US" sz="1600" i="1" dirty="0">
                <a:latin typeface="Arial Narrow" panose="020B0606020202030204" pitchFamily="34" charset="0"/>
              </a:rPr>
              <a:t> and internal </a:t>
            </a:r>
            <a:r>
              <a:rPr lang="en-US" sz="1600" b="1" i="1" dirty="0">
                <a:latin typeface="Arial Narrow" panose="020B0606020202030204" pitchFamily="34" charset="0"/>
              </a:rPr>
              <a:t>flux distribution</a:t>
            </a:r>
            <a:r>
              <a:rPr lang="en-US" sz="1600" i="1" dirty="0">
                <a:latin typeface="Arial Narrow" panose="020B0606020202030204" pitchFamily="34" charset="0"/>
              </a:rPr>
              <a:t>, and eventually further optimize lattice</a:t>
            </a:r>
            <a:endParaRPr lang="en-GB" sz="1600" i="1" dirty="0">
              <a:latin typeface="Arial Narrow" panose="020B060602020203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97EBF89-5156-65CB-4914-CBC10E6CB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064" y="3291830"/>
            <a:ext cx="2229517" cy="84949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585FE93-75CB-89D6-51A4-E76F9773F17D}"/>
              </a:ext>
            </a:extLst>
          </p:cNvPr>
          <p:cNvSpPr txBox="1"/>
          <p:nvPr/>
        </p:nvSpPr>
        <p:spPr>
          <a:xfrm>
            <a:off x="6565167" y="2724135"/>
            <a:ext cx="24299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</a:rPr>
              <a:t>Dose estimation with 3 TeV MAP lattice IP region – </a:t>
            </a:r>
            <a:r>
              <a:rPr lang="en-US" sz="1000" dirty="0">
                <a:latin typeface="Arial Narrow" panose="020B0606020202030204" pitchFamily="34" charset="0"/>
                <a:hlinkClick r:id="rId5"/>
              </a:rPr>
              <a:t>C. Carli, </a:t>
            </a:r>
            <a:r>
              <a:rPr lang="en-GB" sz="1000" dirty="0">
                <a:latin typeface="Arial Narrow" panose="020B0606020202030204" pitchFamily="34" charset="0"/>
                <a:hlinkClick r:id="rId5"/>
              </a:rPr>
              <a:t>Mitigation methods from machine side</a:t>
            </a:r>
            <a:endParaRPr lang="en-GB" sz="10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7339AF-5216-BA84-D4D0-B1911AD7D63A}"/>
              </a:ext>
            </a:extLst>
          </p:cNvPr>
          <p:cNvSpPr txBox="1"/>
          <p:nvPr/>
        </p:nvSpPr>
        <p:spPr>
          <a:xfrm>
            <a:off x="6668522" y="4137229"/>
            <a:ext cx="240063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Findings: beam divergence relatively large at IP and higher dose from regions with smaller vertical/horizontal divergence</a:t>
            </a:r>
          </a:p>
        </p:txBody>
      </p:sp>
    </p:spTree>
    <p:extLst>
      <p:ext uri="{BB962C8B-B14F-4D97-AF65-F5344CB8AC3E}">
        <p14:creationId xmlns:p14="http://schemas.microsoft.com/office/powerpoint/2010/main" val="200772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3" grpId="0" animBg="1"/>
      <p:bldP spid="4" grpId="0"/>
      <p:bldP spid="6" grpId="0" animBg="1"/>
      <p:bldP spid="8" grpId="0"/>
      <p:bldP spid="9" grpId="0"/>
      <p:bldP spid="36" grpId="0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99276-CCD7-883C-C563-C152B6E40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2DF2-63B0-0D7A-9F08-EACB6B0E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Collider lattice – Interconnection and bending regions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1AD444C2-4CD5-2844-96E3-BEEEC8D0E5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8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A0E963-6F54-F16F-1B6B-2A5EF53595D7}"/>
              </a:ext>
            </a:extLst>
          </p:cNvPr>
          <p:cNvSpPr txBox="1"/>
          <p:nvPr/>
        </p:nvSpPr>
        <p:spPr>
          <a:xfrm>
            <a:off x="235522" y="1419622"/>
            <a:ext cx="5164203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Arial Narrow" panose="020B0606020202030204" pitchFamily="34" charset="0"/>
              </a:rPr>
              <a:t>Interconnection and bending regions</a:t>
            </a:r>
          </a:p>
          <a:p>
            <a:pPr marL="538163" indent="-269875">
              <a:spcAft>
                <a:spcPts val="300"/>
              </a:spcAft>
              <a:buFont typeface="Arial Narrow" panose="020B0606020202030204" pitchFamily="34" charset="0"/>
              <a:buChar char="−"/>
            </a:pPr>
            <a:r>
              <a:rPr lang="en-US" sz="1600" dirty="0">
                <a:latin typeface="Arial Narrow" panose="020B0606020202030204" pitchFamily="34" charset="0"/>
              </a:rPr>
              <a:t>Mitigation via </a:t>
            </a:r>
            <a:r>
              <a:rPr lang="en-US" sz="1600" b="1" dirty="0">
                <a:latin typeface="Arial Narrow" panose="020B0606020202030204" pitchFamily="34" charset="0"/>
              </a:rPr>
              <a:t>mover system </a:t>
            </a:r>
            <a:r>
              <a:rPr lang="en-US" sz="1600" dirty="0">
                <a:latin typeface="Arial Narrow" panose="020B0606020202030204" pitchFamily="34" charset="0"/>
              </a:rPr>
              <a:t>inducing </a:t>
            </a:r>
            <a:r>
              <a:rPr lang="en-GB" sz="1600" dirty="0">
                <a:latin typeface="Arial Narrow" panose="020B0606020202030204" pitchFamily="34" charset="0"/>
              </a:rPr>
              <a:t>periodic variation of the beam trajectory in the vertical plane (±1 </a:t>
            </a:r>
            <a:r>
              <a:rPr lang="en-GB" sz="1600" dirty="0" err="1">
                <a:latin typeface="Arial Narrow" panose="020B0606020202030204" pitchFamily="34" charset="0"/>
              </a:rPr>
              <a:t>mrad</a:t>
            </a:r>
            <a:r>
              <a:rPr lang="en-GB" sz="1600" dirty="0">
                <a:latin typeface="Arial Narrow" panose="020B0606020202030204" pitchFamily="34" charset="0"/>
              </a:rPr>
              <a:t>) distributing the neutrino flux over a larger surface area (reduction factor 80-90 for dose kernels)</a:t>
            </a:r>
            <a:endParaRPr lang="en-US" sz="1600" dirty="0">
              <a:latin typeface="Arial Narrow" panose="020B0606020202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latin typeface="Arial Narrow" panose="020B0606020202030204" pitchFamily="34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B3695E7-FB5C-C6D8-FCFD-5763C8132DBB}"/>
              </a:ext>
            </a:extLst>
          </p:cNvPr>
          <p:cNvGrpSpPr/>
          <p:nvPr/>
        </p:nvGrpSpPr>
        <p:grpSpPr>
          <a:xfrm>
            <a:off x="5243551" y="1979688"/>
            <a:ext cx="2414256" cy="1938613"/>
            <a:chOff x="4990968" y="2170159"/>
            <a:chExt cx="2414256" cy="19386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B21F894-4131-353E-1FE0-D08846279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51276" r="46776"/>
            <a:stretch/>
          </p:blipFill>
          <p:spPr>
            <a:xfrm>
              <a:off x="5983892" y="2178462"/>
              <a:ext cx="432047" cy="1930310"/>
            </a:xfrm>
            <a:prstGeom prst="rect">
              <a:avLst/>
            </a:prstGeom>
          </p:spPr>
        </p:pic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3A3E5A90-014E-F83E-85E9-CF597087B8A4}"/>
                </a:ext>
              </a:extLst>
            </p:cNvPr>
            <p:cNvSpPr/>
            <p:nvPr/>
          </p:nvSpPr>
          <p:spPr>
            <a:xfrm>
              <a:off x="6127908" y="2175718"/>
              <a:ext cx="108000" cy="108000"/>
            </a:xfrm>
            <a:prstGeom prst="flowChartConnector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D1820928-4CB0-7D4E-7FAC-4F164246A5C8}"/>
                </a:ext>
              </a:extLst>
            </p:cNvPr>
            <p:cNvSpPr/>
            <p:nvPr/>
          </p:nvSpPr>
          <p:spPr>
            <a:xfrm>
              <a:off x="6127908" y="3952446"/>
              <a:ext cx="108000" cy="108000"/>
            </a:xfrm>
            <a:prstGeom prst="flowChartConnector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57E66854-1E4A-4407-8B31-A2F0C4C31A12}"/>
                </a:ext>
              </a:extLst>
            </p:cNvPr>
            <p:cNvGrpSpPr/>
            <p:nvPr/>
          </p:nvGrpSpPr>
          <p:grpSpPr>
            <a:xfrm>
              <a:off x="6415939" y="2170159"/>
              <a:ext cx="989285" cy="1938613"/>
              <a:chOff x="6415939" y="2170159"/>
              <a:chExt cx="989285" cy="193861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494D66F-F220-650B-BE14-22799000BB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8972"/>
              <a:stretch/>
            </p:blipFill>
            <p:spPr>
              <a:xfrm>
                <a:off x="6415939" y="2178462"/>
                <a:ext cx="989285" cy="1930310"/>
              </a:xfrm>
              <a:prstGeom prst="rect">
                <a:avLst/>
              </a:prstGeom>
            </p:spPr>
          </p:pic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2E7A99E5-C193-6A93-BDC3-D36CDA038A35}"/>
                  </a:ext>
                </a:extLst>
              </p:cNvPr>
              <p:cNvSpPr/>
              <p:nvPr/>
            </p:nvSpPr>
            <p:spPr>
              <a:xfrm rot="1506240">
                <a:off x="6724940" y="226125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2A934A4C-EE60-97DA-4060-2961AE2EE49B}"/>
                  </a:ext>
                </a:extLst>
              </p:cNvPr>
              <p:cNvSpPr/>
              <p:nvPr/>
            </p:nvSpPr>
            <p:spPr>
              <a:xfrm rot="2725171">
                <a:off x="6945979" y="241877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2DDFBA38-6199-CE77-EE62-5045D38E98E8}"/>
                  </a:ext>
                </a:extLst>
              </p:cNvPr>
              <p:cNvSpPr/>
              <p:nvPr/>
            </p:nvSpPr>
            <p:spPr>
              <a:xfrm rot="3762238">
                <a:off x="7113179" y="263393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4EDBB15-00D0-BCD7-0D72-75C3AE6B5D36}"/>
                  </a:ext>
                </a:extLst>
              </p:cNvPr>
              <p:cNvSpPr/>
              <p:nvPr/>
            </p:nvSpPr>
            <p:spPr>
              <a:xfrm rot="4798863">
                <a:off x="7207542" y="2885772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5CCCAF-17D1-74FE-6E29-037B5E414533}"/>
                  </a:ext>
                </a:extLst>
              </p:cNvPr>
              <p:cNvSpPr/>
              <p:nvPr/>
            </p:nvSpPr>
            <p:spPr>
              <a:xfrm rot="6025804">
                <a:off x="7216962" y="3167460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898B081D-9491-62AD-6786-CDDBBDDD7868}"/>
                  </a:ext>
                </a:extLst>
              </p:cNvPr>
              <p:cNvSpPr/>
              <p:nvPr/>
            </p:nvSpPr>
            <p:spPr>
              <a:xfrm rot="6916070">
                <a:off x="7140567" y="342418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958E1694-6123-48AE-1406-55DA906BB1C3}"/>
                  </a:ext>
                </a:extLst>
              </p:cNvPr>
              <p:cNvSpPr/>
              <p:nvPr/>
            </p:nvSpPr>
            <p:spPr>
              <a:xfrm rot="7873567">
                <a:off x="6993714" y="365170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7D8F34C-9666-4380-E343-FF3AB743765D}"/>
                  </a:ext>
                </a:extLst>
              </p:cNvPr>
              <p:cNvSpPr/>
              <p:nvPr/>
            </p:nvSpPr>
            <p:spPr>
              <a:xfrm rot="8860428">
                <a:off x="6782716" y="3827394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581515B5-391B-B330-836D-2CFADBDB379F}"/>
                  </a:ext>
                </a:extLst>
              </p:cNvPr>
              <p:cNvSpPr/>
              <p:nvPr/>
            </p:nvSpPr>
            <p:spPr>
              <a:xfrm rot="9927619">
                <a:off x="6540425" y="393873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1030C11-97AE-2809-B267-246A50229CD3}"/>
                  </a:ext>
                </a:extLst>
              </p:cNvPr>
              <p:cNvSpPr/>
              <p:nvPr/>
            </p:nvSpPr>
            <p:spPr>
              <a:xfrm rot="502155">
                <a:off x="6468330" y="217015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26D154E-6F67-662D-D61A-5C4793D32947}"/>
                </a:ext>
              </a:extLst>
            </p:cNvPr>
            <p:cNvGrpSpPr/>
            <p:nvPr/>
          </p:nvGrpSpPr>
          <p:grpSpPr>
            <a:xfrm flipH="1">
              <a:off x="4990968" y="2174310"/>
              <a:ext cx="994128" cy="1934462"/>
              <a:chOff x="6415939" y="2170159"/>
              <a:chExt cx="989285" cy="1934462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6C58550A-6538-7FD9-4ACE-71A000A5C7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8972"/>
              <a:stretch/>
            </p:blipFill>
            <p:spPr>
              <a:xfrm>
                <a:off x="6415939" y="2174311"/>
                <a:ext cx="989285" cy="1930310"/>
              </a:xfrm>
              <a:prstGeom prst="rect">
                <a:avLst/>
              </a:prstGeom>
            </p:spPr>
          </p:pic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71CE5071-C39D-A3A5-AF83-53917EE9B66D}"/>
                  </a:ext>
                </a:extLst>
              </p:cNvPr>
              <p:cNvSpPr/>
              <p:nvPr/>
            </p:nvSpPr>
            <p:spPr>
              <a:xfrm rot="1506240">
                <a:off x="6724940" y="226125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C3C29DDC-C997-EBFB-DAA1-8962F9C80282}"/>
                  </a:ext>
                </a:extLst>
              </p:cNvPr>
              <p:cNvSpPr/>
              <p:nvPr/>
            </p:nvSpPr>
            <p:spPr>
              <a:xfrm rot="2725171">
                <a:off x="6945979" y="241877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ectangle: Rounded Corners 63">
                <a:extLst>
                  <a:ext uri="{FF2B5EF4-FFF2-40B4-BE49-F238E27FC236}">
                    <a16:creationId xmlns:a16="http://schemas.microsoft.com/office/drawing/2014/main" id="{9EF64415-E138-0DDE-854E-63A80897C3CB}"/>
                  </a:ext>
                </a:extLst>
              </p:cNvPr>
              <p:cNvSpPr/>
              <p:nvPr/>
            </p:nvSpPr>
            <p:spPr>
              <a:xfrm rot="3762238">
                <a:off x="7113179" y="263393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ectangle: Rounded Corners 64">
                <a:extLst>
                  <a:ext uri="{FF2B5EF4-FFF2-40B4-BE49-F238E27FC236}">
                    <a16:creationId xmlns:a16="http://schemas.microsoft.com/office/drawing/2014/main" id="{D659CEF6-88D6-C68B-5C89-74095C143C06}"/>
                  </a:ext>
                </a:extLst>
              </p:cNvPr>
              <p:cNvSpPr/>
              <p:nvPr/>
            </p:nvSpPr>
            <p:spPr>
              <a:xfrm rot="4798863">
                <a:off x="7207542" y="2885772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E3D3CE88-D6AE-9DFF-9C2B-6E5CA5BBF8C4}"/>
                  </a:ext>
                </a:extLst>
              </p:cNvPr>
              <p:cNvSpPr/>
              <p:nvPr/>
            </p:nvSpPr>
            <p:spPr>
              <a:xfrm rot="6025804">
                <a:off x="7216962" y="3167460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ectangle: Rounded Corners 66">
                <a:extLst>
                  <a:ext uri="{FF2B5EF4-FFF2-40B4-BE49-F238E27FC236}">
                    <a16:creationId xmlns:a16="http://schemas.microsoft.com/office/drawing/2014/main" id="{25B50BB6-D107-6AF6-4F4D-62F43826A20B}"/>
                  </a:ext>
                </a:extLst>
              </p:cNvPr>
              <p:cNvSpPr/>
              <p:nvPr/>
            </p:nvSpPr>
            <p:spPr>
              <a:xfrm rot="6916070">
                <a:off x="7140567" y="342418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8FCACCFE-E748-16E7-CD4D-301181959D5D}"/>
                  </a:ext>
                </a:extLst>
              </p:cNvPr>
              <p:cNvSpPr/>
              <p:nvPr/>
            </p:nvSpPr>
            <p:spPr>
              <a:xfrm rot="7873567">
                <a:off x="6993714" y="3651708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9" name="Rectangle: Rounded Corners 68">
                <a:extLst>
                  <a:ext uri="{FF2B5EF4-FFF2-40B4-BE49-F238E27FC236}">
                    <a16:creationId xmlns:a16="http://schemas.microsoft.com/office/drawing/2014/main" id="{1282102F-E6EB-C980-D14C-91507AC91F58}"/>
                  </a:ext>
                </a:extLst>
              </p:cNvPr>
              <p:cNvSpPr/>
              <p:nvPr/>
            </p:nvSpPr>
            <p:spPr>
              <a:xfrm rot="8860428">
                <a:off x="6782716" y="3827394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19136899-1F94-7C5C-C011-0076EC0DC883}"/>
                  </a:ext>
                </a:extLst>
              </p:cNvPr>
              <p:cNvSpPr/>
              <p:nvPr/>
            </p:nvSpPr>
            <p:spPr>
              <a:xfrm rot="9927619">
                <a:off x="6540425" y="3938731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ECE25C52-CCA7-C171-1888-3EDF47B3CDD3}"/>
                  </a:ext>
                </a:extLst>
              </p:cNvPr>
              <p:cNvSpPr/>
              <p:nvPr/>
            </p:nvSpPr>
            <p:spPr>
              <a:xfrm rot="502155">
                <a:off x="6468330" y="2170159"/>
                <a:ext cx="235609" cy="111988"/>
              </a:xfrm>
              <a:prstGeom prst="round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5D0447-C7A0-6684-E69F-DDF533A46985}"/>
              </a:ext>
            </a:extLst>
          </p:cNvPr>
          <p:cNvSpPr/>
          <p:nvPr/>
        </p:nvSpPr>
        <p:spPr>
          <a:xfrm>
            <a:off x="6593452" y="2696164"/>
            <a:ext cx="2401698" cy="196381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CF548-A6C1-4120-8FB0-B253E86CD5D9}"/>
              </a:ext>
            </a:extLst>
          </p:cNvPr>
          <p:cNvSpPr txBox="1"/>
          <p:nvPr/>
        </p:nvSpPr>
        <p:spPr>
          <a:xfrm>
            <a:off x="7988953" y="3326670"/>
            <a:ext cx="100619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Findings: peaks for small interconnection sections (30 cm) and increased doses for reduced field sections</a:t>
            </a:r>
          </a:p>
          <a:p>
            <a:endParaRPr lang="en-US" sz="1000" dirty="0">
              <a:latin typeface="Arial Narrow" panose="020B0606020202030204" pitchFamily="34" charset="0"/>
            </a:endParaRPr>
          </a:p>
        </p:txBody>
      </p:sp>
      <p:pic>
        <p:nvPicPr>
          <p:cNvPr id="35" name="Picture 34" descr="A graph with red arrows&#10;&#10;AI-generated content may be incorrect.">
            <a:extLst>
              <a:ext uri="{FF2B5EF4-FFF2-40B4-BE49-F238E27FC236}">
                <a16:creationId xmlns:a16="http://schemas.microsoft.com/office/drawing/2014/main" id="{3A80CD7B-69DF-56B3-3062-EE12C9B48D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561" y="3372414"/>
            <a:ext cx="1297795" cy="120660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6AEDAEC-B937-A1D3-A008-E71D58B634C6}"/>
              </a:ext>
            </a:extLst>
          </p:cNvPr>
          <p:cNvSpPr txBox="1"/>
          <p:nvPr/>
        </p:nvSpPr>
        <p:spPr>
          <a:xfrm>
            <a:off x="7476175" y="1734359"/>
            <a:ext cx="1601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Interconnection region</a:t>
            </a:r>
            <a:endParaRPr lang="en-GB" sz="1200" b="1" dirty="0">
              <a:latin typeface="Arial Narrow" panose="020B0606020202030204" pitchFamily="34" charset="0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4DF5AD9B-0FC0-5D1B-9DA1-1EEF81AC804A}"/>
              </a:ext>
            </a:extLst>
          </p:cNvPr>
          <p:cNvSpPr/>
          <p:nvPr/>
        </p:nvSpPr>
        <p:spPr>
          <a:xfrm rot="18540081">
            <a:off x="7238687" y="2067886"/>
            <a:ext cx="87812" cy="86484"/>
          </a:xfrm>
          <a:prstGeom prst="rightBrac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C789A7-D8A7-0015-7BED-B43B0F550507}"/>
              </a:ext>
            </a:extLst>
          </p:cNvPr>
          <p:cNvCxnSpPr>
            <a:cxnSpLocks/>
          </p:cNvCxnSpPr>
          <p:nvPr/>
        </p:nvCxnSpPr>
        <p:spPr>
          <a:xfrm flipH="1">
            <a:off x="7349838" y="1919188"/>
            <a:ext cx="164375" cy="106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D3847E2-97AD-A4C9-B126-7662B0D14FCC}"/>
              </a:ext>
            </a:extLst>
          </p:cNvPr>
          <p:cNvCxnSpPr>
            <a:cxnSpLocks/>
          </p:cNvCxnSpPr>
          <p:nvPr/>
        </p:nvCxnSpPr>
        <p:spPr>
          <a:xfrm flipH="1">
            <a:off x="7608963" y="2361799"/>
            <a:ext cx="164375" cy="10612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69C03F3-8FF9-6D27-604F-367A5460ED86}"/>
              </a:ext>
            </a:extLst>
          </p:cNvPr>
          <p:cNvSpPr txBox="1"/>
          <p:nvPr/>
        </p:nvSpPr>
        <p:spPr>
          <a:xfrm>
            <a:off x="7751034" y="2172463"/>
            <a:ext cx="1135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Bending region</a:t>
            </a:r>
            <a:endParaRPr lang="en-GB" sz="1200" b="1" dirty="0">
              <a:latin typeface="Arial Narrow" panose="020B06060202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B4A2DF-CEC6-41FF-A700-929A74347EEE}"/>
              </a:ext>
            </a:extLst>
          </p:cNvPr>
          <p:cNvSpPr txBox="1"/>
          <p:nvPr/>
        </p:nvSpPr>
        <p:spPr>
          <a:xfrm>
            <a:off x="6534415" y="2769569"/>
            <a:ext cx="246073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</a:rPr>
              <a:t>Dose estimation 10 TeV lattice (06/23) arc region – </a:t>
            </a:r>
            <a:r>
              <a:rPr lang="en-US" sz="1000" dirty="0">
                <a:latin typeface="Arial Narrow" panose="020B0606020202030204" pitchFamily="34" charset="0"/>
              </a:rPr>
              <a:t>C. Carli, </a:t>
            </a:r>
            <a:r>
              <a:rPr lang="en-US" sz="1000" dirty="0">
                <a:latin typeface="Arial Narrow" panose="020B0606020202030204" pitchFamily="34" charset="0"/>
                <a:hlinkClick r:id="rId5"/>
              </a:rPr>
              <a:t>“10 TeV com Collider Ring Parameters and Requirements</a:t>
            </a:r>
            <a:endParaRPr lang="en-GB" sz="1200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6A431AA-0728-6EC1-ADDB-2711B9F4E6BC}"/>
              </a:ext>
            </a:extLst>
          </p:cNvPr>
          <p:cNvGrpSpPr/>
          <p:nvPr/>
        </p:nvGrpSpPr>
        <p:grpSpPr>
          <a:xfrm>
            <a:off x="3865813" y="2696164"/>
            <a:ext cx="2427495" cy="1963817"/>
            <a:chOff x="3865813" y="2696164"/>
            <a:chExt cx="2427495" cy="1963817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B3EAEA9-58F9-F8F4-0960-6B72987AF007}"/>
                </a:ext>
              </a:extLst>
            </p:cNvPr>
            <p:cNvSpPr/>
            <p:nvPr/>
          </p:nvSpPr>
          <p:spPr>
            <a:xfrm>
              <a:off x="3865813" y="2696164"/>
              <a:ext cx="2401698" cy="19638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465393E2-F51B-0225-F597-E43A21BD0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15" t="6966" r="3470" b="1521"/>
            <a:stretch/>
          </p:blipFill>
          <p:spPr>
            <a:xfrm>
              <a:off x="3947388" y="3063268"/>
              <a:ext cx="1140203" cy="868474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E901357-EA20-1E99-8941-D8F251EF9F7C}"/>
                </a:ext>
              </a:extLst>
            </p:cNvPr>
            <p:cNvSpPr txBox="1"/>
            <p:nvPr/>
          </p:nvSpPr>
          <p:spPr>
            <a:xfrm>
              <a:off x="3947388" y="2751794"/>
              <a:ext cx="2252959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latin typeface="Arial Narrow" panose="020B0606020202030204" pitchFamily="34" charset="0"/>
                </a:rPr>
                <a:t>Neutrino Flux mitigation via movers</a:t>
              </a:r>
              <a:endParaRPr lang="en-GB" sz="1200" dirty="0"/>
            </a:p>
          </p:txBody>
        </p:sp>
        <p:pic>
          <p:nvPicPr>
            <p:cNvPr id="47" name="Picture 46" descr="A diagram of a graph&#10;&#10;AI-generated content may be incorrect.">
              <a:extLst>
                <a:ext uri="{FF2B5EF4-FFF2-40B4-BE49-F238E27FC236}">
                  <a16:creationId xmlns:a16="http://schemas.microsoft.com/office/drawing/2014/main" id="{C2871969-5231-A859-6F37-A0327DC5D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76647" y="3701680"/>
              <a:ext cx="1147160" cy="874769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0F602BE-2436-8428-B5CE-8368114F287B}"/>
                </a:ext>
              </a:extLst>
            </p:cNvPr>
            <p:cNvSpPr txBox="1"/>
            <p:nvPr/>
          </p:nvSpPr>
          <p:spPr>
            <a:xfrm>
              <a:off x="3951341" y="4003869"/>
              <a:ext cx="100289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b="0" i="0" u="none" strike="noStrike" baseline="0" dirty="0">
                  <a:latin typeface="Arial Narrow" panose="020B0606020202030204" pitchFamily="34" charset="0"/>
                </a:rPr>
                <a:t>C. Carli, </a:t>
              </a:r>
              <a:r>
                <a:rPr lang="it-IT" sz="1000" b="0" i="1" u="none" strike="noStrike" baseline="0" dirty="0">
                  <a:latin typeface="Arial Narrow" panose="020B0606020202030204" pitchFamily="34" charset="0"/>
                  <a:hlinkClick r:id="rId8"/>
                </a:rPr>
                <a:t>On Muon Collider Wobbling</a:t>
              </a:r>
              <a:endParaRPr lang="en-GB" sz="1000" dirty="0">
                <a:latin typeface="Arial Narrow" panose="020B0606020202030204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1CD3998-DB7F-CCC8-3AE1-8287B4508ED3}"/>
                </a:ext>
              </a:extLst>
            </p:cNvPr>
            <p:cNvSpPr txBox="1"/>
            <p:nvPr/>
          </p:nvSpPr>
          <p:spPr>
            <a:xfrm>
              <a:off x="5105369" y="3068689"/>
              <a:ext cx="1187939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000" b="0" i="0" u="none" strike="noStrike" baseline="0" dirty="0">
                  <a:latin typeface="Arial Narrow" panose="020B0606020202030204" pitchFamily="34" charset="0"/>
                </a:rPr>
                <a:t>D. Schulte, </a:t>
              </a:r>
              <a:r>
                <a:rPr lang="en-GB" sz="1000" b="0" i="1" u="none" strike="noStrike" baseline="0" dirty="0">
                  <a:latin typeface="Arial Narrow" panose="020B0606020202030204" pitchFamily="34" charset="0"/>
                  <a:hlinkClick r:id="rId9"/>
                </a:rPr>
                <a:t>Roadmap</a:t>
              </a:r>
              <a:r>
                <a:rPr lang="en-GB" sz="1000" i="1" dirty="0">
                  <a:latin typeface="Arial Narrow" panose="020B0606020202030204" pitchFamily="34" charset="0"/>
                  <a:hlinkClick r:id="rId9"/>
                </a:rPr>
                <a:t> </a:t>
              </a:r>
              <a:r>
                <a:rPr lang="en-GB" sz="1000" b="0" i="1" u="none" strike="noStrike" baseline="0" dirty="0">
                  <a:latin typeface="Arial Narrow" panose="020B0606020202030204" pitchFamily="34" charset="0"/>
                  <a:hlinkClick r:id="rId9"/>
                </a:rPr>
                <a:t>Goal for the Muon Collider</a:t>
              </a:r>
              <a:endParaRPr lang="en-GB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F19FC2FE-FD72-94AE-EEE3-156C9365B2AE}"/>
              </a:ext>
            </a:extLst>
          </p:cNvPr>
          <p:cNvSpPr txBox="1"/>
          <p:nvPr/>
        </p:nvSpPr>
        <p:spPr>
          <a:xfrm>
            <a:off x="286993" y="2833455"/>
            <a:ext cx="3636403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3" indent="-271463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US" sz="1600" b="1" i="1" dirty="0">
                <a:solidFill>
                  <a:schemeClr val="accent1"/>
                </a:solidFill>
                <a:latin typeface="Arial Narrow" panose="020B0606020202030204" pitchFamily="34" charset="0"/>
              </a:rPr>
              <a:t>Plans: </a:t>
            </a:r>
          </a:p>
          <a:p>
            <a:pPr marL="534988" lvl="1" indent="-263525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US" sz="1600" i="1" dirty="0">
                <a:latin typeface="Arial Narrow" panose="020B0606020202030204" pitchFamily="34" charset="0"/>
              </a:rPr>
              <a:t>Evaluate mover system </a:t>
            </a:r>
            <a:r>
              <a:rPr lang="en-US" sz="1600" b="1" i="1" dirty="0">
                <a:latin typeface="Arial Narrow" panose="020B0606020202030204" pitchFamily="34" charset="0"/>
              </a:rPr>
              <a:t>impact</a:t>
            </a:r>
            <a:r>
              <a:rPr lang="en-US" sz="1600" i="1" dirty="0">
                <a:latin typeface="Arial Narrow" panose="020B0606020202030204" pitchFamily="34" charset="0"/>
              </a:rPr>
              <a:t> </a:t>
            </a:r>
            <a:r>
              <a:rPr lang="en-GB" sz="1600" i="1" dirty="0">
                <a:latin typeface="Arial Narrow" panose="020B0606020202030204" pitchFamily="34" charset="0"/>
              </a:rPr>
              <a:t>on </a:t>
            </a:r>
            <a:r>
              <a:rPr lang="en-GB" sz="1600" b="1" i="1" dirty="0">
                <a:latin typeface="Arial Narrow" panose="020B0606020202030204" pitchFamily="34" charset="0"/>
              </a:rPr>
              <a:t>beam dynamics </a:t>
            </a:r>
            <a:r>
              <a:rPr lang="en-GB" sz="1600" i="1" dirty="0">
                <a:latin typeface="Arial Narrow" panose="020B0606020202030204" pitchFamily="34" charset="0"/>
              </a:rPr>
              <a:t>and </a:t>
            </a:r>
            <a:r>
              <a:rPr lang="en-GB" sz="1600" b="1" i="1" dirty="0">
                <a:latin typeface="Arial Narrow" panose="020B0606020202030204" pitchFamily="34" charset="0"/>
              </a:rPr>
              <a:t>performances</a:t>
            </a:r>
          </a:p>
          <a:p>
            <a:pPr marL="534988" lvl="1" indent="-263525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i="1" dirty="0">
                <a:latin typeface="Arial Narrow" panose="020B0606020202030204" pitchFamily="34" charset="0"/>
              </a:rPr>
              <a:t>Integrate realistic </a:t>
            </a:r>
            <a:r>
              <a:rPr lang="en-GB" sz="1600" b="1" i="1" dirty="0">
                <a:latin typeface="Arial Narrow" panose="020B0606020202030204" pitchFamily="34" charset="0"/>
              </a:rPr>
              <a:t>length</a:t>
            </a:r>
            <a:r>
              <a:rPr lang="en-GB" sz="1600" i="1" dirty="0">
                <a:latin typeface="Arial Narrow" panose="020B0606020202030204" pitchFamily="34" charset="0"/>
              </a:rPr>
              <a:t> and </a:t>
            </a:r>
            <a:r>
              <a:rPr lang="en-GB" sz="1600" b="1" i="1" dirty="0">
                <a:latin typeface="Arial Narrow" panose="020B0606020202030204" pitchFamily="34" charset="0"/>
              </a:rPr>
              <a:t>bending fields</a:t>
            </a:r>
            <a:r>
              <a:rPr lang="en-GB" sz="1600" i="1" dirty="0">
                <a:latin typeface="Arial Narrow" panose="020B0606020202030204" pitchFamily="34" charset="0"/>
              </a:rPr>
              <a:t> of </a:t>
            </a:r>
            <a:r>
              <a:rPr lang="en-GB" sz="1600" b="1" i="1" dirty="0">
                <a:latin typeface="Arial Narrow" panose="020B0606020202030204" pitchFamily="34" charset="0"/>
              </a:rPr>
              <a:t>interconnection regions</a:t>
            </a:r>
            <a:r>
              <a:rPr lang="en-GB" sz="1600" i="1" dirty="0">
                <a:latin typeface="Arial Narrow" panose="020B0606020202030204" pitchFamily="34" charset="0"/>
              </a:rPr>
              <a:t> once available</a:t>
            </a:r>
          </a:p>
          <a:p>
            <a:pPr marL="534988" lvl="1" indent="-263525">
              <a:spcAft>
                <a:spcPts val="300"/>
              </a:spcAft>
              <a:buFont typeface="Courier New" panose="02070309020205020404" pitchFamily="49" charset="0"/>
              <a:buChar char="o"/>
            </a:pPr>
            <a:r>
              <a:rPr lang="en-GB" sz="1600" i="1" dirty="0">
                <a:latin typeface="Arial Narrow" panose="020B0606020202030204" pitchFamily="34" charset="0"/>
              </a:rPr>
              <a:t>Investigate </a:t>
            </a:r>
            <a:r>
              <a:rPr lang="en-GB" sz="1600" b="1" i="1" dirty="0">
                <a:latin typeface="Arial Narrow" panose="020B0606020202030204" pitchFamily="34" charset="0"/>
              </a:rPr>
              <a:t>horizontal closed orbit deformations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D3818D1-D42F-1381-0928-2D67625237E4}"/>
              </a:ext>
            </a:extLst>
          </p:cNvPr>
          <p:cNvGrpSpPr/>
          <p:nvPr/>
        </p:nvGrpSpPr>
        <p:grpSpPr>
          <a:xfrm>
            <a:off x="4186526" y="2995551"/>
            <a:ext cx="2401698" cy="1963817"/>
            <a:chOff x="4235004" y="2995551"/>
            <a:chExt cx="2401698" cy="1963817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737D73A1-9104-E71C-D315-B402280B7941}"/>
                </a:ext>
              </a:extLst>
            </p:cNvPr>
            <p:cNvSpPr/>
            <p:nvPr/>
          </p:nvSpPr>
          <p:spPr>
            <a:xfrm>
              <a:off x="4235004" y="2995551"/>
              <a:ext cx="2401698" cy="196381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A05AE95D-3853-E0D1-9F00-32E3E0794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86301" y="3363838"/>
              <a:ext cx="1212121" cy="1028793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D3A5F46-4199-A10F-1C41-89EDEDC190C6}"/>
                </a:ext>
              </a:extLst>
            </p:cNvPr>
            <p:cNvSpPr txBox="1"/>
            <p:nvPr/>
          </p:nvSpPr>
          <p:spPr>
            <a:xfrm>
              <a:off x="5536330" y="3400330"/>
              <a:ext cx="105537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800"/>
              <a:r>
                <a:rPr lang="en-GB" sz="1000" dirty="0">
                  <a:latin typeface="Arial Narrow" panose="020B0606020202030204" pitchFamily="34" charset="0"/>
                </a:rPr>
                <a:t>Promising results in the FMC arc cells, but CC &amp; MS sections to be studied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7D5C021-B1FE-07D2-726E-1B6CA0F6F9CF}"/>
                </a:ext>
              </a:extLst>
            </p:cNvPr>
            <p:cNvSpPr txBox="1"/>
            <p:nvPr/>
          </p:nvSpPr>
          <p:spPr>
            <a:xfrm>
              <a:off x="4299343" y="4426475"/>
              <a:ext cx="22985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en-US" sz="1200" dirty="0">
                  <a:latin typeface="Arial Narrow" panose="020B0606020202030204" pitchFamily="34" charset="0"/>
                </a:rPr>
                <a:t>See </a:t>
              </a:r>
              <a:r>
                <a:rPr lang="en-US" sz="1200" b="1" dirty="0">
                  <a:latin typeface="Arial Narrow" panose="020B0606020202030204" pitchFamily="34" charset="0"/>
                </a:rPr>
                <a:t>tomorrow’s talk by M. Vanwelde</a:t>
              </a:r>
              <a:r>
                <a:rPr lang="en-US" sz="1200" dirty="0">
                  <a:latin typeface="Arial Narrow" panose="020B0606020202030204" pitchFamily="34" charset="0"/>
                </a:rPr>
                <a:t>, </a:t>
              </a:r>
              <a:r>
                <a:rPr lang="en-US" sz="1200" dirty="0">
                  <a:latin typeface="Arial Narrow" panose="020B0606020202030204" pitchFamily="34" charset="0"/>
                  <a:hlinkClick r:id="rId11"/>
                </a:rPr>
                <a:t>Muon collider ring </a:t>
              </a:r>
              <a:endParaRPr lang="en-GB" sz="12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F7D5A6-FF3B-A2B4-9D08-30E757DB95B6}"/>
                </a:ext>
              </a:extLst>
            </p:cNvPr>
            <p:cNvSpPr txBox="1"/>
            <p:nvPr/>
          </p:nvSpPr>
          <p:spPr>
            <a:xfrm>
              <a:off x="4338541" y="3068689"/>
              <a:ext cx="227246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Arial Narrow" panose="020B0606020202030204" pitchFamily="34" charset="0"/>
                </a:rPr>
                <a:t>Preliminary beam studies on movers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28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65AED6-5D7F-118C-5B45-022ACA946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3147-5864-E5C5-3982-B99BECE41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73844"/>
            <a:ext cx="6529536" cy="543479"/>
          </a:xfrm>
        </p:spPr>
        <p:txBody>
          <a:bodyPr>
            <a:norm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Movers</a:t>
            </a:r>
            <a:endParaRPr lang="en-GB" dirty="0">
              <a:latin typeface="Arial Narrow" panose="020B0606020202030204" pitchFamily="34" charset="0"/>
            </a:endParaRPr>
          </a:p>
        </p:txBody>
      </p:sp>
      <p:sp>
        <p:nvSpPr>
          <p:cNvPr id="11" name="Espace réservé du numéro de diapositive 3">
            <a:extLst>
              <a:ext uri="{FF2B5EF4-FFF2-40B4-BE49-F238E27FC236}">
                <a16:creationId xmlns:a16="http://schemas.microsoft.com/office/drawing/2014/main" id="{AC42F7ED-63BE-BB36-5E54-DE46B55F950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8600" y="4904185"/>
            <a:ext cx="457200" cy="273844"/>
          </a:xfrm>
          <a:prstGeom prst="rect">
            <a:avLst/>
          </a:prstGeom>
        </p:spPr>
        <p:txBody>
          <a:bodyPr/>
          <a:lstStyle/>
          <a:p>
            <a:fld id="{974172A1-1CBF-0B40-9234-7D4D80EC19EA}" type="slidenum">
              <a:rPr lang="en-GB" sz="1200" b="1" smtClean="0">
                <a:solidFill>
                  <a:schemeClr val="bg1"/>
                </a:solidFill>
                <a:latin typeface="Arial Narrow" panose="020B0606020202030204" pitchFamily="34" charset="0"/>
              </a:rPr>
              <a:pPr/>
              <a:t>9</a:t>
            </a:fld>
            <a:endParaRPr lang="en-GB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65820F3-DA6A-2F97-CC7C-85971A4A493B}"/>
              </a:ext>
            </a:extLst>
          </p:cNvPr>
          <p:cNvSpPr/>
          <p:nvPr/>
        </p:nvSpPr>
        <p:spPr>
          <a:xfrm>
            <a:off x="4067943" y="2111870"/>
            <a:ext cx="4797873" cy="2627776"/>
          </a:xfrm>
          <a:prstGeom prst="roundRect">
            <a:avLst>
              <a:gd name="adj" fmla="val 865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F84E5-9D91-BD36-68EF-2B3740388BAA}"/>
              </a:ext>
            </a:extLst>
          </p:cNvPr>
          <p:cNvSpPr txBox="1"/>
          <p:nvPr/>
        </p:nvSpPr>
        <p:spPr>
          <a:xfrm>
            <a:off x="295272" y="2067694"/>
            <a:ext cx="3594543" cy="2716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marR="0" lvl="0" indent="-271463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FF3645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Plans: </a:t>
            </a:r>
          </a:p>
          <a:p>
            <a:r>
              <a:rPr lang="en-US" sz="1400" dirty="0">
                <a:latin typeface="Arial Narrow" panose="020B0606020202030204" pitchFamily="34" charset="0"/>
              </a:rPr>
              <a:t>Step 1: </a:t>
            </a:r>
            <a:r>
              <a:rPr lang="en-US" sz="1400" b="1" dirty="0">
                <a:latin typeface="Arial Narrow" panose="020B0606020202030204" pitchFamily="34" charset="0"/>
              </a:rPr>
              <a:t>Specification</a:t>
            </a:r>
            <a:r>
              <a:rPr lang="en-US" sz="1400" dirty="0">
                <a:latin typeface="Arial Narrow" panose="020B0606020202030204" pitchFamily="34" charset="0"/>
              </a:rPr>
              <a:t> and </a:t>
            </a:r>
            <a:r>
              <a:rPr lang="en-US" sz="1400" b="1" dirty="0">
                <a:latin typeface="Arial Narrow" panose="020B0606020202030204" pitchFamily="34" charset="0"/>
              </a:rPr>
              <a:t>Design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Define mechanical and actuation specifications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Design jacks and sensor integration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Perform mechanical simulations</a:t>
            </a:r>
            <a:endParaRPr lang="en-US" sz="1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latin typeface="Arial Narrow" panose="020B0606020202030204" pitchFamily="34" charset="0"/>
              </a:rPr>
              <a:t>Step 2: </a:t>
            </a:r>
            <a:r>
              <a:rPr lang="en-US" sz="1400" b="1" dirty="0">
                <a:latin typeface="Arial Narrow" panose="020B0606020202030204" pitchFamily="34" charset="0"/>
              </a:rPr>
              <a:t>Prototyping</a:t>
            </a:r>
            <a:r>
              <a:rPr lang="en-US" sz="1400" dirty="0">
                <a:latin typeface="Arial Narrow" panose="020B0606020202030204" pitchFamily="34" charset="0"/>
              </a:rPr>
              <a:t> &amp; </a:t>
            </a:r>
            <a:r>
              <a:rPr lang="en-US" sz="1400" b="1" dirty="0">
                <a:latin typeface="Arial Narrow" panose="020B0606020202030204" pitchFamily="34" charset="0"/>
              </a:rPr>
              <a:t>Integration</a:t>
            </a:r>
            <a:r>
              <a:rPr lang="en-US" sz="1400" dirty="0">
                <a:latin typeface="Arial Narrow" panose="020B0606020202030204" pitchFamily="34" charset="0"/>
              </a:rPr>
              <a:t> 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Manufacture 3 motorized jacks 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Integrate control and sensor systems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100" dirty="0">
                <a:latin typeface="Arial Narrow" panose="020B0606020202030204" pitchFamily="34" charset="0"/>
              </a:rPr>
              <a:t>Test on a dummy magnet mass</a:t>
            </a:r>
            <a:endParaRPr lang="en-US" sz="1100" dirty="0">
              <a:latin typeface="Arial Narrow" panose="020B060602020203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400" dirty="0">
                <a:latin typeface="Arial Narrow" panose="020B0606020202030204" pitchFamily="34" charset="0"/>
              </a:rPr>
              <a:t>Step 3: </a:t>
            </a:r>
            <a:r>
              <a:rPr lang="en-US" sz="1400" b="1" dirty="0">
                <a:latin typeface="Arial Narrow" panose="020B0606020202030204" pitchFamily="34" charset="0"/>
              </a:rPr>
              <a:t>System Validation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050" dirty="0">
                <a:latin typeface="Arial Narrow" panose="020B0606020202030204" pitchFamily="34" charset="0"/>
              </a:rPr>
              <a:t>Full system test: 6 jacks with 2 magnet mass simulators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050" dirty="0">
                <a:latin typeface="Arial Narrow" panose="020B0606020202030204" pitchFamily="34" charset="0"/>
              </a:rPr>
              <a:t>Evaluate synchronized actuation, accuracy, and robustness</a:t>
            </a:r>
          </a:p>
          <a:p>
            <a:pPr marL="268288" lvl="1" indent="-179388">
              <a:buFont typeface="Arial Narrow" panose="020B0606020202030204" pitchFamily="34" charset="0"/>
              <a:buChar char="−"/>
            </a:pPr>
            <a:r>
              <a:rPr lang="en-GB" sz="1050" dirty="0">
                <a:latin typeface="Arial Narrow" panose="020B0606020202030204" pitchFamily="34" charset="0"/>
              </a:rPr>
              <a:t>Manufacturability optimisation and scalability studies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E00E93-1599-78DE-48A0-885107D603F6}"/>
              </a:ext>
            </a:extLst>
          </p:cNvPr>
          <p:cNvSpPr txBox="1"/>
          <p:nvPr/>
        </p:nvSpPr>
        <p:spPr>
          <a:xfrm>
            <a:off x="278183" y="1445998"/>
            <a:ext cx="861190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lvl="0" indent="-444500">
              <a:spcAft>
                <a:spcPts val="600"/>
              </a:spcAft>
            </a:pPr>
            <a:r>
              <a:rPr lang="en-GB" sz="1600" b="1" i="1" dirty="0">
                <a:solidFill>
                  <a:schemeClr val="accent5"/>
                </a:solidFill>
                <a:latin typeface="Arial Narrow" panose="020B0606020202030204" pitchFamily="34" charset="0"/>
              </a:rPr>
              <a:t>Goal</a:t>
            </a:r>
            <a:r>
              <a:rPr lang="en-GB" sz="1600" i="1" dirty="0">
                <a:solidFill>
                  <a:prstClr val="black"/>
                </a:solidFill>
                <a:latin typeface="Arial Narrow" panose="020B0606020202030204" pitchFamily="34" charset="0"/>
              </a:rPr>
              <a:t>: Develop and validate a support and actuation system for the collider magnet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D7FC5B3-E24A-C961-4ECF-CA5F71F3374A}"/>
              </a:ext>
            </a:extLst>
          </p:cNvPr>
          <p:cNvSpPr/>
          <p:nvPr/>
        </p:nvSpPr>
        <p:spPr>
          <a:xfrm>
            <a:off x="278183" y="1391435"/>
            <a:ext cx="8611902" cy="452235"/>
          </a:xfrm>
          <a:prstGeom prst="roundRect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7B2D8-31B1-19C8-F100-E3C66D348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31" y="2694547"/>
            <a:ext cx="2160000" cy="7876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78F2F8-4202-5672-34D3-3F106A6F1789}"/>
              </a:ext>
            </a:extLst>
          </p:cNvPr>
          <p:cNvSpPr txBox="1"/>
          <p:nvPr/>
        </p:nvSpPr>
        <p:spPr>
          <a:xfrm>
            <a:off x="4211960" y="4437153"/>
            <a:ext cx="45365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sz="1200" dirty="0">
                <a:latin typeface="Arial Narrow" panose="020B0606020202030204" pitchFamily="34" charset="0"/>
              </a:rPr>
              <a:t>See </a:t>
            </a:r>
            <a:r>
              <a:rPr lang="en-US" sz="1200" b="1" dirty="0">
                <a:latin typeface="Arial Narrow" panose="020B0606020202030204" pitchFamily="34" charset="0"/>
              </a:rPr>
              <a:t>tomorrow’s talk by C. Accettura</a:t>
            </a:r>
            <a:r>
              <a:rPr lang="en-US" sz="1200" dirty="0">
                <a:latin typeface="Arial Narrow" panose="020B0606020202030204" pitchFamily="34" charset="0"/>
              </a:rPr>
              <a:t>, </a:t>
            </a:r>
            <a:r>
              <a:rPr lang="en-GB" sz="1200" dirty="0">
                <a:latin typeface="Arial Narrow" panose="020B0606020202030204" pitchFamily="34" charset="0"/>
                <a:hlinkClick r:id="rId4"/>
              </a:rPr>
              <a:t>Plans for the mover system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5EEAAC-F06D-1700-7A77-13679FDB5D46}"/>
              </a:ext>
            </a:extLst>
          </p:cNvPr>
          <p:cNvSpPr txBox="1"/>
          <p:nvPr/>
        </p:nvSpPr>
        <p:spPr>
          <a:xfrm>
            <a:off x="4171480" y="2185008"/>
            <a:ext cx="46943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Narrow" panose="020B0606020202030204" pitchFamily="34" charset="0"/>
              </a:rPr>
              <a:t>Initial studies on movers – </a:t>
            </a:r>
            <a:r>
              <a:rPr lang="en-GB" sz="1200" dirty="0">
                <a:latin typeface="Arial Narrow" panose="020B0606020202030204" pitchFamily="34" charset="0"/>
                <a:hlinkClick r:id="rId5"/>
              </a:rPr>
              <a:t>C. Accettura</a:t>
            </a:r>
            <a:r>
              <a:rPr lang="en-GB" sz="1200" dirty="0">
                <a:latin typeface="Arial Narrow" panose="020B0606020202030204" pitchFamily="34" charset="0"/>
              </a:rPr>
              <a:t>, A. Kolehmainen, F. Bertinelli, T. Räty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ED7D01-CA33-9293-9B50-B44CEE4BB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4295" y="2657202"/>
            <a:ext cx="1076898" cy="82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1F4D360-ADFC-F43B-0327-8D2DA403EB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9954" y="2656414"/>
            <a:ext cx="1221610" cy="82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B8E9393-CDA7-8B42-46C5-8454C768830E}"/>
              </a:ext>
            </a:extLst>
          </p:cNvPr>
          <p:cNvSpPr txBox="1"/>
          <p:nvPr/>
        </p:nvSpPr>
        <p:spPr>
          <a:xfrm>
            <a:off x="4168295" y="3501443"/>
            <a:ext cx="4572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dirty="0">
                <a:latin typeface="Arial Narrow" panose="020B0606020202030204" pitchFamily="34" charset="0"/>
              </a:rPr>
              <a:t>Pe</a:t>
            </a:r>
            <a:r>
              <a:rPr lang="en-GB" sz="1100" b="0" i="0" u="none" strike="noStrike" baseline="0" dirty="0">
                <a:latin typeface="Arial Narrow" panose="020B0606020202030204" pitchFamily="34" charset="0"/>
              </a:rPr>
              <a:t>riodical displacement of the arcs ring structure in small steps, altering the muon beam trajectory over time, </a:t>
            </a:r>
            <a:r>
              <a:rPr lang="en-GB" sz="1100" dirty="0">
                <a:latin typeface="Arial Narrow" panose="020B0606020202030204" pitchFamily="34" charset="0"/>
              </a:rPr>
              <a:t>and thus </a:t>
            </a:r>
            <a:r>
              <a:rPr lang="en-GB" sz="1100" b="0" i="0" u="none" strike="noStrike" baseline="0" dirty="0">
                <a:latin typeface="Arial Narrow" panose="020B0606020202030204" pitchFamily="34" charset="0"/>
              </a:rPr>
              <a:t>effectively lowering the cumulative neutrino flux at any surface exit point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100" b="1" dirty="0">
                <a:latin typeface="Arial Narrow" panose="020B0606020202030204" pitchFamily="34" charset="0"/>
              </a:rPr>
              <a:t>Initial</a:t>
            </a:r>
            <a:r>
              <a:rPr lang="en-GB" sz="1100" dirty="0">
                <a:latin typeface="Arial Narrow" panose="020B0606020202030204" pitchFamily="34" charset="0"/>
              </a:rPr>
              <a:t> studies assessed </a:t>
            </a:r>
            <a:r>
              <a:rPr lang="en-GB" sz="1100" b="1" dirty="0">
                <a:latin typeface="Arial Narrow" panose="020B0606020202030204" pitchFamily="34" charset="0"/>
              </a:rPr>
              <a:t>feasibility</a:t>
            </a:r>
            <a:r>
              <a:rPr lang="en-GB" sz="1100" dirty="0">
                <a:latin typeface="Arial Narrow" panose="020B0606020202030204" pitchFamily="34" charset="0"/>
              </a:rPr>
              <a:t> and clarified certain parameters, but a comprehensive, systematic analysis with precision evaluation is required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590113-D336-15C3-B233-78F0B56C5C4D}"/>
              </a:ext>
            </a:extLst>
          </p:cNvPr>
          <p:cNvSpPr txBox="1"/>
          <p:nvPr/>
        </p:nvSpPr>
        <p:spPr>
          <a:xfrm>
            <a:off x="4100427" y="2445262"/>
            <a:ext cx="23021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latin typeface="Arial Narrow" panose="020B0606020202030204" pitchFamily="34" charset="0"/>
              </a:rPr>
              <a:t>Vertical beam deformation within ± 1 </a:t>
            </a:r>
            <a:r>
              <a:rPr lang="en-GB" sz="1000" b="1" dirty="0" err="1">
                <a:latin typeface="Arial Narrow" panose="020B0606020202030204" pitchFamily="34" charset="0"/>
              </a:rPr>
              <a:t>mrad</a:t>
            </a:r>
            <a:endParaRPr lang="en-GB" sz="1000" b="1" dirty="0">
              <a:latin typeface="Arial Narrow" panose="020B0606020202030204" pitchFamily="34" charset="0"/>
            </a:endParaRPr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56A9BC61-9721-A383-18BB-F0295301F652}"/>
              </a:ext>
            </a:extLst>
          </p:cNvPr>
          <p:cNvSpPr txBox="1">
            <a:spLocks/>
          </p:cNvSpPr>
          <p:nvPr/>
        </p:nvSpPr>
        <p:spPr>
          <a:xfrm>
            <a:off x="6361997" y="2448291"/>
            <a:ext cx="2256646" cy="208911"/>
          </a:xfr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Arial Narrow"/>
              </a:defRPr>
            </a:lvl1pPr>
          </a:lstStyle>
          <a:p>
            <a:pPr algn="l"/>
            <a:r>
              <a:rPr lang="en-GB" sz="1000" dirty="0">
                <a:latin typeface="Arial Narrow" panose="020B0606020202030204" pitchFamily="34" charset="0"/>
                <a:ea typeface="+mn-ea"/>
                <a:cs typeface="+mn-cs"/>
              </a:rPr>
              <a:t>Two jacking systems proposals</a:t>
            </a:r>
          </a:p>
        </p:txBody>
      </p:sp>
    </p:spTree>
    <p:extLst>
      <p:ext uri="{BB962C8B-B14F-4D97-AF65-F5344CB8AC3E}">
        <p14:creationId xmlns:p14="http://schemas.microsoft.com/office/powerpoint/2010/main" val="120025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1_IMCC - 1">
  <a:themeElements>
    <a:clrScheme name="IMCC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645"/>
      </a:accent1>
      <a:accent2>
        <a:srgbClr val="BF3A68"/>
      </a:accent2>
      <a:accent3>
        <a:srgbClr val="803E8B"/>
      </a:accent3>
      <a:accent4>
        <a:srgbClr val="4042AD"/>
      </a:accent4>
      <a:accent5>
        <a:srgbClr val="0046D0"/>
      </a:accent5>
      <a:accent6>
        <a:srgbClr val="003296"/>
      </a:accent6>
      <a:hlink>
        <a:srgbClr val="FF5A73"/>
      </a:hlink>
      <a:folHlink>
        <a:srgbClr val="87AFEC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147485</TotalTime>
  <Words>2064</Words>
  <Application>Microsoft Office PowerPoint</Application>
  <PresentationFormat>On-screen Show (16:9)</PresentationFormat>
  <Paragraphs>260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Narrow</vt:lpstr>
      <vt:lpstr>Calibri</vt:lpstr>
      <vt:lpstr>Cambria Math</vt:lpstr>
      <vt:lpstr>Courier New</vt:lpstr>
      <vt:lpstr>NimbusRomNo9L-Regu</vt:lpstr>
      <vt:lpstr>Times New Roman</vt:lpstr>
      <vt:lpstr>Wingdings</vt:lpstr>
      <vt:lpstr>1_IMCC - 1</vt:lpstr>
      <vt:lpstr>R&amp;D Programme – Neutrino</vt:lpstr>
      <vt:lpstr>Introduction </vt:lpstr>
      <vt:lpstr>Objectives and Deliverables </vt:lpstr>
      <vt:lpstr>MC simulations</vt:lpstr>
      <vt:lpstr>MC simulations plans</vt:lpstr>
      <vt:lpstr>Collider lattice</vt:lpstr>
      <vt:lpstr>Collider lattice – IP regions</vt:lpstr>
      <vt:lpstr>Collider lattice – Interconnection and bending regions</vt:lpstr>
      <vt:lpstr>Movers</vt:lpstr>
      <vt:lpstr>Dose surface map - GeoProfiler</vt:lpstr>
      <vt:lpstr>Dose surface map – Placement optimization</vt:lpstr>
      <vt:lpstr>Dose Assessment, Sensitivity, and Compliance Plans</vt:lpstr>
      <vt:lpstr>R&amp;D Resources</vt:lpstr>
      <vt:lpstr>PowerPoint Presentation</vt:lpstr>
      <vt:lpstr>Legislation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Claudia Ahdida</cp:lastModifiedBy>
  <cp:revision>1822</cp:revision>
  <cp:lastPrinted>2022-10-12T13:11:03Z</cp:lastPrinted>
  <dcterms:created xsi:type="dcterms:W3CDTF">2021-05-17T12:13:58Z</dcterms:created>
  <dcterms:modified xsi:type="dcterms:W3CDTF">2025-05-13T19:46:14Z</dcterms:modified>
</cp:coreProperties>
</file>