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639" r:id="rId2"/>
    <p:sldId id="3071" r:id="rId3"/>
    <p:sldId id="3083" r:id="rId4"/>
    <p:sldId id="3062" r:id="rId5"/>
    <p:sldId id="914" r:id="rId6"/>
    <p:sldId id="604" r:id="rId7"/>
    <p:sldId id="3079" r:id="rId8"/>
    <p:sldId id="3031" r:id="rId9"/>
    <p:sldId id="3015" r:id="rId10"/>
    <p:sldId id="3063" r:id="rId11"/>
    <p:sldId id="3065" r:id="rId12"/>
    <p:sldId id="3097" r:id="rId13"/>
    <p:sldId id="3085" r:id="rId14"/>
    <p:sldId id="3094" r:id="rId15"/>
    <p:sldId id="3095" r:id="rId16"/>
    <p:sldId id="3091" r:id="rId17"/>
    <p:sldId id="3017" r:id="rId18"/>
    <p:sldId id="3059" r:id="rId19"/>
    <p:sldId id="3067" r:id="rId20"/>
    <p:sldId id="3066" r:id="rId21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1pPr>
    <a:lvl2pPr marL="4572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2pPr>
    <a:lvl3pPr marL="9144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3pPr>
    <a:lvl4pPr marL="13716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4pPr>
    <a:lvl5pPr marL="18288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5pPr>
    <a:lvl6pPr marL="22860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6pPr>
    <a:lvl7pPr marL="27432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7pPr>
    <a:lvl8pPr marL="32004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8pPr>
    <a:lvl9pPr marL="36576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24" autoAdjust="0"/>
    <p:restoredTop sz="99833" autoAdjust="0"/>
  </p:normalViewPr>
  <p:slideViewPr>
    <p:cSldViewPr>
      <p:cViewPr varScale="1">
        <p:scale>
          <a:sx n="79" d="100"/>
          <a:sy n="79" d="100"/>
        </p:scale>
        <p:origin x="672" y="20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9" d="100"/>
        <a:sy n="9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43041-C9BA-B944-B77F-C3D5DC78C3F3}" type="datetime1">
              <a:rPr lang="en-US" smtClean="0"/>
              <a:t>5/8/25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63DA1-342A-9341-85E4-6BA8368B3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711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618F8-5445-2241-AAA1-2CFBC896435A}" type="datetime1">
              <a:rPr lang="en-US" smtClean="0"/>
              <a:t>5/8/25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92F71-35D3-C942-8D76-A6197D891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452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0A7400-0622-B44C-B3F2-1FAA9BED54EA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0121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0A7400-0622-B44C-B3F2-1FAA9BED54EA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022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506B7-1A41-4A40-9FAA-2C94334AC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DAE8F-64DC-D84E-AB1E-05FA06264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57BEE-08A5-F64E-8312-AB24670F8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7A7BD-DEFB-8E4E-8408-10BC51AA0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7209A-8A66-7246-8E1A-784008A95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0859F-7ECD-2A4B-A14C-99E1134CC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7B3C1-619F-D041-9B77-54060EA8E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130B0-9552-A447-BE49-124C73A07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EBAB2-9E31-1844-B95E-EA94DF8A6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B7F2F-36D4-9545-84BC-5D709E396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80146-02BF-7C4F-AE39-3867484E9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02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DC68D7F2-7E5A-E94B-878C-47C7C69DF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hf hdr="0" ft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68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112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57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2001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446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9035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60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817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75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url?sa=i&amp;url=https%3A%2F%2Fwww.dreamstime.com%2Fphotos-images%2Fhamburg.html&amp;psig=AOvVaw07zyw7Ieqt21CEzP9zWgbi&amp;ust=1746048349060000&amp;source=images&amp;cd=vfe&amp;opi=89978449&amp;ved=0CBEQjRxqFwoTCNCUiaCX_owDFQAAAAAdAAAAABA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emf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arxiv.org/abs/2503.23695" TargetMode="External"/><Relationship Id="rId3" Type="http://schemas.openxmlformats.org/officeDocument/2006/relationships/hyperlink" Target="https://www.muoncollider.us/" TargetMode="External"/><Relationship Id="rId7" Type="http://schemas.openxmlformats.org/officeDocument/2006/relationships/image" Target="../media/image9.png"/><Relationship Id="rId12" Type="http://schemas.openxmlformats.org/officeDocument/2006/relationships/hyperlink" Target="https://arxiv.org/abs/2504.21417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hyperlink" Target="https://arxiv.org/abs/2411.02966" TargetMode="External"/><Relationship Id="rId5" Type="http://schemas.openxmlformats.org/officeDocument/2006/relationships/image" Target="../media/image7.png"/><Relationship Id="rId10" Type="http://schemas.openxmlformats.org/officeDocument/2006/relationships/hyperlink" Target="https://arxiv.org/pdf/2407.12450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0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11" Type="http://schemas.openxmlformats.org/officeDocument/2006/relationships/image" Target="../media/image36.emf"/><Relationship Id="rId5" Type="http://schemas.openxmlformats.org/officeDocument/2006/relationships/image" Target="../media/image30.png"/><Relationship Id="rId10" Type="http://schemas.openxmlformats.org/officeDocument/2006/relationships/image" Target="../media/image35.emf"/><Relationship Id="rId4" Type="http://schemas.openxmlformats.org/officeDocument/2006/relationships/image" Target="../media/image29.emf"/><Relationship Id="rId9" Type="http://schemas.openxmlformats.org/officeDocument/2006/relationships/image" Target="../media/image3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1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2304852" y="2067989"/>
            <a:ext cx="8878068" cy="12246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altLang="ja-JP" sz="4000" b="1" dirty="0">
                <a:solidFill>
                  <a:schemeClr val="tx1"/>
                </a:solidFill>
                <a:cs typeface="Cochin" charset="0"/>
              </a:rPr>
              <a:t>Tao Han</a:t>
            </a:r>
          </a:p>
          <a:p>
            <a:r>
              <a:rPr lang="en-US" sz="4000" b="1" dirty="0">
                <a:solidFill>
                  <a:schemeClr val="tx1"/>
                </a:solidFill>
                <a:ea typeface="Cochin" pitchFamily="-107" charset="0"/>
                <a:cs typeface="Cochin" pitchFamily="-107" charset="0"/>
              </a:rPr>
              <a:t>Pitt PACC, University of Pittsburgh</a:t>
            </a: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4928766" y="2932584"/>
            <a:ext cx="3147268" cy="9361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en-US" altLang="ja-JP" sz="4800" b="1" dirty="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1A45CB-D60F-9C7B-1CA4-56BCF6B449DD}"/>
              </a:ext>
            </a:extLst>
          </p:cNvPr>
          <p:cNvSpPr txBox="1"/>
          <p:nvPr/>
        </p:nvSpPr>
        <p:spPr>
          <a:xfrm>
            <a:off x="1965896" y="3526277"/>
            <a:ext cx="95050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IMCC &amp; MuCol Annual Meeting 2025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May 12, 2025, DESY, Hamburg</a:t>
            </a:r>
            <a:endParaRPr lang="en-US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3DCCB472-F2DB-3927-9DC0-FE854FE97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984" y="374017"/>
            <a:ext cx="7776864" cy="1440160"/>
          </a:xfrm>
        </p:spPr>
        <p:txBody>
          <a:bodyPr/>
          <a:lstStyle/>
          <a:p>
            <a:r>
              <a:rPr lang="en-US" sz="6000" b="1" dirty="0">
                <a:solidFill>
                  <a:srgbClr val="FF0000"/>
                </a:solidFill>
              </a:rPr>
              <a:t>Physics Overview:</a:t>
            </a:r>
            <a:br>
              <a:rPr lang="en-US" sz="6000" b="1" dirty="0">
                <a:solidFill>
                  <a:srgbClr val="FF0000"/>
                </a:solidFill>
              </a:rPr>
            </a:br>
            <a:r>
              <a:rPr lang="en-US" sz="5400" b="1" dirty="0">
                <a:solidFill>
                  <a:srgbClr val="FF0000"/>
                </a:solidFill>
                <a:latin typeface="+mn-lt"/>
              </a:rPr>
              <a:t>1-Year Progress</a:t>
            </a:r>
          </a:p>
        </p:txBody>
      </p:sp>
      <p:pic>
        <p:nvPicPr>
          <p:cNvPr id="1026" name="Picture 2" descr="56,557 Hamburg Stock Photos - Free &amp; Royalty-Free Stock ...">
            <a:hlinkClick r:id="rId2"/>
            <a:extLst>
              <a:ext uri="{FF2B5EF4-FFF2-40B4-BE49-F238E27FC236}">
                <a16:creationId xmlns:a16="http://schemas.microsoft.com/office/drawing/2014/main" id="{3C818DF5-F2A1-ACD6-2938-75104A5A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64" y="5452864"/>
            <a:ext cx="5112568" cy="316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56,557 Hamburg Stock Photos - Free &amp; Royalty-Free Stock ...">
            <a:extLst>
              <a:ext uri="{FF2B5EF4-FFF2-40B4-BE49-F238E27FC236}">
                <a16:creationId xmlns:a16="http://schemas.microsoft.com/office/drawing/2014/main" id="{D6FF9B84-7F7B-1B1D-D401-16B2B1F73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63" y="-3254375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oat with people on it&#10;&#10;AI-generated content may be incorrect.">
            <a:extLst>
              <a:ext uri="{FF2B5EF4-FFF2-40B4-BE49-F238E27FC236}">
                <a16:creationId xmlns:a16="http://schemas.microsoft.com/office/drawing/2014/main" id="{F2098FEE-9C80-1A82-3F4A-435332850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784" y="5452864"/>
            <a:ext cx="5976664" cy="316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501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1833B-19F0-2F92-A57C-B858045D9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FAF22-65ED-9ABF-46CD-11B447C1D2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D0B41-4DF1-D145-0E2C-86776484429C}"/>
              </a:ext>
            </a:extLst>
          </p:cNvPr>
          <p:cNvSpPr txBox="1"/>
          <p:nvPr/>
        </p:nvSpPr>
        <p:spPr>
          <a:xfrm>
            <a:off x="8965388" y="3673227"/>
            <a:ext cx="3801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</a:rPr>
              <a:t>TH, M. Low, T. A. Wu, </a:t>
            </a:r>
          </a:p>
          <a:p>
            <a:pPr algn="l"/>
            <a:r>
              <a:rPr lang="en-US" sz="2400" dirty="0">
                <a:solidFill>
                  <a:srgbClr val="C00000"/>
                </a:solidFill>
              </a:rPr>
              <a:t>K. Xie: arXiv:2502.20443;</a:t>
            </a:r>
          </a:p>
          <a:p>
            <a:pPr algn="l"/>
            <a:r>
              <a:rPr lang="en-US" sz="2400" dirty="0">
                <a:solidFill>
                  <a:srgbClr val="C00000"/>
                </a:solidFill>
              </a:rPr>
              <a:t>Belyaev et al, 2306.00197;</a:t>
            </a:r>
          </a:p>
          <a:p>
            <a:pPr algn="l"/>
            <a:r>
              <a:rPr lang="en-US" sz="2400" dirty="0" err="1">
                <a:solidFill>
                  <a:srgbClr val="C00000"/>
                </a:solidFill>
              </a:rPr>
              <a:t>J.Z.Han</a:t>
            </a:r>
            <a:r>
              <a:rPr lang="en-US" sz="2400" dirty="0">
                <a:solidFill>
                  <a:srgbClr val="C00000"/>
                </a:solidFill>
              </a:rPr>
              <a:t> et al., 2501.01026.</a:t>
            </a:r>
          </a:p>
        </p:txBody>
      </p:sp>
      <p:pic>
        <p:nvPicPr>
          <p:cNvPr id="5" name="Picture 4" descr="A graph of colored lines&#10;&#10;AI-generated content may be incorrect.">
            <a:extLst>
              <a:ext uri="{FF2B5EF4-FFF2-40B4-BE49-F238E27FC236}">
                <a16:creationId xmlns:a16="http://schemas.microsoft.com/office/drawing/2014/main" id="{BE456096-4ED1-41EF-470D-ABB17CFB9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6" y="3508648"/>
            <a:ext cx="4506999" cy="2847764"/>
          </a:xfrm>
          <a:prstGeom prst="rect">
            <a:avLst/>
          </a:prstGeom>
        </p:spPr>
      </p:pic>
      <p:pic>
        <p:nvPicPr>
          <p:cNvPr id="8" name="Picture 7" descr="A diagram of a graph&#10;&#10;AI-generated content may be incorrect.">
            <a:extLst>
              <a:ext uri="{FF2B5EF4-FFF2-40B4-BE49-F238E27FC236}">
                <a16:creationId xmlns:a16="http://schemas.microsoft.com/office/drawing/2014/main" id="{2C19078A-D0D3-9C1D-1EFA-5B87C45F1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53" y="6378499"/>
            <a:ext cx="4227388" cy="2882728"/>
          </a:xfrm>
          <a:prstGeom prst="rect">
            <a:avLst/>
          </a:prstGeom>
        </p:spPr>
      </p:pic>
      <p:pic>
        <p:nvPicPr>
          <p:cNvPr id="10" name="Picture 9" descr="A graph of a function&#10;&#10;AI-generated content may be incorrect.">
            <a:extLst>
              <a:ext uri="{FF2B5EF4-FFF2-40B4-BE49-F238E27FC236}">
                <a16:creationId xmlns:a16="http://schemas.microsoft.com/office/drawing/2014/main" id="{FE4476F6-3F5B-3AB1-B0F3-5D1DBE882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184" y="3508648"/>
            <a:ext cx="4394315" cy="2825741"/>
          </a:xfrm>
          <a:prstGeom prst="rect">
            <a:avLst/>
          </a:prstGeom>
        </p:spPr>
      </p:pic>
      <p:pic>
        <p:nvPicPr>
          <p:cNvPr id="12" name="Picture 11" descr="A diagram of a function&#10;&#10;AI-generated content may be incorrect.">
            <a:extLst>
              <a:ext uri="{FF2B5EF4-FFF2-40B4-BE49-F238E27FC236}">
                <a16:creationId xmlns:a16="http://schemas.microsoft.com/office/drawing/2014/main" id="{CAFA927A-EFB6-E4F7-0D11-867997356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9411" y="5403950"/>
            <a:ext cx="4274087" cy="3865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643C11-56D6-EFE5-0D4C-4DBC56812D31}"/>
              </a:ext>
            </a:extLst>
          </p:cNvPr>
          <p:cNvSpPr txBox="1"/>
          <p:nvPr/>
        </p:nvSpPr>
        <p:spPr>
          <a:xfrm>
            <a:off x="264930" y="949459"/>
            <a:ext cx="9349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432FF"/>
                </a:solidFill>
              </a:rPr>
              <a:t>Most wanted: Top-quark partners </a:t>
            </a:r>
            <a:endParaRPr lang="en-US" sz="4800" b="1" baseline="30000" dirty="0">
              <a:solidFill>
                <a:srgbClr val="0432FF"/>
              </a:solidFill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E1329957-437A-9EEB-3DB0-A2353BF59652}"/>
              </a:ext>
            </a:extLst>
          </p:cNvPr>
          <p:cNvSpPr>
            <a:spLocks/>
          </p:cNvSpPr>
          <p:nvPr/>
        </p:nvSpPr>
        <p:spPr bwMode="auto">
          <a:xfrm>
            <a:off x="381720" y="311260"/>
            <a:ext cx="8957592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5. “Colorful” Particle Production </a:t>
            </a:r>
          </a:p>
        </p:txBody>
      </p:sp>
      <p:pic>
        <p:nvPicPr>
          <p:cNvPr id="15" name="Picture 14" descr="A diagram of a circuit&#10;&#10;AI-generated content may be incorrect.">
            <a:extLst>
              <a:ext uri="{FF2B5EF4-FFF2-40B4-BE49-F238E27FC236}">
                <a16:creationId xmlns:a16="http://schemas.microsoft.com/office/drawing/2014/main" id="{A09976BD-C9CF-AC33-2C5C-EBC9F0581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4905" y="223437"/>
            <a:ext cx="3340968" cy="1106563"/>
          </a:xfrm>
          <a:prstGeom prst="rect">
            <a:avLst/>
          </a:prstGeom>
        </p:spPr>
      </p:pic>
      <p:pic>
        <p:nvPicPr>
          <p:cNvPr id="16" name="Picture 15" descr="A diagram of a graph&#10;&#10;Description automatically generated">
            <a:extLst>
              <a:ext uri="{FF2B5EF4-FFF2-40B4-BE49-F238E27FC236}">
                <a16:creationId xmlns:a16="http://schemas.microsoft.com/office/drawing/2014/main" id="{C23ECD25-BD05-FF05-49B8-DE01613E51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3123" y="1770240"/>
            <a:ext cx="2405061" cy="1635332"/>
          </a:xfrm>
          <a:prstGeom prst="rect">
            <a:avLst/>
          </a:prstGeom>
        </p:spPr>
      </p:pic>
      <p:pic>
        <p:nvPicPr>
          <p:cNvPr id="17" name="Picture 16" descr="A diagram of a line with lines and letters&#10;&#10;Description automatically generated with medium confidence">
            <a:extLst>
              <a:ext uri="{FF2B5EF4-FFF2-40B4-BE49-F238E27FC236}">
                <a16:creationId xmlns:a16="http://schemas.microsoft.com/office/drawing/2014/main" id="{136EB0B7-F5FF-827D-2763-375E36596B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2276" y="1780457"/>
            <a:ext cx="2058276" cy="1625116"/>
          </a:xfrm>
          <a:prstGeom prst="rect">
            <a:avLst/>
          </a:prstGeom>
        </p:spPr>
      </p:pic>
      <p:pic>
        <p:nvPicPr>
          <p:cNvPr id="18" name="Picture 17" descr="A diagram of a physics equation&#10;&#10;Description automatically generated with medium confidence">
            <a:extLst>
              <a:ext uri="{FF2B5EF4-FFF2-40B4-BE49-F238E27FC236}">
                <a16:creationId xmlns:a16="http://schemas.microsoft.com/office/drawing/2014/main" id="{15A3BFED-9F12-BEC1-2DFB-3D6EBDB43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0674" y="1770241"/>
            <a:ext cx="2232246" cy="16559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6F986F-828C-F575-4F4A-01494305722B}"/>
              </a:ext>
            </a:extLst>
          </p:cNvPr>
          <p:cNvSpPr txBox="1"/>
          <p:nvPr/>
        </p:nvSpPr>
        <p:spPr>
          <a:xfrm>
            <a:off x="6841414" y="3961295"/>
            <a:ext cx="1111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annih</a:t>
            </a:r>
            <a:r>
              <a:rPr lang="en-US" sz="2800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75BDE7-05C5-457E-7822-A9BFE2E430E1}"/>
              </a:ext>
            </a:extLst>
          </p:cNvPr>
          <p:cNvSpPr txBox="1"/>
          <p:nvPr/>
        </p:nvSpPr>
        <p:spPr>
          <a:xfrm>
            <a:off x="6849429" y="4753383"/>
            <a:ext cx="1095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61A92F-36E5-1611-85D0-4F0E14373C3E}"/>
              </a:ext>
            </a:extLst>
          </p:cNvPr>
          <p:cNvSpPr txBox="1"/>
          <p:nvPr/>
        </p:nvSpPr>
        <p:spPr>
          <a:xfrm>
            <a:off x="930953" y="6893024"/>
            <a:ext cx="23310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reach:</a:t>
            </a:r>
          </a:p>
        </p:txBody>
      </p:sp>
    </p:spTree>
    <p:extLst>
      <p:ext uri="{BB962C8B-B14F-4D97-AF65-F5344CB8AC3E}">
        <p14:creationId xmlns:p14="http://schemas.microsoft.com/office/powerpoint/2010/main" val="1727769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9" grpId="0"/>
      <p:bldP spid="20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3F9FA-E238-8BD7-B5E1-01069C567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240BA-040C-E504-9E4A-8DF22577E9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E869777-E637-EEC3-13D4-5ED2A7CE4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72" y="3724673"/>
            <a:ext cx="4339904" cy="2709629"/>
          </a:xfrm>
          <a:prstGeom prst="rect">
            <a:avLst/>
          </a:prstGeom>
        </p:spPr>
      </p:pic>
      <p:pic>
        <p:nvPicPr>
          <p:cNvPr id="7" name="Picture 6" descr="A diagram of a function&#10;&#10;AI-generated content may be incorrect.">
            <a:extLst>
              <a:ext uri="{FF2B5EF4-FFF2-40B4-BE49-F238E27FC236}">
                <a16:creationId xmlns:a16="http://schemas.microsoft.com/office/drawing/2014/main" id="{A8C009EC-58C8-DA7F-EE6C-BD8945F5D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184" y="3724672"/>
            <a:ext cx="8374608" cy="2736051"/>
          </a:xfrm>
          <a:prstGeom prst="rect">
            <a:avLst/>
          </a:prstGeom>
        </p:spPr>
      </p:pic>
      <p:pic>
        <p:nvPicPr>
          <p:cNvPr id="9" name="Picture 8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31C69FDF-1D7A-FA9D-25F4-CEEE5943B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871" y="6434302"/>
            <a:ext cx="4248472" cy="2721677"/>
          </a:xfrm>
          <a:prstGeom prst="rect">
            <a:avLst/>
          </a:prstGeom>
        </p:spPr>
      </p:pic>
      <p:pic>
        <p:nvPicPr>
          <p:cNvPr id="11" name="Picture 10" descr="A diagram of a graph&#10;&#10;AI-generated content may be incorrect.">
            <a:extLst>
              <a:ext uri="{FF2B5EF4-FFF2-40B4-BE49-F238E27FC236}">
                <a16:creationId xmlns:a16="http://schemas.microsoft.com/office/drawing/2014/main" id="{0639B70A-6F77-CE31-D341-FD90227AB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0343" y="6440841"/>
            <a:ext cx="4032449" cy="27399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406DB2-11AC-B705-6F20-FB9D7065A050}"/>
              </a:ext>
            </a:extLst>
          </p:cNvPr>
          <p:cNvSpPr txBox="1"/>
          <p:nvPr/>
        </p:nvSpPr>
        <p:spPr>
          <a:xfrm>
            <a:off x="3043297" y="124272"/>
            <a:ext cx="7361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432FF"/>
                </a:solidFill>
              </a:rPr>
              <a:t>Lepto</a:t>
            </a:r>
            <a:r>
              <a:rPr lang="en-US" sz="4800" b="1" dirty="0">
                <a:solidFill>
                  <a:srgbClr val="0432FF"/>
                </a:solidFill>
              </a:rPr>
              <a:t>-quark &amp; </a:t>
            </a:r>
            <a:r>
              <a:rPr lang="en-US" sz="4800" b="1" dirty="0" err="1">
                <a:solidFill>
                  <a:srgbClr val="0432FF"/>
                </a:solidFill>
              </a:rPr>
              <a:t>lepto</a:t>
            </a:r>
            <a:r>
              <a:rPr lang="en-US" sz="4800" b="1" dirty="0">
                <a:solidFill>
                  <a:srgbClr val="0432FF"/>
                </a:solidFill>
              </a:rPr>
              <a:t>-gluon</a:t>
            </a:r>
            <a:endParaRPr lang="en-US" sz="4800" b="1" baseline="30000" dirty="0">
              <a:solidFill>
                <a:srgbClr val="0432FF"/>
              </a:solidFill>
            </a:endParaRPr>
          </a:p>
        </p:txBody>
      </p:sp>
      <p:pic>
        <p:nvPicPr>
          <p:cNvPr id="13" name="Picture 12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36CC7A59-9F07-0A3A-47B0-A04423702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776" y="1060376"/>
            <a:ext cx="3096344" cy="2082256"/>
          </a:xfrm>
          <a:prstGeom prst="rect">
            <a:avLst/>
          </a:prstGeom>
        </p:spPr>
      </p:pic>
      <p:pic>
        <p:nvPicPr>
          <p:cNvPr id="14" name="Picture 13" descr="A diagram of a diagram of a wire&#10;&#10;AI-generated content may be incorrect.">
            <a:extLst>
              <a:ext uri="{FF2B5EF4-FFF2-40B4-BE49-F238E27FC236}">
                <a16:creationId xmlns:a16="http://schemas.microsoft.com/office/drawing/2014/main" id="{41D697FD-63B9-F17A-48D8-1DCF9C0219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0" y="7305767"/>
            <a:ext cx="1586114" cy="1339385"/>
          </a:xfrm>
          <a:prstGeom prst="rect">
            <a:avLst/>
          </a:prstGeom>
        </p:spPr>
      </p:pic>
      <p:pic>
        <p:nvPicPr>
          <p:cNvPr id="15" name="Picture 14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E319C64F-A6DA-0EAC-6942-84D28B0B8E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3848" y="7281334"/>
            <a:ext cx="3187585" cy="13393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804E3C-F78E-01AB-BB91-4B000EAEC43D}"/>
              </a:ext>
            </a:extLst>
          </p:cNvPr>
          <p:cNvSpPr txBox="1"/>
          <p:nvPr/>
        </p:nvSpPr>
        <p:spPr>
          <a:xfrm>
            <a:off x="7411673" y="3076600"/>
            <a:ext cx="23310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reach: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DBA82F-A86F-0CD0-3F61-29402E5E6C11}"/>
              </a:ext>
            </a:extLst>
          </p:cNvPr>
          <p:cNvSpPr txBox="1"/>
          <p:nvPr/>
        </p:nvSpPr>
        <p:spPr>
          <a:xfrm>
            <a:off x="705946" y="3076600"/>
            <a:ext cx="35621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Lq</a:t>
            </a:r>
            <a:r>
              <a:rPr lang="en-US" dirty="0"/>
              <a:t> cross section: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C277BB-A829-4FCA-76D4-CD60F0F2139F}"/>
              </a:ext>
            </a:extLst>
          </p:cNvPr>
          <p:cNvSpPr txBox="1"/>
          <p:nvPr/>
        </p:nvSpPr>
        <p:spPr>
          <a:xfrm>
            <a:off x="9022680" y="1492424"/>
            <a:ext cx="3816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</a:rPr>
              <a:t>N. Ghosh et al., 2309.07583; TH, M. Low, T. A. Wu, </a:t>
            </a:r>
          </a:p>
          <a:p>
            <a:pPr algn="l"/>
            <a:r>
              <a:rPr lang="en-US" sz="2400" dirty="0">
                <a:solidFill>
                  <a:srgbClr val="C00000"/>
                </a:solidFill>
              </a:rPr>
              <a:t>K. Xie: arXiv:2502.20443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07F626-ACD8-020F-7EDA-3DC2C1CFCEFA}"/>
              </a:ext>
            </a:extLst>
          </p:cNvPr>
          <p:cNvSpPr txBox="1"/>
          <p:nvPr/>
        </p:nvSpPr>
        <p:spPr>
          <a:xfrm>
            <a:off x="609589" y="6532984"/>
            <a:ext cx="308449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Lg production</a:t>
            </a:r>
          </a:p>
        </p:txBody>
      </p:sp>
      <p:pic>
        <p:nvPicPr>
          <p:cNvPr id="17" name="Picture 16" descr="A diagram of a triangle with arrows&#10;&#10;AI-generated content may be incorrect.">
            <a:extLst>
              <a:ext uri="{FF2B5EF4-FFF2-40B4-BE49-F238E27FC236}">
                <a16:creationId xmlns:a16="http://schemas.microsoft.com/office/drawing/2014/main" id="{00AB7D60-B42E-09A3-73D0-9185B4C96D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2120" y="1060376"/>
            <a:ext cx="4919482" cy="208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229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78EB8-D569-764F-3D7D-C3B41233D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>
            <a:extLst>
              <a:ext uri="{FF2B5EF4-FFF2-40B4-BE49-F238E27FC236}">
                <a16:creationId xmlns:a16="http://schemas.microsoft.com/office/drawing/2014/main" id="{39DA48B3-B000-EC18-8109-C1FD169A43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12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63B6E-2B30-6DFC-C2DB-A25955EB2DD2}"/>
              </a:ext>
            </a:extLst>
          </p:cNvPr>
          <p:cNvSpPr txBox="1"/>
          <p:nvPr/>
        </p:nvSpPr>
        <p:spPr>
          <a:xfrm>
            <a:off x="8014568" y="4012704"/>
            <a:ext cx="4104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</a:rPr>
              <a:t>TH, S. Li, S. Su, W. Su, Y. Wu, arXiv:2102.08386.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19EBE4-1C77-1503-911D-1DF27189F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504" y="5812904"/>
            <a:ext cx="4338772" cy="32689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54284B-436B-45C3-ABAD-C8883D070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864" y="5835551"/>
            <a:ext cx="5635027" cy="7694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FC6E2C-3333-A6A5-C74F-375127675BED}"/>
              </a:ext>
            </a:extLst>
          </p:cNvPr>
          <p:cNvSpPr txBox="1"/>
          <p:nvPr/>
        </p:nvSpPr>
        <p:spPr>
          <a:xfrm>
            <a:off x="4198144" y="7469088"/>
            <a:ext cx="3166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Reach </a:t>
            </a:r>
            <a:r>
              <a:rPr lang="en-US" sz="3200" dirty="0">
                <a:solidFill>
                  <a:srgbClr val="FF0000"/>
                </a:solidFill>
              </a:rPr>
              <a:t>M ~ </a:t>
            </a:r>
            <a:r>
              <a:rPr lang="en-US" sz="3200" dirty="0" err="1">
                <a:solidFill>
                  <a:srgbClr val="FF0000"/>
                </a:solidFill>
              </a:rPr>
              <a:t>E</a:t>
            </a:r>
            <a:r>
              <a:rPr lang="en-US" sz="3200" baseline="-25000" dirty="0" err="1">
                <a:solidFill>
                  <a:srgbClr val="FF0000"/>
                </a:solidFill>
              </a:rPr>
              <a:t>cm</a:t>
            </a:r>
            <a:r>
              <a:rPr lang="en-US" sz="3200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701F4-1486-A387-F34C-BCE5EED43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848" y="6699647"/>
            <a:ext cx="2520280" cy="19629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A9E48A-8CD6-EB2E-5C69-038F60B9C743}"/>
              </a:ext>
            </a:extLst>
          </p:cNvPr>
          <p:cNvSpPr txBox="1"/>
          <p:nvPr/>
        </p:nvSpPr>
        <p:spPr>
          <a:xfrm>
            <a:off x="3332818" y="52264"/>
            <a:ext cx="6320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432FF"/>
                </a:solidFill>
              </a:rPr>
              <a:t>General Physics Reach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8C4898-BC20-F015-08B1-EAB7C639E18B}"/>
              </a:ext>
            </a:extLst>
          </p:cNvPr>
          <p:cNvSpPr txBox="1"/>
          <p:nvPr/>
        </p:nvSpPr>
        <p:spPr>
          <a:xfrm>
            <a:off x="8014568" y="1546429"/>
            <a:ext cx="4718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</a:rPr>
              <a:t>The Muon Collider (IMCC), 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arXiv:2504.21417.</a:t>
            </a:r>
          </a:p>
        </p:txBody>
      </p:sp>
      <p:pic>
        <p:nvPicPr>
          <p:cNvPr id="17" name="Picture 16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346562AB-7F0F-11FA-EF3C-45F209FFC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864" y="916360"/>
            <a:ext cx="5989307" cy="40888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56E8BD-8A54-0E8C-897E-9CACC3E0D92C}"/>
              </a:ext>
            </a:extLst>
          </p:cNvPr>
          <p:cNvSpPr txBox="1"/>
          <p:nvPr/>
        </p:nvSpPr>
        <p:spPr>
          <a:xfrm>
            <a:off x="1533848" y="4909899"/>
            <a:ext cx="98860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432FF"/>
                </a:solidFill>
              </a:rPr>
              <a:t>Radiative return to extend the reach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B17860-8130-E15D-188F-7BD1D4F9D50C}"/>
              </a:ext>
            </a:extLst>
          </p:cNvPr>
          <p:cNvSpPr txBox="1"/>
          <p:nvPr/>
        </p:nvSpPr>
        <p:spPr>
          <a:xfrm>
            <a:off x="4342160" y="2644552"/>
            <a:ext cx="1925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 ~ </a:t>
            </a:r>
            <a:r>
              <a:rPr lang="en-US" sz="3200" dirty="0" err="1">
                <a:solidFill>
                  <a:srgbClr val="FF0000"/>
                </a:solidFill>
              </a:rPr>
              <a:t>E</a:t>
            </a:r>
            <a:r>
              <a:rPr lang="en-US" sz="3200" baseline="-25000" dirty="0" err="1">
                <a:solidFill>
                  <a:srgbClr val="FF0000"/>
                </a:solidFill>
              </a:rPr>
              <a:t>cm</a:t>
            </a:r>
            <a:r>
              <a:rPr lang="en-US" sz="3200" dirty="0">
                <a:solidFill>
                  <a:srgbClr val="FF0000"/>
                </a:solidFill>
              </a:rPr>
              <a:t>/2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6384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CBCE5-E60C-AEE4-42EB-C771DEE79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EB308-C972-6E64-61FF-34C100A464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3FF84F-B394-524F-3FD3-50DE96E2E200}"/>
              </a:ext>
            </a:extLst>
          </p:cNvPr>
          <p:cNvSpPr txBox="1"/>
          <p:nvPr/>
        </p:nvSpPr>
        <p:spPr>
          <a:xfrm>
            <a:off x="813768" y="8735615"/>
            <a:ext cx="1147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</a:rPr>
              <a:t>K. </a:t>
            </a:r>
            <a:r>
              <a:rPr lang="en-US" sz="2400" dirty="0" err="1">
                <a:solidFill>
                  <a:srgbClr val="C00000"/>
                </a:solidFill>
              </a:rPr>
              <a:t>Korshynska</a:t>
            </a:r>
            <a:r>
              <a:rPr lang="en-US" sz="2400" dirty="0">
                <a:solidFill>
                  <a:srgbClr val="C00000"/>
                </a:solidFill>
              </a:rPr>
              <a:t>, M. </a:t>
            </a:r>
            <a:r>
              <a:rPr lang="en-US" sz="2400" dirty="0" err="1">
                <a:solidFill>
                  <a:srgbClr val="C00000"/>
                </a:solidFill>
              </a:rPr>
              <a:t>Loschner</a:t>
            </a:r>
            <a:r>
              <a:rPr lang="en-US" sz="2400" dirty="0">
                <a:solidFill>
                  <a:srgbClr val="C00000"/>
                </a:solidFill>
              </a:rPr>
              <a:t>, M. </a:t>
            </a:r>
            <a:r>
              <a:rPr lang="en-US" sz="2400" dirty="0" err="1">
                <a:solidFill>
                  <a:srgbClr val="C00000"/>
                </a:solidFill>
              </a:rPr>
              <a:t>Marinichnko</a:t>
            </a:r>
            <a:r>
              <a:rPr lang="en-US" sz="2400" dirty="0">
                <a:solidFill>
                  <a:srgbClr val="C00000"/>
                </a:solidFill>
              </a:rPr>
              <a:t>, K. Mekala, J. Reuter, arXiv:2402.18460.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B4AEF-3C01-2E83-4102-405B6EBD3759}"/>
              </a:ext>
            </a:extLst>
          </p:cNvPr>
          <p:cNvSpPr txBox="1"/>
          <p:nvPr/>
        </p:nvSpPr>
        <p:spPr>
          <a:xfrm>
            <a:off x="93688" y="271771"/>
            <a:ext cx="102675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6. Discrimination Power on Z’ Couplings</a:t>
            </a:r>
          </a:p>
          <a:p>
            <a:r>
              <a:rPr lang="en-US" sz="4400" dirty="0">
                <a:solidFill>
                  <a:srgbClr val="0432FF"/>
                </a:solidFill>
              </a:rPr>
              <a:t>A common BSM extension</a:t>
            </a:r>
          </a:p>
        </p:txBody>
      </p:sp>
      <p:pic>
        <p:nvPicPr>
          <p:cNvPr id="7" name="Picture 6" descr="A math equations with numbers and symbols&#10;&#10;AI-generated content may be incorrect.">
            <a:extLst>
              <a:ext uri="{FF2B5EF4-FFF2-40B4-BE49-F238E27FC236}">
                <a16:creationId xmlns:a16="http://schemas.microsoft.com/office/drawing/2014/main" id="{3E327B4C-5E9E-5565-C590-7D645452F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16" y="1780456"/>
            <a:ext cx="4615005" cy="2705348"/>
          </a:xfrm>
          <a:prstGeom prst="rect">
            <a:avLst/>
          </a:prstGeom>
        </p:spPr>
      </p:pic>
      <p:pic>
        <p:nvPicPr>
          <p:cNvPr id="10" name="Picture 9" descr="A math equations and formulas&#10;&#10;AI-generated content may be incorrect.">
            <a:extLst>
              <a:ext uri="{FF2B5EF4-FFF2-40B4-BE49-F238E27FC236}">
                <a16:creationId xmlns:a16="http://schemas.microsoft.com/office/drawing/2014/main" id="{42FDAFB9-B55D-7888-21FD-89D36F5AC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384" y="1697609"/>
            <a:ext cx="4254499" cy="3251199"/>
          </a:xfrm>
          <a:prstGeom prst="rect">
            <a:avLst/>
          </a:prstGeom>
        </p:spPr>
      </p:pic>
      <p:pic>
        <p:nvPicPr>
          <p:cNvPr id="12" name="Picture 11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FE9F4465-A9DE-039F-9AD6-CB95EBA04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824" y="69249"/>
            <a:ext cx="2650284" cy="1711207"/>
          </a:xfrm>
          <a:prstGeom prst="rect">
            <a:avLst/>
          </a:prstGeom>
        </p:spPr>
      </p:pic>
      <p:pic>
        <p:nvPicPr>
          <p:cNvPr id="14" name="Picture 13" descr="A graph with different colored bars&#10;&#10;AI-generated content may be incorrect.">
            <a:extLst>
              <a:ext uri="{FF2B5EF4-FFF2-40B4-BE49-F238E27FC236}">
                <a16:creationId xmlns:a16="http://schemas.microsoft.com/office/drawing/2014/main" id="{6282A0F0-5FD7-9484-9F96-E688CC337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463" y="4462899"/>
            <a:ext cx="5359400" cy="4038600"/>
          </a:xfrm>
          <a:prstGeom prst="rect">
            <a:avLst/>
          </a:prstGeom>
        </p:spPr>
      </p:pic>
      <p:pic>
        <p:nvPicPr>
          <p:cNvPr id="16" name="Picture 15" descr="A diagram of a number of objects&#10;&#10;AI-generated content may be incorrect.">
            <a:extLst>
              <a:ext uri="{FF2B5EF4-FFF2-40B4-BE49-F238E27FC236}">
                <a16:creationId xmlns:a16="http://schemas.microsoft.com/office/drawing/2014/main" id="{4ACAFE97-D3F8-3C96-3F0F-37F140861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7285" y="4921459"/>
            <a:ext cx="4245597" cy="358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26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F5204-A166-4512-C394-C6C02BE30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77219-AECC-1D69-92B2-FFF78ADE0D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D47852-7DA3-FADC-3F12-6647CED59CD6}"/>
              </a:ext>
            </a:extLst>
          </p:cNvPr>
          <p:cNvSpPr txBox="1"/>
          <p:nvPr/>
        </p:nvSpPr>
        <p:spPr>
          <a:xfrm>
            <a:off x="1833211" y="52264"/>
            <a:ext cx="9320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7. Connection to Cosmology / GW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817A79-2580-6741-74EE-FD6C4D027E00}"/>
              </a:ext>
            </a:extLst>
          </p:cNvPr>
          <p:cNvSpPr txBox="1"/>
          <p:nvPr/>
        </p:nvSpPr>
        <p:spPr>
          <a:xfrm>
            <a:off x="597744" y="844352"/>
            <a:ext cx="1213986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Spontaneous symmetry breaking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cosmo</a:t>
            </a:r>
            <a:r>
              <a:rPr lang="en-US" dirty="0">
                <a:sym typeface="Wingdings" pitchFamily="2" charset="2"/>
              </a:rPr>
              <a:t> phase transition</a:t>
            </a:r>
            <a:endParaRPr lang="en-US" dirty="0"/>
          </a:p>
          <a:p>
            <a:pPr algn="l"/>
            <a:r>
              <a:rPr lang="en-US" dirty="0"/>
              <a:t>Strong 1</a:t>
            </a:r>
            <a:r>
              <a:rPr lang="en-US" baseline="30000" dirty="0"/>
              <a:t>st</a:t>
            </a:r>
            <a:r>
              <a:rPr lang="en-US" dirty="0"/>
              <a:t> order phase transition </a:t>
            </a:r>
            <a:r>
              <a:rPr lang="en-US" dirty="0">
                <a:sym typeface="Wingdings" pitchFamily="2" charset="2"/>
              </a:rPr>
              <a:t> Rich physics + GWs</a:t>
            </a:r>
          </a:p>
          <a:p>
            <a:pPr algn="l"/>
            <a:r>
              <a:rPr lang="en-US" dirty="0">
                <a:sym typeface="Wingdings" pitchFamily="2" charset="2"/>
              </a:rPr>
              <a:t>Complementary signals: Colliders  GWs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22AB2-CE2E-E7D9-E6FC-089A8320010B}"/>
              </a:ext>
            </a:extLst>
          </p:cNvPr>
          <p:cNvSpPr txBox="1"/>
          <p:nvPr/>
        </p:nvSpPr>
        <p:spPr>
          <a:xfrm>
            <a:off x="1173808" y="8458036"/>
            <a:ext cx="11266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</a:rPr>
              <a:t>A. Dasgupta, B. Dev, TH, R. Padhan, S. Wang, K. Xie, arXiv:2308.12804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6ABF8D-E296-B98D-3EEC-B239D51DD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012" y="3854353"/>
            <a:ext cx="4506198" cy="3213100"/>
          </a:xfrm>
          <a:prstGeom prst="rect">
            <a:avLst/>
          </a:prstGeom>
        </p:spPr>
      </p:pic>
      <p:pic>
        <p:nvPicPr>
          <p:cNvPr id="12" name="Picture 11" descr="A diagram of different colors&#10;&#10;AI-generated content may be incorrect.">
            <a:extLst>
              <a:ext uri="{FF2B5EF4-FFF2-40B4-BE49-F238E27FC236}">
                <a16:creationId xmlns:a16="http://schemas.microsoft.com/office/drawing/2014/main" id="{E13E82AC-3CDC-4AED-9683-A775726A8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210" y="3854353"/>
            <a:ext cx="4882590" cy="4291078"/>
          </a:xfrm>
          <a:prstGeom prst="rect">
            <a:avLst/>
          </a:prstGeom>
        </p:spPr>
      </p:pic>
      <p:pic>
        <p:nvPicPr>
          <p:cNvPr id="14" name="Picture 13" descr="A graph of a function&#10;&#10;AI-generated content may be incorrect.">
            <a:extLst>
              <a:ext uri="{FF2B5EF4-FFF2-40B4-BE49-F238E27FC236}">
                <a16:creationId xmlns:a16="http://schemas.microsoft.com/office/drawing/2014/main" id="{6ABF5A25-5344-E92B-B76C-B00FFB132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54353"/>
            <a:ext cx="3910112" cy="38980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66834A-F798-D3CF-DC1D-636402168E64}"/>
              </a:ext>
            </a:extLst>
          </p:cNvPr>
          <p:cNvSpPr txBox="1"/>
          <p:nvPr/>
        </p:nvSpPr>
        <p:spPr>
          <a:xfrm>
            <a:off x="5191791" y="7253064"/>
            <a:ext cx="167064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at </a:t>
            </a:r>
            <a:r>
              <a:rPr lang="en-US" dirty="0" err="1">
                <a:solidFill>
                  <a:srgbClr val="0432FF"/>
                </a:solidFill>
              </a:rPr>
              <a:t>muC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2E9BE-456C-C065-ED1A-99DF7450004B}"/>
              </a:ext>
            </a:extLst>
          </p:cNvPr>
          <p:cNvSpPr txBox="1"/>
          <p:nvPr/>
        </p:nvSpPr>
        <p:spPr>
          <a:xfrm>
            <a:off x="4044527" y="2932584"/>
            <a:ext cx="526618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 leptophilic Z’ example: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894BE5-3173-6F3F-E396-166090B31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768" y="5884912"/>
            <a:ext cx="2717836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22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991E9-5059-B4B0-140A-16E8E3EE8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8547D-29B0-3F7E-D93A-41C9267C4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B15E99-E85F-E084-6BBE-7BD1EC837ABB}"/>
              </a:ext>
            </a:extLst>
          </p:cNvPr>
          <p:cNvSpPr txBox="1"/>
          <p:nvPr/>
        </p:nvSpPr>
        <p:spPr>
          <a:xfrm>
            <a:off x="2641924" y="154161"/>
            <a:ext cx="7702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8. Forward Muon Detection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F291FC-CEF2-36BB-8D1A-639CF03E8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212" y="1708448"/>
            <a:ext cx="318016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4A5A91-6BEE-DEE7-06C7-592ECBCC54BB}"/>
              </a:ext>
            </a:extLst>
          </p:cNvPr>
          <p:cNvSpPr txBox="1"/>
          <p:nvPr/>
        </p:nvSpPr>
        <p:spPr>
          <a:xfrm>
            <a:off x="2469952" y="8333184"/>
            <a:ext cx="10161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</a:rPr>
              <a:t>P. Li, Z. Liu, K. Lyu, arXiv:2401.08756; M. </a:t>
            </a:r>
            <a:r>
              <a:rPr lang="en-US" sz="2800" dirty="0" err="1">
                <a:solidFill>
                  <a:srgbClr val="C00000"/>
                </a:solidFill>
              </a:rPr>
              <a:t>Ruhdorfer</a:t>
            </a:r>
            <a:r>
              <a:rPr lang="en-US" sz="2800" dirty="0">
                <a:solidFill>
                  <a:srgbClr val="C00000"/>
                </a:solidFill>
              </a:rPr>
              <a:t>, E. </a:t>
            </a:r>
            <a:r>
              <a:rPr lang="en-US" sz="2800" dirty="0" err="1">
                <a:solidFill>
                  <a:srgbClr val="C00000"/>
                </a:solidFill>
              </a:rPr>
              <a:t>Salvioni</a:t>
            </a:r>
            <a:r>
              <a:rPr lang="en-US" sz="2800" dirty="0">
                <a:solidFill>
                  <a:srgbClr val="C00000"/>
                </a:solidFill>
              </a:rPr>
              <a:t>, A. </a:t>
            </a:r>
            <a:r>
              <a:rPr lang="en-US" sz="2800" dirty="0" err="1">
                <a:solidFill>
                  <a:srgbClr val="C00000"/>
                </a:solidFill>
              </a:rPr>
              <a:t>Wulzer</a:t>
            </a:r>
            <a:r>
              <a:rPr lang="en-US" sz="2800" dirty="0">
                <a:solidFill>
                  <a:srgbClr val="C00000"/>
                </a:solidFill>
              </a:rPr>
              <a:t>, arXiv:1910.04170; arXiv:2411.00096.</a:t>
            </a:r>
          </a:p>
        </p:txBody>
      </p:sp>
      <p:pic>
        <p:nvPicPr>
          <p:cNvPr id="7" name="Picture 6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9688958D-CDE8-B6B9-A9B1-B75614517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448" y="4012704"/>
            <a:ext cx="5359400" cy="4191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4B78BE-0131-782C-F98B-023866A99D83}"/>
              </a:ext>
            </a:extLst>
          </p:cNvPr>
          <p:cNvSpPr txBox="1"/>
          <p:nvPr/>
        </p:nvSpPr>
        <p:spPr>
          <a:xfrm>
            <a:off x="2325936" y="924486"/>
            <a:ext cx="7847789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muon detection: </a:t>
            </a:r>
            <a:r>
              <a:rPr lang="en-US" dirty="0">
                <a:solidFill>
                  <a:srgbClr val="FF0000"/>
                </a:solidFill>
              </a:rPr>
              <a:t>2.44 &lt; 𝜼 &lt; 6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Single out HZZ coupling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Invisible H decay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Reconstruct missing mass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…  </a:t>
            </a:r>
          </a:p>
        </p:txBody>
      </p:sp>
      <p:pic>
        <p:nvPicPr>
          <p:cNvPr id="9" name="Picture 8" descr="A graph of a graph of a mathematical equation&#10;&#10;AI-generated content may be incorrect.">
            <a:extLst>
              <a:ext uri="{FF2B5EF4-FFF2-40B4-BE49-F238E27FC236}">
                <a16:creationId xmlns:a16="http://schemas.microsoft.com/office/drawing/2014/main" id="{44DD865F-07EE-E3A2-10C6-B2D9A3BC3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60" y="4220999"/>
            <a:ext cx="5990282" cy="38241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2963C7-AEA2-F954-8D76-0932D7A1647D}"/>
              </a:ext>
            </a:extLst>
          </p:cNvPr>
          <p:cNvSpPr txBox="1"/>
          <p:nvPr/>
        </p:nvSpPr>
        <p:spPr>
          <a:xfrm>
            <a:off x="4486176" y="7583487"/>
            <a:ext cx="152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(CP-even)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E8AC96-3DC8-7E27-0A14-19F7A3AD043E}"/>
              </a:ext>
            </a:extLst>
          </p:cNvPr>
          <p:cNvSpPr txBox="1"/>
          <p:nvPr/>
        </p:nvSpPr>
        <p:spPr>
          <a:xfrm>
            <a:off x="597744" y="5207223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(CP-odd)</a:t>
            </a:r>
          </a:p>
        </p:txBody>
      </p:sp>
    </p:spTree>
    <p:extLst>
      <p:ext uri="{BB962C8B-B14F-4D97-AF65-F5344CB8AC3E}">
        <p14:creationId xmlns:p14="http://schemas.microsoft.com/office/powerpoint/2010/main" val="3147635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46634-87B7-D853-D4C6-3839E156B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86627-8A7C-5ED8-7813-856CCEFC43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CD451-75BA-A025-4A15-52E20C067C76}"/>
              </a:ext>
            </a:extLst>
          </p:cNvPr>
          <p:cNvSpPr txBox="1"/>
          <p:nvPr/>
        </p:nvSpPr>
        <p:spPr>
          <a:xfrm>
            <a:off x="2253928" y="1420416"/>
            <a:ext cx="960391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EW @ high energies; EW corrections</a:t>
            </a:r>
          </a:p>
          <a:p>
            <a:pPr algn="l"/>
            <a:endParaRPr lang="en-US" sz="4000" dirty="0">
              <a:solidFill>
                <a:schemeClr val="tx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Connection to neutrino physics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tx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Connection to flavor physics / </a:t>
            </a:r>
            <a:r>
              <a:rPr lang="en-US" sz="4000" dirty="0" err="1">
                <a:solidFill>
                  <a:schemeClr val="tx1"/>
                </a:solidFill>
              </a:rPr>
              <a:t>CPv</a:t>
            </a:r>
            <a:endParaRPr lang="en-US" sz="4000" dirty="0">
              <a:solidFill>
                <a:schemeClr val="tx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Connection to cosmology / astro-particle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Phenomenology of 𝝁IC;  𝝁</a:t>
            </a:r>
            <a:r>
              <a:rPr lang="en-US" sz="4000" baseline="30000" dirty="0">
                <a:solidFill>
                  <a:schemeClr val="tx1"/>
                </a:solidFill>
              </a:rPr>
              <a:t>+</a:t>
            </a:r>
            <a:r>
              <a:rPr lang="en-US" sz="4000" dirty="0">
                <a:solidFill>
                  <a:schemeClr val="tx1"/>
                </a:solidFill>
              </a:rPr>
              <a:t>𝝁</a:t>
            </a:r>
            <a:r>
              <a:rPr lang="en-US" sz="4000" baseline="30000" dirty="0">
                <a:solidFill>
                  <a:schemeClr val="tx1"/>
                </a:solidFill>
              </a:rPr>
              <a:t>+</a:t>
            </a:r>
            <a:r>
              <a:rPr lang="en-US" sz="4000" dirty="0">
                <a:solidFill>
                  <a:schemeClr val="tx1"/>
                </a:solidFill>
              </a:rPr>
              <a:t> collider …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43AED6-659B-EF45-3B07-F506E497B6C3}"/>
              </a:ext>
            </a:extLst>
          </p:cNvPr>
          <p:cNvSpPr txBox="1"/>
          <p:nvPr/>
        </p:nvSpPr>
        <p:spPr>
          <a:xfrm>
            <a:off x="2147616" y="484312"/>
            <a:ext cx="8387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9. Continuing / Future Efforts:</a:t>
            </a:r>
            <a:endParaRPr lang="en-US" sz="4400" b="1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C7481-290C-3433-559B-B999E9907FD8}"/>
              </a:ext>
            </a:extLst>
          </p:cNvPr>
          <p:cNvSpPr txBox="1"/>
          <p:nvPr/>
        </p:nvSpPr>
        <p:spPr>
          <a:xfrm>
            <a:off x="1749872" y="6388968"/>
            <a:ext cx="9289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</a:rPr>
              <a:t>D. Acosta, et al., arXiv:2203.06258; H. </a:t>
            </a:r>
            <a:r>
              <a:rPr lang="en-US" sz="2800" dirty="0" err="1">
                <a:solidFill>
                  <a:srgbClr val="C00000"/>
                </a:solidFill>
              </a:rPr>
              <a:t>Davoudiasl</a:t>
            </a:r>
            <a:r>
              <a:rPr lang="en-US" sz="2800" dirty="0">
                <a:solidFill>
                  <a:srgbClr val="C00000"/>
                </a:solidFill>
              </a:rPr>
              <a:t>, H. Liu, 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R. Marcarelli, Y. </a:t>
            </a:r>
            <a:r>
              <a:rPr lang="en-US" sz="2800" dirty="0" err="1">
                <a:solidFill>
                  <a:srgbClr val="C00000"/>
                </a:solidFill>
              </a:rPr>
              <a:t>Soreq</a:t>
            </a:r>
            <a:r>
              <a:rPr lang="en-US" sz="2800" dirty="0">
                <a:solidFill>
                  <a:srgbClr val="C00000"/>
                </a:solidFill>
              </a:rPr>
              <a:t>, S. </a:t>
            </a:r>
            <a:r>
              <a:rPr lang="en-US" sz="2800" dirty="0" err="1">
                <a:solidFill>
                  <a:srgbClr val="C00000"/>
                </a:solidFill>
              </a:rPr>
              <a:t>Trifinopoulos</a:t>
            </a:r>
            <a:r>
              <a:rPr lang="en-US" sz="2800" dirty="0">
                <a:solidFill>
                  <a:srgbClr val="C00000"/>
                </a:solidFill>
              </a:rPr>
              <a:t>, arXiv:2412.13289;R. Kitano et al.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700A3F-01EB-B7C6-B333-B9EF4292485D}"/>
              </a:ext>
            </a:extLst>
          </p:cNvPr>
          <p:cNvSpPr txBox="1"/>
          <p:nvPr/>
        </p:nvSpPr>
        <p:spPr>
          <a:xfrm>
            <a:off x="1624250" y="3346629"/>
            <a:ext cx="99772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</a:rPr>
              <a:t>P. Jurj, </a:t>
            </a:r>
            <a:r>
              <a:rPr lang="en-US" sz="2800" dirty="0" err="1">
                <a:solidFill>
                  <a:srgbClr val="C00000"/>
                </a:solidFill>
              </a:rPr>
              <a:t>nuStorm</a:t>
            </a:r>
            <a:r>
              <a:rPr lang="en-US" sz="2800" dirty="0">
                <a:solidFill>
                  <a:srgbClr val="C00000"/>
                </a:solidFill>
              </a:rPr>
              <a:t>, ICHEP2024 (2025) 825; MuCol-𝜈 ; 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J. Adhikary, K. Kelly, F. Kling, S. Trojanowski, arXiv:2412.10315.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7C91EA-6ECA-2E48-91C5-8A3B05E637AF}"/>
              </a:ext>
            </a:extLst>
          </p:cNvPr>
          <p:cNvSpPr txBox="1"/>
          <p:nvPr/>
        </p:nvSpPr>
        <p:spPr>
          <a:xfrm>
            <a:off x="2838709" y="2049324"/>
            <a:ext cx="8128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Y. Ma, D. Pagani, M. Zaro., arXiv:2409.09129 … …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BFA68C7-F669-B77B-6221-3C7419A18C5C}"/>
              </a:ext>
            </a:extLst>
          </p:cNvPr>
          <p:cNvSpPr>
            <a:spLocks/>
          </p:cNvSpPr>
          <p:nvPr/>
        </p:nvSpPr>
        <p:spPr bwMode="auto">
          <a:xfrm>
            <a:off x="237704" y="7973144"/>
            <a:ext cx="12457384" cy="864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Exciting exploration in the coming years! </a:t>
            </a:r>
          </a:p>
        </p:txBody>
      </p:sp>
    </p:spTree>
    <p:extLst>
      <p:ext uri="{BB962C8B-B14F-4D97-AF65-F5344CB8AC3E}">
        <p14:creationId xmlns:p14="http://schemas.microsoft.com/office/powerpoint/2010/main" val="1709826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66A26-70B1-1E83-C960-ED41614A5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437E6-F43D-AF31-AA96-30CF73A69A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236763B-07C8-E81E-4FD1-5D68783D5419}"/>
              </a:ext>
            </a:extLst>
          </p:cNvPr>
          <p:cNvSpPr>
            <a:spLocks/>
          </p:cNvSpPr>
          <p:nvPr/>
        </p:nvSpPr>
        <p:spPr bwMode="auto">
          <a:xfrm>
            <a:off x="5062240" y="2068488"/>
            <a:ext cx="3569830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Back ups</a:t>
            </a:r>
          </a:p>
        </p:txBody>
      </p:sp>
    </p:spTree>
    <p:extLst>
      <p:ext uri="{BB962C8B-B14F-4D97-AF65-F5344CB8AC3E}">
        <p14:creationId xmlns:p14="http://schemas.microsoft.com/office/powerpoint/2010/main" val="373295291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61DE8-712C-CF4A-B37B-37C7AF9098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C8A772-7D9D-4927-2A2F-B1C5421AB59E}"/>
              </a:ext>
            </a:extLst>
          </p:cNvPr>
          <p:cNvSpPr txBox="1"/>
          <p:nvPr/>
        </p:nvSpPr>
        <p:spPr>
          <a:xfrm>
            <a:off x="2757984" y="221677"/>
            <a:ext cx="77048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0000"/>
                </a:solidFill>
              </a:rPr>
              <a:t>EW Minimal Dark Matter:</a:t>
            </a:r>
          </a:p>
          <a:p>
            <a:r>
              <a:rPr lang="en-US" dirty="0"/>
              <a:t>Generic EW (degenerate) </a:t>
            </a:r>
            <a:r>
              <a:rPr lang="en-US" dirty="0" err="1"/>
              <a:t>multiplets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9006C7-4B5E-29EB-FA2A-5DB465C84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168" y="1653778"/>
            <a:ext cx="6438864" cy="1675869"/>
          </a:xfrm>
          <a:prstGeom prst="rect">
            <a:avLst/>
          </a:prstGeom>
        </p:spPr>
      </p:pic>
      <p:pic>
        <p:nvPicPr>
          <p:cNvPr id="10" name="Picture 9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4E03051-DC23-088C-949E-F160C9088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404" y="3341476"/>
            <a:ext cx="6438864" cy="5086872"/>
          </a:xfrm>
          <a:prstGeom prst="rect">
            <a:avLst/>
          </a:prstGeom>
        </p:spPr>
      </p:pic>
      <p:pic>
        <p:nvPicPr>
          <p:cNvPr id="12" name="Picture 11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EB475A83-F63E-E60F-1B1F-560D68BFA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40" y="1514339"/>
            <a:ext cx="4697493" cy="42930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A0689E-2566-B43E-CC5C-0DD0382B98DD}"/>
              </a:ext>
            </a:extLst>
          </p:cNvPr>
          <p:cNvSpPr txBox="1"/>
          <p:nvPr/>
        </p:nvSpPr>
        <p:spPr>
          <a:xfrm>
            <a:off x="855623" y="5884912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800000"/>
                </a:solidFill>
              </a:rPr>
              <a:t>M. </a:t>
            </a:r>
            <a:r>
              <a:rPr lang="en-US" sz="2400" dirty="0" err="1">
                <a:solidFill>
                  <a:srgbClr val="800000"/>
                </a:solidFill>
              </a:rPr>
              <a:t>Cirelli</a:t>
            </a:r>
            <a:r>
              <a:rPr lang="en-US" sz="2400" dirty="0">
                <a:solidFill>
                  <a:srgbClr val="800000"/>
                </a:solidFill>
              </a:rPr>
              <a:t>, N. </a:t>
            </a:r>
            <a:r>
              <a:rPr lang="en-US" sz="2400" dirty="0" err="1">
                <a:solidFill>
                  <a:srgbClr val="800000"/>
                </a:solidFill>
              </a:rPr>
              <a:t>Fornengo</a:t>
            </a:r>
            <a:r>
              <a:rPr lang="en-US" sz="2400" dirty="0">
                <a:solidFill>
                  <a:srgbClr val="800000"/>
                </a:solidFill>
              </a:rPr>
              <a:t>, A. </a:t>
            </a:r>
            <a:r>
              <a:rPr lang="en-US" sz="2400" dirty="0" err="1">
                <a:solidFill>
                  <a:srgbClr val="800000"/>
                </a:solidFill>
              </a:rPr>
              <a:t>Strumia</a:t>
            </a:r>
            <a:r>
              <a:rPr lang="en-US" sz="2400" dirty="0">
                <a:solidFill>
                  <a:srgbClr val="800000"/>
                </a:solidFill>
              </a:rPr>
              <a:t>, </a:t>
            </a:r>
          </a:p>
          <a:p>
            <a:pPr algn="l"/>
            <a:r>
              <a:rPr lang="en-US" sz="2400" dirty="0">
                <a:solidFill>
                  <a:srgbClr val="800000"/>
                </a:solidFill>
              </a:rPr>
              <a:t>hep-</a:t>
            </a:r>
            <a:r>
              <a:rPr lang="en-US" sz="2400" dirty="0" err="1">
                <a:solidFill>
                  <a:srgbClr val="800000"/>
                </a:solidFill>
              </a:rPr>
              <a:t>ph</a:t>
            </a:r>
            <a:r>
              <a:rPr lang="en-US" sz="2400" dirty="0">
                <a:solidFill>
                  <a:srgbClr val="800000"/>
                </a:solidFill>
              </a:rPr>
              <a:t>/0512090; 0903.3381.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8FBE67-4646-44E6-CD5F-EF9F597FECF9}"/>
              </a:ext>
            </a:extLst>
          </p:cNvPr>
          <p:cNvSpPr txBox="1"/>
          <p:nvPr/>
        </p:nvSpPr>
        <p:spPr>
          <a:xfrm>
            <a:off x="3190032" y="854920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</a:rPr>
              <a:t>TH, Z. Liu, L.-T. Wang, X. Wang, arXiv:2009.11287.</a:t>
            </a:r>
          </a:p>
        </p:txBody>
      </p:sp>
    </p:spTree>
    <p:extLst>
      <p:ext uri="{BB962C8B-B14F-4D97-AF65-F5344CB8AC3E}">
        <p14:creationId xmlns:p14="http://schemas.microsoft.com/office/powerpoint/2010/main" val="24124778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1A8F01F-7122-1F84-3E03-82FD43065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542" y="3436640"/>
            <a:ext cx="9923426" cy="5532309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62502-D1DA-5C4C-9585-D7458911CA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337300" y="9290050"/>
            <a:ext cx="317500" cy="330200"/>
          </a:xfrm>
        </p:spPr>
        <p:txBody>
          <a:bodyPr wrap="non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1AB7A7BD-DEFB-8E4E-8408-10BC51AA0E94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19</a:t>
            </a:fld>
            <a:endParaRPr lang="en-US"/>
          </a:p>
        </p:txBody>
      </p:sp>
      <p:pic>
        <p:nvPicPr>
          <p:cNvPr id="6" name="Picture 5" descr="A mathematical equation with black letters&#10;&#10;Description automatically generated">
            <a:extLst>
              <a:ext uri="{FF2B5EF4-FFF2-40B4-BE49-F238E27FC236}">
                <a16:creationId xmlns:a16="http://schemas.microsoft.com/office/drawing/2014/main" id="{11828724-F928-074C-CDF8-CE05BDE35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408" y="1942769"/>
            <a:ext cx="5817852" cy="11338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0A7265-3ED9-2FB1-A32E-E5FC9BE1D624}"/>
              </a:ext>
            </a:extLst>
          </p:cNvPr>
          <p:cNvSpPr txBox="1"/>
          <p:nvPr/>
        </p:nvSpPr>
        <p:spPr>
          <a:xfrm>
            <a:off x="2189592" y="52264"/>
            <a:ext cx="9012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FF0000"/>
                </a:solidFill>
              </a:rPr>
              <a:t>Heavy Neutral Lepton @ </a:t>
            </a:r>
            <a:r>
              <a:rPr lang="en-US" sz="4800" b="1" dirty="0" err="1">
                <a:solidFill>
                  <a:srgbClr val="FF0000"/>
                </a:solidFill>
              </a:rPr>
              <a:t>muC</a:t>
            </a:r>
            <a:endParaRPr lang="en-US" sz="4800" b="1" baseline="30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BBD27-93FB-54D0-47F4-293EA4FE88B1}"/>
              </a:ext>
            </a:extLst>
          </p:cNvPr>
          <p:cNvSpPr txBox="1"/>
          <p:nvPr/>
        </p:nvSpPr>
        <p:spPr>
          <a:xfrm>
            <a:off x="6592186" y="1113220"/>
            <a:ext cx="6042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P. Li, Z. Liu, K. Lyu, arXiv:2301.07117</a:t>
            </a:r>
          </a:p>
        </p:txBody>
      </p:sp>
      <p:pic>
        <p:nvPicPr>
          <p:cNvPr id="8" name="Picture 7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FD3E436E-DE97-06DE-8DCB-B84EE7AE2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84" y="1078173"/>
            <a:ext cx="5697190" cy="2383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1406BC-2816-1028-5A22-0EE58E1D4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549579">
            <a:off x="1674897" y="1948421"/>
            <a:ext cx="310779" cy="8164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1F4EE9-E5D0-0A3E-5A70-FDB0BEBE0818}"/>
              </a:ext>
            </a:extLst>
          </p:cNvPr>
          <p:cNvSpPr txBox="1"/>
          <p:nvPr/>
        </p:nvSpPr>
        <p:spPr>
          <a:xfrm>
            <a:off x="7366496" y="8909248"/>
            <a:ext cx="453037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(more work needed!)</a:t>
            </a:r>
          </a:p>
        </p:txBody>
      </p:sp>
    </p:spTree>
    <p:extLst>
      <p:ext uri="{BB962C8B-B14F-4D97-AF65-F5344CB8AC3E}">
        <p14:creationId xmlns:p14="http://schemas.microsoft.com/office/powerpoint/2010/main" val="936721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57581-9B90-23E4-6227-8C2F660BA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2481F-4D04-AA65-11FF-D6BC83A628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CE13F-AE3B-A020-8707-283F14A8FBA5}"/>
              </a:ext>
            </a:extLst>
          </p:cNvPr>
          <p:cNvSpPr txBox="1"/>
          <p:nvPr/>
        </p:nvSpPr>
        <p:spPr>
          <a:xfrm>
            <a:off x="3508361" y="124272"/>
            <a:ext cx="62343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Great 𝝁C Community</a:t>
            </a:r>
          </a:p>
        </p:txBody>
      </p:sp>
      <p:pic>
        <p:nvPicPr>
          <p:cNvPr id="1026" name="Picture 2" descr="muonlogo">
            <a:extLst>
              <a:ext uri="{FF2B5EF4-FFF2-40B4-BE49-F238E27FC236}">
                <a16:creationId xmlns:a16="http://schemas.microsoft.com/office/drawing/2014/main" id="{91D162B9-3A26-2B5F-3CBA-CC24D3624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71" y="1284367"/>
            <a:ext cx="2947592" cy="301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BFB9ED3B-6B1A-9FF7-D404-EBED12A17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04" y="-114539096"/>
            <a:ext cx="854669" cy="11283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US Muon Collider Collaboration 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2" name="Picture 8" descr="US Muon Collider Collaboration">
            <a:hlinkClick r:id="rId3"/>
            <a:extLst>
              <a:ext uri="{FF2B5EF4-FFF2-40B4-BE49-F238E27FC236}">
                <a16:creationId xmlns:a16="http://schemas.microsoft.com/office/drawing/2014/main" id="{611A5975-CB0A-3B39-20C6-DBDCFEDCE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477" y="988368"/>
            <a:ext cx="2118435" cy="21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ucologo">
            <a:extLst>
              <a:ext uri="{FF2B5EF4-FFF2-40B4-BE49-F238E27FC236}">
                <a16:creationId xmlns:a16="http://schemas.microsoft.com/office/drawing/2014/main" id="{6F491158-D085-61F3-EF7D-147229C3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76" y="1284367"/>
            <a:ext cx="2713521" cy="301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close up of a logo&#10;&#10;AI-generated content may be incorrect.">
            <a:extLst>
              <a:ext uri="{FF2B5EF4-FFF2-40B4-BE49-F238E27FC236}">
                <a16:creationId xmlns:a16="http://schemas.microsoft.com/office/drawing/2014/main" id="{95FCA4FB-9B28-3A77-5185-4CAE969AA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2520" y="3004592"/>
            <a:ext cx="5061818" cy="1258663"/>
          </a:xfrm>
          <a:prstGeom prst="rect">
            <a:avLst/>
          </a:prstGeom>
        </p:spPr>
      </p:pic>
      <p:pic>
        <p:nvPicPr>
          <p:cNvPr id="13" name="Picture 12" descr="A close-up of a sign&#10;&#10;AI-generated content may be incorrect.">
            <a:extLst>
              <a:ext uri="{FF2B5EF4-FFF2-40B4-BE49-F238E27FC236}">
                <a16:creationId xmlns:a16="http://schemas.microsoft.com/office/drawing/2014/main" id="{68CBB5BA-9163-182E-0019-0800C5DCE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5811" y="4989075"/>
            <a:ext cx="7772400" cy="1903949"/>
          </a:xfrm>
          <a:prstGeom prst="rect">
            <a:avLst/>
          </a:prstGeom>
        </p:spPr>
      </p:pic>
      <p:pic>
        <p:nvPicPr>
          <p:cNvPr id="15" name="Picture 14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07C20473-4073-9921-39E3-10F6951D1A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168" y="4503396"/>
            <a:ext cx="7772400" cy="2434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6EC8D2-3BCA-4E7F-EECB-9CA6B7236C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4568" y="4540459"/>
            <a:ext cx="4643643" cy="4114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49C7A8-D131-B739-020C-FA60EE3DC1E4}"/>
              </a:ext>
            </a:extLst>
          </p:cNvPr>
          <p:cNvSpPr txBox="1"/>
          <p:nvPr/>
        </p:nvSpPr>
        <p:spPr>
          <a:xfrm>
            <a:off x="1087639" y="7023680"/>
            <a:ext cx="96632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0432FF"/>
                </a:solidFill>
              </a:rPr>
              <a:t>Documents &amp; Contributions to ESPPU: 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Interim Report for IMCC: </a:t>
            </a:r>
            <a:r>
              <a:rPr lang="en-US" sz="2800" dirty="0">
                <a:solidFill>
                  <a:schemeClr val="tx1"/>
                </a:solidFill>
                <a:hlinkClick r:id="rId10"/>
              </a:rPr>
              <a:t>https://arxiv.org/pdf/2407.12450</a:t>
            </a:r>
            <a:endParaRPr lang="en-US" sz="2800" dirty="0">
              <a:solidFill>
                <a:schemeClr val="tx1"/>
              </a:solidFill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MuCol Milestone Report #5: </a:t>
            </a:r>
            <a:r>
              <a:rPr lang="en-US" sz="2800" dirty="0">
                <a:solidFill>
                  <a:srgbClr val="0432FF"/>
                </a:solidFill>
                <a:hlinkClick r:id="rId11"/>
              </a:rPr>
              <a:t>https://arxiv.org/abs/2411.02966</a:t>
            </a:r>
            <a:endParaRPr lang="en-US" sz="2800" dirty="0">
              <a:solidFill>
                <a:srgbClr val="0432FF"/>
              </a:solidFill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The muon collider: </a:t>
            </a:r>
            <a:r>
              <a:rPr lang="en-US" sz="2800" dirty="0">
                <a:solidFill>
                  <a:srgbClr val="0432FF"/>
                </a:solidFill>
                <a:hlinkClick r:id="rId12"/>
              </a:rPr>
              <a:t>https://arxiv.org/abs/2504.21417</a:t>
            </a:r>
            <a:endParaRPr lang="en-US" sz="2800" dirty="0">
              <a:solidFill>
                <a:srgbClr val="0432FF"/>
              </a:solidFill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USMCC White paper: </a:t>
            </a:r>
            <a:r>
              <a:rPr lang="en-US" sz="2800" dirty="0">
                <a:solidFill>
                  <a:srgbClr val="0432FF"/>
                </a:solidFill>
                <a:hlinkClick r:id="rId13"/>
              </a:rPr>
              <a:t>https://arxiv.org/abs/2503.23695</a:t>
            </a:r>
            <a:endParaRPr lang="en-US" sz="28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719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9AFFA-4AC7-D444-4358-3440F5BB8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08D65-C700-95B4-5E5B-D6CD06641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0D1122-D27D-2389-33A6-C81B1705F370}"/>
              </a:ext>
            </a:extLst>
          </p:cNvPr>
          <p:cNvSpPr txBox="1"/>
          <p:nvPr/>
        </p:nvSpPr>
        <p:spPr>
          <a:xfrm>
            <a:off x="1782480" y="124272"/>
            <a:ext cx="9882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432FF"/>
                </a:solidFill>
              </a:rPr>
              <a:t>Color-octet scalar/vector </a:t>
            </a:r>
            <a:r>
              <a:rPr lang="en-US" sz="4800" b="1" dirty="0">
                <a:solidFill>
                  <a:srgbClr val="FF0000"/>
                </a:solidFill>
              </a:rPr>
              <a:t>(𝞹</a:t>
            </a:r>
            <a:r>
              <a:rPr lang="en-US" sz="4400" b="1" baseline="-25000" dirty="0">
                <a:solidFill>
                  <a:srgbClr val="FF0000"/>
                </a:solidFill>
              </a:rPr>
              <a:t>TC</a:t>
            </a:r>
            <a:r>
              <a:rPr lang="en-US" sz="4800" b="1" dirty="0">
                <a:solidFill>
                  <a:srgbClr val="FF0000"/>
                </a:solidFill>
              </a:rPr>
              <a:t>, 𝞺</a:t>
            </a:r>
            <a:r>
              <a:rPr lang="en-US" sz="4400" b="1" baseline="-25000" dirty="0">
                <a:solidFill>
                  <a:srgbClr val="FF0000"/>
                </a:solidFill>
              </a:rPr>
              <a:t>TC</a:t>
            </a:r>
            <a:r>
              <a:rPr lang="en-US" sz="48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19AAC6F-1256-92DC-4D67-FF55F9215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566" y="2644552"/>
            <a:ext cx="4755842" cy="2952328"/>
          </a:xfrm>
          <a:prstGeom prst="rect">
            <a:avLst/>
          </a:prstGeom>
        </p:spPr>
      </p:pic>
      <p:pic>
        <p:nvPicPr>
          <p:cNvPr id="7" name="Picture 6" descr="A diagram of a diagram of a graph&#10;&#10;AI-generated content may be incorrect.">
            <a:extLst>
              <a:ext uri="{FF2B5EF4-FFF2-40B4-BE49-F238E27FC236}">
                <a16:creationId xmlns:a16="http://schemas.microsoft.com/office/drawing/2014/main" id="{E4D5D9CD-AE6A-CC0B-59C8-037C2D132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112" y="932757"/>
            <a:ext cx="5184576" cy="1711795"/>
          </a:xfrm>
          <a:prstGeom prst="rect">
            <a:avLst/>
          </a:prstGeom>
        </p:spPr>
      </p:pic>
      <p:pic>
        <p:nvPicPr>
          <p:cNvPr id="9" name="Picture 8" descr="A graph of a function&#10;&#10;AI-generated content may be incorrect.">
            <a:extLst>
              <a:ext uri="{FF2B5EF4-FFF2-40B4-BE49-F238E27FC236}">
                <a16:creationId xmlns:a16="http://schemas.microsoft.com/office/drawing/2014/main" id="{F3DAE708-285E-241D-80DD-040894C7A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925" y="5606819"/>
            <a:ext cx="9642027" cy="3086405"/>
          </a:xfrm>
          <a:prstGeom prst="rect">
            <a:avLst/>
          </a:prstGeom>
        </p:spPr>
      </p:pic>
      <p:pic>
        <p:nvPicPr>
          <p:cNvPr id="11" name="Picture 10" descr="A diagram of a graph&#10;&#10;AI-generated content may be incorrect.">
            <a:extLst>
              <a:ext uri="{FF2B5EF4-FFF2-40B4-BE49-F238E27FC236}">
                <a16:creationId xmlns:a16="http://schemas.microsoft.com/office/drawing/2014/main" id="{8EBA970B-2EB1-81F8-3767-8F3E7A18E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2565" y="2644552"/>
            <a:ext cx="4658387" cy="29523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811D1B-9212-CD98-E438-DD74D45747DB}"/>
              </a:ext>
            </a:extLst>
          </p:cNvPr>
          <p:cNvSpPr txBox="1"/>
          <p:nvPr/>
        </p:nvSpPr>
        <p:spPr>
          <a:xfrm>
            <a:off x="8734648" y="8482289"/>
            <a:ext cx="5325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AAC85E-B6CD-529B-3EBD-3C731866637D}"/>
              </a:ext>
            </a:extLst>
          </p:cNvPr>
          <p:cNvSpPr txBox="1"/>
          <p:nvPr/>
        </p:nvSpPr>
        <p:spPr>
          <a:xfrm>
            <a:off x="879192" y="8654315"/>
            <a:ext cx="11689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432FF"/>
                </a:solidFill>
              </a:rPr>
              <a:t>[Color-octet fermion </a:t>
            </a:r>
            <a:r>
              <a:rPr lang="en-US" sz="4800" b="1" dirty="0" err="1">
                <a:solidFill>
                  <a:srgbClr val="0432FF"/>
                </a:solidFill>
              </a:rPr>
              <a:t>gluino</a:t>
            </a:r>
            <a:r>
              <a:rPr lang="en-US" sz="4800" b="1" dirty="0">
                <a:solidFill>
                  <a:srgbClr val="0432FF"/>
                </a:solidFill>
              </a:rPr>
              <a:t> </a:t>
            </a:r>
            <a:r>
              <a:rPr lang="en-US" sz="4800" b="1" dirty="0">
                <a:solidFill>
                  <a:srgbClr val="FF0000"/>
                </a:solidFill>
              </a:rPr>
              <a:t>(</a:t>
            </a:r>
            <a:r>
              <a:rPr lang="en-US" sz="4400" b="1" dirty="0">
                <a:solidFill>
                  <a:srgbClr val="FF0000"/>
                </a:solidFill>
              </a:rPr>
              <a:t>𝙜</a:t>
            </a:r>
            <a:r>
              <a:rPr lang="en-US" sz="4800" b="1" dirty="0">
                <a:solidFill>
                  <a:srgbClr val="FF0000"/>
                </a:solidFill>
              </a:rPr>
              <a:t>) </a:t>
            </a:r>
            <a:r>
              <a:rPr lang="en-US" sz="4800" b="1" dirty="0">
                <a:solidFill>
                  <a:srgbClr val="0432FF"/>
                </a:solidFill>
              </a:rPr>
              <a:t>not show 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389EB7-3B48-73C7-5B3D-292019D6B14D}"/>
              </a:ext>
            </a:extLst>
          </p:cNvPr>
          <p:cNvSpPr txBox="1"/>
          <p:nvPr/>
        </p:nvSpPr>
        <p:spPr>
          <a:xfrm>
            <a:off x="1732454" y="1967444"/>
            <a:ext cx="157927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Scalar: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F592C1-2BE7-344F-DB17-11FCAD7E4829}"/>
              </a:ext>
            </a:extLst>
          </p:cNvPr>
          <p:cNvSpPr txBox="1"/>
          <p:nvPr/>
        </p:nvSpPr>
        <p:spPr>
          <a:xfrm>
            <a:off x="9742760" y="2039452"/>
            <a:ext cx="164224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Vector: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914E3F-A1B2-2063-F597-1CE8FBD58222}"/>
              </a:ext>
            </a:extLst>
          </p:cNvPr>
          <p:cNvSpPr txBox="1"/>
          <p:nvPr/>
        </p:nvSpPr>
        <p:spPr>
          <a:xfrm>
            <a:off x="-78933" y="3076600"/>
            <a:ext cx="20448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Cross section: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14D228-F15E-FD2E-5B6B-FE96BC4AC59F}"/>
              </a:ext>
            </a:extLst>
          </p:cNvPr>
          <p:cNvSpPr txBox="1"/>
          <p:nvPr/>
        </p:nvSpPr>
        <p:spPr>
          <a:xfrm>
            <a:off x="-6925" y="5956920"/>
            <a:ext cx="20448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Reach: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7EE626-5291-2B87-0600-431D9ADAD720}"/>
              </a:ext>
            </a:extLst>
          </p:cNvPr>
          <p:cNvSpPr txBox="1"/>
          <p:nvPr/>
        </p:nvSpPr>
        <p:spPr>
          <a:xfrm>
            <a:off x="9094688" y="916360"/>
            <a:ext cx="3910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</a:rPr>
              <a:t>TH, M. Low, T. A. Wu, K. Xie:  arXiv:2502.20443;</a:t>
            </a:r>
          </a:p>
          <a:p>
            <a:pPr algn="l"/>
            <a:r>
              <a:rPr lang="en-US" sz="2400" dirty="0">
                <a:solidFill>
                  <a:srgbClr val="C00000"/>
                </a:solidFill>
              </a:rPr>
              <a:t>D. Liu, L. Wang, 2312.09117</a:t>
            </a:r>
          </a:p>
        </p:txBody>
      </p:sp>
    </p:spTree>
    <p:extLst>
      <p:ext uri="{BB962C8B-B14F-4D97-AF65-F5344CB8AC3E}">
        <p14:creationId xmlns:p14="http://schemas.microsoft.com/office/powerpoint/2010/main" val="41315293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6" grpId="0"/>
      <p:bldP spid="8" grpId="0"/>
      <p:bldP spid="10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8070C-0810-FBD4-E5E2-7097EF227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54BBC-EA6E-E865-7926-EB6B48E321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1E0B8-A121-2D30-50A8-A28B38846D5F}"/>
              </a:ext>
            </a:extLst>
          </p:cNvPr>
          <p:cNvSpPr txBox="1"/>
          <p:nvPr/>
        </p:nvSpPr>
        <p:spPr>
          <a:xfrm>
            <a:off x="1173808" y="52264"/>
            <a:ext cx="11233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Last Year’s Publications </a:t>
            </a:r>
            <a:r>
              <a:rPr lang="en-US" sz="4000" b="1" dirty="0">
                <a:solidFill>
                  <a:srgbClr val="0432FF"/>
                </a:solidFill>
              </a:rPr>
              <a:t>(</a:t>
            </a:r>
            <a:r>
              <a:rPr lang="en-US" sz="4000" b="1" dirty="0" err="1">
                <a:solidFill>
                  <a:srgbClr val="0432FF"/>
                </a:solidFill>
              </a:rPr>
              <a:t>ti</a:t>
            </a:r>
            <a:r>
              <a:rPr lang="en-US" sz="4000" b="1" dirty="0">
                <a:solidFill>
                  <a:srgbClr val="0432FF"/>
                </a:solidFill>
              </a:rPr>
              <a:t> muon &amp; collider)</a:t>
            </a:r>
          </a:p>
        </p:txBody>
      </p:sp>
      <p:pic>
        <p:nvPicPr>
          <p:cNvPr id="3" name="Picture 2" descr="A graph with numbers and a bar chart&#10;&#10;AI-generated content may be incorrect.">
            <a:extLst>
              <a:ext uri="{FF2B5EF4-FFF2-40B4-BE49-F238E27FC236}">
                <a16:creationId xmlns:a16="http://schemas.microsoft.com/office/drawing/2014/main" id="{1906AD61-5163-7BE2-A28F-113D78584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992" y="1420416"/>
            <a:ext cx="7200800" cy="4833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FE67E0-92E9-B5B9-4593-2A4BE31C8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432" y="916360"/>
            <a:ext cx="7772400" cy="4823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46B5FA-4786-218C-0890-3CF9F241CAB2}"/>
              </a:ext>
            </a:extLst>
          </p:cNvPr>
          <p:cNvSpPr txBox="1"/>
          <p:nvPr/>
        </p:nvSpPr>
        <p:spPr>
          <a:xfrm>
            <a:off x="1893888" y="6244952"/>
            <a:ext cx="1008112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432FF"/>
                </a:solidFill>
              </a:rPr>
              <a:t>Physics / Phenomenology:</a:t>
            </a:r>
          </a:p>
          <a:p>
            <a:pPr algn="l"/>
            <a:r>
              <a:rPr lang="en-US" sz="2800" dirty="0"/>
              <a:t>BSM @ Energy Frontier (~8)</a:t>
            </a:r>
          </a:p>
          <a:p>
            <a:pPr algn="l"/>
            <a:r>
              <a:rPr lang="en-US" sz="2800" dirty="0"/>
              <a:t>SM / top / Higgs (~6)</a:t>
            </a:r>
          </a:p>
          <a:p>
            <a:pPr algn="l"/>
            <a:r>
              <a:rPr lang="en-US" sz="2800" dirty="0"/>
              <a:t>Dark Sector/Neutrinos (~2)</a:t>
            </a:r>
          </a:p>
          <a:p>
            <a:pPr algn="l"/>
            <a:r>
              <a:rPr lang="en-US" sz="2800" dirty="0"/>
              <a:t>Neutrino </a:t>
            </a:r>
            <a:r>
              <a:rPr lang="en-US" sz="2800" dirty="0" err="1"/>
              <a:t>Osc</a:t>
            </a:r>
            <a:r>
              <a:rPr lang="en-US" sz="2800" dirty="0"/>
              <a:t>. / 𝝂Storm (~2)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27B568-3359-25A5-91D8-0F39C78EF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78664" y="938066"/>
            <a:ext cx="1728192" cy="482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ADA2CC-A638-6066-74AD-03A89B35B0FE}"/>
              </a:ext>
            </a:extLst>
          </p:cNvPr>
          <p:cNvSpPr txBox="1"/>
          <p:nvPr/>
        </p:nvSpPr>
        <p:spPr>
          <a:xfrm>
            <a:off x="7798544" y="6948189"/>
            <a:ext cx="36396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EIC / 𝝁IC (~3)</a:t>
            </a:r>
          </a:p>
          <a:p>
            <a:pPr algn="l"/>
            <a:r>
              <a:rPr lang="en-US" sz="2800" dirty="0"/>
              <a:t>Cosmo/GW (~2)</a:t>
            </a:r>
          </a:p>
          <a:p>
            <a:pPr algn="l"/>
            <a:r>
              <a:rPr lang="en-US" sz="2800" dirty="0"/>
              <a:t>ML / QI (~4) … …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3D8A5-D0DE-55F3-3483-96D3193822C8}"/>
              </a:ext>
            </a:extLst>
          </p:cNvPr>
          <p:cNvSpPr txBox="1"/>
          <p:nvPr/>
        </p:nvSpPr>
        <p:spPr>
          <a:xfrm>
            <a:off x="-103602" y="8664188"/>
            <a:ext cx="1323073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Will show some selected results </a:t>
            </a:r>
            <a:r>
              <a:rPr lang="en-US" sz="3200" dirty="0">
                <a:solidFill>
                  <a:srgbClr val="C00000"/>
                </a:solidFill>
                <a:sym typeface="Wingdings" pitchFamily="2" charset="2"/>
              </a:rPr>
              <a:t>(apologies for the incompleteness!)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8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1D79AA-360D-764F-AD80-4A1628EDA332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9D88C8-8D07-F34C-8C35-EB64B02B2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703" y="2212504"/>
            <a:ext cx="7949138" cy="54370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17CF4F-C6A4-D542-8CAA-574A29E29486}"/>
              </a:ext>
            </a:extLst>
          </p:cNvPr>
          <p:cNvSpPr txBox="1"/>
          <p:nvPr/>
        </p:nvSpPr>
        <p:spPr>
          <a:xfrm>
            <a:off x="9190348" y="3220616"/>
            <a:ext cx="364875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VBF / EW </a:t>
            </a:r>
            <a:r>
              <a:rPr lang="en-US" dirty="0" err="1"/>
              <a:t>partons</a:t>
            </a:r>
            <a:endParaRPr lang="en-US" dirty="0"/>
          </a:p>
          <a:p>
            <a:r>
              <a:rPr lang="en-US" dirty="0"/>
              <a:t>(dashes)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DE7322-E9BF-864D-A2A7-D0D9F2EBDA36}"/>
              </a:ext>
            </a:extLst>
          </p:cNvPr>
          <p:cNvSpPr txBox="1"/>
          <p:nvPr/>
        </p:nvSpPr>
        <p:spPr>
          <a:xfrm>
            <a:off x="611243" y="2936066"/>
            <a:ext cx="2892138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𝞵</a:t>
            </a:r>
            <a:r>
              <a:rPr lang="en-US" sz="4000" baseline="30000" dirty="0">
                <a:solidFill>
                  <a:schemeClr val="tx1"/>
                </a:solidFill>
              </a:rPr>
              <a:t>+</a:t>
            </a:r>
            <a:r>
              <a:rPr lang="en-US" sz="4000" dirty="0">
                <a:solidFill>
                  <a:schemeClr val="tx1"/>
                </a:solidFill>
              </a:rPr>
              <a:t>𝞵</a:t>
            </a:r>
            <a:r>
              <a:rPr lang="en-US" sz="4000" baseline="30000" dirty="0">
                <a:solidFill>
                  <a:schemeClr val="tx1"/>
                </a:solidFill>
              </a:rPr>
              <a:t>-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Annihilations</a:t>
            </a:r>
          </a:p>
          <a:p>
            <a:r>
              <a:rPr lang="en-US" dirty="0"/>
              <a:t>(dotted)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853785-9AC0-03CA-08B8-6C491DC39DA5}"/>
              </a:ext>
            </a:extLst>
          </p:cNvPr>
          <p:cNvSpPr txBox="1"/>
          <p:nvPr/>
        </p:nvSpPr>
        <p:spPr>
          <a:xfrm>
            <a:off x="1893888" y="16838"/>
            <a:ext cx="98650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5400" b="1" dirty="0">
                <a:solidFill>
                  <a:srgbClr val="FF0000"/>
                </a:solidFill>
              </a:rPr>
              <a:t>Reflection of Main Futures:</a:t>
            </a:r>
          </a:p>
          <a:p>
            <a:r>
              <a:rPr lang="en-US" sz="4400" b="1" dirty="0">
                <a:solidFill>
                  <a:srgbClr val="0432FF"/>
                </a:solidFill>
              </a:rPr>
              <a:t>𝞵</a:t>
            </a:r>
            <a:r>
              <a:rPr lang="en-US" sz="4400" b="1" baseline="30000" dirty="0">
                <a:solidFill>
                  <a:srgbClr val="0432FF"/>
                </a:solidFill>
              </a:rPr>
              <a:t>+</a:t>
            </a:r>
            <a:r>
              <a:rPr lang="en-US" sz="4400" b="1" dirty="0">
                <a:solidFill>
                  <a:srgbClr val="0432FF"/>
                </a:solidFill>
              </a:rPr>
              <a:t>𝞵</a:t>
            </a:r>
            <a:r>
              <a:rPr lang="en-US" sz="4400" b="1" baseline="30000" dirty="0">
                <a:solidFill>
                  <a:srgbClr val="0432FF"/>
                </a:solidFill>
              </a:rPr>
              <a:t>- </a:t>
            </a:r>
            <a:r>
              <a:rPr lang="en-US" sz="4400" b="1" dirty="0">
                <a:solidFill>
                  <a:srgbClr val="0432FF"/>
                </a:solidFill>
              </a:rPr>
              <a:t>Annihilation +VBF  at Once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8A19B-9A2C-AA37-3FDD-4DDC925F7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40" y="4898132"/>
            <a:ext cx="1926452" cy="410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A23F0-E723-2772-EE06-BB3025F03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9587" y="4515061"/>
            <a:ext cx="2425461" cy="793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895982-66F9-CCE9-7D6D-10E6C464573A}"/>
              </a:ext>
            </a:extLst>
          </p:cNvPr>
          <p:cNvSpPr txBox="1"/>
          <p:nvPr/>
        </p:nvSpPr>
        <p:spPr>
          <a:xfrm>
            <a:off x="4651655" y="1492424"/>
            <a:ext cx="5063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Typical SM processes: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905681-2145-F33D-2494-4DDDF06C4969}"/>
              </a:ext>
            </a:extLst>
          </p:cNvPr>
          <p:cNvSpPr txBox="1"/>
          <p:nvPr/>
        </p:nvSpPr>
        <p:spPr>
          <a:xfrm>
            <a:off x="1548094" y="8879631"/>
            <a:ext cx="10714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</a:rPr>
              <a:t>J.M. Chen, TH &amp; B. Tweedie, arXiv:1611.00788;  TH, Ma, Xie, arXiv:2203.11129.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683E6E-BBD2-C1BE-D15F-72590A4958F5}"/>
              </a:ext>
            </a:extLst>
          </p:cNvPr>
          <p:cNvSpPr txBox="1"/>
          <p:nvPr/>
        </p:nvSpPr>
        <p:spPr>
          <a:xfrm>
            <a:off x="1317824" y="7541096"/>
            <a:ext cx="97417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𝞵</a:t>
            </a:r>
            <a:r>
              <a:rPr lang="en-US" sz="4000" baseline="30000" dirty="0">
                <a:solidFill>
                  <a:schemeClr val="tx1"/>
                </a:solidFill>
              </a:rPr>
              <a:t>+</a:t>
            </a:r>
            <a:r>
              <a:rPr lang="en-US" sz="4000" dirty="0">
                <a:solidFill>
                  <a:schemeClr val="tx1"/>
                </a:solidFill>
              </a:rPr>
              <a:t>𝞵</a:t>
            </a:r>
            <a:r>
              <a:rPr lang="en-US" sz="4000" baseline="30000" dirty="0">
                <a:solidFill>
                  <a:schemeClr val="tx1"/>
                </a:solidFill>
              </a:rPr>
              <a:t>- </a:t>
            </a:r>
            <a:r>
              <a:rPr lang="en-US" dirty="0"/>
              <a:t>annihilation opens new energy threshold.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8D2AAF-E1E0-D8CE-D7C7-836844A09709}"/>
              </a:ext>
            </a:extLst>
          </p:cNvPr>
          <p:cNvSpPr txBox="1"/>
          <p:nvPr/>
        </p:nvSpPr>
        <p:spPr>
          <a:xfrm>
            <a:off x="1235154" y="8160132"/>
            <a:ext cx="11315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EW </a:t>
            </a:r>
            <a:r>
              <a:rPr lang="en-US" dirty="0"/>
              <a:t>partonic processes provides a variety of channels.</a:t>
            </a:r>
          </a:p>
        </p:txBody>
      </p:sp>
    </p:spTree>
    <p:extLst>
      <p:ext uri="{BB962C8B-B14F-4D97-AF65-F5344CB8AC3E}">
        <p14:creationId xmlns:p14="http://schemas.microsoft.com/office/powerpoint/2010/main" val="94993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5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471731-335B-2A4A-96A2-425AE0A5743E}"/>
              </a:ext>
            </a:extLst>
          </p:cNvPr>
          <p:cNvSpPr txBox="1"/>
          <p:nvPr/>
        </p:nvSpPr>
        <p:spPr>
          <a:xfrm>
            <a:off x="2868840" y="65038"/>
            <a:ext cx="7738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432FF"/>
                </a:solidFill>
              </a:rPr>
              <a:t>Kinematically Separable: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62B26F-B235-A442-840E-DF5706BA8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8" y="1058921"/>
            <a:ext cx="6667500" cy="42530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C689E0-F0D1-EB45-9AF9-B4AAD0E9E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376" y="1062806"/>
            <a:ext cx="6655318" cy="4245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7632F7-BE21-5143-8354-0C46132BDF37}"/>
              </a:ext>
            </a:extLst>
          </p:cNvPr>
          <p:cNvSpPr txBox="1"/>
          <p:nvPr/>
        </p:nvSpPr>
        <p:spPr>
          <a:xfrm>
            <a:off x="1867074" y="1924472"/>
            <a:ext cx="1011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VBF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0E5FC4-699D-1545-9F23-2EDCF33D8DB1}"/>
              </a:ext>
            </a:extLst>
          </p:cNvPr>
          <p:cNvSpPr txBox="1"/>
          <p:nvPr/>
        </p:nvSpPr>
        <p:spPr>
          <a:xfrm>
            <a:off x="7722833" y="2893075"/>
            <a:ext cx="1011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VBF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345FF2-84B1-3149-B5EE-6D17CF48F119}"/>
              </a:ext>
            </a:extLst>
          </p:cNvPr>
          <p:cNvSpPr txBox="1"/>
          <p:nvPr/>
        </p:nvSpPr>
        <p:spPr>
          <a:xfrm>
            <a:off x="3838104" y="3263588"/>
            <a:ext cx="23042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𝞵</a:t>
            </a:r>
            <a:r>
              <a:rPr lang="en-US" sz="3600" baseline="30000" dirty="0">
                <a:solidFill>
                  <a:schemeClr val="tx1"/>
                </a:solidFill>
              </a:rPr>
              <a:t>+</a:t>
            </a:r>
            <a:r>
              <a:rPr lang="en-US" sz="3600" dirty="0">
                <a:solidFill>
                  <a:schemeClr val="tx1"/>
                </a:solidFill>
              </a:rPr>
              <a:t>𝞵</a:t>
            </a:r>
            <a:r>
              <a:rPr lang="en-US" sz="3600" baseline="30000" dirty="0">
                <a:solidFill>
                  <a:schemeClr val="tx1"/>
                </a:solidFill>
              </a:rPr>
              <a:t>-</a:t>
            </a:r>
            <a:r>
              <a:rPr lang="en-US" dirty="0" err="1"/>
              <a:t>anni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6494CF-C89D-F04F-8902-823326C6F05B}"/>
              </a:ext>
            </a:extLst>
          </p:cNvPr>
          <p:cNvSpPr txBox="1"/>
          <p:nvPr/>
        </p:nvSpPr>
        <p:spPr>
          <a:xfrm>
            <a:off x="8590632" y="1391380"/>
            <a:ext cx="23042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𝞵</a:t>
            </a:r>
            <a:r>
              <a:rPr lang="en-US" sz="3600" baseline="30000" dirty="0">
                <a:solidFill>
                  <a:schemeClr val="tx1"/>
                </a:solidFill>
              </a:rPr>
              <a:t>+</a:t>
            </a:r>
            <a:r>
              <a:rPr lang="en-US" sz="3600" dirty="0">
                <a:solidFill>
                  <a:schemeClr val="tx1"/>
                </a:solidFill>
              </a:rPr>
              <a:t>𝞵</a:t>
            </a:r>
            <a:r>
              <a:rPr lang="en-US" sz="3600" baseline="30000" dirty="0">
                <a:solidFill>
                  <a:schemeClr val="tx1"/>
                </a:solidFill>
              </a:rPr>
              <a:t>-</a:t>
            </a:r>
            <a:r>
              <a:rPr lang="en-US" dirty="0" err="1"/>
              <a:t>anni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E4B0D8-EB7A-A76F-3868-B9BD63CAD557}"/>
              </a:ext>
            </a:extLst>
          </p:cNvPr>
          <p:cNvSpPr txBox="1"/>
          <p:nvPr/>
        </p:nvSpPr>
        <p:spPr>
          <a:xfrm>
            <a:off x="2022702" y="5393630"/>
            <a:ext cx="39036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432FF"/>
                </a:solidFill>
              </a:rPr>
              <a:t>Recoil mass: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E9EDE7-1081-7AF3-5C69-B9D7E246A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895" y="5515171"/>
            <a:ext cx="5327505" cy="988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8127E-DB84-223B-F803-0C5D2815F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5124" y="6897081"/>
            <a:ext cx="2225908" cy="15801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40CD43-A5DB-0647-0B95-83F572C13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430" y="6316960"/>
            <a:ext cx="4348354" cy="32403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DF257A-474C-81BE-413A-179991492B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5364" y="6604992"/>
            <a:ext cx="673100" cy="304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C186D2-361F-CBDB-9CD3-813B34DB3B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6713" y="6604992"/>
            <a:ext cx="2936007" cy="3336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04825E-996A-BD2E-AA5B-32241076B7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5856" y="6361653"/>
            <a:ext cx="4006295" cy="3195667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224B4660-628D-627C-7073-9EF58013E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064" y="6532984"/>
            <a:ext cx="1838481" cy="116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E15E0F-6779-38E2-FABC-DE6C0412EE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9504" y="5906244"/>
            <a:ext cx="889000" cy="2667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A9851A4-7D77-96A8-99B6-422A4951A1A5}"/>
              </a:ext>
            </a:extLst>
          </p:cNvPr>
          <p:cNvSpPr txBox="1"/>
          <p:nvPr/>
        </p:nvSpPr>
        <p:spPr>
          <a:xfrm>
            <a:off x="6508951" y="5740896"/>
            <a:ext cx="641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rec</a:t>
            </a:r>
          </a:p>
        </p:txBody>
      </p:sp>
    </p:spTree>
    <p:extLst>
      <p:ext uri="{BB962C8B-B14F-4D97-AF65-F5344CB8AC3E}">
        <p14:creationId xmlns:p14="http://schemas.microsoft.com/office/powerpoint/2010/main" val="859268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1D79AA-360D-764F-AD80-4A1628EDA332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286" y="3506800"/>
            <a:ext cx="4752528" cy="711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411" y="2703564"/>
            <a:ext cx="5386300" cy="18852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7E2865-6BB7-F84E-B0E0-01C0B78C90EF}"/>
              </a:ext>
            </a:extLst>
          </p:cNvPr>
          <p:cNvSpPr txBox="1"/>
          <p:nvPr/>
        </p:nvSpPr>
        <p:spPr>
          <a:xfrm>
            <a:off x="1490411" y="4551020"/>
            <a:ext cx="704712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Power corrections suppressed: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Log corrections (RGE) large: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EC83B8-D730-CC46-94DE-ACBDACD60AF9}"/>
              </a:ext>
            </a:extLst>
          </p:cNvPr>
          <p:cNvSpPr txBox="1"/>
          <p:nvPr/>
        </p:nvSpPr>
        <p:spPr>
          <a:xfrm>
            <a:off x="1749872" y="46455"/>
            <a:ext cx="9539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0" u="none" strike="noStrike" dirty="0">
                <a:solidFill>
                  <a:srgbClr val="0432FF"/>
                </a:solidFill>
                <a:effectLst/>
                <a:latin typeface="+mn-lt"/>
              </a:rPr>
              <a:t>EW </a:t>
            </a:r>
            <a:r>
              <a:rPr lang="en-US" sz="4800" b="1" dirty="0">
                <a:solidFill>
                  <a:srgbClr val="0432FF"/>
                </a:solidFill>
                <a:latin typeface="+mn-lt"/>
              </a:rPr>
              <a:t>Physics @ Very High Energies</a:t>
            </a:r>
            <a:endParaRPr lang="en-US" sz="4800" b="0" i="0" u="none" strike="noStrike" dirty="0">
              <a:solidFill>
                <a:srgbClr val="0432FF"/>
              </a:solidFill>
              <a:effectLst/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55C539-06B5-4F48-DC77-AF74102A3F20}"/>
              </a:ext>
            </a:extLst>
          </p:cNvPr>
          <p:cNvSpPr txBox="1"/>
          <p:nvPr/>
        </p:nvSpPr>
        <p:spPr>
          <a:xfrm>
            <a:off x="1472420" y="6100936"/>
            <a:ext cx="834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EW “</a:t>
            </a:r>
            <a:r>
              <a:rPr lang="en-US" sz="4000" b="1" dirty="0" err="1">
                <a:solidFill>
                  <a:schemeClr val="tx1"/>
                </a:solidFill>
              </a:rPr>
              <a:t>partons</a:t>
            </a:r>
            <a:r>
              <a:rPr lang="en-US" sz="4000" b="1" dirty="0">
                <a:solidFill>
                  <a:schemeClr val="tx1"/>
                </a:solidFill>
              </a:rPr>
              <a:t>” </a:t>
            </a:r>
            <a:r>
              <a:rPr lang="en-US" sz="4000" dirty="0">
                <a:solidFill>
                  <a:schemeClr val="tx1"/>
                </a:solidFill>
              </a:rPr>
              <a:t>dynamically generated </a:t>
            </a:r>
          </a:p>
        </p:txBody>
      </p:sp>
      <p:pic>
        <p:nvPicPr>
          <p:cNvPr id="5" name="Picture 4" descr="A diagram of a circuit&#10;&#10;AI-generated content may be incorrect.">
            <a:extLst>
              <a:ext uri="{FF2B5EF4-FFF2-40B4-BE49-F238E27FC236}">
                <a16:creationId xmlns:a16="http://schemas.microsoft.com/office/drawing/2014/main" id="{C9FE047B-DEAB-06D2-5D2E-B3A71C7D8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392" y="6893024"/>
            <a:ext cx="2908920" cy="963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89ADE8-5204-EAF9-1DA6-3B8CA9EFF3B6}"/>
              </a:ext>
            </a:extLst>
          </p:cNvPr>
          <p:cNvSpPr txBox="1"/>
          <p:nvPr/>
        </p:nvSpPr>
        <p:spPr>
          <a:xfrm>
            <a:off x="1479081" y="7800092"/>
            <a:ext cx="36551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EW shower/jets: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B209A8-9323-F167-A105-BE67CFC7F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9752" y="7992146"/>
            <a:ext cx="5041080" cy="1349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8792C3-1AC5-B2CB-B723-BC6A9364B5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3355" y="6946566"/>
            <a:ext cx="3907771" cy="9545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85EF11-810D-F258-0769-87A35F2E8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4768" y="4732784"/>
            <a:ext cx="1774056" cy="3725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9E4EEB-2079-74F7-D8C9-0D7B1C1908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0268" y="5260418"/>
            <a:ext cx="3476748" cy="408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F2629E-EB31-D1E3-9D35-9858FE3D9AF9}"/>
              </a:ext>
            </a:extLst>
          </p:cNvPr>
          <p:cNvSpPr txBox="1"/>
          <p:nvPr/>
        </p:nvSpPr>
        <p:spPr>
          <a:xfrm>
            <a:off x="2034262" y="1813555"/>
            <a:ext cx="9148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432FF"/>
                </a:solidFill>
              </a:rPr>
              <a:t>Splitting: the dominant phenomena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34904E-4318-6763-02F1-8C8F21A1F3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5816" y="1044243"/>
            <a:ext cx="5748124" cy="736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451EEB-B159-3A53-E7F1-AC3CDC4465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9616" y="1204392"/>
            <a:ext cx="4437400" cy="39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21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3F699-8928-4D2F-6DAC-E4F4D870B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363BB-0771-09C7-D8A6-0F1C865524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 descr="A graph of a graph showing a curve&#10;&#10;AI-generated content may be incorrect.">
            <a:extLst>
              <a:ext uri="{FF2B5EF4-FFF2-40B4-BE49-F238E27FC236}">
                <a16:creationId xmlns:a16="http://schemas.microsoft.com/office/drawing/2014/main" id="{F8314843-AB9B-BD9B-407B-5B0B0820E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108" y="5520809"/>
            <a:ext cx="4906670" cy="3244423"/>
          </a:xfrm>
          <a:prstGeom prst="rect">
            <a:avLst/>
          </a:prstGeom>
        </p:spPr>
      </p:pic>
      <p:pic>
        <p:nvPicPr>
          <p:cNvPr id="9" name="Picture 8" descr="A black text with a number&#10;&#10;AI-generated content may be incorrect.">
            <a:extLst>
              <a:ext uri="{FF2B5EF4-FFF2-40B4-BE49-F238E27FC236}">
                <a16:creationId xmlns:a16="http://schemas.microsoft.com/office/drawing/2014/main" id="{9CF2E59F-E086-51B7-0938-4854EAA3B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000" y="6288223"/>
            <a:ext cx="3240360" cy="4607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DEE756-D35C-68D5-E1D1-C9A1BAF09AD5}"/>
              </a:ext>
            </a:extLst>
          </p:cNvPr>
          <p:cNvSpPr txBox="1"/>
          <p:nvPr/>
        </p:nvSpPr>
        <p:spPr>
          <a:xfrm>
            <a:off x="1451714" y="4991199"/>
            <a:ext cx="490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800000"/>
                </a:solidFill>
              </a:rPr>
              <a:t>P. </a:t>
            </a:r>
            <a:r>
              <a:rPr lang="en-US" sz="2400" dirty="0" err="1">
                <a:solidFill>
                  <a:srgbClr val="800000"/>
                </a:solidFill>
              </a:rPr>
              <a:t>Andreetto</a:t>
            </a:r>
            <a:r>
              <a:rPr lang="en-US" sz="2400" dirty="0">
                <a:solidFill>
                  <a:srgbClr val="800000"/>
                </a:solidFill>
              </a:rPr>
              <a:t> et al., arXiv:2405.19314</a:t>
            </a:r>
            <a:endParaRPr lang="en-US" sz="2400" dirty="0"/>
          </a:p>
        </p:txBody>
      </p:sp>
      <p:pic>
        <p:nvPicPr>
          <p:cNvPr id="15" name="Picture 14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38825757-6EDD-457A-C6D6-B15A2F5EE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800" y="1420416"/>
            <a:ext cx="6408712" cy="17105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ACE5F8-CE61-90EB-6EB6-68BA8F0DBFF9}"/>
              </a:ext>
            </a:extLst>
          </p:cNvPr>
          <p:cNvSpPr txBox="1"/>
          <p:nvPr/>
        </p:nvSpPr>
        <p:spPr>
          <a:xfrm>
            <a:off x="1037901" y="3902948"/>
            <a:ext cx="767710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                                   Recent updates:</a:t>
            </a:r>
          </a:p>
          <a:p>
            <a:pPr algn="l"/>
            <a:r>
              <a:rPr lang="en-US" dirty="0"/>
              <a:t>detector simulation plus BIB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433DB8D9-4EF8-D37B-91A9-37FE049A6B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1800" y="52264"/>
            <a:ext cx="11089232" cy="783010"/>
          </a:xfrm>
        </p:spPr>
        <p:txBody>
          <a:bodyPr/>
          <a:lstStyle/>
          <a:p>
            <a:pPr algn="l"/>
            <a:r>
              <a:rPr lang="en-US" sz="4800" b="1" dirty="0">
                <a:solidFill>
                  <a:srgbClr val="FF0000"/>
                </a:solidFill>
                <a:latin typeface="+mn-lt"/>
                <a:ea typeface="Cochin" pitchFamily="-107" charset="0"/>
                <a:cs typeface="Cochin" pitchFamily="-107" charset="0"/>
              </a:rPr>
              <a:t>2. Most Wanted: Precision Higgs physics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42A08A-1878-9933-4C59-0D5B107016DA}"/>
              </a:ext>
            </a:extLst>
          </p:cNvPr>
          <p:cNvSpPr txBox="1"/>
          <p:nvPr/>
        </p:nvSpPr>
        <p:spPr>
          <a:xfrm>
            <a:off x="1089100" y="3109699"/>
            <a:ext cx="6493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800000"/>
                </a:solidFill>
              </a:rPr>
              <a:t>TH, D. Liu, I. Low, X. Wang, arXiv:2008.12204</a:t>
            </a:r>
            <a:r>
              <a:rPr lang="en-US" sz="2400" dirty="0"/>
              <a:t>,</a:t>
            </a:r>
            <a:endParaRPr lang="en-US" sz="2400" dirty="0">
              <a:solidFill>
                <a:srgbClr val="800000"/>
              </a:solidFill>
            </a:endParaRPr>
          </a:p>
          <a:p>
            <a:pPr algn="l"/>
            <a:r>
              <a:rPr lang="en-US" sz="2400" dirty="0">
                <a:solidFill>
                  <a:srgbClr val="800000"/>
                </a:solidFill>
              </a:rPr>
              <a:t>Interim Report for IMCC, arXiv:2407.12450v2</a:t>
            </a:r>
            <a:endParaRPr lang="en-US" sz="2400" dirty="0"/>
          </a:p>
        </p:txBody>
      </p:sp>
      <p:pic>
        <p:nvPicPr>
          <p:cNvPr id="21" name="Picture 20" descr="A graph with numbers and a bar chart&#10;&#10;AI-generated content may be incorrect.">
            <a:extLst>
              <a:ext uri="{FF2B5EF4-FFF2-40B4-BE49-F238E27FC236}">
                <a16:creationId xmlns:a16="http://schemas.microsoft.com/office/drawing/2014/main" id="{47020E96-1A50-17BB-210C-C74B951FF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2626" y="1390736"/>
            <a:ext cx="3076358" cy="27659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9AD22E1-A617-AC71-3A29-ABE61DC314AF}"/>
              </a:ext>
            </a:extLst>
          </p:cNvPr>
          <p:cNvSpPr txBox="1"/>
          <p:nvPr/>
        </p:nvSpPr>
        <p:spPr>
          <a:xfrm>
            <a:off x="7466861" y="1445384"/>
            <a:ext cx="97975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HH</a:t>
            </a:r>
          </a:p>
          <a:p>
            <a:r>
              <a:rPr lang="en-US" sz="2000" dirty="0"/>
              <a:t>1000</a:t>
            </a:r>
          </a:p>
          <a:p>
            <a:r>
              <a:rPr lang="en-US" sz="2000" dirty="0"/>
              <a:t>3.5x10</a:t>
            </a:r>
            <a:r>
              <a:rPr lang="en-US" sz="2000" baseline="30000" dirty="0"/>
              <a:t>4</a:t>
            </a:r>
          </a:p>
          <a:p>
            <a:r>
              <a:rPr lang="en-US" sz="2000" dirty="0"/>
              <a:t>1x10</a:t>
            </a:r>
            <a:r>
              <a:rPr lang="en-US" sz="2000" baseline="30000" dirty="0"/>
              <a:t>5</a:t>
            </a:r>
          </a:p>
          <a:p>
            <a:r>
              <a:rPr lang="en-US" sz="2000" dirty="0"/>
              <a:t>6x10</a:t>
            </a:r>
            <a:r>
              <a:rPr lang="en-US" sz="2000" baseline="30000" dirty="0"/>
              <a:t>6</a:t>
            </a:r>
          </a:p>
        </p:txBody>
      </p:sp>
      <p:pic>
        <p:nvPicPr>
          <p:cNvPr id="23" name="Picture 22" descr="latex-image-1.pdf">
            <a:extLst>
              <a:ext uri="{FF2B5EF4-FFF2-40B4-BE49-F238E27FC236}">
                <a16:creationId xmlns:a16="http://schemas.microsoft.com/office/drawing/2014/main" id="{352A3F0D-4987-4FFF-7780-EAD3DCAD1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3968" y="8800905"/>
            <a:ext cx="4032448" cy="684407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52BA02BB-6C70-C738-0E69-94A12CFC3D54}"/>
              </a:ext>
            </a:extLst>
          </p:cNvPr>
          <p:cNvSpPr>
            <a:spLocks/>
          </p:cNvSpPr>
          <p:nvPr/>
        </p:nvSpPr>
        <p:spPr bwMode="auto">
          <a:xfrm>
            <a:off x="6790432" y="8702302"/>
            <a:ext cx="3896816" cy="7830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≈ sub % </a:t>
            </a:r>
            <a:r>
              <a:rPr lang="en-US" sz="32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  <a:sym typeface="Wingdings" pitchFamily="2" charset="2"/>
              </a:rPr>
              <a:t></a:t>
            </a:r>
            <a:r>
              <a:rPr lang="en-US" sz="32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 M &gt; 2 </a:t>
            </a:r>
            <a:r>
              <a:rPr lang="en-US" sz="3200" dirty="0" err="1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TeV</a:t>
            </a:r>
            <a:endParaRPr lang="en-US" sz="3200" dirty="0">
              <a:solidFill>
                <a:srgbClr val="0000FF"/>
              </a:solidFill>
              <a:ea typeface="Cochin" pitchFamily="-107" charset="0"/>
              <a:cs typeface="Cochin" pitchFamily="-107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09F602-4100-BFD0-F130-40A06B2D67CD}"/>
              </a:ext>
            </a:extLst>
          </p:cNvPr>
          <p:cNvSpPr txBox="1"/>
          <p:nvPr/>
        </p:nvSpPr>
        <p:spPr>
          <a:xfrm>
            <a:off x="407828" y="700336"/>
            <a:ext cx="119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432FF"/>
                </a:solidFill>
              </a:rPr>
              <a:t>H</a:t>
            </a:r>
            <a:r>
              <a:rPr lang="en-US" sz="3200" baseline="30000" dirty="0">
                <a:solidFill>
                  <a:srgbClr val="0432FF"/>
                </a:solidFill>
              </a:rPr>
              <a:t>3</a:t>
            </a:r>
            <a:r>
              <a:rPr lang="en-US" sz="3200" dirty="0">
                <a:solidFill>
                  <a:srgbClr val="0432FF"/>
                </a:solidFill>
              </a:rPr>
              <a:t> self-coupling </a:t>
            </a:r>
            <a:r>
              <a:rPr lang="en-US" sz="3200" dirty="0">
                <a:solidFill>
                  <a:srgbClr val="0432FF"/>
                </a:solidFill>
                <a:sym typeface="Wingdings" pitchFamily="2" charset="2"/>
              </a:rPr>
              <a:t> </a:t>
            </a:r>
            <a:r>
              <a:rPr lang="en-US" sz="3200" dirty="0">
                <a:solidFill>
                  <a:srgbClr val="0432FF"/>
                </a:solidFill>
              </a:rPr>
              <a:t>EW phase transition &amp; early universe cosmology!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379772-A6A7-D8E1-A0AA-5F9E8F9F1075}"/>
              </a:ext>
            </a:extLst>
          </p:cNvPr>
          <p:cNvSpPr txBox="1"/>
          <p:nvPr/>
        </p:nvSpPr>
        <p:spPr>
          <a:xfrm>
            <a:off x="6932771" y="5020816"/>
            <a:ext cx="5546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800000"/>
                </a:solidFill>
              </a:rPr>
              <a:t>M. Forslund, P. Meade, arXiv:2308.02633</a:t>
            </a:r>
            <a:endParaRPr lang="en-US" sz="24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B67BCEC-9B65-9C1A-9F1F-2979ED74FB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854328" y="1564432"/>
            <a:ext cx="2756290" cy="115561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7D353BE-3C89-BC22-EC58-23457C9BDB7A}"/>
              </a:ext>
            </a:extLst>
          </p:cNvPr>
          <p:cNvSpPr txBox="1"/>
          <p:nvPr/>
        </p:nvSpPr>
        <p:spPr>
          <a:xfrm>
            <a:off x="7755584" y="4487724"/>
            <a:ext cx="42194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w/o SM assumption</a:t>
            </a:r>
          </a:p>
        </p:txBody>
      </p:sp>
      <p:pic>
        <p:nvPicPr>
          <p:cNvPr id="30" name="Picture 29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BF57D334-83AE-62E0-E928-D54BB41C7A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9094" y="5572244"/>
            <a:ext cx="4971938" cy="319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15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/>
      <p:bldP spid="24" grpId="0" autoUpdateAnimBg="0"/>
      <p:bldP spid="26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E7BAC-5794-B848-8E2D-94D04F7766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E97EC8-CB40-CE4E-B9B2-DED2D9B6AA24}"/>
              </a:ext>
            </a:extLst>
          </p:cNvPr>
          <p:cNvSpPr txBox="1"/>
          <p:nvPr/>
        </p:nvSpPr>
        <p:spPr>
          <a:xfrm>
            <a:off x="666891" y="8387189"/>
            <a:ext cx="11884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</a:rPr>
              <a:t>TH, Wolfgang Kilian, Nils Kreher, Yang Ma, Juergen Reuter, Tobias Striegl and Keping Xie:  arXiv:2108.05362; E. Celada et al., arXiv:2312.13082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4DF93-C0F2-0D4A-BE8D-3686A1AC23C1}"/>
              </a:ext>
            </a:extLst>
          </p:cNvPr>
          <p:cNvSpPr txBox="1"/>
          <p:nvPr/>
        </p:nvSpPr>
        <p:spPr>
          <a:xfrm>
            <a:off x="597744" y="124272"/>
            <a:ext cx="118841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3. Most direct probe: </a:t>
            </a:r>
            <a:r>
              <a:rPr lang="en-US" sz="48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𝝁 </a:t>
            </a:r>
            <a:r>
              <a:rPr lang="en-US" sz="4800" b="1" dirty="0">
                <a:solidFill>
                  <a:srgbClr val="FF0000"/>
                </a:solidFill>
              </a:rPr>
              <a:t>Yukawa coupling:</a:t>
            </a:r>
          </a:p>
          <a:p>
            <a:r>
              <a:rPr lang="en-US" sz="4400" b="1" dirty="0">
                <a:solidFill>
                  <a:srgbClr val="FF0000"/>
                </a:solidFill>
              </a:rPr>
              <a:t>Y</a:t>
            </a:r>
            <a:r>
              <a:rPr lang="en-US" sz="4400" b="1" baseline="-25000" dirty="0">
                <a:solidFill>
                  <a:srgbClr val="FF0000"/>
                </a:solidFill>
              </a:rPr>
              <a:t>𝛍 </a:t>
            </a:r>
            <a:r>
              <a:rPr lang="en-US" sz="4400" b="1" dirty="0">
                <a:solidFill>
                  <a:srgbClr val="FF0000"/>
                </a:solidFill>
              </a:rPr>
              <a:t> = 𝛋</a:t>
            </a:r>
            <a:r>
              <a:rPr lang="en-US" sz="4400" b="1" baseline="-25000" dirty="0">
                <a:solidFill>
                  <a:srgbClr val="FF0000"/>
                </a:solidFill>
              </a:rPr>
              <a:t>𝛍</a:t>
            </a:r>
            <a:r>
              <a:rPr lang="en-US" sz="4400" b="1" dirty="0">
                <a:solidFill>
                  <a:srgbClr val="FF0000"/>
                </a:solidFill>
              </a:rPr>
              <a:t>Y</a:t>
            </a:r>
            <a:r>
              <a:rPr lang="en-US" sz="4400" b="1" baseline="-25000" dirty="0">
                <a:solidFill>
                  <a:srgbClr val="FF0000"/>
                </a:solidFill>
              </a:rPr>
              <a:t>𝛍</a:t>
            </a:r>
            <a:r>
              <a:rPr lang="en-US" sz="4400" b="1" baseline="30000" dirty="0">
                <a:solidFill>
                  <a:srgbClr val="FF0000"/>
                </a:solidFill>
              </a:rPr>
              <a:t>SM</a:t>
            </a:r>
            <a:r>
              <a:rPr lang="en-US" sz="4400" b="1" baseline="-25000" dirty="0">
                <a:solidFill>
                  <a:srgbClr val="FF0000"/>
                </a:solidFill>
              </a:rPr>
              <a:t>    </a:t>
            </a:r>
            <a:r>
              <a:rPr lang="en-US" sz="4400" b="1" baseline="-25000" dirty="0">
                <a:solidFill>
                  <a:schemeClr val="tx1"/>
                </a:solidFill>
              </a:rPr>
              <a:t>plus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 </a:t>
            </a:r>
          </a:p>
          <a:p>
            <a:pPr algn="l"/>
            <a:r>
              <a:rPr lang="en-US" sz="3600" dirty="0">
                <a:solidFill>
                  <a:srgbClr val="0432FF"/>
                </a:solidFill>
              </a:rPr>
              <a:t>New physics modification of SM leads to notable deviation. Multiple gauge boson/Higgs production can be highly enhanced, and eventually saturate perturbative unitarity.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A7BA1-3515-FF47-9D0D-0EB13BDC3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544" y="4193572"/>
            <a:ext cx="5146235" cy="3419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69C62A-5CC3-5B4C-A7AC-3A6E2D68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0" y="3580656"/>
            <a:ext cx="7866895" cy="4805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872C84-9B25-F8CA-68E5-89C5DC1E0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672" y="936428"/>
            <a:ext cx="1944216" cy="98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6098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F14C6F50-8755-264E-97E1-D8036368FA58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9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1B0A3-2859-6849-B31D-8759059A1129}"/>
              </a:ext>
            </a:extLst>
          </p:cNvPr>
          <p:cNvSpPr txBox="1"/>
          <p:nvPr/>
        </p:nvSpPr>
        <p:spPr>
          <a:xfrm>
            <a:off x="1714343" y="52264"/>
            <a:ext cx="9684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4. Heavy Higgs Boson Production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0800AE-6F5E-6347-9612-831927E1D654}"/>
              </a:ext>
            </a:extLst>
          </p:cNvPr>
          <p:cNvSpPr txBox="1"/>
          <p:nvPr/>
        </p:nvSpPr>
        <p:spPr>
          <a:xfrm>
            <a:off x="2739704" y="825188"/>
            <a:ext cx="7703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</a:rPr>
              <a:t>TH, S. Li, S. Su, W. Su, Y. Wu, arXiv:2102.08386.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810D8C-B95B-7346-9747-B73B06B65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848" y="1382435"/>
            <a:ext cx="9736961" cy="3710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D1DAE6-E273-F543-932D-DD051EAB82CC}"/>
              </a:ext>
            </a:extLst>
          </p:cNvPr>
          <p:cNvSpPr txBox="1"/>
          <p:nvPr/>
        </p:nvSpPr>
        <p:spPr>
          <a:xfrm>
            <a:off x="3052340" y="1492424"/>
            <a:ext cx="258596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annihilation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5B50C-7D42-0D47-8DC1-C614F843562D}"/>
              </a:ext>
            </a:extLst>
          </p:cNvPr>
          <p:cNvSpPr txBox="1"/>
          <p:nvPr/>
        </p:nvSpPr>
        <p:spPr>
          <a:xfrm>
            <a:off x="7726536" y="1967444"/>
            <a:ext cx="116891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VBF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01D5DF-0D3B-6F15-CC81-CF22E68DADDE}"/>
              </a:ext>
            </a:extLst>
          </p:cNvPr>
          <p:cNvSpPr txBox="1"/>
          <p:nvPr/>
        </p:nvSpPr>
        <p:spPr>
          <a:xfrm>
            <a:off x="2541960" y="5020816"/>
            <a:ext cx="7920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Reach the kinematic limit </a:t>
            </a:r>
            <a:r>
              <a:rPr lang="en-US" dirty="0">
                <a:solidFill>
                  <a:srgbClr val="FF0000"/>
                </a:solidFill>
              </a:rPr>
              <a:t>M ~ </a:t>
            </a:r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baseline="-25000" dirty="0" err="1">
                <a:solidFill>
                  <a:srgbClr val="FF0000"/>
                </a:solidFill>
              </a:rPr>
              <a:t>cm</a:t>
            </a:r>
            <a:r>
              <a:rPr lang="en-US" dirty="0">
                <a:solidFill>
                  <a:srgbClr val="FF0000"/>
                </a:solidFill>
              </a:rPr>
              <a:t>/2.</a:t>
            </a:r>
          </a:p>
        </p:txBody>
      </p:sp>
      <p:pic>
        <p:nvPicPr>
          <p:cNvPr id="5" name="Picture 4" descr="A black line between two triangles&#10;&#10;AI-generated content may be incorrect.">
            <a:extLst>
              <a:ext uri="{FF2B5EF4-FFF2-40B4-BE49-F238E27FC236}">
                <a16:creationId xmlns:a16="http://schemas.microsoft.com/office/drawing/2014/main" id="{F2B2C615-7116-1282-3465-8459883C9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5687" y="1420416"/>
            <a:ext cx="1910421" cy="1112663"/>
          </a:xfrm>
          <a:prstGeom prst="rect">
            <a:avLst/>
          </a:prstGeom>
        </p:spPr>
      </p:pic>
      <p:pic>
        <p:nvPicPr>
          <p:cNvPr id="11" name="Picture 10" descr="A black lines with a spiral and a black text&#10;&#10;AI-generated content may be incorrect.">
            <a:extLst>
              <a:ext uri="{FF2B5EF4-FFF2-40B4-BE49-F238E27FC236}">
                <a16:creationId xmlns:a16="http://schemas.microsoft.com/office/drawing/2014/main" id="{BCCABED0-07F1-43BF-3B8D-5E535FD8C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2" y="1420416"/>
            <a:ext cx="2135950" cy="1253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2F0D3A-C20E-7ED4-1408-9CE2DC310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336" y="5812904"/>
            <a:ext cx="6386209" cy="34824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E77F33-5FF5-99E1-878A-BB5E3BE3E866}"/>
              </a:ext>
            </a:extLst>
          </p:cNvPr>
          <p:cNvSpPr txBox="1"/>
          <p:nvPr/>
        </p:nvSpPr>
        <p:spPr>
          <a:xfrm>
            <a:off x="1152953" y="7956301"/>
            <a:ext cx="44853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</a:rPr>
              <a:t>J. Braathen, M. Gabelmann, T. Robens, P. </a:t>
            </a:r>
            <a:r>
              <a:rPr lang="en-US" sz="2800" dirty="0" err="1">
                <a:solidFill>
                  <a:srgbClr val="C00000"/>
                </a:solidFill>
              </a:rPr>
              <a:t>Stylianon</a:t>
            </a:r>
            <a:r>
              <a:rPr lang="en-US" sz="2800" dirty="0">
                <a:solidFill>
                  <a:srgbClr val="C00000"/>
                </a:solidFill>
              </a:rPr>
              <a:t>, arXiv:2411.13729.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CEDC2C-7CBE-C5CF-5A7C-393EBC39D756}"/>
              </a:ext>
            </a:extLst>
          </p:cNvPr>
          <p:cNvSpPr txBox="1"/>
          <p:nvPr/>
        </p:nvSpPr>
        <p:spPr>
          <a:xfrm>
            <a:off x="206446" y="5740896"/>
            <a:ext cx="569258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“Inert Higgs Doublet”</a:t>
            </a:r>
          </a:p>
          <a:p>
            <a:r>
              <a:rPr lang="en-US" dirty="0"/>
              <a:t>(no SM fermion couplings)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ECC6F5-CBBE-A505-74FE-70E2F2A1E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864" y="7095113"/>
            <a:ext cx="2952328" cy="44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13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183471</TotalTime>
  <Pages>0</Pages>
  <Words>1153</Words>
  <Characters>0</Characters>
  <Application>Microsoft Macintosh PowerPoint</Application>
  <PresentationFormat>Custom</PresentationFormat>
  <Lines>0</Lines>
  <Paragraphs>170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Cochin</vt:lpstr>
      <vt:lpstr>Copperplate</vt:lpstr>
      <vt:lpstr>Helvetica</vt:lpstr>
      <vt:lpstr>Wingdings</vt:lpstr>
      <vt:lpstr>Title - Top</vt:lpstr>
      <vt:lpstr>Physics Overview: 1-Year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Most Wanted: Precision Higgs physics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Higgsology:  Theory and Practice</dc:title>
  <dc:subject/>
  <dc:creator/>
  <cp:keywords/>
  <dc:description/>
  <cp:lastModifiedBy>Han, Tao</cp:lastModifiedBy>
  <cp:revision>1840</cp:revision>
  <cp:lastPrinted>2021-11-11T09:05:00Z</cp:lastPrinted>
  <dcterms:created xsi:type="dcterms:W3CDTF">2012-12-05T16:48:07Z</dcterms:created>
  <dcterms:modified xsi:type="dcterms:W3CDTF">2025-05-12T07:21:10Z</dcterms:modified>
</cp:coreProperties>
</file>