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  <p:sldMasterId id="2147483666" r:id="rId15"/>
    <p:sldMasterId id="2147483667" r:id="rId16"/>
    <p:sldMasterId id="2147483668" r:id="rId17"/>
    <p:sldMasterId id="2147483669" r:id="rId18"/>
    <p:sldMasterId id="2147483670" r:id="rId19"/>
    <p:sldMasterId id="2147483671" r:id="rId20"/>
    <p:sldMasterId id="2147483672" r:id="rId21"/>
    <p:sldMasterId id="2147483673" r:id="rId22"/>
    <p:sldMasterId id="2147483674" r:id="rId23"/>
    <p:sldMasterId id="2147483675" r:id="rId24"/>
    <p:sldMasterId id="2147483676" r:id="rId25"/>
    <p:sldMasterId id="2147483677" r:id="rId26"/>
  </p:sldMasterIdLst>
  <p:notesMasterIdLst>
    <p:notesMasterId r:id="rId43"/>
  </p:notesMasterIdLst>
  <p:handoutMasterIdLst>
    <p:handoutMasterId r:id="rId44"/>
  </p:handoutMasterIdLst>
  <p:sldIdLst>
    <p:sldId id="639" r:id="rId27"/>
    <p:sldId id="621" r:id="rId28"/>
    <p:sldId id="925" r:id="rId29"/>
    <p:sldId id="3067" r:id="rId30"/>
    <p:sldId id="3071" r:id="rId31"/>
    <p:sldId id="3075" r:id="rId32"/>
    <p:sldId id="3062" r:id="rId33"/>
    <p:sldId id="3073" r:id="rId34"/>
    <p:sldId id="604" r:id="rId35"/>
    <p:sldId id="3053" r:id="rId36"/>
    <p:sldId id="3074" r:id="rId37"/>
    <p:sldId id="980" r:id="rId38"/>
    <p:sldId id="3064" r:id="rId39"/>
    <p:sldId id="3066" r:id="rId40"/>
    <p:sldId id="3065" r:id="rId41"/>
    <p:sldId id="927" r:id="rId4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279" autoAdjust="0"/>
    <p:restoredTop sz="93818" autoAdjust="0"/>
  </p:normalViewPr>
  <p:slideViewPr>
    <p:cSldViewPr>
      <p:cViewPr varScale="1">
        <p:scale>
          <a:sx n="84" d="100"/>
          <a:sy n="84" d="100"/>
        </p:scale>
        <p:origin x="360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3FE0A-A5EE-E644-BD02-6B0F9ABA5E0F}" type="datetime1">
              <a:rPr lang="en-US" smtClean="0"/>
              <a:pPr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5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ACA59-A409-9C4D-9EC2-26B5C0C90E7F}" type="datetime1">
              <a:rPr lang="en-US" smtClean="0"/>
              <a:pPr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93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212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2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4855-9853-4340-B491-556E55E8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B794-9A19-9045-B774-2FDD54484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FC26-1DB4-6B43-BBE5-91C12E27F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60BFF-FD34-0945-B588-B4554874B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AF2F-AB24-BE4A-8A07-1E29135B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F574-D43E-3345-9D1B-31D4FB2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E022-77C3-D542-BCEE-9094E0121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71D0F-D8FE-E040-8309-9EA87AE6B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4FB2-0D36-274C-BC51-ED3FB480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19539-AFB9-3647-979F-643819974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61BD-7418-C543-95A7-7E07380B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22D14-6D2D-3E4E-9572-1D3C694A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DBCC-21D9-6446-A6F2-AE19F8F3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BE3F-EF90-FD4B-8004-F05DDD54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90EB-1981-6445-B4BF-588FCB62A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A893-7E9D-EC48-BC1A-F1B01AB9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3C6CC-6262-8543-9E3E-6722EF33D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BAE11-245A-A145-A962-8507C5AB7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9BC4-C424-EA41-AF37-708DADBB8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7EF2-929F-6D44-A681-C5A7898B6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4268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584E-78D7-1649-ABC4-C20F9433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78CF-7A01-8F48-BAF9-60DCBE4F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0A94-293C-C443-85B0-0F7D19181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CBC8-D0DA-314F-A13D-77B5E352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A2AA-CDC8-A447-BD32-26054135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96B3-E8D9-7F42-BB0B-B87D7C905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8DD1-34F8-8640-B938-F96A3BAA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84E0-26EA-E943-9D88-A08D0AC5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4E57-28A2-F54D-B47D-93C54E431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AE9E-A42C-334E-82E3-A1290173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B32AF-06D8-5543-AA01-43532C971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0DDC-E3BD-D545-B6B5-06328C7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E5EF-776E-D542-BB03-612D1B0B0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7774-E2D7-F846-9A4C-4524717DD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8F21-CCF9-B94A-B1C3-0DC2D36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80AE-FB7B-9947-B51B-04426C54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FFD6-4F21-BC48-A888-B9F1B0AA5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B59D6-4A59-494E-B077-E6F7155F6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25A8-09A0-1A48-8224-A138C270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0060-A32B-744E-8B8E-C471AA70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F209B-2DAF-C444-A42D-E9C75854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64BEF-E5C9-5948-9AD0-9E15290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DA983-0718-F94C-BBA3-BAAE1239A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B5C0-3601-CB4E-AF1E-51BA76D8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8F86-54AE-584C-AEC7-160C14A01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8C1B-35B3-5244-94F5-A9A114C2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82D3-3684-DB4F-9F97-276AA117D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8322-F241-2A4E-B8E2-D79F4B41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ACDF-FC65-F44A-8456-7BD3FC5D1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D08D2-0251-984E-8231-077D38EF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615D-0377-B046-BC31-9716F7313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841F7-C5EF-B84B-B9E1-8F3DC8C4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718CB-E088-3747-9C29-5980D4B1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51EF-B7CD-834C-8580-2EF736348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6B5E-4590-6E4E-B975-B8BF73877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0881-AE55-0D49-B908-51FF6C6DE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53C2-10D0-194D-93E8-BBE047449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4D10-973A-9647-AB97-56F7897F1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4E74-1B0F-B141-BFDF-472D01DD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0BA6-684E-AA47-8D06-0DCE0E765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5141-43F5-5C45-9A94-AC60FA26A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B616-1B0C-764C-8E22-0D0406B16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670E-EA5A-C945-8C7D-5C547ED6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A37A-8D6C-804D-B53D-B350EC7E7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F81C-9CE1-5347-84AB-A54F61925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037B-50A3-D14F-B0CF-70FFF90E0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0D088-EF3B-B342-AC4E-23F5500B2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2201-39D4-2344-BFE0-A883D37BD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899D-6B94-D145-9F7C-96AA8D883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684A8-D2BA-5B4F-9A82-B239F1376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1252-A388-AB4E-AE89-5FFE165CD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4959-28F4-2643-BD9F-177E6B558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2925-7734-534C-A74A-712E78B2C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F475-339B-A146-848D-87559F0F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E14F-CDC6-0747-8543-4471C719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8949-B1D4-9042-A6A5-679BA0B8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87D0-D660-0A48-9796-594C2535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769B-1ADE-AF43-8654-91F6E7B1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9889-C3B7-3B46-B309-C3CFCCD7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3A69-402D-9742-A709-0B8CFB186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2D47-960D-ED47-B5C5-A3983E831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A92E-FC69-B24B-946D-E51125838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8061-EC13-7C4F-A613-085ACBCE8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8B17-9B18-C94D-97D6-9E946F433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B8C14-C710-E540-9A41-71D085F0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C34F-455A-2B45-9B57-7A3017F48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19986-55A0-AA49-A677-2FEB7882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0D95-A1DB-A14C-BCCF-D241ADA6F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1EF9-C2EC-0445-A055-DE49DF36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8F9-594B-E44A-86DB-6BA2318A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3745-8EBC-184F-ACCC-10E6318E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3FC3-49A3-8C42-AB65-CF650321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D168-AA14-FD49-955A-1752F0A5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9F2C-D73F-A346-BA4C-C9CB1D9A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A14B-C2BC-DC47-8BF1-077586F9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1CDB-FA61-7F4C-B2EF-76EA0E1F7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FA3C-E851-9245-8A5F-D4F57810D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A43-1A2C-3E48-B157-C9B51BF51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B898-6B32-6548-845D-11F2C99E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C0F6-EB71-E241-8166-F0601B972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48321-EA11-E64C-9B04-6729E4AB3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F0AA-BB0A-0247-B4C0-986E6F94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62E89-522D-C84D-9DC4-B60F9C61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DC6B-1993-1A45-A001-AD8B00EC8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00EA-746A-4F4D-998E-47D2ED9C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4A6-526F-F546-8DB2-D234C596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911B-1B50-7942-A3D6-60E3F676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1DB7-4F99-3B40-9C75-C4DD3A3EE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072D-2594-C64E-AB4F-91CCD086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272E-CC0C-EA46-A433-DE27A18FE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7247-DBFC-594B-8C11-0211F3D4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99CA-E1EB-AC4F-8591-0A2A2FBFA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A4014-5FC2-1740-902E-FC1F988F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9126-3C47-E446-8CF2-85738DE61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E62A-1B52-3E48-AD1C-78DD82721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B54E7-31EF-7644-9252-7769A1F94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FD2-B03C-E04B-A838-B7850F3EF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B2AC-CE76-9243-96FA-E83CDBAA7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E62E9-8B28-3140-900A-A791238D9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CC2E-6D0C-174C-801C-7E763B34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C136C-15CD-2842-BA31-42082A27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8A5A-F913-D347-819A-040F72A1D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62A2-2A1E-E844-A07F-D56EF84F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8D6E-3AED-8546-B314-2B4C7FAE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788E-139C-F744-A28F-77DB79B0F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2ED72-40E3-D44F-A0A9-BC8C122CA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A410-6BAB-1A44-AEE0-C99869ED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685E-94C8-984E-B8CB-7EBBF0C9B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FBF8-9237-6142-99AE-74AC0E88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4A0DF-0C13-E24F-A932-0D9077DE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E8B7-82A3-EF41-850B-F9A01DD3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E2AD-8034-6E4D-A7D4-450E5F669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787D-3210-E64B-9E62-0213DBC8D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AE66-47CB-4646-920D-DF9ADD3FF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781F-5D10-3040-9B82-189266B75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E45F-D327-B143-86C9-B92B9125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885A9-A4A6-7043-BFFF-F0B2A459A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EF2C-27D0-4943-A128-C4EE41BA2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F62E-F107-7343-851C-08E2BD6C6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2417-8C86-C544-A3FC-E33B948FC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D11F-9FBC-9C44-9465-39CF3BAF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1286-81D3-0149-BA8E-C3136E0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3140-9CC8-1346-B7EE-F22FF16C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4E220-E788-7A44-B01C-85E504863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2ED6-231E-CF43-AFC3-99906CA14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E2B8-414F-2142-B782-7654C4DF1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D6CC-312D-404F-98DA-54E649C72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2ACCE-DF59-F347-BBF8-152CCC101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D0BD-3159-D44C-8EC6-45280778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8B49-4DD2-0347-B9AC-84929A1E3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C3BF-DAC1-4644-ACD5-904BB46FF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353C-1529-EF45-A3C2-59EB56343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E94B-A15A-3442-A948-0008D95B5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744D0-8804-204D-B925-2C2D72A5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8B2D-6AA0-4D4C-AFEB-3E624A5AD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839D-6808-9043-95F9-0A78CA957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227D-F5F9-E14F-9951-A8613AE5B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E2BF-8698-B344-860C-174D7CEB2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D37C4-5D13-F746-9552-0929DF009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221A-CB6D-FA40-B5BF-C22436A9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1121-F6E9-714E-B880-D38BCBB77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56BE4-B2F1-6E45-BEEC-6415290A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A5DE-80E1-F043-83A4-62D21E5C0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2952-5573-294A-8704-33144A44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7E892-E725-6D42-89B6-B768E4B6E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ED4D-9403-0B4E-860A-B96C645DB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7952-8835-4045-8DD4-947FE96EC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5B58B-77A7-7246-8C32-28FCC04D3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70556-2B75-B645-98A5-CB20E5AE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34B3-28EE-964F-8C42-9CFA6A97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C773-1C1C-5B4E-B79E-8BCDD9136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5C0F-8089-0443-9067-E6C481D6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A7F6-9CAB-7741-A137-F52D7AE16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F0583-DFF1-F74F-B743-BA57B6FD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2F63-63D3-D648-AE62-B6927C7DC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6E3F-A996-4847-8807-76362854D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C4F3E-4B52-6548-918D-811305F8F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8B0A-C60C-5942-9AF1-157B8D67A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2CA5-F15E-F94E-995E-82B50DECD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12E3-9556-C748-8C52-E7A84032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AF3BD-1843-E44F-8E2A-8A54FFCD0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31B0-A1F2-5D49-95C2-2A719FF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8854-7C3D-FC43-A009-323CEDD56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746FB-C53B-D740-A526-1F945E7D3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ACC08-F6D1-1A43-AF64-A3AF9F59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5FC51-DA24-0E45-BEFA-A0E2EA763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9A8A-7C96-664A-8B55-C53AB3348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DDA0-7F9F-EE41-9406-2C3B9670D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BA05B-EF7C-A248-A997-3B1B8BF6A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F115-5AB8-D241-8A7E-4659ABD3D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D72E-2F56-CA46-A130-5C741A77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F5B9-69D6-9F4E-9DB8-968C0930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0959-B5BB-514A-9DBC-49A47EA8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C849-D6C5-6943-BE68-45155DBB1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A603-4411-914A-B87B-76774920B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CB29-8C64-3D45-9FF5-CD2563E5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078E-FB6E-BE42-8157-35992B6A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97BE-8E77-BE45-9AFF-A8319D87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3D78-BA72-9B46-80E4-69B8B7B3C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E7394-F6E7-904E-BDE8-7EE03794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39D-ACFD-B046-82E9-31565EA89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421B-0A09-D448-B955-81C0916F3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3947-5AC6-CC4C-934B-AFEE3DBD8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99E3-6B0C-F14A-B03F-D78CCDFF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32BF-4EBA-0747-BBA5-91C471B6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A118-4813-A744-BF60-AA9706A3F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4BF11-3A2E-5040-AA10-89BC8ABB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1FD5-768E-3D48-8B69-19CBB25A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8A8F-D9CA-A847-A290-1CC0E7A0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AE60-0D1A-C747-B21F-3AAE6AB2F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E793-A32B-E142-AEB1-368254491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382F-A5CC-1848-AF9A-D94B6F87E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3CC7-C7C5-4B41-81D9-29E18E2A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17D8-C16E-A248-B7F3-78DC4CED7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0395-3923-5F43-99C1-F47F4CD0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6E1E-5706-C34A-BD31-F43B8896E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5ABA-784F-E04E-A30B-278E6E52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765AB-C0A2-1F4F-925F-8FFA2854A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3E73-374C-6844-8DDE-03C9FCD3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F536-1FB1-F346-9610-92C9D68F9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F8CB3-23E0-E043-9638-6F6E1358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94D45-2749-9E4C-BABD-F7D29C187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3308-41DE-4743-94CF-9AA6BE28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CDFB-5188-1943-9A80-F7418CA3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F59D-20DE-E742-824D-8B50E071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B6F93-A8CD-3247-A29B-923E156E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388-5A6E-364B-950F-6717BB917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F3D9-743F-974E-A578-279B5BC0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70960-42BD-664C-AC2E-03A46B16B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8147-37E8-A04E-A243-B9F13F0C1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0E1AC-D18D-4C49-AC26-D0B40DF5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134-1462-9C4E-8EC5-758DD313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A1A85-EFDB-0546-A5AA-D573DB24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2AD0-B09A-5940-A5BA-A09852C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9F4E-63BF-3B4C-8023-63DFD838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650CE-33E5-FE48-A263-9A6630143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4F92-CCEA-4647-AF08-A99B04AEA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91DC-40EF-0A46-9E43-9DA86193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4AE3-A811-A642-B609-812A93AC2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3389-F15A-D041-84F1-256ED5BB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37409-BFA4-E745-A6F3-BAA5F6FA3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67FC-7EB1-4F49-A270-8EA094A0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FC49-9C8A-C143-AF65-DFA87F404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221F-B418-FC49-B568-1882EE8F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58CC-8C93-4C4B-BB6D-BA613E2C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826E-ED4E-C245-95EB-061757FB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EA5-FB2F-614E-BB56-248B4ABE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A065-835C-1F4F-91E1-D89648E1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09D36-E801-0A48-821B-4EDCF38A3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3678-89A9-254E-B91D-1FA4ECA38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95004-9CB8-E04E-A365-78319380C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4943-0AAE-FB4D-838A-0AD1A22D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5103-5390-124C-B2C8-12B55FB4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5DB1-0146-E145-B62D-D02E421D5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3398-74C8-494C-9A52-FC7BBC62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DF45-A1B0-0849-8318-2A192B3DC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7F32-9B09-834A-85D8-EFC8164B1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DA2D-89F3-574B-A6FC-B685370F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652F-7852-9C44-B450-DA20F9E0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DB68-29D1-A142-B32B-8FD3F89FC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78F4-6918-794B-A057-4C5A19986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5DB5D-81F3-EA4F-A671-5BDE32FAF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0B23D-1023-CA42-82DD-D1A4A16C5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0BE9-69E7-D140-BCC9-37BA8CD5A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562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56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25BA-0281-B64B-91EA-17927408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91ED-3DCC-DD4D-95E4-D1A93A37F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F7F2-DD0F-664A-A663-94500B55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5E634-8198-9449-BE38-038F2AD4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3B8EC-9FA7-824C-9E8B-8D822598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D34D-7A5E-7145-A5B6-8ABB28792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B885-9C77-A546-93BB-D829C2C9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AD2C-D8C9-B14D-913F-5A2271F03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58837-0B85-094D-B8F6-6B270BFCB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40E5-BFCD-1247-BC20-29297CC8F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FF1AE-363B-0245-A7B3-6511AE57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4008" r:id="rId12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141E4235-48DD-2949-9113-4AF52DD7E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F60168D3-FE80-D243-8D93-AF67F754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371CDB4D-7030-7D4C-AD17-61441012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C0BBB5A-3383-4E41-98D2-B2D96BA84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9C35B7-85C9-D148-94A9-61D810B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CC26EBE7-D95E-2C40-A310-B603425B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C4921C-087E-294D-BA7D-F47531BA4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229FE14-6298-3146-823D-2D6AFF886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E9D3B0D-6E32-BA47-86E1-00ED136D4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A03A7F9B-BA9D-5D44-9541-16D8AF52C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68CEBD0-56C6-D942-B31C-C8FFE2ED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E5AFA0EC-A24F-094A-8BD6-106F9B2F3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B5D0F80-F89C-D644-AECA-B2F64D564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5A32248-E151-D646-B389-E4D53811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4E5AB29E-0E5A-7C41-AF5D-4719EC61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32360FB-0DDC-7D4D-BA88-8F0E51AF9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106C003-EA1E-C54D-9EA2-B94A366BB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307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CCFC320-2C39-134C-B552-A2A06158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B488394F-8131-D242-BF9A-775A0DAA2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B69FDD48-8EEB-A749-B515-77025102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CA8F6B86-71AE-174F-A132-341B155EB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78D572B-F56B-2E49-B103-D0CAC827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A84963B8-DCD4-4240-B6ED-5BC580DA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774700"/>
            <a:ext cx="10464800" cy="817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229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DDBE3F5-07E5-BC45-84EB-810019DE6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331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802A41B-1739-3E44-B613-344D3261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hyperlink" Target="https://www.google.com/imgres?imgurl=https%3A%2F%2Fwww.researchgate.net%2Fpublication%2F366489811%2Ffigure%2Ffig1%2FAS%3A11431281109213842%401671788263735%2FThe-inelastic-neutral-current-neutrino-nucleus-scattering-process-where-a-Z-0-boson-is.png&amp;tbnid=g_fc5t2PZ_nkZM&amp;vet=10CAIQxiAoAGoXChMI0IrupuaxiwMVAAAAAB0AAAAAEBQ..i&amp;imgrefurl=https%3A%2F%2Fwww.researchgate.net%2Ffigure%2FThe-inelastic-neutral-current-neutrino-nucleus-scattering-process-where-a-Z-0-boson-is_fig1_366489811&amp;docid=7xu5_yibyUq2NM&amp;w=532&amp;h=265&amp;itg=1&amp;q=neutral%20current%20scattering%20images&amp;ved=0CAIQxiAoAGoXChMI0IrupuaxiwMVAAAAAB0AAAAAEB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0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emf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png"/><Relationship Id="rId7" Type="http://schemas.openxmlformats.org/officeDocument/2006/relationships/image" Target="../media/image4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01700" y="248067"/>
            <a:ext cx="12601400" cy="2540501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  <a:latin typeface="+mn-lt"/>
              </a:rPr>
              <a:t>Electroweak Symmetry Restoration </a:t>
            </a:r>
            <a:br>
              <a:rPr lang="en-US" sz="6000" b="1" dirty="0">
                <a:solidFill>
                  <a:srgbClr val="FF0000"/>
                </a:solidFill>
                <a:latin typeface="+mn-lt"/>
              </a:rPr>
            </a:br>
            <a:r>
              <a:rPr lang="en-US" sz="1000" b="1" dirty="0">
                <a:solidFill>
                  <a:srgbClr val="FF0000"/>
                </a:solidFill>
                <a:latin typeface="+mn-lt"/>
              </a:rPr>
              <a:t>   </a:t>
            </a:r>
            <a:br>
              <a:rPr lang="en-US" sz="6000" b="1" dirty="0">
                <a:solidFill>
                  <a:srgbClr val="FF0000"/>
                </a:solidFill>
                <a:latin typeface="+mn-lt"/>
              </a:rPr>
            </a:br>
            <a:r>
              <a:rPr lang="en-US" sz="6000" b="1" dirty="0">
                <a:solidFill>
                  <a:srgbClr val="FF0000"/>
                </a:solidFill>
                <a:latin typeface="+mn-lt"/>
              </a:rPr>
              <a:t>@ High Energies</a:t>
            </a:r>
            <a:br>
              <a:rPr lang="en-US" sz="6000" b="1" dirty="0">
                <a:solidFill>
                  <a:srgbClr val="FF0000"/>
                </a:solidFill>
                <a:latin typeface="+mn-lt"/>
              </a:rPr>
            </a:br>
            <a:r>
              <a:rPr lang="en-US" sz="2000" b="1" dirty="0">
                <a:solidFill>
                  <a:srgbClr val="FF0000"/>
                </a:solidFill>
                <a:latin typeface="+mn-lt"/>
              </a:rPr>
              <a:t>  </a:t>
            </a:r>
            <a:br>
              <a:rPr lang="en-US" sz="6000" b="1" dirty="0">
                <a:solidFill>
                  <a:srgbClr val="FF0000"/>
                </a:solidFill>
                <a:latin typeface="+mn-lt"/>
              </a:rPr>
            </a:br>
            <a:r>
              <a:rPr lang="en-US" sz="4000" b="1" dirty="0">
                <a:solidFill>
                  <a:srgbClr val="0432FF"/>
                </a:solidFill>
                <a:latin typeface="+mn-lt"/>
              </a:rPr>
              <a:t>-- Muon Collider as a Case Study</a:t>
            </a:r>
            <a:endParaRPr lang="en-US" sz="4000" b="1" dirty="0">
              <a:solidFill>
                <a:srgbClr val="0432FF"/>
              </a:solidFill>
              <a:effectLst/>
              <a:latin typeface="+mn-lt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2037904" y="2860576"/>
            <a:ext cx="8878068" cy="12246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altLang="ja-JP" sz="4000" b="1" dirty="0">
                <a:solidFill>
                  <a:schemeClr val="tx1"/>
                </a:solidFill>
                <a:cs typeface="Cochin" charset="0"/>
              </a:rPr>
              <a:t>Tao Han</a:t>
            </a:r>
          </a:p>
          <a:p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Pitt PACC, University of Pittsburgh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4928766" y="2932584"/>
            <a:ext cx="314726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 altLang="ja-JP" sz="4800" b="1" dirty="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A45CB-D60F-9C7B-1CA4-56BCF6B449DD}"/>
              </a:ext>
            </a:extLst>
          </p:cNvPr>
          <p:cNvSpPr txBox="1"/>
          <p:nvPr/>
        </p:nvSpPr>
        <p:spPr>
          <a:xfrm>
            <a:off x="3339639" y="4228728"/>
            <a:ext cx="6475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432FF"/>
                </a:solidFill>
                <a:effectLst/>
                <a:latin typeface="+mn-lt"/>
              </a:rPr>
              <a:t>IMCC @ DESY, </a:t>
            </a:r>
            <a:r>
              <a:rPr lang="en-US" dirty="0">
                <a:solidFill>
                  <a:srgbClr val="0432FF"/>
                </a:solidFill>
                <a:latin typeface="+mn-lt"/>
              </a:rPr>
              <a:t>May 13, 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026E3B-3A06-65D7-707F-1157BC8F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824" y="5064433"/>
            <a:ext cx="2635816" cy="2836703"/>
          </a:xfrm>
          <a:prstGeom prst="rect">
            <a:avLst/>
          </a:prstGeom>
        </p:spPr>
      </p:pic>
      <p:pic>
        <p:nvPicPr>
          <p:cNvPr id="1027" name="Picture 3" descr="UW–Madison enrolls freshman class of 8,516, drawn from ...">
            <a:extLst>
              <a:ext uri="{FF2B5EF4-FFF2-40B4-BE49-F238E27FC236}">
                <a16:creationId xmlns:a16="http://schemas.microsoft.com/office/drawing/2014/main" id="{18CFE986-5C18-8489-0D2D-E72D6E10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575" y="-416083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Pittsburgh | Better Buildings Initiative">
            <a:extLst>
              <a:ext uri="{FF2B5EF4-FFF2-40B4-BE49-F238E27FC236}">
                <a16:creationId xmlns:a16="http://schemas.microsoft.com/office/drawing/2014/main" id="{AB832665-1CFA-7BDB-78FE-F2FEE00A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0" y="-5211763"/>
            <a:ext cx="43688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Germany's largest accelerator centre - Deutsches Elektronen ...">
            <a:extLst>
              <a:ext uri="{FF2B5EF4-FFF2-40B4-BE49-F238E27FC236}">
                <a16:creationId xmlns:a16="http://schemas.microsoft.com/office/drawing/2014/main" id="{CBA13867-297A-7DB9-2E76-ADADE96A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" y="5076777"/>
            <a:ext cx="2540501" cy="25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machine&#10;&#10;AI-generated content may be incorrect.">
            <a:extLst>
              <a:ext uri="{FF2B5EF4-FFF2-40B4-BE49-F238E27FC236}">
                <a16:creationId xmlns:a16="http://schemas.microsoft.com/office/drawing/2014/main" id="{61F93A7F-581F-223C-91C5-CC5055AC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200" y="5076777"/>
            <a:ext cx="7772400" cy="37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0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28C3-59E6-834B-7DEA-B7C85D14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A0D36-272D-2B2D-2A2D-63693F22C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117AA-0FA8-DD18-7934-9A5CDD592923}"/>
              </a:ext>
            </a:extLst>
          </p:cNvPr>
          <p:cNvSpPr txBox="1"/>
          <p:nvPr/>
        </p:nvSpPr>
        <p:spPr>
          <a:xfrm>
            <a:off x="309712" y="45874"/>
            <a:ext cx="1220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         </a:t>
            </a:r>
            <a:r>
              <a:rPr lang="en-US" sz="4800" i="0" u="none" strike="noStrike" dirty="0">
                <a:solidFill>
                  <a:srgbClr val="FF0000"/>
                </a:solidFill>
                <a:effectLst/>
                <a:latin typeface="+mn-lt"/>
              </a:rPr>
              <a:t>What do we learn in testing EWSR?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   </a:t>
            </a:r>
          </a:p>
          <a:p>
            <a:pPr algn="l"/>
            <a:r>
              <a:rPr lang="en-US" dirty="0">
                <a:latin typeface="Helvetica" pitchFamily="2" charset="0"/>
              </a:rPr>
              <a:t>         </a:t>
            </a:r>
            <a:r>
              <a:rPr lang="en-US" sz="4000" dirty="0">
                <a:latin typeface="+mn-lt"/>
              </a:rPr>
              <a:t>“endlessly confirm the correctness of SM” ?!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</a:p>
        </p:txBody>
      </p:sp>
      <p:pic>
        <p:nvPicPr>
          <p:cNvPr id="10" name="Picture 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A2A63B91-C1D9-E57B-A08D-8F3E512E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8" y="3436640"/>
            <a:ext cx="4536504" cy="981780"/>
          </a:xfrm>
          <a:prstGeom prst="rect">
            <a:avLst/>
          </a:prstGeom>
        </p:spPr>
      </p:pic>
      <p:pic>
        <p:nvPicPr>
          <p:cNvPr id="15" name="Picture 14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401C3265-F20C-97EB-D867-56396E67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1" y="2322171"/>
            <a:ext cx="4524411" cy="1114469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0877981-50B1-49C7-8FCC-EAB59CD8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272" y="2353043"/>
            <a:ext cx="7604474" cy="11144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CB887B-861C-5AC0-8504-811DF4928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272" y="3508648"/>
            <a:ext cx="7632848" cy="8538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3E6C15-5D5E-68CB-1F1F-C6B65BD24BE3}"/>
              </a:ext>
            </a:extLst>
          </p:cNvPr>
          <p:cNvSpPr txBox="1"/>
          <p:nvPr/>
        </p:nvSpPr>
        <p:spPr>
          <a:xfrm>
            <a:off x="1599721" y="1607404"/>
            <a:ext cx="95333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SMEFT  BSM             vs.           HEFT  BSM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50A0CA-57CD-6FCE-B6BB-C8FA610F0C7E}"/>
              </a:ext>
            </a:extLst>
          </p:cNvPr>
          <p:cNvSpPr txBox="1"/>
          <p:nvPr/>
        </p:nvSpPr>
        <p:spPr>
          <a:xfrm>
            <a:off x="885776" y="5135796"/>
            <a:ext cx="108909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new scale ~ </a:t>
            </a:r>
            <a:r>
              <a:rPr lang="en-US" dirty="0">
                <a:solidFill>
                  <a:srgbClr val="FF0000"/>
                </a:solidFill>
              </a:rPr>
              <a:t>𝞚</a:t>
            </a:r>
            <a:r>
              <a:rPr lang="en-US" dirty="0"/>
              <a:t>                             nearby scale ~ </a:t>
            </a:r>
            <a:r>
              <a:rPr lang="en-US" dirty="0">
                <a:solidFill>
                  <a:srgbClr val="FF0000"/>
                </a:solidFill>
              </a:rPr>
              <a:t>4𝛑 𝞄  </a:t>
            </a:r>
          </a:p>
        </p:txBody>
      </p:sp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2ACCCC1-5FA4-9040-AFD8-7E6A55579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416" y="7047306"/>
            <a:ext cx="4142657" cy="853830"/>
          </a:xfrm>
          <a:prstGeom prst="rect">
            <a:avLst/>
          </a:prstGeom>
        </p:spPr>
      </p:pic>
      <p:pic>
        <p:nvPicPr>
          <p:cNvPr id="25" name="Picture 24" descr="A math equations and symbols&#10;&#10;Description automatically generated">
            <a:extLst>
              <a:ext uri="{FF2B5EF4-FFF2-40B4-BE49-F238E27FC236}">
                <a16:creationId xmlns:a16="http://schemas.microsoft.com/office/drawing/2014/main" id="{2839DA33-603D-7FFB-6508-0C05C38F4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718" y="7857621"/>
            <a:ext cx="4131436" cy="979619"/>
          </a:xfrm>
          <a:prstGeom prst="rect">
            <a:avLst/>
          </a:prstGeom>
        </p:spPr>
      </p:pic>
      <p:pic>
        <p:nvPicPr>
          <p:cNvPr id="27" name="Picture 2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50417FA-8374-6FFA-B04B-D30F5C614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556" y="7054164"/>
            <a:ext cx="4763820" cy="11350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0C414D-CEB7-BBC1-ACD5-64D44504F66A}"/>
              </a:ext>
            </a:extLst>
          </p:cNvPr>
          <p:cNvSpPr txBox="1"/>
          <p:nvPr/>
        </p:nvSpPr>
        <p:spPr>
          <a:xfrm>
            <a:off x="2420868" y="6431940"/>
            <a:ext cx="76860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(light) Fermion Yukawa’s wide open: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94057A-AEF2-2B38-89E3-7E7F43558305}"/>
              </a:ext>
            </a:extLst>
          </p:cNvPr>
          <p:cNvSpPr txBox="1"/>
          <p:nvPr/>
        </p:nvSpPr>
        <p:spPr>
          <a:xfrm>
            <a:off x="6396999" y="8909248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E. </a:t>
            </a:r>
            <a:r>
              <a:rPr lang="en-US" sz="2400" dirty="0" err="1">
                <a:solidFill>
                  <a:srgbClr val="C00000"/>
                </a:solidFill>
              </a:rPr>
              <a:t>Celada</a:t>
            </a:r>
            <a:r>
              <a:rPr lang="en-US" sz="2400" dirty="0">
                <a:solidFill>
                  <a:srgbClr val="C00000"/>
                </a:solidFill>
              </a:rPr>
              <a:t>, TH et al., arXiv:2312.13082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CD4FE-6BA4-1BCD-D7E0-32929FAA47A5}"/>
              </a:ext>
            </a:extLst>
          </p:cNvPr>
          <p:cNvSpPr txBox="1"/>
          <p:nvPr/>
        </p:nvSpPr>
        <p:spPr>
          <a:xfrm>
            <a:off x="832129" y="4516760"/>
            <a:ext cx="121226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weakly coupled (SUSY)         strongly coupled (composite)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8F0A4-C1C2-0E04-70E2-19C8DA588449}"/>
              </a:ext>
            </a:extLst>
          </p:cNvPr>
          <p:cNvSpPr txBox="1"/>
          <p:nvPr/>
        </p:nvSpPr>
        <p:spPr>
          <a:xfrm>
            <a:off x="1957736" y="5783868"/>
            <a:ext cx="90893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LHC: Higgs coupling SM-like </a:t>
            </a:r>
            <a:r>
              <a:rPr lang="en-US" dirty="0">
                <a:solidFill>
                  <a:srgbClr val="FF0000"/>
                </a:solidFill>
              </a:rPr>
              <a:t>~ 10%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9D97A-B73F-90CA-A374-66239E5939F7}"/>
              </a:ext>
            </a:extLst>
          </p:cNvPr>
          <p:cNvSpPr txBox="1"/>
          <p:nvPr/>
        </p:nvSpPr>
        <p:spPr>
          <a:xfrm>
            <a:off x="10606856" y="1204392"/>
            <a:ext cx="2310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 - Carlo Rubia</a:t>
            </a:r>
          </a:p>
        </p:txBody>
      </p:sp>
    </p:spTree>
    <p:extLst>
      <p:ext uri="{BB962C8B-B14F-4D97-AF65-F5344CB8AC3E}">
        <p14:creationId xmlns:p14="http://schemas.microsoft.com/office/powerpoint/2010/main" val="2901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9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D0970-49D6-3310-8F11-EC96BDF1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D27F3-9A12-A4E4-9E79-2D003B370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DF423-593D-C96B-0B92-5BA76517BF4B}"/>
              </a:ext>
            </a:extLst>
          </p:cNvPr>
          <p:cNvSpPr txBox="1"/>
          <p:nvPr/>
        </p:nvSpPr>
        <p:spPr>
          <a:xfrm>
            <a:off x="4054128" y="425078"/>
            <a:ext cx="5097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+mn-lt"/>
              </a:rPr>
              <a:t>A </a:t>
            </a:r>
            <a:r>
              <a:rPr lang="en-US" sz="5400" b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+mn-lt"/>
              </a:rPr>
              <a:t>ew Remarks </a:t>
            </a:r>
            <a:endParaRPr lang="en-US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5D0EC-8592-283D-71A3-CC5F14AAE2EA}"/>
              </a:ext>
            </a:extLst>
          </p:cNvPr>
          <p:cNvSpPr txBox="1"/>
          <p:nvPr/>
        </p:nvSpPr>
        <p:spPr>
          <a:xfrm>
            <a:off x="309712" y="1419825"/>
            <a:ext cx="12555724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Goldstone boson Equivalence Theorem:</a:t>
            </a:r>
          </a:p>
          <a:p>
            <a:pPr algn="l"/>
            <a:r>
              <a:rPr lang="en-US" dirty="0"/>
              <a:t>    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</a:rPr>
              <a:t>process-dependent &amp; need to be </a:t>
            </a:r>
            <a:r>
              <a:rPr lang="en-US" dirty="0"/>
              <a:t>quantified: </a:t>
            </a:r>
          </a:p>
          <a:p>
            <a:pPr algn="l"/>
            <a:r>
              <a:rPr lang="en-US" dirty="0"/>
              <a:t>          parametrically measured by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     Goldstone couplings g</a:t>
            </a:r>
            <a:r>
              <a:rPr lang="en-US" baseline="-25000" dirty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y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… and </a:t>
            </a:r>
            <a:r>
              <a:rPr lang="en-US" dirty="0" err="1">
                <a:solidFill>
                  <a:srgbClr val="FF0000"/>
                </a:solidFill>
              </a:rPr>
              <a:t>y</a:t>
            </a:r>
            <a:r>
              <a:rPr lang="en-US" baseline="-25000" dirty="0" err="1">
                <a:solidFill>
                  <a:srgbClr val="FF0000"/>
                </a:solidFill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… &gt;&gt; 𝛿 = M</a:t>
            </a:r>
            <a:r>
              <a:rPr lang="en-US" baseline="-25000" dirty="0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/2E !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GET Violation in fermion splitting f -&gt; f V</a:t>
            </a:r>
            <a:r>
              <a:rPr lang="en-US" baseline="-25000" dirty="0">
                <a:solidFill>
                  <a:schemeClr val="tx1"/>
                </a:solidFill>
              </a:rPr>
              <a:t>L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    </a:t>
            </a:r>
            <a:endParaRPr lang="en-US" sz="1000" baseline="-25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Analogous to QCD: </a:t>
            </a:r>
          </a:p>
          <a:p>
            <a:pPr algn="l"/>
            <a:r>
              <a:rPr lang="en-US" dirty="0"/>
              <a:t>Theoretical treatment in symmetric phase </a:t>
            </a:r>
            <a:r>
              <a:rPr lang="en-US" i="1" dirty="0">
                <a:solidFill>
                  <a:srgbClr val="FF0000"/>
                </a:solidFill>
              </a:rPr>
              <a:t>q, g </a:t>
            </a:r>
          </a:p>
          <a:p>
            <a:pPr algn="l"/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   </a:t>
            </a:r>
            <a:r>
              <a:rPr lang="en-US" dirty="0">
                <a:sym typeface="Wingdings" pitchFamily="2" charset="2"/>
              </a:rPr>
              <a:t> observation in b</a:t>
            </a:r>
            <a:r>
              <a:rPr lang="en-US" dirty="0"/>
              <a:t>roken phase massive hadrons.</a:t>
            </a:r>
          </a:p>
          <a:p>
            <a:pPr algn="l"/>
            <a:r>
              <a:rPr lang="en-US" dirty="0"/>
              <a:t>Theoretical treatment in symmetric phase </a:t>
            </a:r>
            <a:r>
              <a:rPr lang="en-US" i="1" dirty="0">
                <a:solidFill>
                  <a:srgbClr val="FF0000"/>
                </a:solidFill>
              </a:rPr>
              <a:t>W</a:t>
            </a:r>
            <a:r>
              <a:rPr lang="en-US" i="1" baseline="30000" dirty="0">
                <a:solidFill>
                  <a:srgbClr val="FF0000"/>
                </a:solidFill>
              </a:rPr>
              <a:t>0,1,2</a:t>
            </a:r>
            <a:r>
              <a:rPr lang="en-US" i="1" dirty="0">
                <a:solidFill>
                  <a:srgbClr val="FF0000"/>
                </a:solidFill>
              </a:rPr>
              <a:t>, B</a:t>
            </a:r>
            <a:r>
              <a:rPr lang="en-US" dirty="0"/>
              <a:t> </a:t>
            </a:r>
          </a:p>
          <a:p>
            <a:pPr algn="l"/>
            <a:r>
              <a:rPr lang="en-US" dirty="0">
                <a:sym typeface="Wingdings" pitchFamily="2" charset="2"/>
              </a:rPr>
              <a:t>   observation in broken phase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W</a:t>
            </a:r>
            <a:r>
              <a:rPr lang="en-US" i="1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, Z, 𝛾 ; (t, b) (e, 𝜈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) …</a:t>
            </a:r>
          </a:p>
          <a:p>
            <a:pPr algn="l"/>
            <a:r>
              <a:rPr lang="en-US" sz="1000" dirty="0">
                <a:solidFill>
                  <a:srgbClr val="FF0000"/>
                </a:solidFill>
                <a:sym typeface="Wingdings" pitchFamily="2" charset="2"/>
              </a:rPr>
              <a:t> 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Perhaps, only at the high-T environment (e.g., in the early universe) would we experience the (real) EW symmetry restoration.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>
            <a:extLst>
              <a:ext uri="{FF2B5EF4-FFF2-40B4-BE49-F238E27FC236}">
                <a16:creationId xmlns:a16="http://schemas.microsoft.com/office/drawing/2014/main" id="{C3527738-FBF2-15A1-B6E9-7034635EB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04" y="3940696"/>
            <a:ext cx="3454010" cy="9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5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AC19A-17AB-7DF5-7B7F-947FA9761C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4B70B-97A1-867A-DA24-B67C015EA4AD}"/>
              </a:ext>
            </a:extLst>
          </p:cNvPr>
          <p:cNvSpPr txBox="1"/>
          <p:nvPr/>
        </p:nvSpPr>
        <p:spPr>
          <a:xfrm>
            <a:off x="342727" y="2443619"/>
            <a:ext cx="1256838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QED is UV complete, but doesn’t go beyond O(GeV):</a:t>
            </a:r>
          </a:p>
          <a:p>
            <a:pPr algn="l"/>
            <a:r>
              <a:rPr lang="en-US" dirty="0"/>
              <a:t>               e.g. </a:t>
            </a:r>
            <a:r>
              <a:rPr lang="en-US" dirty="0">
                <a:solidFill>
                  <a:srgbClr val="FF0000"/>
                </a:solidFill>
              </a:rPr>
              <a:t>(g-2)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 versus (g-2)</a:t>
            </a:r>
            <a:r>
              <a:rPr lang="en-US" baseline="-25000" dirty="0">
                <a:solidFill>
                  <a:srgbClr val="FF0000"/>
                </a:solidFill>
              </a:rPr>
              <a:t>𝛍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QCD is UV complete, could be dynamically</a:t>
            </a:r>
          </a:p>
          <a:p>
            <a:pPr algn="l"/>
            <a:r>
              <a:rPr lang="en-US" dirty="0"/>
              <a:t>     extrapolated to an exponentially high scale Q:</a:t>
            </a:r>
          </a:p>
          <a:p>
            <a:pPr algn="l"/>
            <a:endParaRPr lang="en-US" dirty="0"/>
          </a:p>
          <a:p>
            <a:pPr algn="l"/>
            <a:r>
              <a:rPr lang="en-US" sz="800" dirty="0"/>
              <a:t>   </a:t>
            </a:r>
          </a:p>
          <a:p>
            <a:pPr algn="l"/>
            <a:r>
              <a:rPr lang="en-US" dirty="0"/>
              <a:t>            but new physics comes in at </a:t>
            </a:r>
          </a:p>
          <a:p>
            <a:pPr algn="l"/>
            <a:r>
              <a:rPr lang="en-US" sz="800" dirty="0"/>
              <a:t> 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 SM with the Higgs IS UV complete,  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/>
              <a:t>                   --- to be tested by EWSR</a:t>
            </a:r>
          </a:p>
          <a:p>
            <a:pPr algn="l"/>
            <a:r>
              <a:rPr lang="en-US" dirty="0"/>
              <a:t>but what confidence do we have to extrapolate it to </a:t>
            </a:r>
            <a:r>
              <a:rPr lang="en-US" dirty="0">
                <a:solidFill>
                  <a:srgbClr val="FF0000"/>
                </a:solidFill>
              </a:rPr>
              <a:t>O(M</a:t>
            </a:r>
            <a:r>
              <a:rPr lang="en-US" baseline="-25000" dirty="0">
                <a:solidFill>
                  <a:srgbClr val="FF0000"/>
                </a:solidFill>
              </a:rPr>
              <a:t>PL</a:t>
            </a:r>
            <a:r>
              <a:rPr lang="en-US" dirty="0">
                <a:solidFill>
                  <a:srgbClr val="FF0000"/>
                </a:solidFill>
              </a:rPr>
              <a:t>)?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FBECF-A866-055E-A89D-CD75095A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798" y="4948808"/>
            <a:ext cx="9303130" cy="50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D62D1-C7FD-1AAA-ACF2-AAC548E11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094" y="5495528"/>
            <a:ext cx="2426706" cy="749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2B0D6-3320-DC76-A566-156F12491523}"/>
              </a:ext>
            </a:extLst>
          </p:cNvPr>
          <p:cNvSpPr txBox="1"/>
          <p:nvPr/>
        </p:nvSpPr>
        <p:spPr>
          <a:xfrm>
            <a:off x="124628" y="7894746"/>
            <a:ext cx="12568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à"/>
            </a:pPr>
            <a:r>
              <a:rPr lang="en-US" sz="4400" b="1" dirty="0">
                <a:solidFill>
                  <a:srgbClr val="0000FF"/>
                </a:solidFill>
                <a:latin typeface="+mn-lt"/>
                <a:sym typeface="Wingdings" pitchFamily="2" charset="2"/>
              </a:rPr>
              <a:t>UV completion needs NOT to be a completion!</a:t>
            </a:r>
          </a:p>
          <a:p>
            <a:r>
              <a:rPr lang="en-US" sz="4400" b="1" i="1" dirty="0">
                <a:solidFill>
                  <a:srgbClr val="0000FF"/>
                </a:solidFill>
                <a:latin typeface="+mn-lt"/>
                <a:sym typeface="Wingdings" pitchFamily="2" charset="2"/>
              </a:rPr>
              <a:t>i.e.</a:t>
            </a:r>
            <a:r>
              <a:rPr lang="en-US" sz="4400" b="1" dirty="0">
                <a:solidFill>
                  <a:srgbClr val="0000FF"/>
                </a:solidFill>
                <a:latin typeface="+mn-lt"/>
                <a:sym typeface="Wingdings" pitchFamily="2" charset="2"/>
              </a:rPr>
              <a:t> Go for BSM &amp; beyond EWSR!</a:t>
            </a:r>
            <a:endParaRPr lang="en-US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1D8F1-3217-6D27-50CA-30E9450D1165}"/>
              </a:ext>
            </a:extLst>
          </p:cNvPr>
          <p:cNvSpPr txBox="1"/>
          <p:nvPr/>
        </p:nvSpPr>
        <p:spPr>
          <a:xfrm>
            <a:off x="597744" y="930876"/>
            <a:ext cx="1166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  <a:latin typeface="+mn-lt"/>
              </a:rPr>
              <a:t>In approaching EWSR, </a:t>
            </a:r>
          </a:p>
          <a:p>
            <a:pPr algn="l"/>
            <a:r>
              <a:rPr lang="en-US" sz="4800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4800" i="0" u="none" strike="noStrike" dirty="0">
                <a:solidFill>
                  <a:srgbClr val="FF0000"/>
                </a:solidFill>
                <a:effectLst/>
                <a:latin typeface="+mn-lt"/>
              </a:rPr>
              <a:t>ow much the SM UV completion tells us?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8E425-1A00-F4B4-9E6C-9C25AE0BA57F}"/>
              </a:ext>
            </a:extLst>
          </p:cNvPr>
          <p:cNvSpPr txBox="1"/>
          <p:nvPr/>
        </p:nvSpPr>
        <p:spPr>
          <a:xfrm>
            <a:off x="3997220" y="65038"/>
            <a:ext cx="6249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+mn-lt"/>
              </a:rPr>
              <a:t>Further Remarks</a:t>
            </a:r>
            <a:endParaRPr lang="en-US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51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6B4A-B526-A9F9-AD7B-C9538E447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63E6F-08C4-FC4D-4DF6-5A6377414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74E71-3C06-922D-7B12-7D930B9E4D7C}"/>
              </a:ext>
            </a:extLst>
          </p:cNvPr>
          <p:cNvSpPr txBox="1"/>
          <p:nvPr/>
        </p:nvSpPr>
        <p:spPr>
          <a:xfrm>
            <a:off x="4646077" y="3004592"/>
            <a:ext cx="4017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361525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5123-7A53-37C5-6709-C57EA0478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243CD-18DF-77FD-7DCF-1D7820629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1E6A0-88A4-82D2-A425-131FA5800D08}"/>
              </a:ext>
            </a:extLst>
          </p:cNvPr>
          <p:cNvSpPr txBox="1"/>
          <p:nvPr/>
        </p:nvSpPr>
        <p:spPr>
          <a:xfrm>
            <a:off x="488324" y="916360"/>
            <a:ext cx="120281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In our daily life, we live in a deeply broken phase,</a:t>
            </a:r>
          </a:p>
          <a:p>
            <a:pPr algn="l"/>
            <a:r>
              <a:rPr lang="en-US" dirty="0">
                <a:latin typeface="Helvetica" pitchFamily="2" charset="0"/>
              </a:rPr>
              <a:t>    no sign of EW gauge symmetry! The “weak” force: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30A60-0637-BFC3-EF92-C68D0DB03266}"/>
              </a:ext>
            </a:extLst>
          </p:cNvPr>
          <p:cNvSpPr txBox="1"/>
          <p:nvPr/>
        </p:nvSpPr>
        <p:spPr>
          <a:xfrm>
            <a:off x="488324" y="2644552"/>
            <a:ext cx="117747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More discoveries: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71500" indent="-571500" algn="l">
              <a:buFontTx/>
              <a:buChar char="-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Weak neutral current (1973):</a:t>
            </a:r>
          </a:p>
          <a:p>
            <a:pPr marL="571500" indent="-571500" algn="l">
              <a:buFontTx/>
              <a:buChar char="-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EW unification: </a:t>
            </a:r>
            <a:r>
              <a:rPr lang="en-US" sz="2800" dirty="0">
                <a:latin typeface="Helvetica" pitchFamily="2" charset="0"/>
              </a:rPr>
              <a:t>HERA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71500" indent="-571500" algn="l">
              <a:buFontTx/>
              <a:buChar char="-"/>
            </a:pPr>
            <a:r>
              <a:rPr lang="en-US" sz="2800" dirty="0">
                <a:latin typeface="Helvetica" pitchFamily="2" charset="0"/>
              </a:rPr>
              <a:t>W</a:t>
            </a:r>
            <a:r>
              <a:rPr lang="en-US" sz="2800" baseline="30000" dirty="0">
                <a:latin typeface="Helvetica" pitchFamily="2" charset="0"/>
              </a:rPr>
              <a:t>±</a:t>
            </a:r>
            <a:r>
              <a:rPr lang="en-US" sz="2800" dirty="0">
                <a:latin typeface="Helvetica" pitchFamily="2" charset="0"/>
              </a:rPr>
              <a:t>,Z</a:t>
            </a:r>
            <a:r>
              <a:rPr lang="en-US" sz="2800" baseline="30000" dirty="0">
                <a:latin typeface="Helvetica" pitchFamily="2" charset="0"/>
              </a:rPr>
              <a:t>0</a:t>
            </a:r>
            <a:r>
              <a:rPr lang="en-US" sz="2800" dirty="0">
                <a:latin typeface="Helvetica" pitchFamily="2" charset="0"/>
              </a:rPr>
              <a:t> discovery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US" sz="2800" dirty="0" err="1">
                <a:latin typeface="Helvetica" pitchFamily="2" charset="0"/>
              </a:rPr>
              <a:t>SppS</a:t>
            </a:r>
            <a:r>
              <a:rPr lang="en-US" sz="2800" dirty="0">
                <a:latin typeface="Helvetica" pitchFamily="2" charset="0"/>
              </a:rPr>
              <a:t> (1983)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sz="2800" dirty="0">
                <a:latin typeface="Helvetica" pitchFamily="2" charset="0"/>
              </a:rPr>
              <a:t>     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LEP, Tevatron, LHC</a:t>
            </a:r>
            <a:r>
              <a:rPr lang="en-US" sz="2800" dirty="0">
                <a:latin typeface="Helvetica" pitchFamily="2" charset="0"/>
              </a:rPr>
              <a:t> 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itchFamily="2" charset="0"/>
              </a:rPr>
              <a:t>EW Gauge Theory at Work: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432FF"/>
                </a:solidFill>
                <a:latin typeface="Helvetica" pitchFamily="2" charset="0"/>
              </a:rPr>
              <a:t>Non-Abelian gauge structure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432FF"/>
                </a:solidFill>
                <a:latin typeface="Helvetica" pitchFamily="2" charset="0"/>
              </a:rPr>
              <a:t>Gauge coupling universality</a:t>
            </a:r>
          </a:p>
          <a:p>
            <a:pPr algn="l"/>
            <a:r>
              <a:rPr lang="en-US" sz="2800" dirty="0">
                <a:solidFill>
                  <a:srgbClr val="0432FF"/>
                </a:solidFill>
                <a:latin typeface="Helvetica" pitchFamily="2" charset="0"/>
              </a:rPr>
              <a:t>     </a:t>
            </a:r>
            <a:r>
              <a:rPr lang="en-US" sz="2800" dirty="0">
                <a:latin typeface="Helvetica" pitchFamily="2" charset="0"/>
              </a:rPr>
              <a:t>EW precision ~ </a:t>
            </a:r>
            <a:r>
              <a:rPr lang="en-US" sz="2800" dirty="0">
                <a:solidFill>
                  <a:srgbClr val="FF0000"/>
                </a:solidFill>
                <a:latin typeface="Helvetica" pitchFamily="2" charset="0"/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  <a:latin typeface="Helvetica" pitchFamily="2" charset="0"/>
              </a:rPr>
              <a:t>-3</a:t>
            </a:r>
          </a:p>
          <a:p>
            <a:pPr algn="l"/>
            <a:r>
              <a:rPr lang="en-US" sz="1000" baseline="30000" dirty="0">
                <a:solidFill>
                  <a:srgbClr val="FF0000"/>
                </a:solidFill>
                <a:latin typeface="Helvetica" pitchFamily="2" charset="0"/>
              </a:rPr>
              <a:t>  </a:t>
            </a:r>
            <a:endParaRPr lang="en-US" sz="1000" dirty="0">
              <a:latin typeface="Helvetica" pitchFamily="2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@100 GeV, still a broken/superconducting phase:</a:t>
            </a:r>
          </a:p>
          <a:p>
            <a:pPr algn="l"/>
            <a:r>
              <a:rPr lang="en-US" dirty="0">
                <a:latin typeface="Helvetica" pitchFamily="2" charset="0"/>
              </a:rPr>
              <a:t>    </a:t>
            </a:r>
            <a:r>
              <a:rPr lang="en-US" sz="2800" dirty="0">
                <a:latin typeface="Helvetica" pitchFamily="2" charset="0"/>
              </a:rPr>
              <a:t>London penetration depth </a:t>
            </a:r>
          </a:p>
          <a:p>
            <a:pPr algn="l"/>
            <a:r>
              <a:rPr lang="en-US" sz="2800" dirty="0">
                <a:latin typeface="Helvetica" pitchFamily="2" charset="0"/>
              </a:rPr>
              <a:t>     (the Meissner effect):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endParaRPr lang="en-US" sz="2800" dirty="0"/>
          </a:p>
        </p:txBody>
      </p:sp>
      <p:pic>
        <p:nvPicPr>
          <p:cNvPr id="1027" name="Picture 3" descr="The inelastic neutral current neutrino-nucleus scattering process where...  | Download Scientific Diagram">
            <a:hlinkClick r:id="rId2"/>
            <a:extLst>
              <a:ext uri="{FF2B5EF4-FFF2-40B4-BE49-F238E27FC236}">
                <a16:creationId xmlns:a16="http://schemas.microsoft.com/office/drawing/2014/main" id="{00C15991-EF82-6D4B-4030-7125BB58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644552"/>
            <a:ext cx="3390342" cy="13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57AD991E-A3F2-88F1-ACC2-11F8CBCB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3978649"/>
            <a:ext cx="3110509" cy="279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76ADC-9949-9194-B3A9-01C9E8867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752" y="4012704"/>
            <a:ext cx="2979507" cy="2189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8ACF54-D91B-4315-815D-BEECDCBB6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015" y="8549208"/>
            <a:ext cx="5256377" cy="43473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10A9DAA-4C59-F091-BF5A-09EA57D65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7109" y="124272"/>
            <a:ext cx="8410582" cy="830997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Electroweak Gauge Theory</a:t>
            </a:r>
            <a:endParaRPr lang="en-US" sz="54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DEC5A-5D0E-445D-7B68-9BAB1C31F86C}"/>
              </a:ext>
            </a:extLst>
          </p:cNvPr>
          <p:cNvSpPr txBox="1"/>
          <p:nvPr/>
        </p:nvSpPr>
        <p:spPr>
          <a:xfrm>
            <a:off x="10102800" y="6388968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𝚫M</a:t>
            </a:r>
            <a:r>
              <a:rPr lang="en-US" sz="2800" b="0" i="0" u="none" strike="noStrike" baseline="-25000" dirty="0">
                <a:solidFill>
                  <a:srgbClr val="FF0000"/>
                </a:solidFill>
                <a:effectLst/>
                <a:latin typeface="Helvetica" pitchFamily="2" charset="0"/>
              </a:rPr>
              <a:t>w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/M</a:t>
            </a:r>
            <a:r>
              <a:rPr lang="en-US" sz="2800" b="0" i="0" u="none" strike="noStrike" baseline="-25000" dirty="0">
                <a:solidFill>
                  <a:srgbClr val="FF0000"/>
                </a:solidFill>
                <a:effectLst/>
                <a:latin typeface="Helvetica" pitchFamily="2" charset="0"/>
              </a:rPr>
              <a:t>w 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~10</a:t>
            </a:r>
            <a:r>
              <a:rPr lang="en-US" sz="2800" b="0" i="0" u="none" strike="noStrike" baseline="30000" dirty="0">
                <a:solidFill>
                  <a:srgbClr val="FF0000"/>
                </a:solidFill>
                <a:effectLst/>
                <a:latin typeface="Helvetica" pitchFamily="2" charset="0"/>
              </a:rPr>
              <a:t>-4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017041DD-DD07-9638-9852-607492E1C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416" y="7489824"/>
            <a:ext cx="6120680" cy="1454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7297E4-F4FA-4FC5-64CF-DCD6BA0E9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065" y="8955006"/>
            <a:ext cx="6127031" cy="674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0B353-8259-2CAA-1E46-27DF179B0C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880" y="2178244"/>
            <a:ext cx="8579017" cy="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6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2033D-F563-3334-7DD9-E9D9FFD6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34039-4AFB-FF8D-E8D9-0AE997D93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35D83-F689-C5D2-DF4E-CDF61C840146}"/>
              </a:ext>
            </a:extLst>
          </p:cNvPr>
          <p:cNvSpPr txBox="1"/>
          <p:nvPr/>
        </p:nvSpPr>
        <p:spPr>
          <a:xfrm>
            <a:off x="586136" y="726103"/>
            <a:ext cx="117489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Observation of W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L</a:t>
            </a:r>
            <a:r>
              <a:rPr lang="en-US" baseline="-25000" dirty="0">
                <a:latin typeface="Helvetica" pitchFamily="2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Z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F421E-641A-04CB-28FA-D966F28260B3}"/>
              </a:ext>
            </a:extLst>
          </p:cNvPr>
          <p:cNvSpPr txBox="1"/>
          <p:nvPr/>
        </p:nvSpPr>
        <p:spPr>
          <a:xfrm>
            <a:off x="919625" y="2327484"/>
            <a:ext cx="82470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 W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L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±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Z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at the LHC </a:t>
            </a:r>
            <a:r>
              <a:rPr lang="en-US" dirty="0">
                <a:latin typeface="Helvetica" pitchFamily="2" charset="0"/>
              </a:rPr>
              <a:t>in high energies: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46A19-0AAF-C5FA-98A3-673241175DF4}"/>
              </a:ext>
            </a:extLst>
          </p:cNvPr>
          <p:cNvSpPr txBox="1"/>
          <p:nvPr/>
        </p:nvSpPr>
        <p:spPr>
          <a:xfrm>
            <a:off x="1170392" y="1373541"/>
            <a:ext cx="72042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first from the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top decay t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W</a:t>
            </a:r>
            <a:r>
              <a:rPr lang="en-US" b="0" i="0" u="none" strike="noStrike" baseline="30000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+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b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40FCF-151C-0425-E912-5741D108E8E2}"/>
              </a:ext>
            </a:extLst>
          </p:cNvPr>
          <p:cNvSpPr txBox="1"/>
          <p:nvPr/>
        </p:nvSpPr>
        <p:spPr>
          <a:xfrm>
            <a:off x="854346" y="3292624"/>
            <a:ext cx="76642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±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±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 W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±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W</a:t>
            </a:r>
            <a:r>
              <a:rPr lang="en-US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±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observed @ LHC, 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but only for W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01209-812E-1B47-A70F-7855ADF3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40" y="988368"/>
            <a:ext cx="3965910" cy="677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4CF224-D50B-9101-29DE-B679F9BAD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40" y="1780456"/>
            <a:ext cx="3831450" cy="374234"/>
          </a:xfrm>
          <a:prstGeom prst="rect">
            <a:avLst/>
          </a:prstGeom>
        </p:spPr>
      </p:pic>
      <p:pic>
        <p:nvPicPr>
          <p:cNvPr id="15" name="Picture 14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60296F6A-BA5C-FCF5-D681-50307F61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00" y="2932584"/>
            <a:ext cx="4424315" cy="3655330"/>
          </a:xfrm>
          <a:prstGeom prst="rect">
            <a:avLst/>
          </a:prstGeom>
        </p:spPr>
      </p:pic>
      <p:pic>
        <p:nvPicPr>
          <p:cNvPr id="17" name="Picture 16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E6722547-072A-3C73-1096-46B37DF4D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986" y="6371402"/>
            <a:ext cx="5493968" cy="953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DB3149-EC42-D3A2-93B5-823D67011DA3}"/>
              </a:ext>
            </a:extLst>
          </p:cNvPr>
          <p:cNvSpPr txBox="1"/>
          <p:nvPr/>
        </p:nvSpPr>
        <p:spPr>
          <a:xfrm>
            <a:off x="2412298" y="7685112"/>
            <a:ext cx="38282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trivial “scalarization”</a:t>
            </a:r>
          </a:p>
          <a:p>
            <a:r>
              <a:rPr lang="en-US" sz="3200" dirty="0"/>
              <a:t>(for any vector state)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2225F7-FF4B-D998-3671-3727DFBCEC24}"/>
              </a:ext>
            </a:extLst>
          </p:cNvPr>
          <p:cNvSpPr txBox="1"/>
          <p:nvPr/>
        </p:nvSpPr>
        <p:spPr>
          <a:xfrm>
            <a:off x="6718424" y="7613104"/>
            <a:ext cx="3472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symmetry breaking</a:t>
            </a:r>
          </a:p>
          <a:p>
            <a:r>
              <a:rPr lang="en-US" sz="3200" dirty="0"/>
              <a:t>residual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EDFA90-BC4E-2148-3A03-911C9BA7D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869086">
            <a:off x="5160654" y="6982498"/>
            <a:ext cx="260698" cy="8472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897D3B-25C4-974A-6027-70520F15F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01517">
            <a:off x="7908033" y="6985672"/>
            <a:ext cx="260698" cy="847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01C514-F0D9-8F7C-4A10-3EA0C6BBEF4B}"/>
              </a:ext>
            </a:extLst>
          </p:cNvPr>
          <p:cNvSpPr txBox="1"/>
          <p:nvPr/>
        </p:nvSpPr>
        <p:spPr>
          <a:xfrm>
            <a:off x="9166696" y="5380856"/>
            <a:ext cx="3027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ATLAS: arXiv:2402.16365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450AD-20DC-12D8-978F-7C97D4E98542}"/>
              </a:ext>
            </a:extLst>
          </p:cNvPr>
          <p:cNvSpPr txBox="1"/>
          <p:nvPr/>
        </p:nvSpPr>
        <p:spPr>
          <a:xfrm>
            <a:off x="834655" y="4631159"/>
            <a:ext cx="693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ATLAS: arXiv:1906.03203, CMS: arXiv:2009.09429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7D73D2-1543-9031-6192-422F79E03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76" y="52264"/>
            <a:ext cx="11388872" cy="830997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Longitudinal Gauge Boson &amp; its Mass</a:t>
            </a:r>
            <a:endParaRPr lang="en-US" sz="54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D607A-5FE5-6E0F-B621-1ABB8DB29175}"/>
              </a:ext>
            </a:extLst>
          </p:cNvPr>
          <p:cNvSpPr txBox="1"/>
          <p:nvPr/>
        </p:nvSpPr>
        <p:spPr>
          <a:xfrm>
            <a:off x="381720" y="5567844"/>
            <a:ext cx="79624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L</a:t>
            </a:r>
            <a:r>
              <a:rPr lang="en-US" dirty="0"/>
              <a:t> wavefunction for a massive vector :</a:t>
            </a:r>
          </a:p>
        </p:txBody>
      </p:sp>
    </p:spTree>
    <p:extLst>
      <p:ext uri="{BB962C8B-B14F-4D97-AF65-F5344CB8AC3E}">
        <p14:creationId xmlns:p14="http://schemas.microsoft.com/office/powerpoint/2010/main" val="189496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0" grpId="0"/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2078323" y="6210687"/>
            <a:ext cx="9320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Wingdings" pitchFamily="2" charset="2"/>
              <a:buChar char="à"/>
            </a:pPr>
            <a:r>
              <a:rPr lang="en-US" sz="4000" dirty="0">
                <a:sym typeface="Wingdings" pitchFamily="2" charset="2"/>
              </a:rPr>
              <a:t>Bloch-</a:t>
            </a:r>
            <a:r>
              <a:rPr lang="en-US" sz="4000" dirty="0" err="1">
                <a:sym typeface="Wingdings" pitchFamily="2" charset="2"/>
              </a:rPr>
              <a:t>Nordsieck</a:t>
            </a:r>
            <a:r>
              <a:rPr lang="en-US" sz="4000" dirty="0">
                <a:sym typeface="Wingdings" pitchFamily="2" charset="2"/>
              </a:rPr>
              <a:t> theorem violation!</a:t>
            </a:r>
          </a:p>
          <a:p>
            <a:pPr marL="571500" indent="-571500" algn="l">
              <a:buFont typeface="Wingdings" pitchFamily="2" charset="2"/>
              <a:buChar char="à"/>
            </a:pPr>
            <a:r>
              <a:rPr lang="en-US" sz="4000" dirty="0">
                <a:solidFill>
                  <a:schemeClr val="tx1"/>
                </a:solidFill>
                <a:sym typeface="Wingdings" pitchFamily="2" charset="2"/>
              </a:rPr>
              <a:t>“Factorization theorem”: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sym typeface="Wingdings" pitchFamily="2" charset="2"/>
              </a:rPr>
              <a:t>sufficiently inclusive </a:t>
            </a:r>
            <a:r>
              <a:rPr lang="en-US" sz="4000" b="1" dirty="0">
                <a:solidFill>
                  <a:schemeClr val="tx1"/>
                </a:solidFill>
                <a:sym typeface="Wingdings" pitchFamily="2" charset="2"/>
              </a:rPr>
              <a:t>processes,</a:t>
            </a:r>
            <a:r>
              <a:rPr lang="en-US" sz="40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sym typeface="Wingdings" pitchFamily="2" charset="2"/>
              </a:rPr>
              <a:t>and infrared safe-</a:t>
            </a:r>
            <a:r>
              <a:rPr lang="en-US" sz="4000" b="1" dirty="0">
                <a:solidFill>
                  <a:schemeClr val="tx1"/>
                </a:solidFill>
                <a:sym typeface="Wingdings" pitchFamily="2" charset="2"/>
              </a:rPr>
              <a:t>observables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D873A-6879-824D-B720-E488F5A81796}"/>
              </a:ext>
            </a:extLst>
          </p:cNvPr>
          <p:cNvSpPr txBox="1"/>
          <p:nvPr/>
        </p:nvSpPr>
        <p:spPr>
          <a:xfrm>
            <a:off x="381720" y="2318772"/>
            <a:ext cx="120973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Incomplete cancellation for non-inclusive process in SU(2):</a:t>
            </a:r>
          </a:p>
          <a:p>
            <a:r>
              <a:rPr lang="en-US" dirty="0"/>
              <a:t>SU(2) “color” </a:t>
            </a:r>
            <a:r>
              <a:rPr lang="en-US" dirty="0">
                <a:solidFill>
                  <a:srgbClr val="FF0000"/>
                </a:solidFill>
              </a:rPr>
              <a:t>(e,𝝂) </a:t>
            </a:r>
            <a:r>
              <a:rPr lang="en-US" dirty="0">
                <a:solidFill>
                  <a:schemeClr val="tx1"/>
                </a:solidFill>
              </a:rPr>
              <a:t>distinguishable, unlike QCD!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15B1F-5F4D-A54B-B464-AA5F9391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597" y="3508648"/>
            <a:ext cx="4360899" cy="158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495B5-BC42-3640-B4B7-70F1DF238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024" y="5082112"/>
            <a:ext cx="5976664" cy="123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5FA83-E465-ED4A-A1A8-BAE0ACB8AD86}"/>
              </a:ext>
            </a:extLst>
          </p:cNvPr>
          <p:cNvSpPr txBox="1"/>
          <p:nvPr/>
        </p:nvSpPr>
        <p:spPr>
          <a:xfrm>
            <a:off x="1677864" y="52264"/>
            <a:ext cx="977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n-lt"/>
              </a:rPr>
              <a:t>EW Evolution beyond Leading Log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C5B6C-9E9D-0148-83D6-7E37D3E6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088" y="899599"/>
            <a:ext cx="5792229" cy="1312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AE1B1-24A2-4445-99EE-DF2EDC84D70D}"/>
              </a:ext>
            </a:extLst>
          </p:cNvPr>
          <p:cNvSpPr txBox="1"/>
          <p:nvPr/>
        </p:nvSpPr>
        <p:spPr>
          <a:xfrm>
            <a:off x="3982120" y="844352"/>
            <a:ext cx="1412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</a:p>
          <a:p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  <a:r>
              <a:rPr lang="en-US" sz="3200" dirty="0">
                <a:solidFill>
                  <a:srgbClr val="FF0000"/>
                </a:solidFill>
              </a:rPr>
              <a:t>      𝛎</a:t>
            </a:r>
            <a:r>
              <a:rPr lang="en-US" sz="3200" baseline="-25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132B1-89A5-6B42-AE7C-6D218C202CC2}"/>
              </a:ext>
            </a:extLst>
          </p:cNvPr>
          <p:cNvSpPr txBox="1"/>
          <p:nvPr/>
        </p:nvSpPr>
        <p:spPr>
          <a:xfrm>
            <a:off x="7366496" y="837962"/>
            <a:ext cx="885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Z/W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𝛎</a:t>
            </a:r>
            <a:r>
              <a:rPr lang="en-US" sz="3200" baseline="-25000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17836D-0423-3D3D-7871-8122B422E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200" y="2140496"/>
            <a:ext cx="142078" cy="227325"/>
          </a:xfrm>
          <a:prstGeom prst="rect">
            <a:avLst/>
          </a:prstGeom>
        </p:spPr>
      </p:pic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19F9C4DD-53C1-46BE-DD89-02FE4AEB5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979" y="3652664"/>
            <a:ext cx="2017650" cy="1322710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F21129-4A57-700B-6D8A-1C00F1629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286" y="5020816"/>
            <a:ext cx="2017650" cy="1187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C26389-C277-4CD8-06BB-C759D3B85CDB}"/>
              </a:ext>
            </a:extLst>
          </p:cNvPr>
          <p:cNvSpPr txBox="1"/>
          <p:nvPr/>
        </p:nvSpPr>
        <p:spPr>
          <a:xfrm>
            <a:off x="1364156" y="8571855"/>
            <a:ext cx="10754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  <a:sym typeface="Wingdings" pitchFamily="2" charset="2"/>
              </a:rPr>
              <a:t>Not there yet! Much more to learn @ HE !</a:t>
            </a:r>
          </a:p>
        </p:txBody>
      </p:sp>
    </p:spTree>
    <p:extLst>
      <p:ext uri="{BB962C8B-B14F-4D97-AF65-F5344CB8AC3E}">
        <p14:creationId xmlns:p14="http://schemas.microsoft.com/office/powerpoint/2010/main" val="3000787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AB4AF30B-FA3F-824A-863C-EE7278B6E27E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>
            <a:off x="72008" y="4084712"/>
            <a:ext cx="12767096" cy="18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3600" dirty="0">
                <a:solidFill>
                  <a:srgbClr val="0000FF"/>
                </a:solidFill>
                <a:cs typeface="Cochin" charset="0"/>
              </a:rPr>
              <a:t>At high energies </a:t>
            </a:r>
            <a:r>
              <a:rPr lang="en-US" altLang="ja-JP" sz="3600" dirty="0">
                <a:solidFill>
                  <a:srgbClr val="D90B00"/>
                </a:solidFill>
                <a:cs typeface="Cochin" charset="0"/>
              </a:rPr>
              <a:t>E&gt;&gt;M</a:t>
            </a:r>
            <a:r>
              <a:rPr lang="en-US" altLang="ja-JP" sz="3600" baseline="-6000" dirty="0">
                <a:solidFill>
                  <a:srgbClr val="D90B00"/>
                </a:solidFill>
                <a:cs typeface="Cochin" charset="0"/>
              </a:rPr>
              <a:t>W</a:t>
            </a:r>
            <a:r>
              <a:rPr lang="en-US" altLang="ja-JP" sz="3600" dirty="0">
                <a:solidFill>
                  <a:srgbClr val="0000FF"/>
                </a:solidFill>
                <a:cs typeface="Cochin" charset="0"/>
              </a:rPr>
              <a:t>, the longitudinally polarized gauge bosons behave like the corresponding Goldstone bosons. (They remember their origin!)</a:t>
            </a:r>
            <a:endParaRPr lang="en-US" altLang="ja-JP" sz="3600" dirty="0">
              <a:solidFill>
                <a:srgbClr val="D90B00"/>
              </a:solidFill>
              <a:cs typeface="Coch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713" y="8693224"/>
            <a:ext cx="12529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 sz="1800">
                <a:uFillTx/>
              </a:defRPr>
            </a:pP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Lee, Quigg, Thacker (1977);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Chanowitz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, Gailard (1984); J. Chen, TH, B. Tweedie,  </a:t>
            </a:r>
          </a:p>
          <a:p>
            <a:pPr lvl="0" algn="l">
              <a:defRPr sz="1800">
                <a:uFillTx/>
              </a:defRPr>
            </a:pP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arXiv:1611.00788;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Coumo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, L. Vecchi, A.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Wulzer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, arXiv:1911.12366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56" y="1492424"/>
            <a:ext cx="4248472" cy="783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77434-B5AB-299C-F17B-BEF9B94A6309}"/>
              </a:ext>
            </a:extLst>
          </p:cNvPr>
          <p:cNvSpPr txBox="1"/>
          <p:nvPr/>
        </p:nvSpPr>
        <p:spPr>
          <a:xfrm>
            <a:off x="684651" y="5933688"/>
            <a:ext cx="1171019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Helvetica" pitchFamily="2" charset="0"/>
              </a:rPr>
              <a:t>At high energies: 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  <a:latin typeface="Helvetica" pitchFamily="2" charset="0"/>
              </a:rPr>
              <a:t>    </a:t>
            </a:r>
            <a:r>
              <a:rPr lang="en-US" dirty="0" err="1">
                <a:solidFill>
                  <a:srgbClr val="FF0000"/>
                </a:solidFill>
                <a:latin typeface="Helvetica" pitchFamily="2" charset="0"/>
              </a:rPr>
              <a:t>W</a:t>
            </a:r>
            <a:r>
              <a:rPr lang="en-US" baseline="30000" dirty="0" err="1">
                <a:solidFill>
                  <a:srgbClr val="FF0000"/>
                </a:solidFill>
                <a:latin typeface="Helvetica" pitchFamily="2" charset="0"/>
              </a:rPr>
              <a:t>i</a:t>
            </a:r>
            <a:r>
              <a:rPr lang="en-US" baseline="-25000" dirty="0" err="1">
                <a:solidFill>
                  <a:srgbClr val="FF0000"/>
                </a:solidFill>
                <a:latin typeface="Helvetica" pitchFamily="2" charset="0"/>
              </a:rPr>
              <a:t>L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dirty="0">
                <a:latin typeface="Helvetica" pitchFamily="2" charset="0"/>
              </a:rPr>
              <a:t>Correspond to the broken generators </a:t>
            </a:r>
          </a:p>
          <a:p>
            <a:pPr marL="457200" indent="-457200" algn="l">
              <a:buFontTx/>
              <a:buChar char="-"/>
            </a:pPr>
            <a:r>
              <a:rPr lang="en-US" sz="3200" dirty="0">
                <a:latin typeface="Helvetica" pitchFamily="2" charset="0"/>
              </a:rPr>
              <a:t>“incomplete representation”:</a:t>
            </a:r>
          </a:p>
          <a:p>
            <a:pPr algn="l"/>
            <a:r>
              <a:rPr lang="en-US" sz="800" dirty="0">
                <a:latin typeface="Helvetica" pitchFamily="2" charset="0"/>
              </a:rPr>
              <a:t>   </a:t>
            </a:r>
          </a:p>
          <a:p>
            <a:pPr marL="457200" indent="-457200" algn="l">
              <a:buFontTx/>
              <a:buChar char="-"/>
            </a:pPr>
            <a:r>
              <a:rPr lang="en-US" sz="3200" dirty="0">
                <a:latin typeface="Helvetica" pitchFamily="2" charset="0"/>
              </a:rPr>
              <a:t>n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othing to say about the “Higgs boson” </a:t>
            </a:r>
          </a:p>
          <a:p>
            <a:pPr algn="l"/>
            <a:r>
              <a:rPr lang="en-US" sz="3200" dirty="0">
                <a:latin typeface="Helvetica" pitchFamily="2" charset="0"/>
                <a:sym typeface="Wingdings" pitchFamily="2" charset="2"/>
              </a:rPr>
              <a:t>   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 The Higgs mechanism DOES NOT require a Higgs boson!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DA47D-7F74-ED21-1AB7-8F693F77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32" y="5308848"/>
            <a:ext cx="7196336" cy="484782"/>
          </a:xfrm>
          <a:prstGeom prst="rect">
            <a:avLst/>
          </a:prstGeom>
        </p:spPr>
      </p:pic>
      <p:pic>
        <p:nvPicPr>
          <p:cNvPr id="7" name="Picture 6" descr="A red letter on a white surface&#10;&#10;Description automatically generated">
            <a:extLst>
              <a:ext uri="{FF2B5EF4-FFF2-40B4-BE49-F238E27FC236}">
                <a16:creationId xmlns:a16="http://schemas.microsoft.com/office/drawing/2014/main" id="{B9671630-7609-4208-6D56-AF5D9F06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432" y="7126773"/>
            <a:ext cx="3178238" cy="55833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D236D1C-2686-9767-D80A-9973E6B02242}"/>
              </a:ext>
            </a:extLst>
          </p:cNvPr>
          <p:cNvSpPr>
            <a:spLocks/>
          </p:cNvSpPr>
          <p:nvPr/>
        </p:nvSpPr>
        <p:spPr bwMode="auto">
          <a:xfrm>
            <a:off x="1224136" y="-9243"/>
            <a:ext cx="10174808" cy="15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ja-JP" sz="4800" b="1" dirty="0">
                <a:solidFill>
                  <a:srgbClr val="FF0000"/>
                </a:solidFill>
                <a:cs typeface="Cochin" charset="0"/>
              </a:rPr>
              <a:t>  Electroweak Symmetry Breaking:</a:t>
            </a:r>
          </a:p>
          <a:p>
            <a:r>
              <a:rPr lang="en-US" altLang="ja-JP" sz="4400" b="1" dirty="0">
                <a:solidFill>
                  <a:srgbClr val="0432FF"/>
                </a:solidFill>
                <a:latin typeface="+mn-lt"/>
                <a:cs typeface="Cochin" charset="0"/>
              </a:rPr>
              <a:t>The Longitudinal &amp; Goldstone Bosons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AEE21-DE89-DE94-15A0-ACC42C2CB118}"/>
              </a:ext>
            </a:extLst>
          </p:cNvPr>
          <p:cNvSpPr txBox="1"/>
          <p:nvPr/>
        </p:nvSpPr>
        <p:spPr>
          <a:xfrm>
            <a:off x="9166696" y="1617276"/>
            <a:ext cx="261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O(M</a:t>
            </a:r>
            <a:r>
              <a:rPr lang="en-US" sz="2800" baseline="-25000" dirty="0">
                <a:solidFill>
                  <a:srgbClr val="FF0000"/>
                </a:solidFill>
              </a:rPr>
              <a:t>W</a:t>
            </a:r>
            <a:r>
              <a:rPr lang="en-US" sz="2800" dirty="0">
                <a:solidFill>
                  <a:srgbClr val="FF0000"/>
                </a:solidFill>
              </a:rPr>
              <a:t>/E)</a:t>
            </a:r>
            <a:endParaRPr lang="en-US" sz="28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1253107-029C-7022-699D-CDCA90F58AD0}"/>
              </a:ext>
            </a:extLst>
          </p:cNvPr>
          <p:cNvSpPr>
            <a:spLocks/>
          </p:cNvSpPr>
          <p:nvPr/>
        </p:nvSpPr>
        <p:spPr bwMode="auto">
          <a:xfrm>
            <a:off x="504056" y="3268480"/>
            <a:ext cx="11975008" cy="110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ja-JP" sz="5400" b="1" dirty="0">
                <a:solidFill>
                  <a:srgbClr val="FF0000"/>
                </a:solidFill>
                <a:latin typeface="+mn-lt"/>
                <a:cs typeface="Cochin" charset="0"/>
              </a:rPr>
              <a:t>Goldstone-boson Equivalence Theorem</a:t>
            </a:r>
            <a:endParaRPr lang="en-US" altLang="ja-JP" sz="3600" dirty="0">
              <a:solidFill>
                <a:srgbClr val="D90B00"/>
              </a:solidFill>
              <a:cs typeface="Cochin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446BA6-604A-64A0-7FB7-984FA194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869086">
            <a:off x="8345317" y="1987855"/>
            <a:ext cx="224386" cy="729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19B6C1-6C78-9A7F-5453-3E842D2A3CE3}"/>
              </a:ext>
            </a:extLst>
          </p:cNvPr>
          <p:cNvSpPr txBox="1"/>
          <p:nvPr/>
        </p:nvSpPr>
        <p:spPr>
          <a:xfrm>
            <a:off x="4990232" y="2500536"/>
            <a:ext cx="38282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trivial “scalarization”</a:t>
            </a:r>
          </a:p>
          <a:p>
            <a:r>
              <a:rPr lang="en-US" sz="3200" dirty="0"/>
              <a:t>(for any vector state)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AFAB3F-BFB1-29AC-6FF8-43AD05678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1517">
            <a:off x="10212289" y="1992666"/>
            <a:ext cx="260698" cy="847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6F1E9-E6CB-9560-1961-2326405A6E80}"/>
              </a:ext>
            </a:extLst>
          </p:cNvPr>
          <p:cNvSpPr txBox="1"/>
          <p:nvPr/>
        </p:nvSpPr>
        <p:spPr>
          <a:xfrm>
            <a:off x="9006639" y="2503438"/>
            <a:ext cx="3472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symmetry breaking</a:t>
            </a:r>
          </a:p>
          <a:p>
            <a:r>
              <a:rPr lang="en-US" sz="3200" dirty="0"/>
              <a:t>residual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1FD37-7634-3D61-867D-EC711C06D1D3}"/>
              </a:ext>
            </a:extLst>
          </p:cNvPr>
          <p:cNvSpPr txBox="1"/>
          <p:nvPr/>
        </p:nvSpPr>
        <p:spPr>
          <a:xfrm>
            <a:off x="1103978" y="1555721"/>
            <a:ext cx="4030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an on-shell vector:</a:t>
            </a:r>
          </a:p>
        </p:txBody>
      </p:sp>
    </p:spTree>
    <p:extLst>
      <p:ext uri="{BB962C8B-B14F-4D97-AF65-F5344CB8AC3E}">
        <p14:creationId xmlns:p14="http://schemas.microsoft.com/office/powerpoint/2010/main" val="3237726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 autoUpdateAnimBg="0"/>
      <p:bldP spid="2" grpId="0"/>
      <p:bldP spid="5" grpId="0"/>
      <p:bldP spid="9" grpId="0"/>
      <p:bldP spid="10" grpId="0" build="p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16560"/>
            <a:ext cx="11315700" cy="322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68" y="5884912"/>
            <a:ext cx="6350000" cy="3225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7" y="1564432"/>
            <a:ext cx="5073453" cy="936104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48" y="2984004"/>
            <a:ext cx="1117600" cy="1028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36" y="7045451"/>
            <a:ext cx="1707715" cy="783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8631" y="6172944"/>
            <a:ext cx="54393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Higgs boson save the day: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“UV complete”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985" y="1636440"/>
            <a:ext cx="55620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bad high-energy behavior!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2997" y="8747229"/>
            <a:ext cx="47320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 sz="1800">
                <a:uFillTx/>
              </a:defRPr>
            </a:pP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D.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Dicus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 &amp; V.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Mathur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 (1973);</a:t>
            </a:r>
          </a:p>
          <a:p>
            <a:pPr lvl="0" algn="l">
              <a:defRPr sz="1800">
                <a:uFillTx/>
              </a:defRPr>
            </a:pP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Lee, </a:t>
            </a:r>
            <a:r>
              <a:rPr lang="en-US" sz="2800" dirty="0" err="1">
                <a:solidFill>
                  <a:srgbClr val="800000"/>
                </a:solidFill>
                <a:uFill>
                  <a:solidFill/>
                </a:uFill>
              </a:rPr>
              <a:t>Quigg</a:t>
            </a:r>
            <a:r>
              <a:rPr lang="en-US" sz="2800" dirty="0">
                <a:solidFill>
                  <a:srgbClr val="800000"/>
                </a:solidFill>
                <a:uFill>
                  <a:solidFill/>
                </a:uFill>
              </a:rPr>
              <a:t>, Thacker (1977).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F5345-46EA-936C-539C-9647391DA9E6}"/>
              </a:ext>
            </a:extLst>
          </p:cNvPr>
          <p:cNvSpPr txBox="1"/>
          <p:nvPr/>
        </p:nvSpPr>
        <p:spPr>
          <a:xfrm>
            <a:off x="1749872" y="484312"/>
            <a:ext cx="10188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400" dirty="0">
                <a:solidFill>
                  <a:srgbClr val="FF0000"/>
                </a:solidFill>
                <a:cs typeface="Cochin" charset="0"/>
              </a:rPr>
              <a:t>High-energy behavior: V</a:t>
            </a:r>
            <a:r>
              <a:rPr lang="en-US" altLang="ja-JP" sz="4400" baseline="-25000" dirty="0">
                <a:solidFill>
                  <a:srgbClr val="FF0000"/>
                </a:solidFill>
                <a:cs typeface="Cochin" charset="0"/>
              </a:rPr>
              <a:t>L</a:t>
            </a:r>
            <a:r>
              <a:rPr lang="en-US" altLang="ja-JP" sz="4400" dirty="0">
                <a:solidFill>
                  <a:srgbClr val="FF0000"/>
                </a:solidFill>
                <a:cs typeface="Cochin" charset="0"/>
              </a:rPr>
              <a:t> &amp; the role of H</a:t>
            </a:r>
            <a:endParaRPr lang="en-US" sz="4400" b="0" i="0" u="none" strike="noStrike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804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C6CE3-FF3D-235D-21A3-E3382F85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5A52-9A0D-B259-FCEF-31C221D36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97514CD-3153-0532-ACD4-7CB31C49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6" y="898317"/>
            <a:ext cx="8625486" cy="1298607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B0F6781-3735-2F52-E167-B77256A70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" y="4963921"/>
            <a:ext cx="8150378" cy="1233772"/>
          </a:xfrm>
          <a:prstGeom prst="rect">
            <a:avLst/>
          </a:prstGeom>
        </p:spPr>
      </p:pic>
      <p:pic>
        <p:nvPicPr>
          <p:cNvPr id="15" name="Picture 14" descr="A close-up of a text&#10;&#10;Description automatically generated">
            <a:extLst>
              <a:ext uri="{FF2B5EF4-FFF2-40B4-BE49-F238E27FC236}">
                <a16:creationId xmlns:a16="http://schemas.microsoft.com/office/drawing/2014/main" id="{4D496ADE-8395-CCE2-9901-0A73EC2DF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57" y="6172944"/>
            <a:ext cx="5591092" cy="1660299"/>
          </a:xfrm>
          <a:prstGeom prst="rect">
            <a:avLst/>
          </a:prstGeom>
        </p:spPr>
      </p:pic>
      <p:pic>
        <p:nvPicPr>
          <p:cNvPr id="16" name="Picture 15" descr="A close up of a text&#10;&#10;Description automatically generated">
            <a:extLst>
              <a:ext uri="{FF2B5EF4-FFF2-40B4-BE49-F238E27FC236}">
                <a16:creationId xmlns:a16="http://schemas.microsoft.com/office/drawing/2014/main" id="{05E0F23D-C966-FA71-F37F-0A5DCE133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713" y="2212504"/>
            <a:ext cx="6118783" cy="2485756"/>
          </a:xfrm>
          <a:prstGeom prst="rect">
            <a:avLst/>
          </a:prstGeom>
        </p:spPr>
      </p:pic>
      <p:pic>
        <p:nvPicPr>
          <p:cNvPr id="18" name="Picture 17" descr="A black and white image of a circle with letters and numbers&#10;&#10;Description automatically generated">
            <a:extLst>
              <a:ext uri="{FF2B5EF4-FFF2-40B4-BE49-F238E27FC236}">
                <a16:creationId xmlns:a16="http://schemas.microsoft.com/office/drawing/2014/main" id="{01659C2C-B708-A35E-F9CF-E5D9E2BBC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698" y="7898951"/>
            <a:ext cx="1282960" cy="1370337"/>
          </a:xfrm>
          <a:prstGeom prst="rect">
            <a:avLst/>
          </a:prstGeom>
        </p:spPr>
      </p:pic>
      <p:pic>
        <p:nvPicPr>
          <p:cNvPr id="20" name="Picture 19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C6F88F04-1656-E499-833E-6C777312C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857" y="7858767"/>
            <a:ext cx="1149196" cy="1410521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7380CF0D-FA4D-29B9-019F-E3964021FEAD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389832" y="3201181"/>
            <a:ext cx="5256584" cy="194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34319FCA-1D04-2AFB-FFC8-7D97D8649D2A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749872" y="7847121"/>
            <a:ext cx="4680520" cy="82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70B952B-B741-0694-4D4B-38BAFAF08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7318" y="67320"/>
            <a:ext cx="5074964" cy="830997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+mn-lt"/>
              </a:rPr>
              <a:t>The Higgs Boson</a:t>
            </a:r>
            <a:endParaRPr lang="en-US" sz="5400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10" name="Picture 9" descr="A graph of a mass of particles&#10;&#10;AI-generated content may be incorrect.">
            <a:extLst>
              <a:ext uri="{FF2B5EF4-FFF2-40B4-BE49-F238E27FC236}">
                <a16:creationId xmlns:a16="http://schemas.microsoft.com/office/drawing/2014/main" id="{B5C21647-07F9-73F7-AF80-A4EC7269D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5068" y="4984186"/>
            <a:ext cx="4716044" cy="4573134"/>
          </a:xfrm>
          <a:prstGeom prst="rect">
            <a:avLst/>
          </a:prstGeom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82376C19-26C8-C7C1-5375-E0068567C70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389832" y="4372744"/>
            <a:ext cx="5256584" cy="194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CB73D7-1163-0976-F564-316D4B71B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2528" y="7471237"/>
            <a:ext cx="1421043" cy="720080"/>
          </a:xfrm>
          <a:prstGeom prst="rect">
            <a:avLst/>
          </a:prstGeom>
        </p:spPr>
      </p:pic>
      <p:pic>
        <p:nvPicPr>
          <p:cNvPr id="17" name="Picture 16" descr="A blue object with a red light coming out of it&#10;&#10;AI-generated content may be incorrect.">
            <a:extLst>
              <a:ext uri="{FF2B5EF4-FFF2-40B4-BE49-F238E27FC236}">
                <a16:creationId xmlns:a16="http://schemas.microsoft.com/office/drawing/2014/main" id="{B4E2B398-2F22-9F15-83A8-9A1141C3F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931" y="916360"/>
            <a:ext cx="2693085" cy="32436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ED82E7-780A-4279-3736-4D943E8BB693}"/>
              </a:ext>
            </a:extLst>
          </p:cNvPr>
          <p:cNvSpPr txBox="1"/>
          <p:nvPr/>
        </p:nvSpPr>
        <p:spPr>
          <a:xfrm>
            <a:off x="7497451" y="4209564"/>
            <a:ext cx="541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Laser @ 10</a:t>
            </a:r>
            <a:r>
              <a:rPr lang="en-US" sz="2800" baseline="30000" dirty="0"/>
              <a:t>12</a:t>
            </a:r>
            <a:r>
              <a:rPr lang="en-US" sz="2800" dirty="0"/>
              <a:t> Hz (2021, Ames Lab)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ED22A-3580-F7D4-153B-9BCA4EC733F0}"/>
              </a:ext>
            </a:extLst>
          </p:cNvPr>
          <p:cNvSpPr txBox="1"/>
          <p:nvPr/>
        </p:nvSpPr>
        <p:spPr>
          <a:xfrm>
            <a:off x="3694088" y="8160132"/>
            <a:ext cx="739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</a:t>
            </a:r>
          </a:p>
        </p:txBody>
      </p:sp>
      <p:pic>
        <p:nvPicPr>
          <p:cNvPr id="25" name="Picture 24" descr="A red letter on a white surface&#10;&#10;Description automatically generated">
            <a:extLst>
              <a:ext uri="{FF2B5EF4-FFF2-40B4-BE49-F238E27FC236}">
                <a16:creationId xmlns:a16="http://schemas.microsoft.com/office/drawing/2014/main" id="{03E90D19-7F7A-8685-1FDB-C97248264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4168" y="8333184"/>
            <a:ext cx="266429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FB25B-9DB6-F5B3-21A3-CE5C190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7C85-979C-A2DC-114A-ABD59DFE9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46E24-7626-5A79-9CFF-D4CBAC62228B}"/>
              </a:ext>
            </a:extLst>
          </p:cNvPr>
          <p:cNvSpPr txBox="1"/>
          <p:nvPr/>
        </p:nvSpPr>
        <p:spPr>
          <a:xfrm>
            <a:off x="1461840" y="-19744"/>
            <a:ext cx="1123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0" u="none" strike="noStrike" dirty="0">
                <a:solidFill>
                  <a:srgbClr val="FF0000"/>
                </a:solidFill>
                <a:effectLst/>
                <a:latin typeface="+mn-lt"/>
              </a:rPr>
              <a:t>EW </a:t>
            </a:r>
            <a:r>
              <a:rPr lang="en-US" sz="5400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5400" b="0" i="0" u="none" strike="noStrike" dirty="0">
                <a:solidFill>
                  <a:srgbClr val="FF0000"/>
                </a:solidFill>
                <a:effectLst/>
                <a:latin typeface="+mn-lt"/>
              </a:rPr>
              <a:t>ymmetry </a:t>
            </a:r>
            <a:r>
              <a:rPr lang="en-US" sz="5400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5400" b="0" i="0" u="none" strike="noStrike" dirty="0">
                <a:solidFill>
                  <a:srgbClr val="FF0000"/>
                </a:solidFill>
                <a:effectLst/>
                <a:latin typeface="+mn-lt"/>
              </a:rPr>
              <a:t>estoration (EWSR)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22" name="Picture 21" descr="A close-up of black text&#10;&#10;Description automatically generated">
            <a:extLst>
              <a:ext uri="{FF2B5EF4-FFF2-40B4-BE49-F238E27FC236}">
                <a16:creationId xmlns:a16="http://schemas.microsoft.com/office/drawing/2014/main" id="{BFD2A866-67EA-8D6E-F558-F7D553AC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800" y="1852464"/>
            <a:ext cx="7632484" cy="1334213"/>
          </a:xfrm>
          <a:prstGeom prst="rect">
            <a:avLst/>
          </a:prstGeom>
        </p:spPr>
      </p:pic>
      <p:pic>
        <p:nvPicPr>
          <p:cNvPr id="24" name="Picture 23" descr="A close up of text&#10;&#10;Description automatically generated">
            <a:extLst>
              <a:ext uri="{FF2B5EF4-FFF2-40B4-BE49-F238E27FC236}">
                <a16:creationId xmlns:a16="http://schemas.microsoft.com/office/drawing/2014/main" id="{64F6CF85-4737-4734-AB71-1589FF11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00" y="3259174"/>
            <a:ext cx="7632484" cy="1689634"/>
          </a:xfrm>
          <a:prstGeom prst="rect">
            <a:avLst/>
          </a:prstGeom>
        </p:spPr>
      </p:pic>
      <p:pic>
        <p:nvPicPr>
          <p:cNvPr id="26" name="Picture 25" descr="A person smiling at camera&#10;&#10;Description automatically generated">
            <a:extLst>
              <a:ext uri="{FF2B5EF4-FFF2-40B4-BE49-F238E27FC236}">
                <a16:creationId xmlns:a16="http://schemas.microsoft.com/office/drawing/2014/main" id="{18374E51-5B20-2DF5-7601-EDDD0D7A7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72" y="1852464"/>
            <a:ext cx="2952328" cy="31200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9F87BD-7CC9-07D8-EEB6-3F01B45AA9DC}"/>
              </a:ext>
            </a:extLst>
          </p:cNvPr>
          <p:cNvSpPr txBox="1"/>
          <p:nvPr/>
        </p:nvSpPr>
        <p:spPr>
          <a:xfrm>
            <a:off x="1679942" y="5063788"/>
            <a:ext cx="59025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parametrically measured by: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7DCBA4-B374-8158-CA80-6FBECE2FE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524" y="5061260"/>
            <a:ext cx="1503164" cy="823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08449-2135-8623-E178-CAE48A41F6D4}"/>
              </a:ext>
            </a:extLst>
          </p:cNvPr>
          <p:cNvSpPr txBox="1"/>
          <p:nvPr/>
        </p:nvSpPr>
        <p:spPr>
          <a:xfrm>
            <a:off x="7009070" y="5901768"/>
            <a:ext cx="510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R. </a:t>
            </a:r>
            <a:r>
              <a:rPr lang="en-US" sz="2400" dirty="0" err="1">
                <a:solidFill>
                  <a:srgbClr val="C00000"/>
                </a:solidFill>
              </a:rPr>
              <a:t>Capdevilla</a:t>
            </a:r>
            <a:r>
              <a:rPr lang="en-US" sz="2400" dirty="0">
                <a:solidFill>
                  <a:srgbClr val="C00000"/>
                </a:solidFill>
              </a:rPr>
              <a:t>, TH, arXiv:2412.12336;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6F174-DD6F-281B-84F9-EA6D4719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800" y="988368"/>
            <a:ext cx="5748124" cy="736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1411F8-69C6-C757-4582-5508BFA45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512" y="1170968"/>
            <a:ext cx="4437400" cy="393464"/>
          </a:xfrm>
          <a:prstGeom prst="rect">
            <a:avLst/>
          </a:prstGeom>
        </p:spPr>
      </p:pic>
      <p:pic>
        <p:nvPicPr>
          <p:cNvPr id="17" name="Picture 16" descr="A diagram of a cone&#10;&#10;AI-generated content may be incorrect.">
            <a:extLst>
              <a:ext uri="{FF2B5EF4-FFF2-40B4-BE49-F238E27FC236}">
                <a16:creationId xmlns:a16="http://schemas.microsoft.com/office/drawing/2014/main" id="{F386CFF4-6F99-50A2-DB7E-8FD100A39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098" y="6396127"/>
            <a:ext cx="4498286" cy="2945169"/>
          </a:xfrm>
          <a:prstGeom prst="rect">
            <a:avLst/>
          </a:prstGeom>
        </p:spPr>
      </p:pic>
      <p:pic>
        <p:nvPicPr>
          <p:cNvPr id="19" name="Picture 18" descr="A diagram of a cell&#10;&#10;AI-generated content may be incorrect.">
            <a:extLst>
              <a:ext uri="{FF2B5EF4-FFF2-40B4-BE49-F238E27FC236}">
                <a16:creationId xmlns:a16="http://schemas.microsoft.com/office/drawing/2014/main" id="{9DF028F8-1B9C-022F-7417-1528469302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9924" y="6380288"/>
            <a:ext cx="4498286" cy="29610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8B384F-DEF7-B45D-16BB-65803B00E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4168" y="9005732"/>
            <a:ext cx="1440160" cy="1915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D36460-1675-33FD-CABE-57748663E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512" y="7757120"/>
            <a:ext cx="3024336" cy="4140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89DDE8-2A9A-D53C-0FDA-97F27A32C0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2200" y="7651461"/>
            <a:ext cx="893068" cy="2496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5D5AF3-CDC8-BEF4-DA1B-46C7B8671F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544" y="7282681"/>
            <a:ext cx="1080119" cy="2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4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E83EF-3528-F22C-6BCD-313BF9E82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16EB2-E974-8F4F-E357-C4DBE14A84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11176-8E7B-8FED-3C47-691A50BCF42B}"/>
              </a:ext>
            </a:extLst>
          </p:cNvPr>
          <p:cNvSpPr txBox="1"/>
          <p:nvPr/>
        </p:nvSpPr>
        <p:spPr>
          <a:xfrm>
            <a:off x="1821880" y="268288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</a:rPr>
              <a:t>Radiation Amplitude Zeros (RAZs)</a:t>
            </a:r>
          </a:p>
        </p:txBody>
      </p:sp>
      <p:pic>
        <p:nvPicPr>
          <p:cNvPr id="6" name="Picture 5" descr="A paper with text and letters&#10;&#10;AI-generated content may be incorrect.">
            <a:extLst>
              <a:ext uri="{FF2B5EF4-FFF2-40B4-BE49-F238E27FC236}">
                <a16:creationId xmlns:a16="http://schemas.microsoft.com/office/drawing/2014/main" id="{F62C701D-1D0A-709B-591C-2AC9A6C6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2" y="1291172"/>
            <a:ext cx="8572202" cy="3586020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C3AE6395-9528-4A40-81E9-7D7BEBEE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672" y="1291172"/>
            <a:ext cx="3756706" cy="4737756"/>
          </a:xfrm>
          <a:prstGeom prst="rect">
            <a:avLst/>
          </a:prstGeom>
        </p:spPr>
      </p:pic>
      <p:pic>
        <p:nvPicPr>
          <p:cNvPr id="11" name="Picture 10" descr="A close-up of a paper&#10;&#10;AI-generated content may be incorrect.">
            <a:extLst>
              <a:ext uri="{FF2B5EF4-FFF2-40B4-BE49-F238E27FC236}">
                <a16:creationId xmlns:a16="http://schemas.microsoft.com/office/drawing/2014/main" id="{92DE27F2-E021-CA93-E621-7FAA63DC5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9" y="5092824"/>
            <a:ext cx="8860235" cy="3553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A461-4A10-6EB3-155A-292590B1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856" y="4804792"/>
            <a:ext cx="1698952" cy="510308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ED3D0F72-DD1D-1088-C33A-A16764330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68" y="6120127"/>
            <a:ext cx="4927154" cy="3221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ACDB19-FEB9-A2A5-F178-8AB3AAE42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088" y="8705518"/>
            <a:ext cx="2232248" cy="707786"/>
          </a:xfrm>
          <a:prstGeom prst="rect">
            <a:avLst/>
          </a:prstGeom>
        </p:spPr>
      </p:pic>
      <p:sp>
        <p:nvSpPr>
          <p:cNvPr id="16" name="Line 3">
            <a:extLst>
              <a:ext uri="{FF2B5EF4-FFF2-40B4-BE49-F238E27FC236}">
                <a16:creationId xmlns:a16="http://schemas.microsoft.com/office/drawing/2014/main" id="{E74907AD-C1CC-E990-D788-9A76F6C4045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270153" y="4799019"/>
            <a:ext cx="3312368" cy="57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</p:spTree>
    <p:extLst>
      <p:ext uri="{BB962C8B-B14F-4D97-AF65-F5344CB8AC3E}">
        <p14:creationId xmlns:p14="http://schemas.microsoft.com/office/powerpoint/2010/main" val="2851259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BA68-EA3D-2C60-96E3-0990BA37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F6873-34C4-D9CF-6E23-F69026AA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AD492-8CFC-E775-FB2A-DC78419D20C0}"/>
              </a:ext>
            </a:extLst>
          </p:cNvPr>
          <p:cNvSpPr txBox="1"/>
          <p:nvPr/>
        </p:nvSpPr>
        <p:spPr>
          <a:xfrm>
            <a:off x="711270" y="-19744"/>
            <a:ext cx="6223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Gauge / scalar separation:</a:t>
            </a:r>
          </a:p>
        </p:txBody>
      </p:sp>
      <p:pic>
        <p:nvPicPr>
          <p:cNvPr id="5" name="Picture 4" descr="A group of black symbols&#10;&#10;Description automatically generated with medium confidence">
            <a:extLst>
              <a:ext uri="{FF2B5EF4-FFF2-40B4-BE49-F238E27FC236}">
                <a16:creationId xmlns:a16="http://schemas.microsoft.com/office/drawing/2014/main" id="{160DBA11-EDFE-A2D1-7A75-06B1B4D3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88" y="1060376"/>
            <a:ext cx="2960926" cy="1804315"/>
          </a:xfrm>
          <a:prstGeom prst="rect">
            <a:avLst/>
          </a:prstGeom>
        </p:spPr>
      </p:pic>
      <p:pic>
        <p:nvPicPr>
          <p:cNvPr id="7" name="Picture 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43FE8E12-A2B0-1F6C-5486-64E2C75B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89" y="700336"/>
            <a:ext cx="5189983" cy="2616676"/>
          </a:xfrm>
          <a:prstGeom prst="rect">
            <a:avLst/>
          </a:prstGeom>
        </p:spPr>
      </p:pic>
      <p:pic>
        <p:nvPicPr>
          <p:cNvPr id="13" name="Picture 12" descr="A comparison of graphs with red and blue lines&#10;&#10;Description automatically generated">
            <a:extLst>
              <a:ext uri="{FF2B5EF4-FFF2-40B4-BE49-F238E27FC236}">
                <a16:creationId xmlns:a16="http://schemas.microsoft.com/office/drawing/2014/main" id="{5E4D89A8-E01A-8D89-9A02-3A82950BD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520" y="6150873"/>
            <a:ext cx="7989759" cy="3168352"/>
          </a:xfrm>
          <a:prstGeom prst="rect">
            <a:avLst/>
          </a:prstGeom>
        </p:spPr>
      </p:pic>
      <p:pic>
        <p:nvPicPr>
          <p:cNvPr id="27" name="Picture 26" descr="A close-up of a smiley face&#10;&#10;Description automatically generated">
            <a:extLst>
              <a:ext uri="{FF2B5EF4-FFF2-40B4-BE49-F238E27FC236}">
                <a16:creationId xmlns:a16="http://schemas.microsoft.com/office/drawing/2014/main" id="{E5903F67-2D4C-3CF4-D746-72517243A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994" y="4736802"/>
            <a:ext cx="5943750" cy="860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20CA1-6BFD-63DF-E246-622FA67B5C3C}"/>
              </a:ext>
            </a:extLst>
          </p:cNvPr>
          <p:cNvSpPr txBox="1"/>
          <p:nvPr/>
        </p:nvSpPr>
        <p:spPr>
          <a:xfrm>
            <a:off x="394614" y="3245004"/>
            <a:ext cx="117244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  Gauge sector: Radiation Amplitude Zeros (RAZs)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dirty="0"/>
              <a:t>       EM:                     ;  EW (transverse):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91F6-D05F-C879-D7D4-EEF09D3DBFE8}"/>
              </a:ext>
            </a:extLst>
          </p:cNvPr>
          <p:cNvSpPr txBox="1"/>
          <p:nvPr/>
        </p:nvSpPr>
        <p:spPr>
          <a:xfrm>
            <a:off x="6951208" y="177116"/>
            <a:ext cx="574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R. </a:t>
            </a:r>
            <a:r>
              <a:rPr lang="en-US" sz="2800" dirty="0" err="1">
                <a:solidFill>
                  <a:srgbClr val="C00000"/>
                </a:solidFill>
              </a:rPr>
              <a:t>Capdevilla</a:t>
            </a:r>
            <a:r>
              <a:rPr lang="en-US" sz="2800" dirty="0">
                <a:solidFill>
                  <a:srgbClr val="C00000"/>
                </a:solidFill>
              </a:rPr>
              <a:t>, TH, arXiv:2412.12336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6B30B-A389-B521-329A-70276A36B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952" y="4012704"/>
            <a:ext cx="2093590" cy="628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D64CA-D5C9-C878-0D9E-9A984D64B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680" y="3940696"/>
            <a:ext cx="2520281" cy="799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E8A05D-1FC8-C60C-C7C8-34021666D00F}"/>
              </a:ext>
            </a:extLst>
          </p:cNvPr>
          <p:cNvSpPr txBox="1"/>
          <p:nvPr/>
        </p:nvSpPr>
        <p:spPr>
          <a:xfrm>
            <a:off x="457701" y="5473765"/>
            <a:ext cx="540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Higgs scalar sector: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B30030-FACE-565D-544B-A2E399DCC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537" y="5676699"/>
            <a:ext cx="4721055" cy="382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0AF5C3-F230-C79E-8865-E34439601EDF}"/>
              </a:ext>
            </a:extLst>
          </p:cNvPr>
          <p:cNvSpPr txBox="1"/>
          <p:nvPr/>
        </p:nvSpPr>
        <p:spPr>
          <a:xfrm>
            <a:off x="9526736" y="4765883"/>
            <a:ext cx="3424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U. Baur, TH, JO, (1994)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3FB16-9601-A5C5-4FD6-5E64F735BC78}"/>
              </a:ext>
            </a:extLst>
          </p:cNvPr>
          <p:cNvSpPr txBox="1"/>
          <p:nvPr/>
        </p:nvSpPr>
        <p:spPr>
          <a:xfrm>
            <a:off x="165696" y="4775175"/>
            <a:ext cx="351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Mikaelian</a:t>
            </a:r>
            <a:r>
              <a:rPr lang="en-US" sz="2400" dirty="0">
                <a:solidFill>
                  <a:srgbClr val="C00000"/>
                </a:solidFill>
              </a:rPr>
              <a:t>, Samual (1979)</a:t>
            </a:r>
          </a:p>
        </p:txBody>
      </p:sp>
    </p:spTree>
    <p:extLst>
      <p:ext uri="{BB962C8B-B14F-4D97-AF65-F5344CB8AC3E}">
        <p14:creationId xmlns:p14="http://schemas.microsoft.com/office/powerpoint/2010/main" val="221962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E0F53-680C-5998-DBD8-06FCCEBEB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91FC6-8F80-3C98-D943-8B65AF530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8" descr="A graph of function and function&#10;&#10;Description automatically generated with medium confidence">
            <a:extLst>
              <a:ext uri="{FF2B5EF4-FFF2-40B4-BE49-F238E27FC236}">
                <a16:creationId xmlns:a16="http://schemas.microsoft.com/office/drawing/2014/main" id="{79EC43A9-7DD5-6514-332C-BB818133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62" y="3679052"/>
            <a:ext cx="7772400" cy="2709916"/>
          </a:xfrm>
          <a:prstGeom prst="rect">
            <a:avLst/>
          </a:prstGeom>
        </p:spPr>
      </p:pic>
      <p:pic>
        <p:nvPicPr>
          <p:cNvPr id="11" name="Picture 10" descr="A graph of events and events&#10;&#10;Description automatically generated with medium confidence">
            <a:extLst>
              <a:ext uri="{FF2B5EF4-FFF2-40B4-BE49-F238E27FC236}">
                <a16:creationId xmlns:a16="http://schemas.microsoft.com/office/drawing/2014/main" id="{46AF7AB6-C653-97DB-1BB8-E23872A71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432" y="6677000"/>
            <a:ext cx="7772400" cy="2643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DB970E-4A96-2988-93EE-30B2A79F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94" y="2788568"/>
            <a:ext cx="3371498" cy="433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E8CF62-EF0D-70B5-0FEF-E43684690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408" y="6325496"/>
            <a:ext cx="3371250" cy="456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FF4E3-7EE6-C8C0-42C1-449BFCB3A2D3}"/>
              </a:ext>
            </a:extLst>
          </p:cNvPr>
          <p:cNvSpPr txBox="1"/>
          <p:nvPr/>
        </p:nvSpPr>
        <p:spPr>
          <a:xfrm>
            <a:off x="309712" y="825188"/>
            <a:ext cx="1255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R. </a:t>
            </a:r>
            <a:r>
              <a:rPr lang="en-US" sz="2800" dirty="0" err="1">
                <a:solidFill>
                  <a:srgbClr val="C00000"/>
                </a:solidFill>
              </a:rPr>
              <a:t>Capdevilla</a:t>
            </a:r>
            <a:r>
              <a:rPr lang="en-US" sz="2800" dirty="0">
                <a:solidFill>
                  <a:srgbClr val="C00000"/>
                </a:solidFill>
              </a:rPr>
              <a:t>, TH, arXiv:2412.12336; Huang, Lewis, Lane, Liu, arXiv:2009.09429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5E470-A8F2-2DF2-70F0-FA43C9DE4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864" y="6388938"/>
            <a:ext cx="2616504" cy="360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CA3F1F-4F00-4F0B-075D-A015F2FD669C}"/>
              </a:ext>
            </a:extLst>
          </p:cNvPr>
          <p:cNvSpPr txBox="1"/>
          <p:nvPr/>
        </p:nvSpPr>
        <p:spPr>
          <a:xfrm>
            <a:off x="2361983" y="1276400"/>
            <a:ext cx="81323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Massless gauge sector  &amp;  Higgs sector: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85DE5-FDEF-A7F7-6014-6C14AE8B623A}"/>
              </a:ext>
            </a:extLst>
          </p:cNvPr>
          <p:cNvSpPr txBox="1"/>
          <p:nvPr/>
        </p:nvSpPr>
        <p:spPr>
          <a:xfrm>
            <a:off x="2431288" y="74911"/>
            <a:ext cx="8754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Test EWSR @ LHC / muon Collider</a:t>
            </a:r>
          </a:p>
        </p:txBody>
      </p:sp>
      <p:pic>
        <p:nvPicPr>
          <p:cNvPr id="19" name="Picture 18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73576747-E136-841A-08F5-9EE131DB3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8184" y="1897299"/>
            <a:ext cx="4440140" cy="8912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57E8BC-F1AC-195E-D9BA-DA1602773C47}"/>
              </a:ext>
            </a:extLst>
          </p:cNvPr>
          <p:cNvSpPr txBox="1"/>
          <p:nvPr/>
        </p:nvSpPr>
        <p:spPr>
          <a:xfrm>
            <a:off x="381720" y="2862317"/>
            <a:ext cx="442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 </a:t>
            </a:r>
            <a:r>
              <a:rPr lang="en-US" sz="3600" dirty="0">
                <a:solidFill>
                  <a:srgbClr val="FF0000"/>
                </a:solidFill>
              </a:rPr>
              <a:t>𝛅 = M</a:t>
            </a:r>
            <a:r>
              <a:rPr lang="en-US" sz="3600" baseline="-25000" dirty="0">
                <a:solidFill>
                  <a:srgbClr val="FF0000"/>
                </a:solidFill>
              </a:rPr>
              <a:t>W</a:t>
            </a:r>
            <a:r>
              <a:rPr lang="en-US" sz="3600" dirty="0">
                <a:solidFill>
                  <a:srgbClr val="FF0000"/>
                </a:solidFill>
              </a:rPr>
              <a:t>/2E &lt;&lt; 1:  </a:t>
            </a:r>
          </a:p>
        </p:txBody>
      </p:sp>
      <p:pic>
        <p:nvPicPr>
          <p:cNvPr id="26" name="Picture 25" descr="A math equations and symbols&#10;&#10;AI-generated content may be incorrect.">
            <a:extLst>
              <a:ext uri="{FF2B5EF4-FFF2-40B4-BE49-F238E27FC236}">
                <a16:creationId xmlns:a16="http://schemas.microsoft.com/office/drawing/2014/main" id="{3CEF3A91-6148-E768-8B0E-64FC4707A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184" y="2831355"/>
            <a:ext cx="3549258" cy="8376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CDFF3E-4475-9D46-D6B2-C971789BF6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9494" y="3242913"/>
            <a:ext cx="3371498" cy="4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58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53" y="3556071"/>
            <a:ext cx="4752528" cy="71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088" y="1557232"/>
            <a:ext cx="6192688" cy="2167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7E2865-6BB7-F84E-B0E0-01C0B78C90EF}"/>
              </a:ext>
            </a:extLst>
          </p:cNvPr>
          <p:cNvSpPr txBox="1"/>
          <p:nvPr/>
        </p:nvSpPr>
        <p:spPr>
          <a:xfrm>
            <a:off x="1490411" y="4156720"/>
            <a:ext cx="72394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For the factorization to be valid: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Power corrections suppressed: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Log corrections (RGE) large: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C83B8-D730-CC46-94DE-ACBDACD60AF9}"/>
              </a:ext>
            </a:extLst>
          </p:cNvPr>
          <p:cNvSpPr txBox="1"/>
          <p:nvPr/>
        </p:nvSpPr>
        <p:spPr>
          <a:xfrm>
            <a:off x="2024085" y="46455"/>
            <a:ext cx="914865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Other Aspects of EWSR</a:t>
            </a:r>
          </a:p>
          <a:p>
            <a:r>
              <a:rPr lang="en-US" sz="4800" dirty="0">
                <a:solidFill>
                  <a:srgbClr val="0432FF"/>
                </a:solidFill>
              </a:rPr>
              <a:t>Splitting: the dominant phenomena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55C539-06B5-4F48-DC77-AF74102A3F20}"/>
              </a:ext>
            </a:extLst>
          </p:cNvPr>
          <p:cNvSpPr txBox="1"/>
          <p:nvPr/>
        </p:nvSpPr>
        <p:spPr>
          <a:xfrm>
            <a:off x="1472420" y="5969114"/>
            <a:ext cx="834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EW “</a:t>
            </a:r>
            <a:r>
              <a:rPr lang="en-US" sz="4000" b="1" dirty="0" err="1">
                <a:solidFill>
                  <a:schemeClr val="tx1"/>
                </a:solidFill>
              </a:rPr>
              <a:t>partons</a:t>
            </a:r>
            <a:r>
              <a:rPr lang="en-US" sz="4000" b="1" dirty="0">
                <a:solidFill>
                  <a:schemeClr val="tx1"/>
                </a:solidFill>
              </a:rPr>
              <a:t>” </a:t>
            </a:r>
            <a:r>
              <a:rPr lang="en-US" sz="4000" dirty="0">
                <a:solidFill>
                  <a:schemeClr val="tx1"/>
                </a:solidFill>
              </a:rPr>
              <a:t>dynamically generated </a:t>
            </a:r>
          </a:p>
        </p:txBody>
      </p:sp>
      <p:pic>
        <p:nvPicPr>
          <p:cNvPr id="5" name="Picture 4" descr="A diagram of a circuit&#10;&#10;AI-generated content may be incorrect.">
            <a:extLst>
              <a:ext uri="{FF2B5EF4-FFF2-40B4-BE49-F238E27FC236}">
                <a16:creationId xmlns:a16="http://schemas.microsoft.com/office/drawing/2014/main" id="{C9FE047B-DEAB-06D2-5D2E-B3A71C7D8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392" y="6793656"/>
            <a:ext cx="2908920" cy="963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89ADE8-5204-EAF9-1DA6-3B8CA9EFF3B6}"/>
              </a:ext>
            </a:extLst>
          </p:cNvPr>
          <p:cNvSpPr txBox="1"/>
          <p:nvPr/>
        </p:nvSpPr>
        <p:spPr>
          <a:xfrm>
            <a:off x="1479081" y="7800092"/>
            <a:ext cx="3655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EW shower/jets: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B209A8-9323-F167-A105-BE67CFC7F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752" y="7992146"/>
            <a:ext cx="5041080" cy="1349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8792C3-1AC5-B2CB-B723-BC6A9364B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355" y="6874558"/>
            <a:ext cx="3907771" cy="954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85EF11-810D-F258-0769-87A35F2E8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6616" y="4936296"/>
            <a:ext cx="1774056" cy="372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9E4EEB-2079-74F7-D8C9-0D7B1C190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6616" y="5479135"/>
            <a:ext cx="3476748" cy="4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1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90113</TotalTime>
  <Pages>0</Pages>
  <Words>1002</Words>
  <Characters>0</Characters>
  <Application>Microsoft Macintosh PowerPoint</Application>
  <PresentationFormat>Custom</PresentationFormat>
  <Lines>0</Lines>
  <Paragraphs>158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16</vt:i4>
      </vt:variant>
    </vt:vector>
  </HeadingPairs>
  <TitlesOfParts>
    <vt:vector size="49" baseType="lpstr">
      <vt:lpstr>Arial</vt:lpstr>
      <vt:lpstr>Calibri</vt:lpstr>
      <vt:lpstr>Cochin</vt:lpstr>
      <vt:lpstr>Copperplate</vt:lpstr>
      <vt:lpstr>Courier New</vt:lpstr>
      <vt:lpstr>Helvetica</vt:lpstr>
      <vt:lpstr>Wingdings</vt:lpstr>
      <vt:lpstr>Title - Top</vt:lpstr>
      <vt:lpstr>Title &amp; Bullets - 2 Column</vt:lpstr>
      <vt:lpstr>Title &amp; Bullets - Right</vt:lpstr>
      <vt:lpstr>Title - Center</vt:lpstr>
      <vt:lpstr>Title &amp; Subtitle</vt:lpstr>
      <vt:lpstr>Photo - Horizontal</vt:lpstr>
      <vt:lpstr>Photo - Vertical</vt:lpstr>
      <vt:lpstr>1_Bullets</vt:lpstr>
      <vt:lpstr>Title &amp; Bullets - Alternate L</vt:lpstr>
      <vt:lpstr>Title &amp; Bullets - Alternate R</vt:lpstr>
      <vt:lpstr>1_Title &amp; Bullets</vt:lpstr>
      <vt:lpstr>Title &amp; Bullets - Left</vt:lpstr>
      <vt:lpstr>2_Title &amp; Bullets</vt:lpstr>
      <vt:lpstr>1_Title - Top</vt:lpstr>
      <vt:lpstr>1_Blank</vt:lpstr>
      <vt:lpstr>Title, Bullets &amp; Photo</vt:lpstr>
      <vt:lpstr>1_Title &amp; Bullets - Left</vt:lpstr>
      <vt:lpstr>1_Title &amp; Bullets - 2 Column</vt:lpstr>
      <vt:lpstr>1_Title &amp; Bullets - Right</vt:lpstr>
      <vt:lpstr>1_Title - Center</vt:lpstr>
      <vt:lpstr>1_Title &amp; Subtitle</vt:lpstr>
      <vt:lpstr>1_Photo - Horizontal</vt:lpstr>
      <vt:lpstr>1_Photo - Vertical</vt:lpstr>
      <vt:lpstr>1_Title, Bullets &amp; Photo</vt:lpstr>
      <vt:lpstr>1_Title &amp; Bullets - Alternate L</vt:lpstr>
      <vt:lpstr>1_Title &amp; Bullets - Alternate R</vt:lpstr>
      <vt:lpstr>Electroweak Symmetry Restoration      @ High Energies    -- Muon Collider as a Case Study</vt:lpstr>
      <vt:lpstr>PowerPoint Presentation</vt:lpstr>
      <vt:lpstr>PowerPoint Presentation</vt:lpstr>
      <vt:lpstr>The Higgs Boson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Electroweak Gauge Theory</vt:lpstr>
      <vt:lpstr>Longitudinal Gauge Boson &amp; its Mass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1069</cp:revision>
  <cp:lastPrinted>2018-08-12T22:44:36Z</cp:lastPrinted>
  <dcterms:created xsi:type="dcterms:W3CDTF">2012-12-05T16:48:07Z</dcterms:created>
  <dcterms:modified xsi:type="dcterms:W3CDTF">2025-05-12T21:52:30Z</dcterms:modified>
</cp:coreProperties>
</file>