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70" r:id="rId5"/>
    <p:sldId id="261" r:id="rId6"/>
    <p:sldId id="268" r:id="rId7"/>
    <p:sldId id="271" r:id="rId8"/>
    <p:sldId id="269" r:id="rId9"/>
    <p:sldId id="260" r:id="rId10"/>
    <p:sldId id="262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B1B2F-C485-456F-8A39-BE9BF1F407A7}" type="datetimeFigureOut">
              <a:rPr kumimoji="1" lang="ja-JP" altLang="en-US" smtClean="0"/>
              <a:t>2011/12/5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52408-710B-4B58-9452-FAE64B8DE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89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W/</a:t>
            </a:r>
            <a:r>
              <a:rPr kumimoji="1" lang="en-US" altLang="ja-JP" dirty="0" err="1" smtClean="0"/>
              <a:t>Z+b</a:t>
            </a:r>
            <a:r>
              <a:rPr kumimoji="1" lang="en-US" altLang="ja-JP" dirty="0" smtClean="0"/>
              <a:t> jets in ATLAS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Takanori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Kono</a:t>
            </a:r>
            <a:r>
              <a:rPr kumimoji="1" lang="en-US" altLang="ja-JP" dirty="0" smtClean="0"/>
              <a:t> (DESY)</a:t>
            </a:r>
          </a:p>
          <a:p>
            <a:endParaRPr lang="en-US" altLang="ja-JP" dirty="0"/>
          </a:p>
          <a:p>
            <a:r>
              <a:rPr kumimoji="1" lang="en-US" altLang="ja-JP" dirty="0" smtClean="0"/>
              <a:t>LHC physics discussion, 05.12.2011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SV0 mass distributions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206" y="1260767"/>
            <a:ext cx="3932282" cy="282437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774" y="1260768"/>
            <a:ext cx="3932282" cy="282437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774" y="3914739"/>
            <a:ext cx="3932282" cy="2824377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206" y="3914738"/>
            <a:ext cx="3932282" cy="282437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6999" y="1516722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2060"/>
                </a:solidFill>
              </a:rPr>
              <a:t>1-jet bin</a:t>
            </a:r>
            <a:endParaRPr kumimoji="1" lang="ja-JP" alt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99" y="4085145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002060"/>
                </a:solidFill>
              </a:rPr>
              <a:t>2</a:t>
            </a:r>
            <a:r>
              <a:rPr kumimoji="1" lang="en-US" altLang="ja-JP" sz="2000" dirty="0" smtClean="0">
                <a:solidFill>
                  <a:srgbClr val="002060"/>
                </a:solidFill>
              </a:rPr>
              <a:t>-jet bin</a:t>
            </a:r>
            <a:endParaRPr kumimoji="1" lang="ja-JP" altLang="en-US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1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Cross sections and systematics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54" y="1227162"/>
            <a:ext cx="6789885" cy="418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394" y="5423915"/>
            <a:ext cx="4981110" cy="143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9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W+b</a:t>
            </a:r>
            <a:r>
              <a:rPr kumimoji="1" lang="en-US" altLang="ja-JP" dirty="0" smtClean="0"/>
              <a:t> cross section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1340767"/>
            <a:ext cx="4861651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u="sng" dirty="0" smtClean="0">
                <a:solidFill>
                  <a:srgbClr val="0000CC"/>
                </a:solidFill>
              </a:rPr>
              <a:t>Phase space definition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Dressed leptons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/>
              <a:t>combined QED radiation in </a:t>
            </a:r>
            <a:r>
              <a:rPr lang="el-GR" altLang="ja-JP" dirty="0" smtClean="0"/>
              <a:t>Δ</a:t>
            </a:r>
            <a:r>
              <a:rPr lang="en-US" altLang="ja-JP" dirty="0" smtClean="0"/>
              <a:t>R&lt;0.1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err="1" smtClean="0"/>
              <a:t>p</a:t>
            </a:r>
            <a:r>
              <a:rPr lang="en-US" altLang="ja-JP" sz="2000" baseline="-25000" dirty="0" err="1"/>
              <a:t>T</a:t>
            </a:r>
            <a:r>
              <a:rPr kumimoji="1" lang="en-US" altLang="ja-JP" sz="2000" dirty="0" smtClean="0"/>
              <a:t>&gt;20 </a:t>
            </a:r>
            <a:r>
              <a:rPr kumimoji="1" lang="en-US" altLang="ja-JP" sz="2000" dirty="0" err="1" smtClean="0"/>
              <a:t>GeV</a:t>
            </a:r>
            <a:r>
              <a:rPr kumimoji="1" lang="en-US" altLang="ja-JP" sz="2000" dirty="0" smtClean="0"/>
              <a:t>, |</a:t>
            </a:r>
            <a:r>
              <a:rPr kumimoji="1" lang="el-GR" altLang="ja-JP" sz="2000" dirty="0" smtClean="0"/>
              <a:t>η</a:t>
            </a:r>
            <a:r>
              <a:rPr lang="en-US" altLang="ja-JP" sz="2000" dirty="0" smtClean="0"/>
              <a:t>|&lt;2.5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E</a:t>
            </a:r>
            <a:r>
              <a:rPr lang="en-US" altLang="ja-JP" sz="2000" baseline="-25000" dirty="0"/>
              <a:t>T</a:t>
            </a:r>
            <a:r>
              <a:rPr kumimoji="1" lang="en-US" altLang="ja-JP" sz="2000" dirty="0" smtClean="0"/>
              <a:t>&gt;25 </a:t>
            </a:r>
            <a:r>
              <a:rPr kumimoji="1" lang="en-US" altLang="ja-JP" sz="2000" dirty="0" err="1" smtClean="0"/>
              <a:t>GeV</a:t>
            </a:r>
            <a:endParaRPr kumimoji="1"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err="1" smtClean="0"/>
              <a:t>m</a:t>
            </a:r>
            <a:r>
              <a:rPr lang="en-US" altLang="ja-JP" sz="2000" baseline="30000" dirty="0" err="1" smtClean="0"/>
              <a:t>W</a:t>
            </a:r>
            <a:r>
              <a:rPr lang="en-US" altLang="ja-JP" sz="2000" baseline="-25000" dirty="0" err="1" smtClean="0"/>
              <a:t>T</a:t>
            </a:r>
            <a:r>
              <a:rPr lang="en-US" altLang="ja-JP" sz="2000" dirty="0" smtClean="0"/>
              <a:t>&gt;40 </a:t>
            </a:r>
            <a:r>
              <a:rPr lang="en-US" altLang="ja-JP" sz="2000" dirty="0" err="1" smtClean="0"/>
              <a:t>GeV</a:t>
            </a:r>
            <a:endParaRPr lang="en-US" altLang="ja-JP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Anti-</a:t>
            </a:r>
            <a:r>
              <a:rPr lang="en-US" altLang="ja-JP" sz="2000" dirty="0" err="1" smtClean="0"/>
              <a:t>k</a:t>
            </a:r>
            <a:r>
              <a:rPr lang="en-US" altLang="ja-JP" sz="2000" baseline="-25000" dirty="0" err="1"/>
              <a:t>T</a:t>
            </a:r>
            <a:r>
              <a:rPr lang="en-US" altLang="ja-JP" sz="2000" dirty="0" smtClean="0"/>
              <a:t> R=0.4 jets: </a:t>
            </a:r>
            <a:r>
              <a:rPr lang="en-US" altLang="ja-JP" sz="2000" dirty="0" err="1" smtClean="0"/>
              <a:t>p</a:t>
            </a:r>
            <a:r>
              <a:rPr lang="en-US" altLang="ja-JP" sz="2000" baseline="-25000" dirty="0" err="1"/>
              <a:t>T</a:t>
            </a:r>
            <a:r>
              <a:rPr lang="en-US" altLang="ja-JP" sz="2000" dirty="0" smtClean="0"/>
              <a:t>&gt;25 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, |y|&lt;2.1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Remove jets if </a:t>
            </a:r>
            <a:r>
              <a:rPr kumimoji="1" lang="el-GR" altLang="ja-JP" sz="2000" dirty="0" smtClean="0"/>
              <a:t>Δ</a:t>
            </a:r>
            <a:r>
              <a:rPr kumimoji="1" lang="en-US" altLang="ja-JP" sz="2000" dirty="0" smtClean="0"/>
              <a:t>R(jet, lepton)&lt;0.5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b-jet: </a:t>
            </a:r>
            <a:r>
              <a:rPr lang="el-GR" altLang="ja-JP" sz="2000" dirty="0"/>
              <a:t>Δ</a:t>
            </a:r>
            <a:r>
              <a:rPr lang="en-US" altLang="ja-JP" sz="2000" dirty="0"/>
              <a:t>R(jet, </a:t>
            </a:r>
            <a:r>
              <a:rPr lang="en-US" altLang="ja-JP" sz="2000" dirty="0" smtClean="0"/>
              <a:t>B-hadron)&lt;0.3, 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          </a:t>
            </a:r>
            <a:r>
              <a:rPr lang="en-US" altLang="ja-JP" sz="2000" dirty="0" err="1" smtClean="0"/>
              <a:t>p</a:t>
            </a:r>
            <a:r>
              <a:rPr lang="en-US" altLang="ja-JP" sz="2000" baseline="-25000" dirty="0" err="1" smtClean="0"/>
              <a:t>T</a:t>
            </a:r>
            <a:r>
              <a:rPr lang="en-US" altLang="ja-JP" sz="2000" dirty="0" smtClean="0"/>
              <a:t>(B-hadron)&gt;5 </a:t>
            </a:r>
            <a:r>
              <a:rPr lang="en-US" altLang="ja-JP" sz="2000" dirty="0" err="1" smtClean="0"/>
              <a:t>GeV</a:t>
            </a:r>
            <a:endParaRPr kumimoji="1" lang="ja-JP" altLang="en-US" sz="2000" dirty="0" smtClean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340768"/>
            <a:ext cx="4210678" cy="302433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973682" y="4505756"/>
            <a:ext cx="41273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rgbClr val="0000CC"/>
                </a:solidFill>
              </a:rPr>
              <a:t>Measured value is above the NLO prediction but within 1.5</a:t>
            </a:r>
            <a:r>
              <a:rPr lang="el-GR" altLang="ja-JP" sz="2000" dirty="0" smtClean="0">
                <a:solidFill>
                  <a:srgbClr val="0000CC"/>
                </a:solidFill>
              </a:rPr>
              <a:t>σ</a:t>
            </a:r>
            <a:endParaRPr lang="en-US" altLang="ja-JP" sz="2000" dirty="0" smtClean="0">
              <a:solidFill>
                <a:srgbClr val="0000CC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rgbClr val="0000CC"/>
                </a:solidFill>
              </a:rPr>
              <a:t>Similar trend as the measurement at CDF</a:t>
            </a:r>
            <a:endParaRPr kumimoji="1" lang="ja-JP" altLang="en-US" sz="2000" dirty="0" smtClean="0">
              <a:solidFill>
                <a:srgbClr val="0000CC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5" y="4813532"/>
            <a:ext cx="48616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u="sng" dirty="0" smtClean="0"/>
              <a:t>Theoretical predictions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NLO QCD : 5 Flavor Number Scheme (5FNS)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ALPGEN (LO)</a:t>
            </a:r>
            <a:endParaRPr kumimoji="1"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1515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Outlook for analysis with 2011 data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Huge increase in statistics with 2011 data</a:t>
            </a:r>
          </a:p>
          <a:p>
            <a:pPr lvl="1"/>
            <a:r>
              <a:rPr lang="en-US" altLang="ja-JP" dirty="0" smtClean="0"/>
              <a:t>35 pb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</a:t>
            </a:r>
            <a:r>
              <a:rPr lang="en-US" altLang="ja-JP" dirty="0" smtClean="0">
                <a:sym typeface="Wingdings" pitchFamily="2" charset="2"/>
              </a:rPr>
              <a:t> 5 fb</a:t>
            </a:r>
            <a:r>
              <a:rPr lang="en-US" altLang="ja-JP" baseline="30000" dirty="0" smtClean="0">
                <a:sym typeface="Wingdings" pitchFamily="2" charset="2"/>
              </a:rPr>
              <a:t>-1</a:t>
            </a:r>
            <a:endParaRPr lang="en-US" altLang="ja-JP" baseline="30000" dirty="0"/>
          </a:p>
          <a:p>
            <a:r>
              <a:rPr lang="en-US" altLang="ja-JP" dirty="0" smtClean="0"/>
              <a:t>Improvements in e</a:t>
            </a:r>
            <a:r>
              <a:rPr kumimoji="1" lang="en-US" altLang="ja-JP" dirty="0" smtClean="0"/>
              <a:t>xperimental techniques</a:t>
            </a:r>
          </a:p>
          <a:p>
            <a:pPr lvl="1"/>
            <a:r>
              <a:rPr lang="en-US" altLang="ja-JP" dirty="0" smtClean="0"/>
              <a:t>More statistics to control b-tagging performance and also use more advanced b-taggers</a:t>
            </a:r>
          </a:p>
          <a:p>
            <a:pPr lvl="1"/>
            <a:r>
              <a:rPr lang="en-US" altLang="ja-JP" dirty="0" smtClean="0"/>
              <a:t>Data-driven b</a:t>
            </a:r>
            <a:r>
              <a:rPr kumimoji="1" lang="en-US" altLang="ja-JP" dirty="0" smtClean="0"/>
              <a:t>ackground estimation. Especially important to understand </a:t>
            </a:r>
            <a:r>
              <a:rPr kumimoji="1" lang="en-US" altLang="ja-JP" dirty="0" err="1" smtClean="0"/>
              <a:t>ttbar</a:t>
            </a:r>
            <a:r>
              <a:rPr kumimoji="1" lang="en-US" altLang="ja-JP" dirty="0" smtClean="0"/>
              <a:t> contribution in </a:t>
            </a:r>
            <a:r>
              <a:rPr kumimoji="1" lang="en-US" altLang="ja-JP" dirty="0" err="1" smtClean="0"/>
              <a:t>W+b</a:t>
            </a:r>
            <a:r>
              <a:rPr kumimoji="1" lang="en-US" altLang="ja-JP" dirty="0" smtClean="0"/>
              <a:t> analysis</a:t>
            </a:r>
            <a:endParaRPr kumimoji="1" lang="ja-JP" altLang="en-US" dirty="0" smtClean="0"/>
          </a:p>
          <a:p>
            <a:r>
              <a:rPr kumimoji="1" lang="en-US" altLang="ja-JP" dirty="0" smtClean="0"/>
              <a:t>More </a:t>
            </a:r>
            <a:r>
              <a:rPr kumimoji="1" lang="en-US" altLang="ja-JP" dirty="0" smtClean="0"/>
              <a:t>measurements underway</a:t>
            </a:r>
          </a:p>
          <a:p>
            <a:pPr lvl="1"/>
            <a:r>
              <a:rPr lang="en-US" altLang="ja-JP" dirty="0"/>
              <a:t>P</a:t>
            </a:r>
            <a:r>
              <a:rPr kumimoji="1" lang="en-US" altLang="ja-JP" dirty="0" smtClean="0"/>
              <a:t>recise cross section measurement to in</a:t>
            </a:r>
            <a:r>
              <a:rPr lang="en-US" altLang="ja-JP" dirty="0" smtClean="0"/>
              <a:t>vestigate further the tension between the measurement and NLO prediction (</a:t>
            </a:r>
            <a:r>
              <a:rPr lang="en-US" altLang="ja-JP" dirty="0" err="1" smtClean="0"/>
              <a:t>W+b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W+c</a:t>
            </a:r>
            <a:r>
              <a:rPr kumimoji="1" lang="en-US" altLang="ja-JP" dirty="0" smtClean="0"/>
              <a:t> production (sensitive to s-quark PDF)</a:t>
            </a:r>
          </a:p>
          <a:p>
            <a:pPr lvl="1"/>
            <a:r>
              <a:rPr lang="en-US" altLang="ja-JP" dirty="0" smtClean="0"/>
              <a:t>Differential cross sections</a:t>
            </a:r>
          </a:p>
          <a:p>
            <a:pPr lvl="1"/>
            <a:r>
              <a:rPr lang="en-US" altLang="ja-JP" dirty="0" smtClean="0"/>
              <a:t>Disentangling single-b and double-b tagged events (</a:t>
            </a:r>
            <a:r>
              <a:rPr lang="en-US" altLang="ja-JP" dirty="0" err="1" smtClean="0"/>
              <a:t>g</a:t>
            </a:r>
            <a:r>
              <a:rPr lang="en-US" altLang="ja-JP" dirty="0" err="1" smtClean="0">
                <a:sym typeface="Wingdings" pitchFamily="2" charset="2"/>
              </a:rPr>
              <a:t>bb</a:t>
            </a:r>
            <a:r>
              <a:rPr lang="en-US" altLang="ja-JP" dirty="0" smtClean="0">
                <a:sym typeface="Wingdings" pitchFamily="2" charset="2"/>
              </a:rPr>
              <a:t>)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3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W/Z + b-jet cross section measurement</a:t>
            </a:r>
          </a:p>
          <a:p>
            <a:pPr lvl="1"/>
            <a:r>
              <a:rPr lang="en-US" altLang="ja-JP" dirty="0" smtClean="0"/>
              <a:t>Interesting Standard Model (SM) process</a:t>
            </a:r>
          </a:p>
          <a:p>
            <a:pPr lvl="1"/>
            <a:r>
              <a:rPr lang="en-US" altLang="ja-JP" dirty="0" smtClean="0"/>
              <a:t>Improve the measurement precision at the LHC</a:t>
            </a:r>
          </a:p>
          <a:p>
            <a:pPr lvl="1"/>
            <a:r>
              <a:rPr lang="en-US" altLang="ja-JP" dirty="0" smtClean="0"/>
              <a:t>Comparison with NLO QCD calculation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Important background fo</a:t>
            </a:r>
            <a:r>
              <a:rPr lang="en-US" altLang="ja-JP" dirty="0" smtClean="0"/>
              <a:t>r W/</a:t>
            </a:r>
            <a:r>
              <a:rPr lang="en-US" altLang="ja-JP" dirty="0" err="1" smtClean="0"/>
              <a:t>Z+Higgs</a:t>
            </a:r>
            <a:r>
              <a:rPr lang="en-US" altLang="ja-JP" dirty="0" smtClean="0"/>
              <a:t> (</a:t>
            </a:r>
            <a:r>
              <a:rPr lang="en-US" altLang="ja-JP" dirty="0" smtClean="0">
                <a:sym typeface="Wingdings" pitchFamily="2" charset="2"/>
              </a:rPr>
              <a:t>bb) search</a:t>
            </a:r>
          </a:p>
          <a:p>
            <a:pPr lvl="1"/>
            <a:r>
              <a:rPr kumimoji="1" lang="en-US" altLang="ja-JP" dirty="0" smtClean="0"/>
              <a:t>Contribution of W/</a:t>
            </a:r>
            <a:r>
              <a:rPr kumimoji="1" lang="en-US" altLang="ja-JP" dirty="0" err="1" smtClean="0"/>
              <a:t>Z+bb</a:t>
            </a:r>
            <a:r>
              <a:rPr kumimoji="1" lang="en-US" altLang="ja-JP" dirty="0" smtClean="0"/>
              <a:t> from gluon splitting</a:t>
            </a:r>
            <a:endParaRPr kumimoji="1" lang="en-US" altLang="ja-JP" dirty="0" smtClean="0">
              <a:sym typeface="Wingdings" pitchFamily="2" charset="2"/>
            </a:endParaRPr>
          </a:p>
          <a:p>
            <a:pPr lvl="1"/>
            <a:r>
              <a:rPr lang="en-US" altLang="ja-JP" dirty="0" smtClean="0">
                <a:sym typeface="Wingdings" pitchFamily="2" charset="2"/>
              </a:rPr>
              <a:t>High sensitivity in Higgs search with a boosted Higgs</a:t>
            </a:r>
            <a:endParaRPr kumimoji="1" lang="en-US" altLang="ja-JP" dirty="0" smtClean="0">
              <a:sym typeface="Wingdings" pitchFamily="2" charset="2"/>
            </a:endParaRP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This talk</a:t>
            </a:r>
            <a:r>
              <a:rPr lang="ja-JP" altLang="en-US" dirty="0"/>
              <a:t> </a:t>
            </a:r>
            <a:r>
              <a:rPr lang="en-US" altLang="ja-JP" dirty="0" smtClean="0"/>
              <a:t>: ATLAS results with 2010 data (35 pb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arxiv:1109.1403 (</a:t>
            </a:r>
            <a:r>
              <a:rPr lang="en-US" altLang="ja-JP" dirty="0" err="1" smtClean="0"/>
              <a:t>Z+b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arxiv:1109.1470 (</a:t>
            </a:r>
            <a:r>
              <a:rPr lang="en-US" altLang="ja-JP" dirty="0" err="1" smtClean="0"/>
              <a:t>W+b</a:t>
            </a:r>
            <a:r>
              <a:rPr lang="en-US" altLang="ja-JP" dirty="0" smtClean="0"/>
              <a:t>)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8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W/</a:t>
            </a:r>
            <a:r>
              <a:rPr kumimoji="1" lang="en-US" altLang="ja-JP" dirty="0" err="1" smtClean="0"/>
              <a:t>Z+b</a:t>
            </a:r>
            <a:r>
              <a:rPr lang="en-US" altLang="ja-JP" dirty="0" smtClean="0"/>
              <a:t>(b) production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26035"/>
            <a:ext cx="4290392" cy="3079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51520" y="1377682"/>
            <a:ext cx="3964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u="sng" dirty="0" err="1" smtClean="0"/>
              <a:t>Z+b</a:t>
            </a:r>
            <a:r>
              <a:rPr kumimoji="1" lang="en-US" altLang="ja-JP" sz="2000" u="sng" dirty="0" smtClean="0"/>
              <a:t>, </a:t>
            </a:r>
            <a:r>
              <a:rPr kumimoji="1" lang="en-US" altLang="ja-JP" sz="2000" u="sng" dirty="0" err="1" smtClean="0"/>
              <a:t>Z+bb</a:t>
            </a:r>
            <a:endParaRPr kumimoji="1" lang="en-US" altLang="ja-JP" sz="2000" u="sng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b-quark PDF in the initial state</a:t>
            </a:r>
            <a:endParaRPr kumimoji="1" lang="ja-JP" alt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Cross section ~3 </a:t>
            </a:r>
            <a:r>
              <a:rPr kumimoji="1" lang="en-US" altLang="ja-JP" sz="2000" dirty="0" err="1" smtClean="0"/>
              <a:t>pb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64088" y="2577098"/>
            <a:ext cx="36503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u="sng" dirty="0" err="1"/>
              <a:t>W</a:t>
            </a:r>
            <a:r>
              <a:rPr kumimoji="1" lang="en-US" altLang="ja-JP" sz="2000" u="sng" dirty="0" err="1" smtClean="0"/>
              <a:t>+b</a:t>
            </a:r>
            <a:r>
              <a:rPr kumimoji="1" lang="en-US" altLang="ja-JP" sz="2000" u="sng" dirty="0" smtClean="0"/>
              <a:t>, </a:t>
            </a:r>
            <a:r>
              <a:rPr lang="en-US" altLang="ja-JP" sz="2000" u="sng" dirty="0" err="1" smtClean="0"/>
              <a:t>W</a:t>
            </a:r>
            <a:r>
              <a:rPr kumimoji="1" lang="en-US" altLang="ja-JP" sz="2000" u="sng" dirty="0" err="1" smtClean="0"/>
              <a:t>+bb</a:t>
            </a:r>
            <a:endParaRPr kumimoji="1" lang="en-US" altLang="ja-JP" sz="2000" u="sng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err="1" smtClean="0"/>
              <a:t>W+b</a:t>
            </a:r>
            <a:r>
              <a:rPr lang="en-US" altLang="ja-JP" sz="2000" dirty="0" smtClean="0"/>
              <a:t> suppressed by PDF and off-diagonal CKM matrix element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Large irreducible background from </a:t>
            </a:r>
            <a:r>
              <a:rPr lang="en-US" altLang="ja-JP" sz="2000" dirty="0" err="1" smtClean="0"/>
              <a:t>ttbar</a:t>
            </a:r>
            <a:endParaRPr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Cross section ~10 </a:t>
            </a:r>
            <a:r>
              <a:rPr kumimoji="1" lang="en-US" altLang="ja-JP" sz="2000" dirty="0" err="1" smtClean="0"/>
              <a:t>pb</a:t>
            </a:r>
            <a:endParaRPr kumimoji="1" lang="ja-JP" altLang="en-US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64088" y="1412776"/>
            <a:ext cx="3650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u="sng" dirty="0" err="1" smtClean="0"/>
              <a:t>W</a:t>
            </a:r>
            <a:r>
              <a:rPr kumimoji="1" lang="en-US" altLang="ja-JP" sz="2000" u="sng" dirty="0" err="1" smtClean="0"/>
              <a:t>+c</a:t>
            </a:r>
            <a:endParaRPr kumimoji="1" lang="en-US" altLang="ja-JP" sz="2000" u="sng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Sensitive to the charm PDF</a:t>
            </a:r>
            <a:endParaRPr kumimoji="1" lang="ja-JP" alt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Cross section ~130 </a:t>
            </a:r>
            <a:r>
              <a:rPr lang="en-US" altLang="ja-JP" sz="2000" dirty="0" err="1" smtClean="0"/>
              <a:t>pb</a:t>
            </a:r>
            <a:endParaRPr lang="en-US" altLang="ja-JP" sz="2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23867"/>
            <a:ext cx="1821185" cy="164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193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Z</a:t>
            </a:r>
            <a:r>
              <a:rPr kumimoji="1" lang="en-US" altLang="ja-JP" dirty="0" err="1" smtClean="0"/>
              <a:t>+b</a:t>
            </a:r>
            <a:r>
              <a:rPr kumimoji="1" lang="en-US" altLang="ja-JP" dirty="0" smtClean="0"/>
              <a:t> event selection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204714"/>
            <a:ext cx="3756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Trigger: Single lepton trigger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610544"/>
            <a:ext cx="453650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u="sng" dirty="0" smtClean="0">
                <a:solidFill>
                  <a:srgbClr val="0000CC"/>
                </a:solidFill>
              </a:rPr>
              <a:t>Electron channel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E</a:t>
            </a:r>
            <a:r>
              <a:rPr lang="en-US" altLang="ja-JP" sz="2000" baseline="-25000" dirty="0" smtClean="0"/>
              <a:t>T</a:t>
            </a:r>
            <a:r>
              <a:rPr lang="en-US" altLang="ja-JP" sz="2000" dirty="0" smtClean="0"/>
              <a:t>&gt;20 </a:t>
            </a:r>
            <a:r>
              <a:rPr lang="en-US" altLang="ja-JP" sz="2000" dirty="0" err="1" smtClean="0"/>
              <a:t>GeV</a:t>
            </a:r>
            <a:endParaRPr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|</a:t>
            </a:r>
            <a:r>
              <a:rPr lang="el-GR" altLang="ja-JP" sz="2000" dirty="0" smtClean="0"/>
              <a:t>η</a:t>
            </a:r>
            <a:r>
              <a:rPr lang="en-US" altLang="ja-JP" sz="2000" dirty="0" smtClean="0"/>
              <a:t>|&lt;2.47 (</a:t>
            </a:r>
            <a:r>
              <a:rPr lang="en-US" altLang="ja-JP" dirty="0" smtClean="0"/>
              <a:t>but remove 1.37&lt;|</a:t>
            </a:r>
            <a:r>
              <a:rPr lang="el-GR" altLang="ja-JP" dirty="0" smtClean="0"/>
              <a:t>η</a:t>
            </a:r>
            <a:r>
              <a:rPr lang="en-US" altLang="ja-JP" dirty="0" smtClean="0"/>
              <a:t>|&lt;1.52</a:t>
            </a:r>
            <a:r>
              <a:rPr lang="en-US" altLang="ja-JP" sz="20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Tight identification criteria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Isolation based on calorimeter and tracks</a:t>
            </a:r>
            <a:endParaRPr kumimoji="1" lang="ja-JP" altLang="en-US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3" y="3717032"/>
            <a:ext cx="453650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u="sng" dirty="0" err="1" smtClean="0">
                <a:solidFill>
                  <a:srgbClr val="0000CC"/>
                </a:solidFill>
              </a:rPr>
              <a:t>Muon</a:t>
            </a:r>
            <a:r>
              <a:rPr kumimoji="1" lang="en-US" altLang="ja-JP" sz="2000" u="sng" dirty="0" smtClean="0">
                <a:solidFill>
                  <a:srgbClr val="0000CC"/>
                </a:solidFill>
              </a:rPr>
              <a:t> channel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E</a:t>
            </a:r>
            <a:r>
              <a:rPr lang="en-US" altLang="ja-JP" sz="2000" baseline="-25000" dirty="0" smtClean="0"/>
              <a:t>T</a:t>
            </a:r>
            <a:r>
              <a:rPr lang="en-US" altLang="ja-JP" sz="2000" dirty="0" smtClean="0"/>
              <a:t>&gt;20 </a:t>
            </a:r>
            <a:r>
              <a:rPr lang="en-US" altLang="ja-JP" sz="2000" dirty="0" err="1" smtClean="0"/>
              <a:t>GeV</a:t>
            </a:r>
            <a:endParaRPr lang="en-US" altLang="ja-JP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|</a:t>
            </a:r>
            <a:r>
              <a:rPr lang="el-GR" altLang="ja-JP" sz="2000" dirty="0" smtClean="0"/>
              <a:t>η</a:t>
            </a:r>
            <a:r>
              <a:rPr lang="en-US" altLang="ja-JP" sz="2000" dirty="0" smtClean="0"/>
              <a:t>|&lt;2.4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Tight identification criteria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Reject </a:t>
            </a:r>
            <a:r>
              <a:rPr lang="en-US" altLang="ja-JP" sz="2000" dirty="0" err="1" smtClean="0"/>
              <a:t>muons</a:t>
            </a:r>
            <a:r>
              <a:rPr lang="en-US" altLang="ja-JP" sz="2000" dirty="0" smtClean="0"/>
              <a:t> within </a:t>
            </a:r>
            <a:r>
              <a:rPr lang="el-GR" altLang="ja-JP" sz="2000" dirty="0" smtClean="0"/>
              <a:t>Δ</a:t>
            </a:r>
            <a:r>
              <a:rPr lang="en-US" altLang="ja-JP" sz="2000" dirty="0" smtClean="0"/>
              <a:t>R&lt;0.4</a:t>
            </a:r>
            <a:endParaRPr kumimoji="1"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Isolation based on calorimeter and tracks</a:t>
            </a:r>
            <a:endParaRPr kumimoji="1" lang="ja-JP" altLang="en-US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032" y="1610544"/>
            <a:ext cx="424816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u="sng" dirty="0" smtClean="0">
                <a:solidFill>
                  <a:srgbClr val="0000CC"/>
                </a:solidFill>
              </a:rPr>
              <a:t>Jet selection</a:t>
            </a:r>
            <a:endParaRPr kumimoji="1" lang="en-US" altLang="ja-JP" sz="2000" u="sng" dirty="0" smtClean="0">
              <a:solidFill>
                <a:srgbClr val="0000CC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Anti-</a:t>
            </a:r>
            <a:r>
              <a:rPr lang="en-US" altLang="ja-JP" sz="2000" dirty="0" err="1" smtClean="0"/>
              <a:t>k</a:t>
            </a:r>
            <a:r>
              <a:rPr lang="en-US" altLang="ja-JP" sz="2000" baseline="-25000" dirty="0" err="1"/>
              <a:t>T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algorithm with R=0.4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E</a:t>
            </a:r>
            <a:r>
              <a:rPr lang="en-US" altLang="ja-JP" sz="2000" baseline="-25000" dirty="0" smtClean="0"/>
              <a:t>T</a:t>
            </a:r>
            <a:r>
              <a:rPr lang="en-US" altLang="ja-JP" sz="2000" dirty="0" smtClean="0"/>
              <a:t>&gt;25 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, |</a:t>
            </a:r>
            <a:r>
              <a:rPr lang="en-US" altLang="ja-JP" sz="2000" dirty="0"/>
              <a:t>y</a:t>
            </a:r>
            <a:r>
              <a:rPr lang="en-US" altLang="ja-JP" sz="2000" dirty="0" smtClean="0"/>
              <a:t>|&lt;2.1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Remove jets within </a:t>
            </a:r>
            <a:r>
              <a:rPr lang="el-GR" altLang="ja-JP" sz="2000" dirty="0" smtClean="0"/>
              <a:t>Δ</a:t>
            </a:r>
            <a:r>
              <a:rPr lang="en-US" altLang="ja-JP" sz="2000" dirty="0" smtClean="0"/>
              <a:t>R&lt;0.4 of an electron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&gt;75 % of the sum of </a:t>
            </a:r>
            <a:r>
              <a:rPr lang="en-US" altLang="ja-JP" sz="2000" dirty="0" err="1" smtClean="0"/>
              <a:t>p</a:t>
            </a:r>
            <a:r>
              <a:rPr lang="en-US" altLang="ja-JP" sz="2000" baseline="-25000" dirty="0" err="1" smtClean="0"/>
              <a:t>T</a:t>
            </a:r>
            <a:r>
              <a:rPr lang="en-US" altLang="ja-JP" sz="2000" dirty="0" smtClean="0"/>
              <a:t> of tracks in the jet come from the primary vertex</a:t>
            </a:r>
            <a:endParaRPr kumimoji="1" lang="en-US" altLang="ja-JP" sz="20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60032" y="4440306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CC"/>
                </a:solidFill>
              </a:rPr>
              <a:t>b-tagging</a:t>
            </a:r>
            <a:endParaRPr kumimoji="1" lang="ja-JP" altLang="en-US" sz="20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b-tagging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182" y="548680"/>
            <a:ext cx="4321818" cy="310416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606" y="3645024"/>
            <a:ext cx="4409394" cy="298625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0" y="3663022"/>
            <a:ext cx="4822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b-jets are selected exploiting the long lifetime and the large mass of B-hadrons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SV0 b-tagging algorithm reconstructs a secondary vertex within a jet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sz="2000" dirty="0" smtClean="0"/>
              <a:t>decay length significance &gt; 5.85</a:t>
            </a:r>
            <a:endParaRPr kumimoji="1"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b-tagging performance is studied using semi-</a:t>
            </a:r>
            <a:r>
              <a:rPr lang="en-US" altLang="ja-JP" sz="2000" dirty="0" err="1" smtClean="0"/>
              <a:t>leptonic</a:t>
            </a:r>
            <a:r>
              <a:rPr lang="en-US" altLang="ja-JP" sz="2000" dirty="0" smtClean="0"/>
              <a:t> B-decays in multi-jet events and top events</a:t>
            </a:r>
            <a:endParaRPr kumimoji="1" lang="en-US" altLang="ja-JP" sz="2000" dirty="0" smtClean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59" y="1124744"/>
            <a:ext cx="2825818" cy="253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7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Z+b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distributions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26" y="605412"/>
            <a:ext cx="4268874" cy="306613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26" y="3603224"/>
            <a:ext cx="4268874" cy="3066136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80" y="3933056"/>
            <a:ext cx="3909915" cy="2808312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97864" y="1196752"/>
            <a:ext cx="49781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Main backgrounds after b-tagging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sz="2000" dirty="0" err="1" smtClean="0"/>
              <a:t>ttbar</a:t>
            </a:r>
            <a:endParaRPr lang="en-US" altLang="ja-JP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sz="2000" dirty="0" smtClean="0"/>
              <a:t>Z</a:t>
            </a:r>
            <a:r>
              <a:rPr lang="en-US" altLang="ja-JP" sz="2000" dirty="0" smtClean="0">
                <a:sym typeface="Wingdings" pitchFamily="2" charset="2"/>
              </a:rPr>
              <a:t></a:t>
            </a:r>
            <a:r>
              <a:rPr lang="el-GR" altLang="ja-JP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ττ</a:t>
            </a:r>
            <a:r>
              <a:rPr lang="en-US" altLang="ja-JP" sz="2000" dirty="0" smtClean="0">
                <a:sym typeface="Wingdings" pitchFamily="2" charset="2"/>
              </a:rPr>
              <a:t> + jets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kumimoji="1" lang="en-US" altLang="ja-JP" sz="2000" dirty="0" err="1" smtClean="0">
                <a:sym typeface="Wingdings" pitchFamily="2" charset="2"/>
              </a:rPr>
              <a:t>We</a:t>
            </a:r>
            <a:r>
              <a:rPr kumimoji="1" lang="el-GR" altLang="ja-JP" sz="2000" dirty="0" smtClean="0">
                <a:sym typeface="Wingdings" pitchFamily="2" charset="2"/>
              </a:rPr>
              <a:t>ν</a:t>
            </a:r>
            <a:r>
              <a:rPr kumimoji="1" lang="en-US" altLang="ja-JP" sz="2000" dirty="0" smtClean="0">
                <a:sym typeface="Wingdings" pitchFamily="2" charset="2"/>
              </a:rPr>
              <a:t>(</a:t>
            </a:r>
            <a:r>
              <a:rPr kumimoji="1" lang="el-GR" altLang="ja-JP" sz="2000" dirty="0" smtClean="0">
                <a:sym typeface="Wingdings" pitchFamily="2" charset="2"/>
              </a:rPr>
              <a:t>μν</a:t>
            </a:r>
            <a:r>
              <a:rPr kumimoji="1" lang="en-US" altLang="ja-JP" sz="2000" dirty="0" smtClean="0">
                <a:sym typeface="Wingdings" pitchFamily="2" charset="2"/>
              </a:rPr>
              <a:t>)+jets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sz="2000" dirty="0" err="1" smtClean="0">
                <a:sym typeface="Wingdings" pitchFamily="2" charset="2"/>
              </a:rPr>
              <a:t>Diboson</a:t>
            </a:r>
            <a:endParaRPr kumimoji="1"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QCD background estimated from data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S/B &gt; 10 in both electron and </a:t>
            </a:r>
            <a:r>
              <a:rPr lang="en-US" altLang="ja-JP" sz="2000" dirty="0" err="1" smtClean="0"/>
              <a:t>muon</a:t>
            </a:r>
            <a:r>
              <a:rPr lang="en-US" altLang="ja-JP" sz="2000" dirty="0" smtClean="0"/>
              <a:t> channels</a:t>
            </a:r>
            <a:endParaRPr kumimoji="1"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496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Extraction of b-jet fraction 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124744"/>
            <a:ext cx="3821987" cy="366526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695273" y="1231063"/>
            <a:ext cx="54487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Maximum likelihood fit is used to the SV0 mass distribution to separate b-jets from c- and light-jets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SV0 mass templates are modeled with MC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Templates sensitive to </a:t>
            </a:r>
            <a:r>
              <a:rPr kumimoji="1" lang="en-US" altLang="ja-JP" sz="2000" dirty="0" err="1" smtClean="0"/>
              <a:t>p</a:t>
            </a:r>
            <a:r>
              <a:rPr kumimoji="1" lang="en-US" altLang="ja-JP" sz="2000" baseline="-25000" dirty="0" err="1" smtClean="0"/>
              <a:t>T</a:t>
            </a:r>
            <a:r>
              <a:rPr kumimoji="1" lang="en-US" altLang="ja-JP" sz="2000" dirty="0" smtClean="0"/>
              <a:t> spectrum of the b-jets </a:t>
            </a:r>
            <a:r>
              <a:rPr kumimoji="1" lang="en-US" altLang="ja-JP" sz="2000" dirty="0" smtClean="0">
                <a:sym typeface="Wingdings" pitchFamily="2" charset="2"/>
              </a:rPr>
              <a:t> systematics</a:t>
            </a:r>
            <a:endParaRPr kumimoji="1" lang="en-US" altLang="ja-JP" sz="2000" dirty="0" smtClean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88" y="3429000"/>
            <a:ext cx="4680570" cy="3361838"/>
          </a:xfrm>
          <a:prstGeom prst="rect">
            <a:avLst/>
          </a:prstGeom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97152"/>
            <a:ext cx="3155721" cy="1952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9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3635896" y="4366851"/>
            <a:ext cx="5508105" cy="249114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Z+b</a:t>
            </a:r>
            <a:r>
              <a:rPr kumimoji="1" lang="en-US" altLang="ja-JP" dirty="0" smtClean="0"/>
              <a:t> cross sections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1196752"/>
            <a:ext cx="4861651" cy="31700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u="sng" dirty="0" smtClean="0">
                <a:solidFill>
                  <a:srgbClr val="0000CC"/>
                </a:solidFill>
              </a:rPr>
              <a:t>Phase space definition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Dressed leptons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/>
              <a:t>combined QED radiation in </a:t>
            </a:r>
            <a:r>
              <a:rPr lang="el-GR" altLang="ja-JP" dirty="0" smtClean="0"/>
              <a:t>Δ</a:t>
            </a:r>
            <a:r>
              <a:rPr lang="en-US" altLang="ja-JP" dirty="0" smtClean="0"/>
              <a:t>R&lt;0.1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err="1" smtClean="0"/>
              <a:t>p</a:t>
            </a:r>
            <a:r>
              <a:rPr lang="en-US" altLang="ja-JP" sz="2000" baseline="-25000" dirty="0" err="1"/>
              <a:t>T</a:t>
            </a:r>
            <a:r>
              <a:rPr kumimoji="1" lang="en-US" altLang="ja-JP" sz="2000" dirty="0" smtClean="0"/>
              <a:t>&gt;20 </a:t>
            </a:r>
            <a:r>
              <a:rPr kumimoji="1" lang="en-US" altLang="ja-JP" sz="2000" dirty="0" err="1" smtClean="0"/>
              <a:t>GeV</a:t>
            </a:r>
            <a:r>
              <a:rPr kumimoji="1" lang="en-US" altLang="ja-JP" sz="2000" dirty="0" smtClean="0"/>
              <a:t>, |</a:t>
            </a:r>
            <a:r>
              <a:rPr kumimoji="1" lang="el-GR" altLang="ja-JP" sz="2000" dirty="0" smtClean="0"/>
              <a:t>η</a:t>
            </a:r>
            <a:r>
              <a:rPr lang="en-US" altLang="ja-JP" sz="2000" dirty="0" smtClean="0"/>
              <a:t>|&lt;2.5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E</a:t>
            </a:r>
            <a:r>
              <a:rPr lang="en-US" altLang="ja-JP" sz="2000" baseline="-25000" dirty="0"/>
              <a:t>T</a:t>
            </a:r>
            <a:r>
              <a:rPr kumimoji="1" lang="en-US" altLang="ja-JP" sz="2000" dirty="0" smtClean="0"/>
              <a:t>&gt;25 </a:t>
            </a:r>
            <a:r>
              <a:rPr kumimoji="1" lang="en-US" altLang="ja-JP" sz="2000" dirty="0" err="1" smtClean="0"/>
              <a:t>GeV</a:t>
            </a:r>
            <a:endParaRPr kumimoji="1"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err="1" smtClean="0"/>
              <a:t>m</a:t>
            </a:r>
            <a:r>
              <a:rPr lang="en-US" altLang="ja-JP" sz="2000" baseline="30000" dirty="0" err="1" smtClean="0"/>
              <a:t>W</a:t>
            </a:r>
            <a:r>
              <a:rPr lang="en-US" altLang="ja-JP" sz="2000" baseline="-25000" dirty="0" err="1" smtClean="0"/>
              <a:t>T</a:t>
            </a:r>
            <a:r>
              <a:rPr lang="en-US" altLang="ja-JP" sz="2000" dirty="0" smtClean="0"/>
              <a:t>&gt;40 </a:t>
            </a:r>
            <a:r>
              <a:rPr lang="en-US" altLang="ja-JP" sz="2000" dirty="0" err="1" smtClean="0"/>
              <a:t>GeV</a:t>
            </a:r>
            <a:endParaRPr lang="en-US" altLang="ja-JP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Anti-</a:t>
            </a:r>
            <a:r>
              <a:rPr lang="en-US" altLang="ja-JP" sz="2000" dirty="0" err="1" smtClean="0"/>
              <a:t>k</a:t>
            </a:r>
            <a:r>
              <a:rPr lang="en-US" altLang="ja-JP" sz="2000" baseline="-25000" dirty="0" err="1"/>
              <a:t>T</a:t>
            </a:r>
            <a:r>
              <a:rPr lang="en-US" altLang="ja-JP" sz="2000" dirty="0" smtClean="0"/>
              <a:t> R=0.4 jets: </a:t>
            </a:r>
            <a:r>
              <a:rPr lang="en-US" altLang="ja-JP" sz="2000" dirty="0" err="1" smtClean="0"/>
              <a:t>p</a:t>
            </a:r>
            <a:r>
              <a:rPr lang="en-US" altLang="ja-JP" sz="2000" baseline="-25000" dirty="0" err="1"/>
              <a:t>T</a:t>
            </a:r>
            <a:r>
              <a:rPr lang="en-US" altLang="ja-JP" sz="2000" dirty="0" smtClean="0"/>
              <a:t>&gt;25 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, |y|&lt;2.1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Remove jets if </a:t>
            </a:r>
            <a:r>
              <a:rPr kumimoji="1" lang="el-GR" altLang="ja-JP" sz="2000" dirty="0" smtClean="0"/>
              <a:t>Δ</a:t>
            </a:r>
            <a:r>
              <a:rPr kumimoji="1" lang="en-US" altLang="ja-JP" sz="2000" dirty="0" smtClean="0"/>
              <a:t>R(jet, lepton)&lt;0.5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b-jet: </a:t>
            </a:r>
            <a:r>
              <a:rPr lang="el-GR" altLang="ja-JP" sz="2000" dirty="0"/>
              <a:t>Δ</a:t>
            </a:r>
            <a:r>
              <a:rPr lang="en-US" altLang="ja-JP" sz="2000" dirty="0"/>
              <a:t>R(jet, </a:t>
            </a:r>
            <a:r>
              <a:rPr lang="en-US" altLang="ja-JP" sz="2000" dirty="0" smtClean="0"/>
              <a:t>B-hadron)&lt;0.3, </a:t>
            </a:r>
          </a:p>
          <a:p>
            <a:r>
              <a:rPr lang="en-US" altLang="ja-JP" sz="2000" dirty="0"/>
              <a:t> </a:t>
            </a:r>
            <a:r>
              <a:rPr lang="en-US" altLang="ja-JP" sz="2000" dirty="0" smtClean="0"/>
              <a:t>             </a:t>
            </a:r>
            <a:r>
              <a:rPr lang="en-US" altLang="ja-JP" sz="2000" dirty="0" err="1" smtClean="0"/>
              <a:t>p</a:t>
            </a:r>
            <a:r>
              <a:rPr lang="en-US" altLang="ja-JP" sz="2000" baseline="-25000" dirty="0" err="1" smtClean="0"/>
              <a:t>T</a:t>
            </a:r>
            <a:r>
              <a:rPr lang="en-US" altLang="ja-JP" sz="2000" dirty="0" smtClean="0"/>
              <a:t>(B-hadron)&gt;5 </a:t>
            </a:r>
            <a:r>
              <a:rPr lang="en-US" altLang="ja-JP" sz="2000" dirty="0" err="1" smtClean="0"/>
              <a:t>GeV</a:t>
            </a:r>
            <a:endParaRPr kumimoji="1" lang="ja-JP" altLang="en-US" sz="2000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76757"/>
            <a:ext cx="2717998" cy="77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485466"/>
            <a:ext cx="51054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148063" y="1412775"/>
            <a:ext cx="3995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Combined the e- and </a:t>
            </a:r>
            <a:r>
              <a:rPr lang="en-US" altLang="ja-JP" sz="2000" dirty="0" smtClean="0"/>
              <a:t>μ-channels as there are no differences</a:t>
            </a:r>
            <a:endParaRPr kumimoji="1" lang="ja-JP" altLang="en-US" sz="20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148" y="3140968"/>
            <a:ext cx="42468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Results compared with MCFM+ non-</a:t>
            </a:r>
            <a:r>
              <a:rPr kumimoji="1" lang="en-US" altLang="ja-JP" sz="2000" dirty="0" err="1" smtClean="0"/>
              <a:t>perturbative</a:t>
            </a:r>
            <a:r>
              <a:rPr kumimoji="1" lang="en-US" altLang="ja-JP" sz="2000" dirty="0" smtClean="0"/>
              <a:t> corrections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Good agreement with data</a:t>
            </a:r>
            <a:endParaRPr kumimoji="1" lang="ja-JP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28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W+b</a:t>
            </a:r>
            <a:r>
              <a:rPr kumimoji="1" lang="en-US" altLang="ja-JP" dirty="0" smtClean="0"/>
              <a:t> event selection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2011/12/05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LHC Physics Discussion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204714"/>
            <a:ext cx="3756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Trigger: Single lepton trigger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610544"/>
            <a:ext cx="453650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u="sng" dirty="0" smtClean="0">
                <a:solidFill>
                  <a:srgbClr val="0000CC"/>
                </a:solidFill>
              </a:rPr>
              <a:t>Electron channel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E</a:t>
            </a:r>
            <a:r>
              <a:rPr lang="en-US" altLang="ja-JP" sz="2000" baseline="-25000" dirty="0" smtClean="0"/>
              <a:t>T</a:t>
            </a:r>
            <a:r>
              <a:rPr lang="en-US" altLang="ja-JP" sz="2000" dirty="0" smtClean="0"/>
              <a:t>&gt;20 </a:t>
            </a:r>
            <a:r>
              <a:rPr lang="en-US" altLang="ja-JP" sz="2000" dirty="0" err="1" smtClean="0"/>
              <a:t>GeV</a:t>
            </a:r>
            <a:endParaRPr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|</a:t>
            </a:r>
            <a:r>
              <a:rPr lang="el-GR" altLang="ja-JP" sz="2000" dirty="0" smtClean="0"/>
              <a:t>η</a:t>
            </a:r>
            <a:r>
              <a:rPr lang="en-US" altLang="ja-JP" sz="2000" dirty="0" smtClean="0"/>
              <a:t>|&lt;2.47 (</a:t>
            </a:r>
            <a:r>
              <a:rPr lang="en-US" altLang="ja-JP" dirty="0" smtClean="0"/>
              <a:t>but remove 1.37&lt;|</a:t>
            </a:r>
            <a:r>
              <a:rPr lang="el-GR" altLang="ja-JP" dirty="0" smtClean="0"/>
              <a:t>η</a:t>
            </a:r>
            <a:r>
              <a:rPr lang="en-US" altLang="ja-JP" dirty="0" smtClean="0"/>
              <a:t>|&lt;1.52</a:t>
            </a:r>
            <a:r>
              <a:rPr lang="en-US" altLang="ja-JP" sz="20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Tight identification criteria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Isolation based on calorimeter and tracks</a:t>
            </a:r>
            <a:endParaRPr kumimoji="1" lang="ja-JP" altLang="en-US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3" y="3717032"/>
            <a:ext cx="453650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u="sng" dirty="0" err="1" smtClean="0">
                <a:solidFill>
                  <a:srgbClr val="0000CC"/>
                </a:solidFill>
              </a:rPr>
              <a:t>Muon</a:t>
            </a:r>
            <a:r>
              <a:rPr kumimoji="1" lang="en-US" altLang="ja-JP" sz="2000" u="sng" dirty="0" smtClean="0">
                <a:solidFill>
                  <a:srgbClr val="0000CC"/>
                </a:solidFill>
              </a:rPr>
              <a:t> channel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E</a:t>
            </a:r>
            <a:r>
              <a:rPr lang="en-US" altLang="ja-JP" sz="2000" baseline="-25000" dirty="0" smtClean="0"/>
              <a:t>T</a:t>
            </a:r>
            <a:r>
              <a:rPr lang="en-US" altLang="ja-JP" sz="2000" dirty="0" smtClean="0"/>
              <a:t>&gt;20 </a:t>
            </a:r>
            <a:r>
              <a:rPr lang="en-US" altLang="ja-JP" sz="2000" dirty="0" err="1" smtClean="0"/>
              <a:t>GeV</a:t>
            </a:r>
            <a:endParaRPr lang="en-US" altLang="ja-JP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|</a:t>
            </a:r>
            <a:r>
              <a:rPr lang="el-GR" altLang="ja-JP" sz="2000" dirty="0" smtClean="0"/>
              <a:t>η</a:t>
            </a:r>
            <a:r>
              <a:rPr lang="en-US" altLang="ja-JP" sz="2000" dirty="0" smtClean="0"/>
              <a:t>|&lt;2.4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smtClean="0"/>
              <a:t>Tight identification criteria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Reject </a:t>
            </a:r>
            <a:r>
              <a:rPr lang="en-US" altLang="ja-JP" sz="2000" dirty="0" err="1" smtClean="0"/>
              <a:t>muons</a:t>
            </a:r>
            <a:r>
              <a:rPr lang="en-US" altLang="ja-JP" sz="2000" dirty="0" smtClean="0"/>
              <a:t> within </a:t>
            </a:r>
            <a:r>
              <a:rPr lang="el-GR" altLang="ja-JP" sz="2000" dirty="0" smtClean="0"/>
              <a:t>Δ</a:t>
            </a:r>
            <a:r>
              <a:rPr lang="en-US" altLang="ja-JP" sz="2000" dirty="0" smtClean="0"/>
              <a:t>R&lt;0.4</a:t>
            </a:r>
            <a:endParaRPr kumimoji="1"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Isolation based on calorimeter and tracks</a:t>
            </a:r>
            <a:endParaRPr kumimoji="1" lang="ja-JP" altLang="en-US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032" y="1610544"/>
            <a:ext cx="424816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u="sng" dirty="0" smtClean="0">
                <a:solidFill>
                  <a:srgbClr val="0000CC"/>
                </a:solidFill>
              </a:rPr>
              <a:t>Jet selection</a:t>
            </a:r>
            <a:endParaRPr kumimoji="1" lang="en-US" altLang="ja-JP" sz="2000" u="sng" dirty="0" smtClean="0">
              <a:solidFill>
                <a:srgbClr val="0000CC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Anti-</a:t>
            </a:r>
            <a:r>
              <a:rPr lang="en-US" altLang="ja-JP" sz="2000" dirty="0" err="1" smtClean="0"/>
              <a:t>k</a:t>
            </a:r>
            <a:r>
              <a:rPr lang="en-US" altLang="ja-JP" sz="2000" baseline="-25000" dirty="0" err="1"/>
              <a:t>T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algorithm with R=0.4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E</a:t>
            </a:r>
            <a:r>
              <a:rPr lang="en-US" altLang="ja-JP" sz="2000" baseline="-25000" dirty="0" smtClean="0"/>
              <a:t>T</a:t>
            </a:r>
            <a:r>
              <a:rPr lang="en-US" altLang="ja-JP" sz="2000" dirty="0" smtClean="0"/>
              <a:t>&gt;25 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, |</a:t>
            </a:r>
            <a:r>
              <a:rPr lang="en-US" altLang="ja-JP" sz="2000" dirty="0"/>
              <a:t>y</a:t>
            </a:r>
            <a:r>
              <a:rPr lang="en-US" altLang="ja-JP" sz="2000" dirty="0" smtClean="0"/>
              <a:t>|&lt;2.1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Remove jets within </a:t>
            </a:r>
            <a:r>
              <a:rPr lang="el-GR" altLang="ja-JP" sz="2000" dirty="0" smtClean="0"/>
              <a:t>Δ</a:t>
            </a:r>
            <a:r>
              <a:rPr lang="en-US" altLang="ja-JP" sz="2000" dirty="0" smtClean="0"/>
              <a:t>R&lt;0.4 of an electron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smtClean="0"/>
              <a:t>&gt;75 % of the sum of </a:t>
            </a:r>
            <a:r>
              <a:rPr lang="en-US" altLang="ja-JP" sz="2000" dirty="0" err="1" smtClean="0"/>
              <a:t>p</a:t>
            </a:r>
            <a:r>
              <a:rPr lang="en-US" altLang="ja-JP" sz="2000" baseline="-25000" dirty="0" err="1" smtClean="0"/>
              <a:t>T</a:t>
            </a:r>
            <a:r>
              <a:rPr lang="en-US" altLang="ja-JP" sz="2000" dirty="0" smtClean="0"/>
              <a:t> of tracks in the jet come from the primary vertex</a:t>
            </a:r>
            <a:endParaRPr kumimoji="1" lang="en-US" altLang="ja-JP" sz="20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60032" y="4285545"/>
            <a:ext cx="424816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u="sng" dirty="0" smtClean="0">
                <a:solidFill>
                  <a:srgbClr val="0000CC"/>
                </a:solidFill>
              </a:rPr>
              <a:t>Missing E</a:t>
            </a:r>
            <a:r>
              <a:rPr lang="en-US" altLang="ja-JP" sz="2000" u="sng" baseline="-25000" dirty="0" smtClean="0">
                <a:solidFill>
                  <a:srgbClr val="0000CC"/>
                </a:solidFill>
              </a:rPr>
              <a:t>T</a:t>
            </a:r>
            <a:r>
              <a:rPr lang="en-US" altLang="ja-JP" sz="2000" u="sng" dirty="0" smtClean="0">
                <a:solidFill>
                  <a:srgbClr val="0000CC"/>
                </a:solidFill>
              </a:rPr>
              <a:t> selection</a:t>
            </a:r>
            <a:endParaRPr kumimoji="1" lang="en-US" altLang="ja-JP" sz="2000" u="sng" dirty="0" smtClean="0">
              <a:solidFill>
                <a:srgbClr val="0000CC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ja-JP" sz="2000" dirty="0" err="1" smtClean="0"/>
              <a:t>E</a:t>
            </a:r>
            <a:r>
              <a:rPr lang="en-US" altLang="ja-JP" sz="2000" baseline="-25000" dirty="0" err="1" smtClean="0"/>
              <a:t>T</a:t>
            </a:r>
            <a:r>
              <a:rPr lang="en-US" altLang="ja-JP" sz="2000" baseline="30000" dirty="0" err="1" smtClean="0"/>
              <a:t>miss</a:t>
            </a:r>
            <a:r>
              <a:rPr lang="en-US" altLang="ja-JP" sz="2000" dirty="0" smtClean="0"/>
              <a:t>&gt;25 </a:t>
            </a:r>
            <a:r>
              <a:rPr lang="en-US" altLang="ja-JP" sz="2000" dirty="0" err="1" smtClean="0"/>
              <a:t>GeV</a:t>
            </a:r>
            <a:endParaRPr lang="en-US" altLang="ja-JP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000" dirty="0" err="1" smtClean="0"/>
              <a:t>m</a:t>
            </a:r>
            <a:r>
              <a:rPr kumimoji="1" lang="en-US" altLang="ja-JP" sz="2000" baseline="-25000" dirty="0" err="1" smtClean="0"/>
              <a:t>T</a:t>
            </a:r>
            <a:r>
              <a:rPr kumimoji="1" lang="en-US" altLang="ja-JP" sz="2000" dirty="0" smtClean="0"/>
              <a:t>&gt;40 </a:t>
            </a:r>
            <a:r>
              <a:rPr kumimoji="1" lang="en-US" altLang="ja-JP" sz="2000" dirty="0" err="1" smtClean="0"/>
              <a:t>GeV</a:t>
            </a:r>
            <a:endParaRPr kumimoji="1" lang="en-US" altLang="ja-JP" sz="2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60032" y="5405154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CC"/>
                </a:solidFill>
              </a:rPr>
              <a:t>b-tagging</a:t>
            </a:r>
            <a:endParaRPr kumimoji="1" lang="ja-JP" altLang="en-US" sz="20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0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K-2011">
  <a:themeElements>
    <a:clrScheme name="クラリティ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TK-2011</Template>
  <TotalTime>408</TotalTime>
  <Words>787</Words>
  <Application>Microsoft Office PowerPoint</Application>
  <PresentationFormat>画面に合わせる (4:3)</PresentationFormat>
  <Paragraphs>170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TK-2011</vt:lpstr>
      <vt:lpstr>W/Z+b jets in ATLAS</vt:lpstr>
      <vt:lpstr>Introduction</vt:lpstr>
      <vt:lpstr>W/Z+b(b) production</vt:lpstr>
      <vt:lpstr>Z+b event selection</vt:lpstr>
      <vt:lpstr>b-tagging</vt:lpstr>
      <vt:lpstr>Z+b distributions</vt:lpstr>
      <vt:lpstr>Extraction of b-jet fraction </vt:lpstr>
      <vt:lpstr>Z+b cross sections</vt:lpstr>
      <vt:lpstr>W+b event selection</vt:lpstr>
      <vt:lpstr>SV0 mass distributions</vt:lpstr>
      <vt:lpstr>Cross sections and systematics</vt:lpstr>
      <vt:lpstr>W+b cross section</vt:lpstr>
      <vt:lpstr>Outlook for analysis with 2011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W/Z+b jets in ATLAS</dc:title>
  <dc:creator>tak</dc:creator>
  <cp:lastModifiedBy>tak</cp:lastModifiedBy>
  <cp:revision>18</cp:revision>
  <dcterms:created xsi:type="dcterms:W3CDTF">2011-11-30T15:59:11Z</dcterms:created>
  <dcterms:modified xsi:type="dcterms:W3CDTF">2011-12-05T09:08:19Z</dcterms:modified>
</cp:coreProperties>
</file>