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</p:sldIdLst>
  <p:sldSz cx="24384000" cy="1524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13546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2" d="100"/>
          <a:sy n="52" d="100"/>
        </p:scale>
        <p:origin x="13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54666" latinLnBrk="0">
      <a:defRPr sz="3400">
        <a:latin typeface="+mn-lt"/>
        <a:ea typeface="+mn-ea"/>
        <a:cs typeface="+mn-cs"/>
        <a:sym typeface="Calibri"/>
      </a:defRPr>
    </a:lvl1pPr>
    <a:lvl2pPr indent="228600" defTabSz="1354666" latinLnBrk="0">
      <a:defRPr sz="3400">
        <a:latin typeface="+mn-lt"/>
        <a:ea typeface="+mn-ea"/>
        <a:cs typeface="+mn-cs"/>
        <a:sym typeface="Calibri"/>
      </a:defRPr>
    </a:lvl2pPr>
    <a:lvl3pPr indent="457200" defTabSz="1354666" latinLnBrk="0">
      <a:defRPr sz="3400">
        <a:latin typeface="+mn-lt"/>
        <a:ea typeface="+mn-ea"/>
        <a:cs typeface="+mn-cs"/>
        <a:sym typeface="Calibri"/>
      </a:defRPr>
    </a:lvl3pPr>
    <a:lvl4pPr indent="685800" defTabSz="1354666" latinLnBrk="0">
      <a:defRPr sz="3400">
        <a:latin typeface="+mn-lt"/>
        <a:ea typeface="+mn-ea"/>
        <a:cs typeface="+mn-cs"/>
        <a:sym typeface="Calibri"/>
      </a:defRPr>
    </a:lvl4pPr>
    <a:lvl5pPr indent="914400" defTabSz="1354666" latinLnBrk="0">
      <a:defRPr sz="3400">
        <a:latin typeface="+mn-lt"/>
        <a:ea typeface="+mn-ea"/>
        <a:cs typeface="+mn-cs"/>
        <a:sym typeface="Calibri"/>
      </a:defRPr>
    </a:lvl5pPr>
    <a:lvl6pPr indent="1143000" defTabSz="1354666" latinLnBrk="0">
      <a:defRPr sz="3400">
        <a:latin typeface="+mn-lt"/>
        <a:ea typeface="+mn-ea"/>
        <a:cs typeface="+mn-cs"/>
        <a:sym typeface="Calibri"/>
      </a:defRPr>
    </a:lvl6pPr>
    <a:lvl7pPr indent="1371600" defTabSz="1354666" latinLnBrk="0">
      <a:defRPr sz="3400">
        <a:latin typeface="+mn-lt"/>
        <a:ea typeface="+mn-ea"/>
        <a:cs typeface="+mn-cs"/>
        <a:sym typeface="Calibri"/>
      </a:defRPr>
    </a:lvl7pPr>
    <a:lvl8pPr indent="1600200" defTabSz="1354666" latinLnBrk="0">
      <a:defRPr sz="3400">
        <a:latin typeface="+mn-lt"/>
        <a:ea typeface="+mn-ea"/>
        <a:cs typeface="+mn-cs"/>
        <a:sym typeface="Calibri"/>
      </a:defRPr>
    </a:lvl8pPr>
    <a:lvl9pPr indent="1828800" defTabSz="1354666" latinLnBrk="0">
      <a:defRPr sz="3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029106" y="1360091"/>
            <a:ext cx="504236" cy="49076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621466" y="6277904"/>
            <a:ext cx="11104934" cy="576169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9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buSzTx/>
              <a:buFontTx/>
              <a:buNone/>
              <a:defRPr sz="9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buSzTx/>
              <a:buFontTx/>
              <a:buNone/>
              <a:defRPr sz="9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buSzTx/>
              <a:buFontTx/>
              <a:buNone/>
              <a:defRPr sz="9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buSzTx/>
              <a:buFontTx/>
              <a:buNone/>
              <a:defRPr sz="9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5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834" y="12745506"/>
            <a:ext cx="2102597" cy="210258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1219199" y="761999"/>
            <a:ext cx="21945601" cy="338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800" b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Titeltext</a:t>
            </a:r>
          </a:p>
        </p:txBody>
      </p:sp>
      <p:pic>
        <p:nvPicPr>
          <p:cNvPr id="17" name="logo4.png" descr="logo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16" y="12745469"/>
            <a:ext cx="2162720" cy="2102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6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191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423531" y="14532598"/>
            <a:ext cx="475984" cy="4788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3" name="Titeltext"/>
          <p:cNvSpPr txBox="1">
            <a:spLocks noGrp="1"/>
          </p:cNvSpPr>
          <p:nvPr>
            <p:ph type="title"/>
          </p:nvPr>
        </p:nvSpPr>
        <p:spPr>
          <a:xfrm>
            <a:off x="-4433" y="23425"/>
            <a:ext cx="24392865" cy="15073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800">
                <a:solidFill>
                  <a:srgbClr val="A7A7A7"/>
                </a:solidFill>
              </a:defRPr>
            </a:lvl1pPr>
          </a:lstStyle>
          <a:p>
            <a:r>
              <a:t>Titeltext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484098" y="14514497"/>
            <a:ext cx="475984" cy="489701"/>
          </a:xfrm>
          <a:prstGeom prst="rect">
            <a:avLst/>
          </a:prstGeom>
          <a:ln w="25400">
            <a:miter lim="400000"/>
          </a:ln>
        </p:spPr>
        <p:txBody>
          <a:bodyPr wrap="none" lIns="48000" tIns="48000" rIns="48000" bIns="48000" anchor="b">
            <a:spAutoFit/>
          </a:bodyPr>
          <a:lstStyle>
            <a:lvl1pPr algn="ctr">
              <a:defRPr sz="2600" b="1"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-4294" y="190499"/>
            <a:ext cx="24392587" cy="12937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785703" y="2480909"/>
            <a:ext cx="22793300" cy="105334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ußzeilenplatzhalter 5"/>
          <p:cNvSpPr txBox="1"/>
          <p:nvPr/>
        </p:nvSpPr>
        <p:spPr>
          <a:xfrm>
            <a:off x="8327618" y="14453277"/>
            <a:ext cx="7721601" cy="637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2600">
                <a:solidFill>
                  <a:srgbClr val="888888"/>
                </a:solidFill>
              </a:defRPr>
            </a:lvl1pPr>
          </a:lstStyle>
          <a:p>
            <a:r>
              <a:t>Kay Rehlich</a:t>
            </a:r>
          </a:p>
        </p:txBody>
      </p:sp>
      <p:sp>
        <p:nvSpPr>
          <p:cNvPr id="6" name="Datumsplatzhalter 3"/>
          <p:cNvSpPr txBox="1"/>
          <p:nvPr/>
        </p:nvSpPr>
        <p:spPr>
          <a:xfrm>
            <a:off x="478449" y="14453277"/>
            <a:ext cx="7457495" cy="637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spAutoFit/>
          </a:bodyPr>
          <a:lstStyle>
            <a:lvl1pPr>
              <a:defRPr sz="2600">
                <a:solidFill>
                  <a:srgbClr val="888888"/>
                </a:solidFill>
              </a:defRPr>
            </a:lvl1pPr>
          </a:lstStyle>
          <a:p>
            <a:r>
              <a:t>12. Dec. 2024  MicroTCA Next Generation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1" i="0" u="none" strike="noStrike" cap="none" spc="0" baseline="0">
          <a:solidFill>
            <a:srgbClr val="9D9C9E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557212" marR="0" indent="-557212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987878" marR="0" indent="-530678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–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409700" marR="0" indent="-495300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965960" marR="0" indent="-594360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–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423160" marR="0" indent="-594360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»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880360" marR="0" indent="-594360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337559" marR="0" indent="-594359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794759" marR="0" indent="-594359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251959" marR="0" indent="-594359" algn="l" defTabSz="1354666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13546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gatransfer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en.wikipedia.org/wiki/8b/10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128b/130b" TargetMode="External"/><Relationship Id="rId5" Type="http://schemas.openxmlformats.org/officeDocument/2006/relationships/hyperlink" Target="https://en.wikipedia.org/wiki/Gigabyte" TargetMode="External"/><Relationship Id="rId4" Type="http://schemas.openxmlformats.org/officeDocument/2006/relationships/hyperlink" Target="https://en.wikipedia.org/wiki/Megaby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26"/>
          <p:cNvSpPr txBox="1">
            <a:spLocks noGrp="1"/>
          </p:cNvSpPr>
          <p:nvPr>
            <p:ph type="sldNum" sz="quarter" idx="2"/>
          </p:nvPr>
        </p:nvSpPr>
        <p:spPr>
          <a:xfrm>
            <a:off x="23127990" y="1360089"/>
            <a:ext cx="306468" cy="4907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53" name="Rectangle 84"/>
          <p:cNvSpPr txBox="1"/>
          <p:nvPr/>
        </p:nvSpPr>
        <p:spPr>
          <a:xfrm>
            <a:off x="1" y="7422657"/>
            <a:ext cx="24383998" cy="13255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2709333">
              <a:spcBef>
                <a:spcPts val="1100"/>
              </a:spcBef>
              <a:defRPr sz="4600">
                <a:solidFill>
                  <a:srgbClr val="00A6EB"/>
                </a:solidFill>
              </a:defRPr>
            </a:pPr>
            <a:r>
              <a:t>Kay Rehlich, DESY</a:t>
            </a:r>
          </a:p>
          <a:p>
            <a:pPr algn="ctr" defTabSz="2709333">
              <a:spcBef>
                <a:spcPts val="1100"/>
              </a:spcBef>
              <a:defRPr sz="3200">
                <a:solidFill>
                  <a:srgbClr val="00A6EB"/>
                </a:solidFill>
              </a:defRPr>
            </a:pPr>
            <a:r>
              <a:t>12. Dec. 2024</a:t>
            </a:r>
          </a:p>
        </p:txBody>
      </p:sp>
      <p:sp>
        <p:nvSpPr>
          <p:cNvPr id="54" name="MicroTCA Next Generation Update"/>
          <p:cNvSpPr txBox="1">
            <a:spLocks noGrp="1"/>
          </p:cNvSpPr>
          <p:nvPr>
            <p:ph type="ctrTitle"/>
          </p:nvPr>
        </p:nvSpPr>
        <p:spPr>
          <a:xfrm>
            <a:off x="1231900" y="982553"/>
            <a:ext cx="21945600" cy="5615362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11400"/>
              </a:lnSpc>
              <a:spcBef>
                <a:spcPts val="1200"/>
              </a:spcBef>
              <a:defRPr sz="80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MicroTCA Next Generation Update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5" name="MicroTCA Next Gen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MicroTCA Next Generation</a:t>
            </a:r>
          </a:p>
        </p:txBody>
      </p:sp>
      <p:sp>
        <p:nvSpPr>
          <p:cNvPr id="216" name="Provide 80, 110 or 220 Watt to all AMCs…"/>
          <p:cNvSpPr txBox="1">
            <a:spLocks noGrp="1"/>
          </p:cNvSpPr>
          <p:nvPr>
            <p:ph type="body" idx="1"/>
          </p:nvPr>
        </p:nvSpPr>
        <p:spPr>
          <a:xfrm>
            <a:off x="2634952" y="2702032"/>
            <a:ext cx="20849147" cy="1053342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700"/>
              </a:spcBef>
              <a:defRPr sz="6000"/>
            </a:pPr>
            <a:r>
              <a:t>Provide 80, 110 or 220 Watt to all AMCs</a:t>
            </a:r>
          </a:p>
          <a:p>
            <a:pPr>
              <a:spcBef>
                <a:spcPts val="3700"/>
              </a:spcBef>
              <a:defRPr sz="6000"/>
            </a:pPr>
            <a:r>
              <a:t>Crate power ≥ 2 kW</a:t>
            </a:r>
          </a:p>
          <a:p>
            <a:pPr>
              <a:spcBef>
                <a:spcPts val="3700"/>
              </a:spcBef>
              <a:defRPr sz="6000"/>
            </a:pPr>
            <a:r>
              <a:t>Split MCH</a:t>
            </a:r>
          </a:p>
          <a:p>
            <a:pPr>
              <a:spcBef>
                <a:spcPts val="3700"/>
              </a:spcBef>
              <a:defRPr sz="6000"/>
            </a:pPr>
            <a:r>
              <a:t>Hardware based enhanced security </a:t>
            </a:r>
          </a:p>
          <a:p>
            <a:pPr>
              <a:spcBef>
                <a:spcPts val="3700"/>
              </a:spcBef>
              <a:defRPr sz="6000"/>
            </a:pPr>
            <a:r>
              <a:t>Better FMC management integration</a:t>
            </a:r>
          </a:p>
          <a:p>
            <a:pPr>
              <a:spcBef>
                <a:spcPts val="3700"/>
              </a:spcBef>
              <a:defRPr sz="6000"/>
            </a:pPr>
            <a:r>
              <a:t>More option definitions for ports 2 and 3 (so far SATA)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493127" y="14514497"/>
            <a:ext cx="457926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9" name="Power: up to 220 W per AM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Power: up to 220 W per AMC</a:t>
            </a:r>
          </a:p>
        </p:txBody>
      </p:sp>
      <p:sp>
        <p:nvSpPr>
          <p:cNvPr id="220" name="Limitation of MCH connector:…"/>
          <p:cNvSpPr txBox="1">
            <a:spLocks noGrp="1"/>
          </p:cNvSpPr>
          <p:nvPr>
            <p:ph type="body" idx="1"/>
          </p:nvPr>
        </p:nvSpPr>
        <p:spPr>
          <a:xfrm>
            <a:off x="782620" y="2195020"/>
            <a:ext cx="22793300" cy="11614145"/>
          </a:xfrm>
          <a:prstGeom prst="rect">
            <a:avLst/>
          </a:prstGeom>
        </p:spPr>
        <p:txBody>
          <a:bodyPr/>
          <a:lstStyle/>
          <a:p>
            <a:pPr marL="546068" indent="-546068" defTabSz="1327573">
              <a:defRPr sz="5096" b="1">
                <a:solidFill>
                  <a:srgbClr val="AF070C"/>
                </a:solidFill>
              </a:defRPr>
            </a:pPr>
            <a:r>
              <a:t>Limitation of MCH connector:</a:t>
            </a:r>
          </a:p>
          <a:p>
            <a:pPr marL="994124" lvl="1" indent="-546068" defTabSz="1327573">
              <a:buChar char="•"/>
              <a:defRPr sz="5096"/>
            </a:pPr>
            <a:r>
              <a:t>MCH/AMC connector: 8 pins @ 10.8 V = 98 W  max</a:t>
            </a:r>
          </a:p>
          <a:p>
            <a:pPr marL="546068" indent="-546068" defTabSz="1327573">
              <a:defRPr sz="5096" b="1">
                <a:solidFill>
                  <a:srgbClr val="0AC402"/>
                </a:solidFill>
              </a:defRPr>
            </a:pPr>
            <a:r>
              <a:t>Solution:</a:t>
            </a:r>
          </a:p>
          <a:p>
            <a:pPr marL="994124" lvl="1" indent="-546068" defTabSz="1327573">
              <a:buChar char="•"/>
              <a:defRPr sz="5096"/>
            </a:pPr>
            <a:r>
              <a:t>Use 9 power pins on MCH ==&gt; 110W</a:t>
            </a:r>
          </a:p>
          <a:p>
            <a:pPr marL="994124" lvl="1" indent="-546068" defTabSz="1327573">
              <a:buChar char="•"/>
              <a:defRPr sz="5096"/>
            </a:pPr>
            <a:r>
              <a:t>Enable management of mixed 80 W / 110 W / 220 W channels</a:t>
            </a:r>
          </a:p>
          <a:p>
            <a:pPr marL="994124" lvl="1" indent="-546068" defTabSz="1327573">
              <a:buChar char="•"/>
              <a:defRPr sz="5096"/>
            </a:pPr>
            <a:r>
              <a:t>2nd AMC connector for 220 W</a:t>
            </a:r>
          </a:p>
          <a:p>
            <a:pPr marL="994124" lvl="1" indent="-546068" defTabSz="1327573">
              <a:buChar char="•"/>
              <a:defRPr sz="5096"/>
            </a:pPr>
            <a:endParaRPr/>
          </a:p>
          <a:p>
            <a:pPr marL="546068" indent="-546068" defTabSz="1327573">
              <a:defRPr sz="5096" b="1"/>
            </a:pPr>
            <a:r>
              <a:t>Power Module &amp; Crate cooling</a:t>
            </a:r>
          </a:p>
          <a:p>
            <a:pPr marL="994124" lvl="1" indent="-546068" defTabSz="1327573">
              <a:buChar char="•"/>
              <a:defRPr sz="5096"/>
            </a:pPr>
            <a:r>
              <a:t>More airflow ==&gt; Fans need more power</a:t>
            </a:r>
          </a:p>
          <a:p>
            <a:pPr marL="994124" lvl="1" indent="-546068" defTabSz="1327573">
              <a:buChar char="•"/>
              <a:defRPr sz="5096">
                <a:solidFill>
                  <a:srgbClr val="23C405"/>
                </a:solidFill>
              </a:defRPr>
            </a:pPr>
            <a:r>
              <a:t>Limitation of Power Module connector: 110 W</a:t>
            </a:r>
          </a:p>
          <a:p>
            <a:pPr marL="994124" lvl="1" indent="-546068" defTabSz="1327573">
              <a:buChar char="•"/>
              <a:defRPr sz="5096">
                <a:solidFill>
                  <a:srgbClr val="23C405"/>
                </a:solidFill>
              </a:defRPr>
            </a:pPr>
            <a:r>
              <a:t>Use two connectors</a:t>
            </a:r>
          </a:p>
        </p:txBody>
      </p:sp>
      <p:pic>
        <p:nvPicPr>
          <p:cNvPr id="221" name="MicroTCA-Power-Connector-(819).gif" descr="MicroTCA-Power-Connector-(819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052" y="8168047"/>
            <a:ext cx="7620001" cy="6604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uppieren"/>
          <p:cNvGrpSpPr/>
          <p:nvPr/>
        </p:nvGrpSpPr>
        <p:grpSpPr>
          <a:xfrm>
            <a:off x="17677010" y="1945746"/>
            <a:ext cx="6706990" cy="4280554"/>
            <a:chOff x="0" y="0"/>
            <a:chExt cx="6706989" cy="4280552"/>
          </a:xfrm>
        </p:grpSpPr>
        <p:pic>
          <p:nvPicPr>
            <p:cNvPr id="222" name="Bildschirmfoto 2023-11-16 um 22.12.58.png" descr="Bildschirmfoto 2023-11-16 um 22.12.5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93706"/>
              <a:ext cx="6706990" cy="2986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Linien"/>
            <p:cNvSpPr/>
            <p:nvPr/>
          </p:nvSpPr>
          <p:spPr>
            <a:xfrm flipH="1">
              <a:off x="2249169" y="0"/>
              <a:ext cx="1" cy="1293707"/>
            </a:xfrm>
            <a:prstGeom prst="line">
              <a:avLst/>
            </a:prstGeom>
            <a:noFill/>
            <a:ln w="114300" cap="flat">
              <a:solidFill>
                <a:srgbClr val="03CB0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4" name="AMC Connector for 220 W and More Connectiv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AMC Connector for 220 W and More Connectivity</a:t>
            </a:r>
          </a:p>
        </p:txBody>
      </p:sp>
      <p:sp>
        <p:nvSpPr>
          <p:cNvPr id="235" name="Textblase"/>
          <p:cNvSpPr/>
          <p:nvPr/>
        </p:nvSpPr>
        <p:spPr>
          <a:xfrm>
            <a:off x="13701363" y="2364346"/>
            <a:ext cx="8192692" cy="4561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01" y="0"/>
                </a:moveTo>
                <a:cubicBezTo>
                  <a:pt x="7409" y="0"/>
                  <a:pt x="7334" y="135"/>
                  <a:pt x="7334" y="301"/>
                </a:cubicBezTo>
                <a:lnTo>
                  <a:pt x="7334" y="14921"/>
                </a:lnTo>
                <a:lnTo>
                  <a:pt x="0" y="21600"/>
                </a:lnTo>
                <a:lnTo>
                  <a:pt x="7996" y="15756"/>
                </a:lnTo>
                <a:lnTo>
                  <a:pt x="21433" y="15756"/>
                </a:lnTo>
                <a:cubicBezTo>
                  <a:pt x="21525" y="15756"/>
                  <a:pt x="21600" y="15621"/>
                  <a:pt x="21600" y="15455"/>
                </a:cubicBezTo>
                <a:lnTo>
                  <a:pt x="21600" y="301"/>
                </a:lnTo>
                <a:cubicBezTo>
                  <a:pt x="21600" y="135"/>
                  <a:pt x="21525" y="0"/>
                  <a:pt x="21433" y="0"/>
                </a:cubicBezTo>
                <a:lnTo>
                  <a:pt x="7501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9" tIns="121919" rIns="121919" bIns="121919" anchor="ctr"/>
          <a:lstStyle/>
          <a:p>
            <a:pPr>
              <a:defRPr sz="4200" b="1"/>
            </a:pPr>
            <a:endParaRPr/>
          </a:p>
        </p:txBody>
      </p:sp>
      <p:grpSp>
        <p:nvGrpSpPr>
          <p:cNvPr id="241" name="Gruppieren"/>
          <p:cNvGrpSpPr/>
          <p:nvPr/>
        </p:nvGrpSpPr>
        <p:grpSpPr>
          <a:xfrm>
            <a:off x="4202730" y="5262706"/>
            <a:ext cx="9288662" cy="4452593"/>
            <a:chOff x="0" y="0"/>
            <a:chExt cx="9288660" cy="4452592"/>
          </a:xfrm>
        </p:grpSpPr>
        <p:pic>
          <p:nvPicPr>
            <p:cNvPr id="236" name="Bildschirmfoto 2020-11-24 um 14.32.51.png" descr="Bildschirmfoto 2020-11-24 um 14.32.5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3224" y="635000"/>
              <a:ext cx="7615437" cy="3258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Rechteck"/>
            <p:cNvSpPr/>
            <p:nvPr/>
          </p:nvSpPr>
          <p:spPr>
            <a:xfrm>
              <a:off x="1551485" y="0"/>
              <a:ext cx="6819492" cy="11491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 sz="5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8" name="Rechteck"/>
            <p:cNvSpPr/>
            <p:nvPr/>
          </p:nvSpPr>
          <p:spPr>
            <a:xfrm>
              <a:off x="0" y="1420036"/>
              <a:ext cx="4919196" cy="12619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 sz="5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9" name="Rechteck"/>
            <p:cNvSpPr/>
            <p:nvPr/>
          </p:nvSpPr>
          <p:spPr>
            <a:xfrm>
              <a:off x="1673225" y="3333502"/>
              <a:ext cx="5172138" cy="11190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 sz="5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40" name="Rechteck"/>
            <p:cNvSpPr/>
            <p:nvPr/>
          </p:nvSpPr>
          <p:spPr>
            <a:xfrm>
              <a:off x="6765020" y="3011769"/>
              <a:ext cx="278074" cy="11190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 sz="5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242" name="Textblase"/>
          <p:cNvSpPr/>
          <p:nvPr/>
        </p:nvSpPr>
        <p:spPr>
          <a:xfrm>
            <a:off x="3818189" y="2364346"/>
            <a:ext cx="5601495" cy="4536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" y="0"/>
                </a:moveTo>
                <a:cubicBezTo>
                  <a:pt x="110" y="0"/>
                  <a:pt x="0" y="135"/>
                  <a:pt x="0" y="302"/>
                </a:cubicBezTo>
                <a:lnTo>
                  <a:pt x="0" y="15540"/>
                </a:lnTo>
                <a:cubicBezTo>
                  <a:pt x="0" y="15707"/>
                  <a:pt x="110" y="15842"/>
                  <a:pt x="245" y="15842"/>
                </a:cubicBezTo>
                <a:lnTo>
                  <a:pt x="17070" y="15842"/>
                </a:lnTo>
                <a:lnTo>
                  <a:pt x="21600" y="21600"/>
                </a:lnTo>
                <a:lnTo>
                  <a:pt x="17785" y="14879"/>
                </a:lnTo>
                <a:lnTo>
                  <a:pt x="17785" y="302"/>
                </a:lnTo>
                <a:cubicBezTo>
                  <a:pt x="17785" y="135"/>
                  <a:pt x="17675" y="0"/>
                  <a:pt x="17540" y="0"/>
                </a:cubicBez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9" tIns="121919" rIns="121919" bIns="121919" anchor="ctr"/>
          <a:lstStyle/>
          <a:p>
            <a:pPr algn="ctr">
              <a:defRPr sz="4200" b="1"/>
            </a:pPr>
            <a:endParaRPr/>
          </a:p>
        </p:txBody>
      </p:sp>
      <p:sp>
        <p:nvSpPr>
          <p:cNvPr id="243" name="Textblase"/>
          <p:cNvSpPr/>
          <p:nvPr/>
        </p:nvSpPr>
        <p:spPr>
          <a:xfrm>
            <a:off x="13123910" y="7649203"/>
            <a:ext cx="8770145" cy="4829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73" y="7505"/>
                </a:lnTo>
                <a:lnTo>
                  <a:pt x="8273" y="21316"/>
                </a:lnTo>
                <a:cubicBezTo>
                  <a:pt x="8273" y="21473"/>
                  <a:pt x="8343" y="21600"/>
                  <a:pt x="8430" y="21600"/>
                </a:cubicBezTo>
                <a:lnTo>
                  <a:pt x="21444" y="21600"/>
                </a:lnTo>
                <a:cubicBezTo>
                  <a:pt x="21530" y="21600"/>
                  <a:pt x="21600" y="21473"/>
                  <a:pt x="21600" y="21316"/>
                </a:cubicBezTo>
                <a:lnTo>
                  <a:pt x="21600" y="7001"/>
                </a:lnTo>
                <a:cubicBezTo>
                  <a:pt x="21600" y="6844"/>
                  <a:pt x="21530" y="6717"/>
                  <a:pt x="21444" y="6717"/>
                </a:cubicBezTo>
                <a:lnTo>
                  <a:pt x="8881" y="67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9" tIns="121919" rIns="121919" bIns="121919" anchor="ctr"/>
          <a:lstStyle/>
          <a:p>
            <a:pPr>
              <a:defRPr sz="4200" b="1"/>
            </a:pPr>
            <a:endParaRPr/>
          </a:p>
        </p:txBody>
      </p:sp>
      <p:sp>
        <p:nvSpPr>
          <p:cNvPr id="244" name="100% backward compatible"/>
          <p:cNvSpPr txBox="1"/>
          <p:nvPr/>
        </p:nvSpPr>
        <p:spPr>
          <a:xfrm>
            <a:off x="7677615" y="13169805"/>
            <a:ext cx="9028769" cy="1031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b="1">
                <a:solidFill>
                  <a:srgbClr val="08950C"/>
                </a:solidFill>
              </a:defRPr>
            </a:lvl1pPr>
          </a:lstStyle>
          <a:p>
            <a:r>
              <a:t>100% backward compatible </a:t>
            </a:r>
          </a:p>
        </p:txBody>
      </p:sp>
      <p:sp>
        <p:nvSpPr>
          <p:cNvPr id="245" name="Textblase"/>
          <p:cNvSpPr/>
          <p:nvPr/>
        </p:nvSpPr>
        <p:spPr>
          <a:xfrm>
            <a:off x="3818189" y="8079813"/>
            <a:ext cx="6748860" cy="439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4197" y="4584"/>
                </a:lnTo>
                <a:lnTo>
                  <a:pt x="203" y="4584"/>
                </a:lnTo>
                <a:cubicBezTo>
                  <a:pt x="91" y="4584"/>
                  <a:pt x="0" y="4723"/>
                  <a:pt x="0" y="4896"/>
                </a:cubicBezTo>
                <a:lnTo>
                  <a:pt x="0" y="21288"/>
                </a:lnTo>
                <a:cubicBezTo>
                  <a:pt x="0" y="21460"/>
                  <a:pt x="91" y="21600"/>
                  <a:pt x="203" y="21600"/>
                </a:cubicBezTo>
                <a:lnTo>
                  <a:pt x="14808" y="21600"/>
                </a:lnTo>
                <a:cubicBezTo>
                  <a:pt x="14920" y="21600"/>
                  <a:pt x="15011" y="21460"/>
                  <a:pt x="15011" y="21288"/>
                </a:cubicBezTo>
                <a:lnTo>
                  <a:pt x="15011" y="5455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9" tIns="121919" rIns="121919" bIns="121919" anchor="ctr"/>
          <a:lstStyle/>
          <a:p>
            <a:pPr algn="ctr">
              <a:spcBef>
                <a:spcPts val="1700"/>
              </a:spcBef>
              <a:defRPr sz="4200" b="1"/>
            </a:pPr>
            <a:endParaRPr/>
          </a:p>
        </p:txBody>
      </p:sp>
      <p:sp>
        <p:nvSpPr>
          <p:cNvPr id="246" name="Card-edge…"/>
          <p:cNvSpPr/>
          <p:nvPr/>
        </p:nvSpPr>
        <p:spPr>
          <a:xfrm>
            <a:off x="3818189" y="9013187"/>
            <a:ext cx="4690351" cy="3465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04"/>
                </a:moveTo>
                <a:lnTo>
                  <a:pt x="0" y="396"/>
                </a:lnTo>
                <a:cubicBezTo>
                  <a:pt x="0" y="177"/>
                  <a:pt x="131" y="0"/>
                  <a:pt x="292" y="0"/>
                </a:cubicBezTo>
                <a:lnTo>
                  <a:pt x="21308" y="0"/>
                </a:lnTo>
                <a:cubicBezTo>
                  <a:pt x="21469" y="0"/>
                  <a:pt x="21600" y="177"/>
                  <a:pt x="21600" y="396"/>
                </a:cubicBezTo>
                <a:lnTo>
                  <a:pt x="21600" y="21204"/>
                </a:lnTo>
                <a:cubicBezTo>
                  <a:pt x="21600" y="21423"/>
                  <a:pt x="21469" y="21600"/>
                  <a:pt x="21308" y="21600"/>
                </a:cubicBezTo>
                <a:lnTo>
                  <a:pt x="292" y="21600"/>
                </a:lnTo>
                <a:cubicBezTo>
                  <a:pt x="131" y="21600"/>
                  <a:pt x="0" y="21423"/>
                  <a:pt x="0" y="21204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/>
          <a:lstStyle/>
          <a:p>
            <a:pPr algn="ctr">
              <a:spcBef>
                <a:spcPts val="1700"/>
              </a:spcBef>
              <a:defRPr sz="4200" b="1"/>
            </a:pPr>
            <a:r>
              <a:t>Card-edge</a:t>
            </a:r>
          </a:p>
          <a:p>
            <a:pPr algn="ctr">
              <a:spcBef>
                <a:spcPts val="1700"/>
              </a:spcBef>
              <a:defRPr sz="4200" b="1"/>
            </a:pPr>
            <a:r>
              <a:t>Connector</a:t>
            </a:r>
          </a:p>
        </p:txBody>
      </p:sp>
      <p:sp>
        <p:nvSpPr>
          <p:cNvPr id="247" name="New…"/>
          <p:cNvSpPr/>
          <p:nvPr/>
        </p:nvSpPr>
        <p:spPr>
          <a:xfrm>
            <a:off x="3818189" y="2364346"/>
            <a:ext cx="4626770" cy="3349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cubicBezTo>
                  <a:pt x="133" y="0"/>
                  <a:pt x="0" y="183"/>
                  <a:pt x="0" y="409"/>
                </a:cubicBezTo>
                <a:lnTo>
                  <a:pt x="0" y="21047"/>
                </a:lnTo>
                <a:cubicBezTo>
                  <a:pt x="0" y="21273"/>
                  <a:pt x="133" y="21457"/>
                  <a:pt x="296" y="21457"/>
                </a:cubicBezTo>
                <a:lnTo>
                  <a:pt x="21600" y="21600"/>
                </a:lnTo>
                <a:lnTo>
                  <a:pt x="21531" y="409"/>
                </a:lnTo>
                <a:cubicBezTo>
                  <a:pt x="21531" y="409"/>
                  <a:pt x="21531" y="408"/>
                  <a:pt x="21531" y="407"/>
                </a:cubicBezTo>
                <a:cubicBezTo>
                  <a:pt x="21530" y="182"/>
                  <a:pt x="21398" y="0"/>
                  <a:pt x="21235" y="0"/>
                </a:cubicBezTo>
                <a:lnTo>
                  <a:pt x="296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/>
          <a:lstStyle/>
          <a:p>
            <a:pPr algn="ctr">
              <a:defRPr sz="4200" b="1"/>
            </a:pPr>
            <a:r>
              <a:t>New</a:t>
            </a:r>
          </a:p>
          <a:p>
            <a:pPr algn="ctr">
              <a:defRPr sz="4200" b="1"/>
            </a:pPr>
            <a:r>
              <a:t>Yamaichi</a:t>
            </a:r>
          </a:p>
          <a:p>
            <a:pPr algn="ctr">
              <a:defRPr sz="4200" b="1"/>
            </a:pPr>
            <a:r>
              <a:t>Connector</a:t>
            </a:r>
          </a:p>
          <a:p>
            <a:pPr algn="ctr">
              <a:defRPr sz="4200" b="1">
                <a:solidFill>
                  <a:srgbClr val="8F0A10"/>
                </a:solidFill>
              </a:defRPr>
            </a:pPr>
            <a:r>
              <a:t>OPTIONAL!</a:t>
            </a:r>
          </a:p>
        </p:txBody>
      </p:sp>
      <p:sp>
        <p:nvSpPr>
          <p:cNvPr id="248" name="More Fat Pipe lanes…"/>
          <p:cNvSpPr/>
          <p:nvPr/>
        </p:nvSpPr>
        <p:spPr>
          <a:xfrm>
            <a:off x="16476313" y="2380221"/>
            <a:ext cx="5417742" cy="3333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" y="0"/>
                </a:moveTo>
                <a:cubicBezTo>
                  <a:pt x="140" y="0"/>
                  <a:pt x="27" y="184"/>
                  <a:pt x="27" y="411"/>
                </a:cubicBezTo>
                <a:lnTo>
                  <a:pt x="0" y="21600"/>
                </a:lnTo>
                <a:lnTo>
                  <a:pt x="21347" y="21559"/>
                </a:lnTo>
                <a:lnTo>
                  <a:pt x="21348" y="21559"/>
                </a:lnTo>
                <a:cubicBezTo>
                  <a:pt x="21488" y="21557"/>
                  <a:pt x="21600" y="21374"/>
                  <a:pt x="21600" y="21147"/>
                </a:cubicBezTo>
                <a:lnTo>
                  <a:pt x="21600" y="411"/>
                </a:lnTo>
                <a:cubicBezTo>
                  <a:pt x="21600" y="184"/>
                  <a:pt x="21487" y="0"/>
                  <a:pt x="21347" y="0"/>
                </a:cubicBezTo>
                <a:lnTo>
                  <a:pt x="280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/>
          <a:lstStyle/>
          <a:p>
            <a:pPr>
              <a:spcBef>
                <a:spcPts val="600"/>
              </a:spcBef>
              <a:defRPr sz="4200" b="1"/>
            </a:pPr>
            <a:r>
              <a:t>More Fat Pipe lanes</a:t>
            </a:r>
          </a:p>
          <a:p>
            <a:pPr>
              <a:spcBef>
                <a:spcPts val="600"/>
              </a:spcBef>
              <a:defRPr sz="4200" b="1"/>
            </a:pPr>
            <a:r>
              <a:t>e.g. </a:t>
            </a:r>
          </a:p>
          <a:p>
            <a:pPr>
              <a:spcBef>
                <a:spcPts val="600"/>
              </a:spcBef>
              <a:defRPr sz="4200" b="1"/>
            </a:pPr>
            <a:r>
              <a:t>PCIe x8, x16</a:t>
            </a:r>
          </a:p>
        </p:txBody>
      </p:sp>
      <p:sp>
        <p:nvSpPr>
          <p:cNvPr id="249" name="1 Tongue: 110 W…"/>
          <p:cNvSpPr/>
          <p:nvPr/>
        </p:nvSpPr>
        <p:spPr>
          <a:xfrm>
            <a:off x="16471154" y="9148597"/>
            <a:ext cx="5422901" cy="3329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7" y="21188"/>
                </a:lnTo>
                <a:cubicBezTo>
                  <a:pt x="47" y="21189"/>
                  <a:pt x="47" y="21190"/>
                  <a:pt x="47" y="21191"/>
                </a:cubicBezTo>
                <a:cubicBezTo>
                  <a:pt x="48" y="21417"/>
                  <a:pt x="161" y="21600"/>
                  <a:pt x="300" y="21600"/>
                </a:cubicBezTo>
                <a:lnTo>
                  <a:pt x="21347" y="21600"/>
                </a:lnTo>
                <a:cubicBezTo>
                  <a:pt x="21487" y="21600"/>
                  <a:pt x="21600" y="21416"/>
                  <a:pt x="21600" y="21188"/>
                </a:cubicBezTo>
                <a:lnTo>
                  <a:pt x="21600" y="427"/>
                </a:lnTo>
                <a:cubicBezTo>
                  <a:pt x="21600" y="200"/>
                  <a:pt x="21487" y="15"/>
                  <a:pt x="21347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/>
          <a:lstStyle/>
          <a:p>
            <a:pPr>
              <a:defRPr sz="4300" b="1"/>
            </a:pPr>
            <a:r>
              <a:t>1 Tongue: 110 W</a:t>
            </a:r>
          </a:p>
          <a:p>
            <a:pPr lvl="1">
              <a:defRPr sz="3500" b="1"/>
            </a:pPr>
            <a:r>
              <a:t>With 9 power pins</a:t>
            </a:r>
          </a:p>
          <a:p>
            <a:pPr>
              <a:defRPr sz="4300" b="1"/>
            </a:pPr>
            <a:r>
              <a:t>2 Tongues: 220 W</a:t>
            </a:r>
          </a:p>
          <a:p>
            <a:pPr lvl="1">
              <a:defRPr sz="3500" b="1"/>
            </a:pPr>
            <a:r>
              <a:t>With 18 power pins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52" name="110 Watt for AMC per Connec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110 Watt for AMC per Connector</a:t>
            </a:r>
          </a:p>
        </p:txBody>
      </p:sp>
      <p:pic>
        <p:nvPicPr>
          <p:cNvPr id="253" name="Bildschirmfoto 2023-11-09 um 15.24.36.png" descr="Bildschirmfoto 2023-11-09 um 15.24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2" y="6155791"/>
            <a:ext cx="23223370" cy="535226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Use pin 6 in addition to the existing 8 power pins —&gt; 110 W…"/>
          <p:cNvSpPr txBox="1"/>
          <p:nvPr/>
        </p:nvSpPr>
        <p:spPr>
          <a:xfrm>
            <a:off x="2053850" y="2957315"/>
            <a:ext cx="17700066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r"/>
            <a:r>
              <a:t>Use pin 6 in addition to the existing 8 power pins —&gt; 110 W</a:t>
            </a:r>
          </a:p>
          <a:p>
            <a:pPr algn="r"/>
            <a:r>
              <a:t>Together with  a second tongue —&gt; 220 W</a:t>
            </a:r>
          </a:p>
        </p:txBody>
      </p:sp>
      <p:sp>
        <p:nvSpPr>
          <p:cNvPr id="255" name="Linien"/>
          <p:cNvSpPr/>
          <p:nvPr/>
        </p:nvSpPr>
        <p:spPr>
          <a:xfrm flipH="1">
            <a:off x="2306644" y="3988555"/>
            <a:ext cx="1" cy="2167237"/>
          </a:xfrm>
          <a:prstGeom prst="line">
            <a:avLst/>
          </a:prstGeom>
          <a:ln w="63500">
            <a:solidFill>
              <a:srgbClr val="B80714"/>
            </a:solidFill>
            <a:tailEnd type="triangle"/>
          </a:ln>
        </p:spPr>
        <p:txBody>
          <a:bodyPr lIns="121919" tIns="121919" rIns="121919" bIns="121919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6" name="MTCA.0 Rev 3…"/>
          <p:cNvSpPr txBox="1"/>
          <p:nvPr/>
        </p:nvSpPr>
        <p:spPr>
          <a:xfrm>
            <a:off x="6601825" y="9244716"/>
            <a:ext cx="17086472" cy="496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>
              <a:defRPr>
                <a:solidFill>
                  <a:srgbClr val="039504"/>
                </a:solidFill>
              </a:defRPr>
            </a:pPr>
            <a:r>
              <a:rPr b="1"/>
              <a:t>MTCA.0 Rev 3</a:t>
            </a:r>
            <a:r>
              <a:t> </a:t>
            </a:r>
          </a:p>
          <a:p>
            <a:pPr indent="76200">
              <a:defRPr>
                <a:solidFill>
                  <a:srgbClr val="039504"/>
                </a:solidFill>
              </a:defRPr>
            </a:pPr>
            <a:r>
              <a:t>Crate management handles compatibility</a:t>
            </a:r>
          </a:p>
          <a:p>
            <a:pPr indent="76200">
              <a:defRPr>
                <a:solidFill>
                  <a:srgbClr val="039504"/>
                </a:solidFill>
              </a:defRPr>
            </a:pPr>
            <a:r>
              <a:t>of </a:t>
            </a:r>
            <a:r>
              <a:rPr b="1"/>
              <a:t>80W / 110 W / 220 W channels</a:t>
            </a:r>
            <a:r>
              <a:t> with new records for:</a:t>
            </a:r>
          </a:p>
          <a:p>
            <a:pPr marL="1066800" indent="-609600">
              <a:buSzPct val="100000"/>
              <a:buChar char="•"/>
              <a:defRPr>
                <a:solidFill>
                  <a:srgbClr val="039504"/>
                </a:solidFill>
              </a:defRPr>
            </a:pPr>
            <a:r>
              <a:t>Power source capability</a:t>
            </a:r>
          </a:p>
          <a:p>
            <a:pPr marL="1066800" indent="-609600">
              <a:buSzPct val="100000"/>
              <a:buChar char="•"/>
              <a:defRPr>
                <a:solidFill>
                  <a:srgbClr val="039504"/>
                </a:solidFill>
              </a:defRPr>
            </a:pPr>
            <a:r>
              <a:t>Backplane capability</a:t>
            </a:r>
          </a:p>
          <a:p>
            <a:pPr marL="1066800" indent="-609600">
              <a:buSzPct val="100000"/>
              <a:buChar char="•"/>
              <a:defRPr>
                <a:solidFill>
                  <a:srgbClr val="039504"/>
                </a:solidFill>
              </a:defRPr>
            </a:pPr>
            <a:r>
              <a:t>Power consumer demand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34" name="MicroTCA Next Generation: new Sign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MicroTCA Next Generation: new Signal</a:t>
            </a:r>
          </a:p>
        </p:txBody>
      </p:sp>
      <p:pic>
        <p:nvPicPr>
          <p:cNvPr id="335" name="Bildschirmfoto 2024-12-01 um 22.45.28.png" descr="Bildschirmfoto 2024-12-01 um 22.45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923" y="1673215"/>
            <a:ext cx="13563601" cy="702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Non Volatile Memory Read Only (NVMRO)…"/>
          <p:cNvSpPr txBox="1"/>
          <p:nvPr/>
        </p:nvSpPr>
        <p:spPr>
          <a:xfrm>
            <a:off x="903228" y="8838740"/>
            <a:ext cx="22577545" cy="5463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spcBef>
                <a:spcPts val="1400"/>
              </a:spcBef>
              <a:defRPr sz="4600" b="1"/>
            </a:pPr>
            <a:r>
              <a:t>Non Volatile Memory Read Only (NVMRO)</a:t>
            </a:r>
          </a:p>
          <a:p>
            <a:pPr marL="457200" indent="-457200" defTabSz="457200">
              <a:spcBef>
                <a:spcPts val="1400"/>
              </a:spcBef>
              <a:buSzPct val="60000"/>
              <a:buBlip>
                <a:blip r:embed="rId3"/>
              </a:buBlip>
              <a:defRPr sz="4200"/>
            </a:pPr>
            <a:r>
              <a:t>Enhances the security of a MicroTCA system by preventing the overwriting or updating of non-volatile memory</a:t>
            </a:r>
          </a:p>
          <a:p>
            <a:pPr marL="457200" indent="-457200" defTabSz="457200">
              <a:spcBef>
                <a:spcPts val="1400"/>
              </a:spcBef>
              <a:buSzPct val="60000"/>
              <a:buBlip>
                <a:blip r:embed="rId3"/>
              </a:buBlip>
              <a:defRPr sz="4200"/>
            </a:pPr>
            <a:r>
              <a:t>It is available on all AMCs, MCHs, Cooling Units, and Power Modules</a:t>
            </a:r>
          </a:p>
          <a:p>
            <a:pPr marL="457200" indent="-457200" defTabSz="457200">
              <a:spcBef>
                <a:spcPts val="1400"/>
              </a:spcBef>
              <a:buSzPct val="60000"/>
              <a:buBlip>
                <a:blip r:embed="rId3"/>
              </a:buBlip>
              <a:defRPr sz="4200"/>
            </a:pPr>
            <a:r>
              <a:t>A not inserted jumper protects the system from remote modifications</a:t>
            </a:r>
          </a:p>
          <a:p>
            <a:pPr marL="457200" indent="-457200" defTabSz="457200">
              <a:spcBef>
                <a:spcPts val="1400"/>
              </a:spcBef>
              <a:buSzPct val="60000"/>
              <a:buBlip>
                <a:blip r:embed="rId3"/>
              </a:buBlip>
              <a:defRPr sz="4200"/>
            </a:pPr>
            <a:r>
              <a:t>Firmware updates are allowed only when a mechanical </a:t>
            </a:r>
            <a:r>
              <a:rPr>
                <a:solidFill>
                  <a:srgbClr val="F710EE"/>
                </a:solidFill>
              </a:rPr>
              <a:t>switch</a:t>
            </a:r>
            <a:r>
              <a:t> (e.g. jumper) is closed on the backplane</a:t>
            </a:r>
          </a:p>
        </p:txBody>
      </p:sp>
      <p:sp>
        <p:nvSpPr>
          <p:cNvPr id="337" name="Kreis"/>
          <p:cNvSpPr/>
          <p:nvPr/>
        </p:nvSpPr>
        <p:spPr>
          <a:xfrm>
            <a:off x="17086384" y="6330461"/>
            <a:ext cx="1800669" cy="1800669"/>
          </a:xfrm>
          <a:prstGeom prst="ellipse">
            <a:avLst/>
          </a:prstGeom>
          <a:ln w="101600">
            <a:solidFill>
              <a:srgbClr val="F910EE"/>
            </a:solidFill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8" name="PRELIMINARY"/>
          <p:cNvSpPr txBox="1"/>
          <p:nvPr/>
        </p:nvSpPr>
        <p:spPr>
          <a:xfrm rot="19517419">
            <a:off x="3340504" y="3576482"/>
            <a:ext cx="4721980" cy="1031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solidFill>
                  <a:srgbClr val="E2021E"/>
                </a:solidFill>
              </a:defRPr>
            </a:lvl1pPr>
          </a:lstStyle>
          <a:p>
            <a:r>
              <a:t>PRELIMINARY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41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Conclusions</a:t>
            </a:r>
          </a:p>
        </p:txBody>
      </p:sp>
      <p:sp>
        <p:nvSpPr>
          <p:cNvPr id="342" name="MTCA.0 Rev. 3 is ready!…"/>
          <p:cNvSpPr txBox="1">
            <a:spLocks noGrp="1"/>
          </p:cNvSpPr>
          <p:nvPr>
            <p:ph type="body" sz="half" idx="1"/>
          </p:nvPr>
        </p:nvSpPr>
        <p:spPr>
          <a:xfrm>
            <a:off x="1058014" y="2480909"/>
            <a:ext cx="11133986" cy="1053342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5B710"/>
                </a:solidFill>
              </a:defRPr>
            </a:pPr>
            <a:r>
              <a:rPr dirty="0"/>
              <a:t>MTCA.0 Rev. 3 is ready!</a:t>
            </a:r>
          </a:p>
          <a:p>
            <a:pPr marL="1014412" lvl="1" indent="-557212">
              <a:buChar char="•"/>
              <a:tabLst>
                <a:tab pos="4203700" algn="l"/>
              </a:tabLst>
            </a:pPr>
            <a:r>
              <a:rPr dirty="0"/>
              <a:t>32 GT/s = PCIe gen 5</a:t>
            </a:r>
          </a:p>
          <a:p>
            <a:pPr marL="1471612" lvl="2" indent="-557212">
              <a:tabLst>
                <a:tab pos="4203700" algn="l"/>
              </a:tabLst>
            </a:pPr>
            <a:r>
              <a:rPr dirty="0"/>
              <a:t>With 4 lanes:</a:t>
            </a:r>
          </a:p>
          <a:p>
            <a:pPr marL="1928812" lvl="3" indent="-557212">
              <a:buChar char="•"/>
              <a:tabLst>
                <a:tab pos="4203700" algn="l"/>
              </a:tabLst>
            </a:pPr>
            <a:r>
              <a:rPr dirty="0"/>
              <a:t>PCIs gen 5: </a:t>
            </a:r>
            <a:r>
              <a:rPr b="1" dirty="0"/>
              <a:t>15.8 GB/s</a:t>
            </a:r>
          </a:p>
          <a:p>
            <a:pPr marL="1928812" lvl="3" indent="-557212">
              <a:buChar char="•"/>
              <a:tabLst>
                <a:tab pos="4203700" algn="l"/>
              </a:tabLst>
            </a:pPr>
            <a:r>
              <a:rPr dirty="0"/>
              <a:t>Ethernet: </a:t>
            </a:r>
            <a:r>
              <a:rPr b="1" dirty="0"/>
              <a:t>12.5 GB/s</a:t>
            </a:r>
          </a:p>
          <a:p>
            <a:pPr marL="1014412" lvl="1" indent="-557212">
              <a:buChar char="•"/>
              <a:tabLst>
                <a:tab pos="4203700" algn="l"/>
              </a:tabLst>
            </a:pPr>
            <a:r>
              <a:rPr dirty="0"/>
              <a:t>110 W for MCH and cooling</a:t>
            </a:r>
          </a:p>
          <a:p>
            <a:pPr marL="1014412" lvl="1" indent="-557212">
              <a:buChar char="•"/>
              <a:tabLst>
                <a:tab pos="4203700" algn="l"/>
              </a:tabLst>
            </a:pPr>
            <a:r>
              <a:rPr dirty="0"/>
              <a:t>Management of 80 / 110 W power channels</a:t>
            </a:r>
          </a:p>
        </p:txBody>
      </p:sp>
      <p:sp>
        <p:nvSpPr>
          <p:cNvPr id="343" name="MicroTCA Next Generation…"/>
          <p:cNvSpPr txBox="1"/>
          <p:nvPr/>
        </p:nvSpPr>
        <p:spPr>
          <a:xfrm>
            <a:off x="12813067" y="2480909"/>
            <a:ext cx="10909024" cy="105334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 lnSpcReduction="10000"/>
          </a:bodyPr>
          <a:lstStyle/>
          <a:p>
            <a:pPr lvl="1" indent="228600">
              <a:spcBef>
                <a:spcPts val="2200"/>
              </a:spcBef>
              <a:tabLst>
                <a:tab pos="4203700" algn="l"/>
              </a:tabLst>
              <a:defRPr b="1"/>
            </a:pPr>
            <a:r>
              <a:rPr dirty="0"/>
              <a:t>MicroTCA Next Generation</a:t>
            </a:r>
          </a:p>
          <a:p>
            <a:pPr lvl="1" indent="228600">
              <a:spcBef>
                <a:spcPts val="2200"/>
              </a:spcBef>
              <a:tabLst>
                <a:tab pos="4203700" algn="l"/>
              </a:tabLst>
            </a:pPr>
            <a:r>
              <a:rPr dirty="0"/>
              <a:t>Goals:</a:t>
            </a:r>
          </a:p>
          <a:p>
            <a:pPr marL="1471612" lvl="2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</a:pPr>
            <a:r>
              <a:rPr dirty="0"/>
              <a:t>Provide up to 220 W for AMCs</a:t>
            </a:r>
          </a:p>
          <a:p>
            <a:pPr marL="1471612" lvl="2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</a:pPr>
            <a:r>
              <a:rPr dirty="0"/>
              <a:t>≥ 2 kW / crate cooling solution</a:t>
            </a:r>
          </a:p>
          <a:p>
            <a:pPr marL="1471612" lvl="2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</a:pPr>
            <a:r>
              <a:rPr dirty="0"/>
              <a:t>More fat pipes: MCH &amp; AMCs</a:t>
            </a:r>
          </a:p>
          <a:p>
            <a:pPr marL="1471612" lvl="2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</a:pPr>
            <a:r>
              <a:rPr dirty="0"/>
              <a:t>Further items:</a:t>
            </a:r>
          </a:p>
          <a:p>
            <a:pPr marL="1928812" lvl="3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  <a:defRPr sz="4200"/>
            </a:pPr>
            <a:r>
              <a:rPr dirty="0"/>
              <a:t>Ports 2, 3 protocols (now SATA)</a:t>
            </a:r>
          </a:p>
          <a:p>
            <a:pPr marL="1928812" lvl="3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  <a:defRPr sz="4200"/>
            </a:pPr>
            <a:r>
              <a:rPr dirty="0"/>
              <a:t>FMC management</a:t>
            </a:r>
            <a:r>
              <a:rPr lang="de-DE" dirty="0"/>
              <a:t>:</a:t>
            </a:r>
          </a:p>
          <a:p>
            <a:pPr marL="2465388" lvl="7" indent="-536575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  <a:defRPr sz="4200"/>
            </a:pPr>
            <a:r>
              <a:rPr lang="de-DE" sz="3600" dirty="0"/>
              <a:t>VITA </a:t>
            </a:r>
            <a:r>
              <a:rPr lang="en-US" sz="3600" noProof="0" dirty="0"/>
              <a:t>agreed to improve (Dariusz M, ....)</a:t>
            </a:r>
            <a:endParaRPr sz="3600" dirty="0"/>
          </a:p>
          <a:p>
            <a:pPr marL="1928812" lvl="3" indent="-557212">
              <a:spcBef>
                <a:spcPts val="2200"/>
              </a:spcBef>
              <a:buSzPct val="100000"/>
              <a:buFont typeface="Arial"/>
              <a:buChar char="•"/>
              <a:tabLst>
                <a:tab pos="4203700" algn="l"/>
              </a:tabLst>
              <a:defRPr sz="4200"/>
            </a:pPr>
            <a:r>
              <a:rPr dirty="0"/>
              <a:t>HW based security option to prevent remote manipulation of firmware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7" name="Motivation &amp; Requirements for the Next Gen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Motivation &amp; Requirements for the Next Generation</a:t>
            </a:r>
          </a:p>
        </p:txBody>
      </p:sp>
      <p:sp>
        <p:nvSpPr>
          <p:cNvPr id="58" name="Keep the standard alive for a long time…"/>
          <p:cNvSpPr txBox="1">
            <a:spLocks noGrp="1"/>
          </p:cNvSpPr>
          <p:nvPr>
            <p:ph type="body" idx="1"/>
          </p:nvPr>
        </p:nvSpPr>
        <p:spPr>
          <a:xfrm>
            <a:off x="2124686" y="3114408"/>
            <a:ext cx="20720215" cy="1053342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900"/>
              </a:spcBef>
              <a:defRPr sz="6200" b="1"/>
            </a:pPr>
            <a:r>
              <a:t>Keep the standard alive for a long time</a:t>
            </a:r>
          </a:p>
          <a:p>
            <a:pPr marL="1014412" lvl="1" indent="-557212">
              <a:buChar char="•"/>
              <a:defRPr sz="6200"/>
            </a:pPr>
            <a:r>
              <a:t>Adapt state-of-the-art technology </a:t>
            </a:r>
          </a:p>
          <a:p>
            <a:pPr marL="1014412" lvl="1" indent="-557212">
              <a:buChar char="•"/>
              <a:defRPr sz="6200"/>
            </a:pPr>
            <a:r>
              <a:t>PCIe gen 5 and 100 GbE —&gt; 32 Gbps</a:t>
            </a:r>
          </a:p>
          <a:p>
            <a:pPr marL="1014412" lvl="1" indent="-557212">
              <a:buChar char="•"/>
              <a:defRPr sz="6200"/>
            </a:pPr>
            <a:r>
              <a:t>More power for more processing speed</a:t>
            </a:r>
          </a:p>
          <a:p>
            <a:pPr marL="1014412" lvl="1" indent="-557212">
              <a:buChar char="•"/>
              <a:defRPr sz="6200"/>
            </a:pPr>
            <a:endParaRPr/>
          </a:p>
          <a:p>
            <a:pPr marL="1014412" lvl="1" indent="-557212">
              <a:buChar char="•"/>
              <a:defRPr sz="6200"/>
            </a:pPr>
            <a:endParaRPr/>
          </a:p>
          <a:p>
            <a:pPr>
              <a:defRPr sz="6200" b="1"/>
            </a:pPr>
            <a:r>
              <a:t>Backward compatibility as much as possible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1" name="PICMG MicroTCA Next Generation Working Gro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PICMG MicroTCA Next Generation Working Group</a:t>
            </a:r>
          </a:p>
        </p:txBody>
      </p:sp>
      <p:graphicFrame>
        <p:nvGraphicFramePr>
          <p:cNvPr id="62" name="Table 1"/>
          <p:cNvGraphicFramePr/>
          <p:nvPr/>
        </p:nvGraphicFramePr>
        <p:xfrm>
          <a:off x="1265579" y="2128044"/>
          <a:ext cx="12887597" cy="1265035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97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8153">
                <a:tc>
                  <a:txBody>
                    <a:bodyPr/>
                    <a:lstStyle/>
                    <a:p>
                      <a:pPr marR="359999" algn="r">
                        <a:defRPr sz="1800"/>
                      </a:pPr>
                      <a:r>
                        <a:rPr sz="4200">
                          <a:sym typeface="Calibri"/>
                        </a:rPr>
                        <a:t>Initial
Executive Members
… 14.11.2019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50800">
                      <a:solidFill>
                        <a:srgbClr val="A7A7A7"/>
                      </a:solidFill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359999" algn="l" defTabSz="457200">
                        <a:lnSpc>
                          <a:spcPts val="52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ESS
DESY
Lodz University of Technology
N.A.T.
nVent </a:t>
                      </a:r>
                    </a:p>
                  </a:txBody>
                  <a:tcPr marL="0" marR="0" marT="0" marB="0" horzOverflow="overflow">
                    <a:lnL w="50800">
                      <a:solidFill>
                        <a:srgbClr val="A7A7A7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R="179999" algn="r">
                        <a:defRPr sz="420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79999" algn="l" defTabSz="457200">
                        <a:lnSpc>
                          <a:spcPts val="6400"/>
                        </a:lnSpc>
                        <a:spcBef>
                          <a:spcPts val="1000"/>
                        </a:spcBef>
                        <a:defRPr sz="4200" b="1">
                          <a:latin typeface="+mj-lt"/>
                          <a:ea typeface="+mj-ea"/>
                          <a:cs typeface="+mj-cs"/>
                        </a:defRPr>
                      </a:pPr>
                      <a:endParaRPr/>
                    </a:p>
                  </a:txBody>
                  <a:tcPr marL="0" marR="0" marT="0" marB="0" horzOverflow="overflow">
                    <a:lnR w="12700">
                      <a:miter lim="400000"/>
                    </a:lnR>
                    <a:lnT w="38100">
                      <a:solidFill>
                        <a:srgbClr val="FFFFFF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5254">
                <a:tc>
                  <a:txBody>
                    <a:bodyPr/>
                    <a:lstStyle/>
                    <a:p>
                      <a:pPr marL="179999" marR="359999" algn="r">
                        <a:defRPr sz="1800"/>
                      </a:pPr>
                      <a:r>
                        <a:rPr sz="4200">
                          <a:sym typeface="Calibri"/>
                        </a:rPr>
                        <a:t>+ Members of  working group 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50800">
                      <a:solidFill>
                        <a:srgbClr val="A7A7A7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359999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Amphenol
Atom Computing
BAE Systems
Comtel
Concurrent Technologies
Embeck
IOxOS
ORNL
Pixus Technologies
Positronic
powerBridge
Samtec
VadaTech
Yamaichi</a:t>
                      </a:r>
                    </a:p>
                  </a:txBody>
                  <a:tcPr marL="0" marR="0" marT="0" marB="0" horzOverflow="overflow">
                    <a:lnL w="50800">
                      <a:solidFill>
                        <a:srgbClr val="A7A7A7"/>
                      </a:solidFill>
                    </a:lnL>
                    <a:lnR w="12700"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>
                        <a:defRPr sz="420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000"/>
                        </a:spcBef>
                        <a:defRPr sz="4200" b="1">
                          <a:latin typeface="+mj-lt"/>
                          <a:ea typeface="+mj-ea"/>
                          <a:cs typeface="+mj-cs"/>
                        </a:defRPr>
                      </a:pPr>
                      <a:endParaRPr/>
                    </a:p>
                  </a:txBody>
                  <a:tcPr marL="0" marR="0" marT="0" marB="0" horzOverflow="overflow">
                    <a:lnR w="12700">
                      <a:miter lim="400000"/>
                    </a:lnR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" name="logo4.png" descr="log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471" y="9557128"/>
            <a:ext cx="2632565" cy="25594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4" name="Table 1-1"/>
          <p:cNvGraphicFramePr/>
          <p:nvPr/>
        </p:nvGraphicFramePr>
        <p:xfrm>
          <a:off x="12689912" y="2128044"/>
          <a:ext cx="12887596" cy="1265035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8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8153">
                <a:tc>
                  <a:txBody>
                    <a:bodyPr/>
                    <a:lstStyle/>
                    <a:p>
                      <a:pPr marR="359999" algn="r">
                        <a:defRPr sz="1800"/>
                      </a:pPr>
                      <a:r>
                        <a:rPr sz="4200">
                          <a:sym typeface="Calibri"/>
                        </a:rPr>
                        <a:t>Chair
Editor
Secretary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50800">
                      <a:solidFill>
                        <a:srgbClr val="A7A7A7"/>
                      </a:solidFill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359999" algn="l" defTabSz="457200">
                        <a:lnSpc>
                          <a:spcPts val="5200"/>
                        </a:lnSpc>
                        <a:spcBef>
                          <a:spcPts val="1600"/>
                        </a:spcBef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Kay Rehlich, DESY
Heiko Körte, N.A.T
Thomas Holzapfel, powerBridge</a:t>
                      </a:r>
                    </a:p>
                  </a:txBody>
                  <a:tcPr marL="0" marR="0" marT="0" marB="0" horzOverflow="overflow">
                    <a:lnL w="50800">
                      <a:solidFill>
                        <a:srgbClr val="A7A7A7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R="179999" algn="r">
                        <a:defRPr sz="420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999" algn="l" defTabSz="457200">
                        <a:lnSpc>
                          <a:spcPts val="6400"/>
                        </a:lnSpc>
                        <a:spcBef>
                          <a:spcPts val="1000"/>
                        </a:spcBef>
                        <a:defRPr sz="4200" b="1">
                          <a:latin typeface="+mj-lt"/>
                          <a:ea typeface="+mj-ea"/>
                          <a:cs typeface="+mj-cs"/>
                        </a:defRPr>
                      </a:pPr>
                      <a:endParaRPr/>
                    </a:p>
                  </a:txBody>
                  <a:tcPr marL="0" marR="0" marT="0" marB="0" horzOverflow="overflow">
                    <a:lnR w="12700">
                      <a:miter lim="400000"/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7" name="MicroTCA Specifications"/>
          <p:cNvSpPr txBox="1">
            <a:spLocks noGrp="1"/>
          </p:cNvSpPr>
          <p:nvPr>
            <p:ph type="title"/>
          </p:nvPr>
        </p:nvSpPr>
        <p:spPr>
          <a:xfrm>
            <a:off x="-8586" y="190499"/>
            <a:ext cx="24392586" cy="1293708"/>
          </a:xfrm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MicroTCA Specifications</a:t>
            </a:r>
          </a:p>
        </p:txBody>
      </p:sp>
      <p:pic>
        <p:nvPicPr>
          <p:cNvPr id="68" name="MTCA_Deckblatt.png" descr="MTCA_Deckblatt.png"/>
          <p:cNvPicPr>
            <a:picLocks noChangeAspect="1"/>
          </p:cNvPicPr>
          <p:nvPr/>
        </p:nvPicPr>
        <p:blipFill>
          <a:blip r:embed="rId2"/>
          <a:srcRect l="115" r="115"/>
          <a:stretch>
            <a:fillRect/>
          </a:stretch>
        </p:blipFill>
        <p:spPr>
          <a:xfrm>
            <a:off x="16889364" y="8277678"/>
            <a:ext cx="3434774" cy="4451790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</p:pic>
      <p:grpSp>
        <p:nvGrpSpPr>
          <p:cNvPr id="92" name="Gruppieren"/>
          <p:cNvGrpSpPr/>
          <p:nvPr/>
        </p:nvGrpSpPr>
        <p:grpSpPr>
          <a:xfrm>
            <a:off x="478449" y="1917638"/>
            <a:ext cx="22733360" cy="12535639"/>
            <a:chOff x="0" y="0"/>
            <a:chExt cx="22733358" cy="12535638"/>
          </a:xfrm>
        </p:grpSpPr>
        <p:sp>
          <p:nvSpPr>
            <p:cNvPr id="69" name="Pfeil"/>
            <p:cNvSpPr/>
            <p:nvPr/>
          </p:nvSpPr>
          <p:spPr>
            <a:xfrm>
              <a:off x="6822494" y="7600891"/>
              <a:ext cx="9489412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CCFFC9"/>
            </a:solidFill>
            <a:ln w="63500" cap="flat">
              <a:solidFill>
                <a:srgbClr val="15A811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" name="Pfeil"/>
            <p:cNvSpPr/>
            <p:nvPr/>
          </p:nvSpPr>
          <p:spPr>
            <a:xfrm>
              <a:off x="6822494" y="1887155"/>
              <a:ext cx="12476093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CCFFC9"/>
            </a:solidFill>
            <a:ln w="63500" cap="flat">
              <a:solidFill>
                <a:srgbClr val="15A811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71" name="Scan 05.12.2017, 10.35.pdf" descr="Scan 05.12.2017, 10.35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2926" y="0"/>
              <a:ext cx="3434773" cy="44450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72" name="MicroTCA.4.1"/>
            <p:cNvSpPr txBox="1"/>
            <p:nvPr/>
          </p:nvSpPr>
          <p:spPr>
            <a:xfrm>
              <a:off x="13833760" y="4508500"/>
              <a:ext cx="4293107" cy="1031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MicroTCA.4.1</a:t>
              </a:r>
            </a:p>
          </p:txBody>
        </p:sp>
        <p:pic>
          <p:nvPicPr>
            <p:cNvPr id="73" name="MTCAspecs.png" descr="MTCAspec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57980"/>
              <a:ext cx="6791453" cy="88900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38100" dir="54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74" name="MTCA.4_specs.png" descr="MTCA.4_specs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022202" y="0"/>
              <a:ext cx="3431128" cy="44450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381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75" name="MicroTCA.4"/>
            <p:cNvSpPr txBox="1"/>
            <p:nvPr/>
          </p:nvSpPr>
          <p:spPr>
            <a:xfrm>
              <a:off x="8884294" y="4508500"/>
              <a:ext cx="3742344" cy="1031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MicroTCA.4</a:t>
              </a:r>
            </a:p>
          </p:txBody>
        </p:sp>
        <p:sp>
          <p:nvSpPr>
            <p:cNvPr id="76" name="MicroTCA.0"/>
            <p:cNvSpPr txBox="1"/>
            <p:nvPr/>
          </p:nvSpPr>
          <p:spPr>
            <a:xfrm>
              <a:off x="1582194" y="9989700"/>
              <a:ext cx="3742343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MicroTCA.0</a:t>
              </a:r>
            </a:p>
          </p:txBody>
        </p:sp>
        <p:sp>
          <p:nvSpPr>
            <p:cNvPr id="77" name="2006"/>
            <p:cNvSpPr txBox="1"/>
            <p:nvPr/>
          </p:nvSpPr>
          <p:spPr>
            <a:xfrm>
              <a:off x="2760044" y="11020939"/>
              <a:ext cx="1386643" cy="853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000"/>
              </a:lvl1pPr>
            </a:lstStyle>
            <a:p>
              <a:r>
                <a:t>2006</a:t>
              </a:r>
            </a:p>
          </p:txBody>
        </p:sp>
        <p:sp>
          <p:nvSpPr>
            <p:cNvPr id="78" name="2011"/>
            <p:cNvSpPr txBox="1"/>
            <p:nvPr/>
          </p:nvSpPr>
          <p:spPr>
            <a:xfrm>
              <a:off x="10063172" y="5275641"/>
              <a:ext cx="1349188" cy="853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000"/>
              </a:lvl1pPr>
            </a:lstStyle>
            <a:p>
              <a:r>
                <a:t>2011</a:t>
              </a:r>
            </a:p>
          </p:txBody>
        </p:sp>
        <p:sp>
          <p:nvSpPr>
            <p:cNvPr id="79" name="2016"/>
            <p:cNvSpPr txBox="1"/>
            <p:nvPr/>
          </p:nvSpPr>
          <p:spPr>
            <a:xfrm>
              <a:off x="15286992" y="5275641"/>
              <a:ext cx="1386643" cy="853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000"/>
              </a:lvl1pPr>
            </a:lstStyle>
            <a:p>
              <a:r>
                <a:t>2016</a:t>
              </a:r>
            </a:p>
          </p:txBody>
        </p:sp>
        <p:pic>
          <p:nvPicPr>
            <p:cNvPr id="80" name="MTCAspecs.png" descr="MTCAspec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7602" y="6360040"/>
              <a:ext cx="3395728" cy="44450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381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81" name="MicroTCA.0 r2"/>
            <p:cNvSpPr txBox="1"/>
            <p:nvPr/>
          </p:nvSpPr>
          <p:spPr>
            <a:xfrm>
              <a:off x="8866594" y="10932039"/>
              <a:ext cx="451302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MicroTCA.0 r2</a:t>
              </a:r>
            </a:p>
          </p:txBody>
        </p:sp>
        <p:sp>
          <p:nvSpPr>
            <p:cNvPr id="82" name="Rev. 2"/>
            <p:cNvSpPr txBox="1"/>
            <p:nvPr/>
          </p:nvSpPr>
          <p:spPr>
            <a:xfrm>
              <a:off x="9746801" y="8729859"/>
              <a:ext cx="211649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Rev. 2</a:t>
              </a:r>
            </a:p>
          </p:txBody>
        </p:sp>
        <p:sp>
          <p:nvSpPr>
            <p:cNvPr id="83" name="2020"/>
            <p:cNvSpPr txBox="1"/>
            <p:nvPr/>
          </p:nvSpPr>
          <p:spPr>
            <a:xfrm>
              <a:off x="10063172" y="11682198"/>
              <a:ext cx="1386643" cy="853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000"/>
              </a:lvl1pPr>
            </a:lstStyle>
            <a:p>
              <a:r>
                <a:t>2020</a:t>
              </a:r>
            </a:p>
          </p:txBody>
        </p:sp>
        <p:sp>
          <p:nvSpPr>
            <p:cNvPr id="84" name="Rechteck"/>
            <p:cNvSpPr/>
            <p:nvPr/>
          </p:nvSpPr>
          <p:spPr>
            <a:xfrm>
              <a:off x="19362086" y="31750"/>
              <a:ext cx="3371273" cy="4445000"/>
            </a:xfrm>
            <a:prstGeom prst="rect">
              <a:avLst/>
            </a:prstGeom>
            <a:solidFill>
              <a:srgbClr val="FCFFD9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" name="Rev. 3"/>
            <p:cNvSpPr txBox="1"/>
            <p:nvPr/>
          </p:nvSpPr>
          <p:spPr>
            <a:xfrm>
              <a:off x="17070052" y="8585934"/>
              <a:ext cx="2116496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Rev. 3</a:t>
              </a:r>
            </a:p>
          </p:txBody>
        </p:sp>
        <p:sp>
          <p:nvSpPr>
            <p:cNvPr id="86" name="MicroTCA.0 r3"/>
            <p:cNvSpPr txBox="1"/>
            <p:nvPr/>
          </p:nvSpPr>
          <p:spPr>
            <a:xfrm>
              <a:off x="16150994" y="10932041"/>
              <a:ext cx="451302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MicroTCA.0 r3</a:t>
              </a:r>
            </a:p>
          </p:txBody>
        </p:sp>
        <p:sp>
          <p:nvSpPr>
            <p:cNvPr id="87" name="2023"/>
            <p:cNvSpPr txBox="1"/>
            <p:nvPr/>
          </p:nvSpPr>
          <p:spPr>
            <a:xfrm>
              <a:off x="17347572" y="11682198"/>
              <a:ext cx="1386642" cy="853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000"/>
              </a:lvl1pPr>
            </a:lstStyle>
            <a:p>
              <a:r>
                <a:t>2023</a:t>
              </a:r>
            </a:p>
          </p:txBody>
        </p:sp>
        <p:sp>
          <p:nvSpPr>
            <p:cNvPr id="88" name="Next Gen"/>
            <p:cNvSpPr txBox="1"/>
            <p:nvPr/>
          </p:nvSpPr>
          <p:spPr>
            <a:xfrm>
              <a:off x="19524646" y="2522155"/>
              <a:ext cx="3046151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r>
                <a:t>Next Gen</a:t>
              </a:r>
            </a:p>
          </p:txBody>
        </p:sp>
        <p:sp>
          <p:nvSpPr>
            <p:cNvPr id="89" name="2025"/>
            <p:cNvSpPr txBox="1"/>
            <p:nvPr/>
          </p:nvSpPr>
          <p:spPr>
            <a:xfrm>
              <a:off x="20354401" y="5275641"/>
              <a:ext cx="1386642" cy="853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000"/>
              </a:lvl1pPr>
            </a:lstStyle>
            <a:p>
              <a:r>
                <a:t>2025</a:t>
              </a:r>
            </a:p>
          </p:txBody>
        </p:sp>
        <p:sp>
          <p:nvSpPr>
            <p:cNvPr id="90" name="682 Pages"/>
            <p:cNvSpPr txBox="1"/>
            <p:nvPr/>
          </p:nvSpPr>
          <p:spPr>
            <a:xfrm>
              <a:off x="9309792" y="9888100"/>
              <a:ext cx="2990513" cy="9169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400" b="1">
                  <a:solidFill>
                    <a:srgbClr val="B3489A"/>
                  </a:solidFill>
                </a:defRPr>
              </a:lvl1pPr>
            </a:lstStyle>
            <a:p>
              <a:r>
                <a:t>682 Pages</a:t>
              </a:r>
            </a:p>
          </p:txBody>
        </p:sp>
        <p:sp>
          <p:nvSpPr>
            <p:cNvPr id="91" name="&gt; 764 Pages"/>
            <p:cNvSpPr txBox="1"/>
            <p:nvPr/>
          </p:nvSpPr>
          <p:spPr>
            <a:xfrm>
              <a:off x="16343655" y="9888100"/>
              <a:ext cx="3472096" cy="9169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4400" b="1">
                  <a:solidFill>
                    <a:srgbClr val="B3489A"/>
                  </a:solidFill>
                </a:defRPr>
              </a:lvl1pPr>
            </a:lstStyle>
            <a:p>
              <a:r>
                <a:t>&gt; 764 Pages</a:t>
              </a:r>
            </a:p>
          </p:txBody>
        </p:sp>
      </p:grpSp>
      <p:pic>
        <p:nvPicPr>
          <p:cNvPr id="93" name="logo4.png" descr="logo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653" y="390779"/>
            <a:ext cx="1009280" cy="981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6" name="MicroTCA Specifications"/>
          <p:cNvSpPr txBox="1">
            <a:spLocks noGrp="1"/>
          </p:cNvSpPr>
          <p:nvPr>
            <p:ph type="title"/>
          </p:nvPr>
        </p:nvSpPr>
        <p:spPr>
          <a:xfrm>
            <a:off x="-8586" y="190499"/>
            <a:ext cx="24392586" cy="1293708"/>
          </a:xfrm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MicroTCA Specifications</a:t>
            </a:r>
          </a:p>
        </p:txBody>
      </p:sp>
      <p:grpSp>
        <p:nvGrpSpPr>
          <p:cNvPr id="120" name="Gruppieren"/>
          <p:cNvGrpSpPr/>
          <p:nvPr/>
        </p:nvGrpSpPr>
        <p:grpSpPr>
          <a:xfrm>
            <a:off x="478449" y="1917638"/>
            <a:ext cx="17333835" cy="9558231"/>
            <a:chOff x="0" y="0"/>
            <a:chExt cx="17333834" cy="9558229"/>
          </a:xfrm>
        </p:grpSpPr>
        <p:sp>
          <p:nvSpPr>
            <p:cNvPr id="97" name="Pfeil"/>
            <p:cNvSpPr/>
            <p:nvPr/>
          </p:nvSpPr>
          <p:spPr>
            <a:xfrm>
              <a:off x="5202046" y="5795561"/>
              <a:ext cx="7235529" cy="968356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CCFFC9"/>
            </a:solidFill>
            <a:ln w="63500" cap="flat">
              <a:solidFill>
                <a:srgbClr val="15A811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" name="Pfeil"/>
            <p:cNvSpPr/>
            <p:nvPr/>
          </p:nvSpPr>
          <p:spPr>
            <a:xfrm>
              <a:off x="5202046" y="1438926"/>
              <a:ext cx="9512827" cy="968357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CCFFC9"/>
            </a:solidFill>
            <a:ln w="63500" cap="flat">
              <a:solidFill>
                <a:srgbClr val="15A811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99" name="Scan 05.12.2017, 10.35.pdf" descr="Scan 05.12.2017, 10.35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5260" y="0"/>
              <a:ext cx="2618961" cy="33892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00" name="MicroTCA.4.1"/>
            <p:cNvSpPr txBox="1"/>
            <p:nvPr/>
          </p:nvSpPr>
          <p:spPr>
            <a:xfrm>
              <a:off x="10548027" y="3437661"/>
              <a:ext cx="3273428" cy="7863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3600"/>
              </a:lvl1pPr>
            </a:lstStyle>
            <a:p>
              <a:r>
                <a:t>MicroTCA.4.1</a:t>
              </a:r>
            </a:p>
          </p:txBody>
        </p:sp>
        <p:pic>
          <p:nvPicPr>
            <p:cNvPr id="101" name="MTCAspecs.png" descr="MTCAspec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30445"/>
              <a:ext cx="5178378" cy="67784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38100" dir="54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02" name="MTCA.4_specs.png" descr="MTCA.4_spec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79289" y="0"/>
              <a:ext cx="2616182" cy="33892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381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03" name="MicroTCA.4"/>
            <p:cNvSpPr txBox="1"/>
            <p:nvPr/>
          </p:nvSpPr>
          <p:spPr>
            <a:xfrm>
              <a:off x="6774136" y="3437661"/>
              <a:ext cx="2853480" cy="7863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3600"/>
              </a:lvl1pPr>
            </a:lstStyle>
            <a:p>
              <a:r>
                <a:t>MicroTCA.4</a:t>
              </a:r>
            </a:p>
          </p:txBody>
        </p:sp>
        <p:sp>
          <p:nvSpPr>
            <p:cNvPr id="104" name="MicroTCA.0"/>
            <p:cNvSpPr txBox="1"/>
            <p:nvPr/>
          </p:nvSpPr>
          <p:spPr>
            <a:xfrm>
              <a:off x="1206398" y="7616991"/>
              <a:ext cx="2853479" cy="7863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3600"/>
              </a:lvl1pPr>
            </a:lstStyle>
            <a:p>
              <a:r>
                <a:t>MicroTCA.0</a:t>
              </a:r>
            </a:p>
          </p:txBody>
        </p:sp>
        <p:sp>
          <p:nvSpPr>
            <p:cNvPr id="105" name="2006"/>
            <p:cNvSpPr txBox="1"/>
            <p:nvPr/>
          </p:nvSpPr>
          <p:spPr>
            <a:xfrm>
              <a:off x="2104491" y="8403295"/>
              <a:ext cx="1057293" cy="6507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2600"/>
              </a:lvl1pPr>
            </a:lstStyle>
            <a:p>
              <a:r>
                <a:t>2006</a:t>
              </a:r>
            </a:p>
          </p:txBody>
        </p:sp>
        <p:sp>
          <p:nvSpPr>
            <p:cNvPr id="106" name="2011"/>
            <p:cNvSpPr txBox="1"/>
            <p:nvPr/>
          </p:nvSpPr>
          <p:spPr>
            <a:xfrm>
              <a:off x="7673013" y="4022595"/>
              <a:ext cx="1028734" cy="6507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2600"/>
              </a:lvl1pPr>
            </a:lstStyle>
            <a:p>
              <a:r>
                <a:t>2011</a:t>
              </a:r>
            </a:p>
          </p:txBody>
        </p:sp>
        <p:sp>
          <p:nvSpPr>
            <p:cNvPr id="107" name="2016"/>
            <p:cNvSpPr txBox="1"/>
            <p:nvPr/>
          </p:nvSpPr>
          <p:spPr>
            <a:xfrm>
              <a:off x="11656094" y="4022595"/>
              <a:ext cx="1057294" cy="6507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2600"/>
              </a:lvl1pPr>
            </a:lstStyle>
            <a:p>
              <a:r>
                <a:t>2016</a:t>
              </a:r>
            </a:p>
          </p:txBody>
        </p:sp>
        <p:pic>
          <p:nvPicPr>
            <p:cNvPr id="108" name="MTCAspecs.png" descr="MTCAspec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6281" y="4849431"/>
              <a:ext cx="2589190" cy="338924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01600" dist="381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09" name="MicroTCA.0 r2"/>
            <p:cNvSpPr txBox="1"/>
            <p:nvPr/>
          </p:nvSpPr>
          <p:spPr>
            <a:xfrm>
              <a:off x="6760640" y="8335510"/>
              <a:ext cx="3441112" cy="7863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3600"/>
              </a:lvl1pPr>
            </a:lstStyle>
            <a:p>
              <a:r>
                <a:t>MicroTCA.0 r2</a:t>
              </a:r>
            </a:p>
          </p:txBody>
        </p:sp>
        <p:sp>
          <p:nvSpPr>
            <p:cNvPr id="110" name="Rev. 2"/>
            <p:cNvSpPr txBox="1"/>
            <p:nvPr/>
          </p:nvSpPr>
          <p:spPr>
            <a:xfrm>
              <a:off x="7431784" y="6656382"/>
              <a:ext cx="1613795" cy="7863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3600"/>
              </a:lvl1pPr>
            </a:lstStyle>
            <a:p>
              <a:r>
                <a:t>Rev. 2</a:t>
              </a:r>
            </a:p>
          </p:txBody>
        </p:sp>
        <p:sp>
          <p:nvSpPr>
            <p:cNvPr id="111" name="2020"/>
            <p:cNvSpPr txBox="1"/>
            <p:nvPr/>
          </p:nvSpPr>
          <p:spPr>
            <a:xfrm>
              <a:off x="7673013" y="8907495"/>
              <a:ext cx="1057293" cy="6507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2600"/>
              </a:lvl1pPr>
            </a:lstStyle>
            <a:p>
              <a:r>
                <a:t>2020</a:t>
              </a:r>
            </a:p>
          </p:txBody>
        </p:sp>
        <p:sp>
          <p:nvSpPr>
            <p:cNvPr id="112" name="Rechteck"/>
            <p:cNvSpPr/>
            <p:nvPr/>
          </p:nvSpPr>
          <p:spPr>
            <a:xfrm>
              <a:off x="14763291" y="24208"/>
              <a:ext cx="2570544" cy="3389245"/>
            </a:xfrm>
            <a:prstGeom prst="rect">
              <a:avLst/>
            </a:prstGeom>
            <a:solidFill>
              <a:srgbClr val="FCFFD9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3" name="Rev. 3"/>
            <p:cNvSpPr txBox="1"/>
            <p:nvPr/>
          </p:nvSpPr>
          <p:spPr>
            <a:xfrm>
              <a:off x="13015650" y="6546642"/>
              <a:ext cx="1613795" cy="7863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r>
                <a:t>Rev. 3</a:t>
              </a:r>
            </a:p>
          </p:txBody>
        </p:sp>
        <p:sp>
          <p:nvSpPr>
            <p:cNvPr id="114" name="MicroTCA.0 r3"/>
            <p:cNvSpPr txBox="1"/>
            <p:nvPr/>
          </p:nvSpPr>
          <p:spPr>
            <a:xfrm>
              <a:off x="12314882" y="8335511"/>
              <a:ext cx="3441112" cy="7863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r>
                <a:t>MicroTCA.0 r3</a:t>
              </a:r>
            </a:p>
          </p:txBody>
        </p:sp>
        <p:sp>
          <p:nvSpPr>
            <p:cNvPr id="115" name="2023"/>
            <p:cNvSpPr txBox="1"/>
            <p:nvPr/>
          </p:nvSpPr>
          <p:spPr>
            <a:xfrm>
              <a:off x="13227254" y="8907495"/>
              <a:ext cx="1057294" cy="6507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4000"/>
              </a:lvl1pPr>
            </a:lstStyle>
            <a:p>
              <a:r>
                <a:t>2023</a:t>
              </a:r>
            </a:p>
          </p:txBody>
        </p:sp>
        <p:sp>
          <p:nvSpPr>
            <p:cNvPr id="116" name="Next Gen"/>
            <p:cNvSpPr txBox="1"/>
            <p:nvPr/>
          </p:nvSpPr>
          <p:spPr>
            <a:xfrm>
              <a:off x="14887240" y="1923104"/>
              <a:ext cx="2322642" cy="7863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r>
                <a:t>Next Gen</a:t>
              </a:r>
            </a:p>
          </p:txBody>
        </p:sp>
        <p:sp>
          <p:nvSpPr>
            <p:cNvPr id="117" name="2024"/>
            <p:cNvSpPr txBox="1"/>
            <p:nvPr/>
          </p:nvSpPr>
          <p:spPr>
            <a:xfrm>
              <a:off x="15519914" y="4022595"/>
              <a:ext cx="1057294" cy="6507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4000"/>
              </a:lvl1pPr>
            </a:lstStyle>
            <a:p>
              <a:r>
                <a:t>2024</a:t>
              </a:r>
            </a:p>
          </p:txBody>
        </p:sp>
        <p:sp>
          <p:nvSpPr>
            <p:cNvPr id="118" name="682 Pages"/>
            <p:cNvSpPr txBox="1"/>
            <p:nvPr/>
          </p:nvSpPr>
          <p:spPr>
            <a:xfrm>
              <a:off x="7098572" y="7539522"/>
              <a:ext cx="2280220" cy="6991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2900" b="1">
                  <a:solidFill>
                    <a:srgbClr val="B3489A"/>
                  </a:solidFill>
                </a:defRPr>
              </a:lvl1pPr>
            </a:lstStyle>
            <a:p>
              <a:r>
                <a:t>682 Pages</a:t>
              </a:r>
            </a:p>
          </p:txBody>
        </p:sp>
        <p:sp>
          <p:nvSpPr>
            <p:cNvPr id="119" name="&gt; 764 Pages"/>
            <p:cNvSpPr txBox="1"/>
            <p:nvPr/>
          </p:nvSpPr>
          <p:spPr>
            <a:xfrm>
              <a:off x="12461783" y="7539522"/>
              <a:ext cx="2647420" cy="6991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defRPr sz="4400" b="1">
                  <a:solidFill>
                    <a:srgbClr val="B3489A"/>
                  </a:solidFill>
                </a:defRPr>
              </a:lvl1pPr>
            </a:lstStyle>
            <a:p>
              <a:r>
                <a:t>&gt; 764 Pages</a:t>
              </a:r>
            </a:p>
          </p:txBody>
        </p:sp>
      </p:grpSp>
      <p:pic>
        <p:nvPicPr>
          <p:cNvPr id="121" name="logo4.png" descr="logo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653" y="390779"/>
            <a:ext cx="1009280" cy="981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MTCA_Deckblatt.png" descr="MTCA_Deckblatt.png"/>
          <p:cNvPicPr>
            <a:picLocks noChangeAspect="1"/>
          </p:cNvPicPr>
          <p:nvPr/>
        </p:nvPicPr>
        <p:blipFill>
          <a:blip r:embed="rId6"/>
          <a:srcRect l="115" r="115"/>
          <a:stretch>
            <a:fillRect/>
          </a:stretch>
        </p:blipFill>
        <p:spPr>
          <a:xfrm>
            <a:off x="12958490" y="1213390"/>
            <a:ext cx="10215219" cy="13239888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5" name="MTCA.0 Rev 3: PCIe Gen 4 and 5, 100GbEthernet"/>
          <p:cNvSpPr txBox="1">
            <a:spLocks noGrp="1"/>
          </p:cNvSpPr>
          <p:nvPr>
            <p:ph type="title"/>
          </p:nvPr>
        </p:nvSpPr>
        <p:spPr>
          <a:xfrm>
            <a:off x="-4294" y="190499"/>
            <a:ext cx="23112477" cy="1293708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535353"/>
                </a:solidFill>
              </a:defRPr>
            </a:lvl1pPr>
          </a:lstStyle>
          <a:p>
            <a:r>
              <a:t>MTCA.0 Rev 3: PCIe Gen 4 and 5, 100GbEthernet</a:t>
            </a:r>
          </a:p>
        </p:txBody>
      </p:sp>
      <p:graphicFrame>
        <p:nvGraphicFramePr>
          <p:cNvPr id="126" name="Tabelle 1"/>
          <p:cNvGraphicFramePr/>
          <p:nvPr/>
        </p:nvGraphicFramePr>
        <p:xfrm>
          <a:off x="1301217" y="2002679"/>
          <a:ext cx="20612305" cy="4886960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156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5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9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337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1911">
                <a:tc rowSpan="2">
                  <a:txBody>
                    <a:bodyPr/>
                    <a:lstStyle/>
                    <a:p>
                      <a:pPr defTabSz="5080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PCI Express
version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 b="1">
                          <a:latin typeface="+mj-lt"/>
                          <a:ea typeface="+mj-ea"/>
                          <a:cs typeface="+mj-cs"/>
                        </a:rPr>
                        <a:t>Introduced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 b="1">
                          <a:latin typeface="+mj-lt"/>
                          <a:ea typeface="+mj-ea"/>
                          <a:cs typeface="+mj-cs"/>
                        </a:rPr>
                        <a:t>Line 
code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Transfer 
rate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defTabSz="508000">
                        <a:defRPr sz="2400" b="1"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Throughput  </a:t>
                      </a:r>
                      <a:r>
                        <a:rPr sz="2000"/>
                        <a:t>(simplex)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8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 b="1">
                          <a:latin typeface="+mj-lt"/>
                          <a:ea typeface="+mj-ea"/>
                          <a:cs typeface="+mj-cs"/>
                        </a:rPr>
                        <a:t>×1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 b="1">
                          <a:latin typeface="+mj-lt"/>
                          <a:ea typeface="+mj-ea"/>
                          <a:cs typeface="+mj-cs"/>
                        </a:rPr>
                        <a:t>×2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×4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 b="1">
                          <a:latin typeface="+mj-lt"/>
                          <a:ea typeface="+mj-ea"/>
                          <a:cs typeface="+mj-cs"/>
                        </a:rPr>
                        <a:t>×8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 b="1">
                          <a:latin typeface="+mj-lt"/>
                          <a:ea typeface="+mj-ea"/>
                          <a:cs typeface="+mj-cs"/>
                        </a:rPr>
                        <a:t>×16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defTabSz="5080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1.0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2003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2400"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rPr u="sng">
                          <a:noFill/>
                          <a:hlinkClick r:id="rId2"/>
                        </a:rPr>
                        <a:t>8b/10b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3200"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2.5 </a:t>
                      </a:r>
                      <a:r>
                        <a:rPr>
                          <a:hlinkClick r:id="rId3"/>
                        </a:rPr>
                        <a:t>GT</a:t>
                      </a:r>
                      <a:r>
                        <a:t>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2400"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250 </a:t>
                      </a:r>
                      <a:r>
                        <a:rPr>
                          <a:hlinkClick r:id="rId4"/>
                        </a:rPr>
                        <a:t>MB</a:t>
                      </a:r>
                      <a:r>
                        <a:t>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0.50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3200">
                          <a:solidFill>
                            <a:srgbClr val="0076BA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1.0 </a:t>
                      </a:r>
                      <a:r>
                        <a:rPr>
                          <a:hlinkClick r:id="rId5"/>
                        </a:rPr>
                        <a:t>GB</a:t>
                      </a:r>
                      <a:r>
                        <a:t>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2.0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4.0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defTabSz="5080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2.0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2007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8b/10b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>
                          <a:latin typeface="+mj-lt"/>
                          <a:ea typeface="+mj-ea"/>
                          <a:cs typeface="+mj-cs"/>
                        </a:rPr>
                        <a:t>5.0 GT/s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500 MB/s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>
                          <a:solidFill>
                            <a:srgbClr val="0076BA"/>
                          </a:solidFill>
                          <a:latin typeface="+mj-lt"/>
                          <a:ea typeface="+mj-ea"/>
                          <a:cs typeface="+mj-cs"/>
                        </a:rPr>
                        <a:t>2.0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4.0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8.0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defTabSz="5080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3.0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2010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2400"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rPr u="sng">
                          <a:noFill/>
                          <a:hlinkClick r:id="rId6"/>
                        </a:rPr>
                        <a:t>128b/130b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8.0 GT/s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985 MB/s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1.97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 b="1">
                          <a:solidFill>
                            <a:srgbClr val="0076BA"/>
                          </a:solidFill>
                          <a:latin typeface="+mj-lt"/>
                          <a:ea typeface="+mj-ea"/>
                          <a:cs typeface="+mj-cs"/>
                        </a:rPr>
                        <a:t>3.9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7.88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15.8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defTabSz="5080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4.0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2017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128b/130b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>
                          <a:latin typeface="+mj-lt"/>
                          <a:ea typeface="+mj-ea"/>
                          <a:cs typeface="+mj-cs"/>
                        </a:rPr>
                        <a:t>16.0 GT/s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1969 MB/s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3.94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>
                          <a:solidFill>
                            <a:srgbClr val="0076BA"/>
                          </a:solidFill>
                          <a:latin typeface="+mj-lt"/>
                          <a:ea typeface="+mj-ea"/>
                          <a:cs typeface="+mj-cs"/>
                        </a:rPr>
                        <a:t>7.9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15.75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31.5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defTabSz="508000">
                        <a:defRPr sz="3200"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5.0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 i="1">
                          <a:latin typeface="+mj-lt"/>
                          <a:ea typeface="+mj-ea"/>
                          <a:cs typeface="+mj-cs"/>
                        </a:rPr>
                        <a:t>2019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128b/130b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32.0 GT/s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3938 MB/s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7.88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 b="1">
                          <a:solidFill>
                            <a:srgbClr val="0076BA"/>
                          </a:solidFill>
                          <a:latin typeface="+mj-lt"/>
                          <a:ea typeface="+mj-ea"/>
                          <a:cs typeface="+mj-cs"/>
                        </a:rPr>
                        <a:t>15.8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800">
                          <a:latin typeface="+mj-lt"/>
                          <a:ea typeface="+mj-ea"/>
                          <a:cs typeface="+mj-cs"/>
                        </a:rPr>
                        <a:t>31.51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800">
                          <a:latin typeface="+mj-lt"/>
                          <a:ea typeface="+mj-ea"/>
                          <a:cs typeface="+mj-cs"/>
                        </a:rPr>
                        <a:t>63.0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defTabSz="5080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latin typeface="+mj-lt"/>
                          <a:ea typeface="+mj-ea"/>
                          <a:cs typeface="+mj-cs"/>
                        </a:rPr>
                        <a:t>6.0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 i="1">
                          <a:latin typeface="+mj-lt"/>
                          <a:ea typeface="+mj-ea"/>
                          <a:cs typeface="+mj-cs"/>
                        </a:rPr>
                        <a:t>In preparation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PAM4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>
                          <a:latin typeface="+mj-lt"/>
                          <a:ea typeface="+mj-ea"/>
                          <a:cs typeface="+mj-cs"/>
                        </a:rPr>
                        <a:t>64.0 GT/s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~7800 MB/s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</a:rPr>
                        <a:t>~15.7 MB/s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3200">
                          <a:solidFill>
                            <a:srgbClr val="0076BA"/>
                          </a:solidFill>
                          <a:latin typeface="+mj-lt"/>
                          <a:ea typeface="+mj-ea"/>
                          <a:cs typeface="+mj-cs"/>
                        </a:rPr>
                        <a:t>~31.4.8 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800">
                          <a:latin typeface="+mj-lt"/>
                          <a:ea typeface="+mj-ea"/>
                          <a:cs typeface="+mj-cs"/>
                        </a:rPr>
                        <a:t>~62 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508000">
                        <a:defRPr sz="1800"/>
                      </a:pPr>
                      <a:r>
                        <a:rPr sz="2800">
                          <a:latin typeface="+mj-lt"/>
                          <a:ea typeface="+mj-ea"/>
                          <a:cs typeface="+mj-cs"/>
                        </a:rPr>
                        <a:t>~124 GB/s</a:t>
                      </a:r>
                    </a:p>
                  </a:txBody>
                  <a:tcPr marL="71120" marR="71120" marT="35560" marB="3556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7" name="Pfeil"/>
          <p:cNvSpPr/>
          <p:nvPr/>
        </p:nvSpPr>
        <p:spPr>
          <a:xfrm flipH="1">
            <a:off x="21971768" y="4393124"/>
            <a:ext cx="1104665" cy="802154"/>
          </a:xfrm>
          <a:prstGeom prst="rightArrow">
            <a:avLst>
              <a:gd name="adj1" fmla="val 49872"/>
              <a:gd name="adj2" fmla="val 81798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algn="ctr"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8" name="Old"/>
          <p:cNvSpPr txBox="1"/>
          <p:nvPr/>
        </p:nvSpPr>
        <p:spPr>
          <a:xfrm>
            <a:off x="22229205" y="4507180"/>
            <a:ext cx="722163" cy="574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2200" b="1"/>
            </a:lvl1pPr>
          </a:lstStyle>
          <a:p>
            <a:r>
              <a:t>Old</a:t>
            </a:r>
          </a:p>
        </p:txBody>
      </p:sp>
      <p:sp>
        <p:nvSpPr>
          <p:cNvPr id="129" name="Rechteck"/>
          <p:cNvSpPr/>
          <p:nvPr/>
        </p:nvSpPr>
        <p:spPr>
          <a:xfrm>
            <a:off x="1288518" y="4576449"/>
            <a:ext cx="20637707" cy="561341"/>
          </a:xfrm>
          <a:prstGeom prst="rect">
            <a:avLst/>
          </a:prstGeom>
          <a:ln w="76200">
            <a:solidFill>
              <a:srgbClr val="5B80B9"/>
            </a:solidFill>
          </a:ln>
        </p:spPr>
        <p:txBody>
          <a:bodyPr lIns="121919" tIns="121919" rIns="121919" bIns="1219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135" name="Gruppieren"/>
          <p:cNvGrpSpPr/>
          <p:nvPr/>
        </p:nvGrpSpPr>
        <p:grpSpPr>
          <a:xfrm>
            <a:off x="1320268" y="4709118"/>
            <a:ext cx="23146931" cy="2177821"/>
            <a:chOff x="0" y="0"/>
            <a:chExt cx="23146929" cy="2177820"/>
          </a:xfrm>
        </p:grpSpPr>
        <p:sp>
          <p:nvSpPr>
            <p:cNvPr id="138" name="Verbindungslinie"/>
            <p:cNvSpPr/>
            <p:nvPr/>
          </p:nvSpPr>
          <p:spPr>
            <a:xfrm>
              <a:off x="21940428" y="0"/>
              <a:ext cx="808883" cy="118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3" h="21600" extrusionOk="0">
                  <a:moveTo>
                    <a:pt x="0" y="21600"/>
                  </a:moveTo>
                  <a:cubicBezTo>
                    <a:pt x="21290" y="13310"/>
                    <a:pt x="21600" y="6110"/>
                    <a:pt x="929" y="0"/>
                  </a:cubicBezTo>
                </a:path>
              </a:pathLst>
            </a:custGeom>
            <a:noFill/>
            <a:ln w="63500" cap="flat">
              <a:solidFill>
                <a:srgbClr val="00F900"/>
              </a:solidFill>
              <a:prstDash val="solid"/>
              <a:round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31" name="Pfeil"/>
            <p:cNvSpPr/>
            <p:nvPr/>
          </p:nvSpPr>
          <p:spPr>
            <a:xfrm flipH="1">
              <a:off x="20651500" y="793764"/>
              <a:ext cx="1104665" cy="802153"/>
            </a:xfrm>
            <a:prstGeom prst="rightArrow">
              <a:avLst>
                <a:gd name="adj1" fmla="val 49872"/>
                <a:gd name="adj2" fmla="val 81798"/>
              </a:avLst>
            </a:prstGeom>
            <a:solidFill>
              <a:srgbClr val="FFFFFF"/>
            </a:solidFill>
            <a:ln w="101600" cap="flat">
              <a:solidFill>
                <a:srgbClr val="0FE70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2" name="New"/>
            <p:cNvSpPr/>
            <p:nvPr/>
          </p:nvSpPr>
          <p:spPr>
            <a:xfrm>
              <a:off x="20854503" y="907820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2200" b="1"/>
              </a:lvl1pPr>
            </a:lstStyle>
            <a:p>
              <a:r>
                <a:t>New</a:t>
              </a:r>
            </a:p>
          </p:txBody>
        </p:sp>
        <p:sp>
          <p:nvSpPr>
            <p:cNvPr id="133" name="Rechteck"/>
            <p:cNvSpPr/>
            <p:nvPr/>
          </p:nvSpPr>
          <p:spPr>
            <a:xfrm>
              <a:off x="0" y="924159"/>
              <a:ext cx="20612307" cy="631307"/>
            </a:xfrm>
            <a:prstGeom prst="rect">
              <a:avLst/>
            </a:prstGeom>
            <a:noFill/>
            <a:ln w="101600" cap="flat">
              <a:solidFill>
                <a:srgbClr val="6BE445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4" name="• 4"/>
            <p:cNvSpPr/>
            <p:nvPr/>
          </p:nvSpPr>
          <p:spPr>
            <a:xfrm>
              <a:off x="21876929" y="123428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spcBef>
                  <a:spcPts val="900"/>
                </a:spcBef>
                <a:defRPr sz="3700">
                  <a:solidFill>
                    <a:srgbClr val="EB52F8"/>
                  </a:solidFill>
                </a:defRPr>
              </a:lvl1pPr>
            </a:lstStyle>
            <a:p>
              <a:r>
                <a:t>• 4</a:t>
              </a:r>
            </a:p>
          </p:txBody>
        </p:sp>
      </p:grpSp>
      <p:sp>
        <p:nvSpPr>
          <p:cNvPr id="136" name="MTCA.0 Rev 3: PCIe Gen 4 and 5, 100GbEthernet  ✅"/>
          <p:cNvSpPr txBox="1"/>
          <p:nvPr/>
        </p:nvSpPr>
        <p:spPr>
          <a:xfrm>
            <a:off x="-8586" y="190499"/>
            <a:ext cx="24392587" cy="12937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>
            <a:lvl1pPr algn="ctr" defTabSz="934719">
              <a:defRPr sz="6348" b="1">
                <a:solidFill>
                  <a:srgbClr val="18950F"/>
                </a:solidFill>
              </a:defRPr>
            </a:lvl1pPr>
          </a:lstStyle>
          <a:p>
            <a:r>
              <a:t>MTCA.0 Rev 3: PCIe Gen 4 and 5, 100GbEthernet  ✅</a:t>
            </a:r>
          </a:p>
        </p:txBody>
      </p:sp>
      <p:sp>
        <p:nvSpPr>
          <p:cNvPr id="137" name="80 W —&gt; 110 W power increase for MCH and cooling…"/>
          <p:cNvSpPr txBox="1"/>
          <p:nvPr/>
        </p:nvSpPr>
        <p:spPr>
          <a:xfrm>
            <a:off x="1320267" y="9578928"/>
            <a:ext cx="16507382" cy="2021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marL="571500" indent="-571500">
              <a:spcBef>
                <a:spcPts val="1600"/>
              </a:spcBef>
              <a:buSzPct val="60000"/>
              <a:buBlip>
                <a:blip r:embed="rId7"/>
              </a:buBlip>
            </a:pPr>
            <a:r>
              <a:t>80 W —&gt; 110 W power increase for MCH and cooling</a:t>
            </a:r>
          </a:p>
          <a:p>
            <a:pPr marL="571500" indent="-571500">
              <a:spcBef>
                <a:spcPts val="1600"/>
              </a:spcBef>
              <a:buSzPct val="60000"/>
              <a:buBlip>
                <a:blip r:embed="rId7"/>
              </a:buBlip>
            </a:pPr>
            <a:r>
              <a:t>MCH in center of crate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3" animBg="1" advAuto="0"/>
      <p:bldP spid="135" grpId="1" animBg="1" advAuto="0"/>
      <p:bldP spid="13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41" name="MicroTCA Update 2023: MTCA.0 Rel.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MicroTCA Update 2023: MTCA.0 Rel. 3</a:t>
            </a:r>
          </a:p>
        </p:txBody>
      </p:sp>
      <p:sp>
        <p:nvSpPr>
          <p:cNvPr id="142" name="Backplane 32 Gbps data transfer:…"/>
          <p:cNvSpPr txBox="1">
            <a:spLocks noGrp="1"/>
          </p:cNvSpPr>
          <p:nvPr>
            <p:ph type="body" sz="half" idx="1"/>
          </p:nvPr>
        </p:nvSpPr>
        <p:spPr>
          <a:xfrm>
            <a:off x="782620" y="1914293"/>
            <a:ext cx="22793300" cy="550762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Backplane 32 Gbps data transfer: </a:t>
            </a:r>
          </a:p>
          <a:p>
            <a:pPr marL="521368" indent="-521368">
              <a:buSzPct val="60000"/>
              <a:buFontTx/>
              <a:buBlip>
                <a:blip r:embed="rId2"/>
              </a:buBlip>
            </a:pPr>
            <a:r>
              <a:t>PCIe gen 5</a:t>
            </a:r>
          </a:p>
          <a:p>
            <a:pPr marL="521368" indent="-521368">
              <a:buSzPct val="60000"/>
              <a:buFontTx/>
              <a:buBlip>
                <a:blip r:embed="rId2"/>
              </a:buBlip>
            </a:pPr>
            <a:r>
              <a:t>100 Gb Ethernet</a:t>
            </a:r>
          </a:p>
        </p:txBody>
      </p:sp>
      <p:pic>
        <p:nvPicPr>
          <p:cNvPr id="143" name="MTCA BPL NG.jpg" descr="MTCA BPL NG.jpg"/>
          <p:cNvPicPr>
            <a:picLocks noChangeAspect="1"/>
          </p:cNvPicPr>
          <p:nvPr/>
        </p:nvPicPr>
        <p:blipFill>
          <a:blip r:embed="rId3"/>
          <a:srcRect t="5403"/>
          <a:stretch>
            <a:fillRect/>
          </a:stretch>
        </p:blipFill>
        <p:spPr>
          <a:xfrm>
            <a:off x="3067248" y="5646219"/>
            <a:ext cx="15917916" cy="695315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© nVent / Schroff"/>
          <p:cNvSpPr txBox="1"/>
          <p:nvPr/>
        </p:nvSpPr>
        <p:spPr>
          <a:xfrm>
            <a:off x="5325697" y="11289508"/>
            <a:ext cx="5247268" cy="1031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© nVent / Schroff</a:t>
            </a:r>
          </a:p>
        </p:txBody>
      </p:sp>
      <p:sp>
        <p:nvSpPr>
          <p:cNvPr id="145" name="Textblase"/>
          <p:cNvSpPr/>
          <p:nvPr/>
        </p:nvSpPr>
        <p:spPr>
          <a:xfrm>
            <a:off x="11026973" y="9926600"/>
            <a:ext cx="10245329" cy="4788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797" y="15633"/>
                </a:lnTo>
                <a:lnTo>
                  <a:pt x="5797" y="21314"/>
                </a:lnTo>
                <a:cubicBezTo>
                  <a:pt x="5797" y="21472"/>
                  <a:pt x="5857" y="21600"/>
                  <a:pt x="5931" y="21600"/>
                </a:cubicBezTo>
                <a:lnTo>
                  <a:pt x="21466" y="21600"/>
                </a:lnTo>
                <a:cubicBezTo>
                  <a:pt x="21540" y="21600"/>
                  <a:pt x="21600" y="21472"/>
                  <a:pt x="21600" y="21314"/>
                </a:cubicBezTo>
                <a:lnTo>
                  <a:pt x="21600" y="15058"/>
                </a:lnTo>
                <a:cubicBezTo>
                  <a:pt x="21600" y="14900"/>
                  <a:pt x="21540" y="14772"/>
                  <a:pt x="21466" y="14772"/>
                </a:cubicBezTo>
                <a:lnTo>
                  <a:pt x="6176" y="14772"/>
                </a:lnTo>
                <a:lnTo>
                  <a:pt x="0" y="0"/>
                </a:lnTo>
                <a:close/>
              </a:path>
            </a:pathLst>
          </a:custGeom>
          <a:solidFill>
            <a:srgbClr val="FAF8FB"/>
          </a:solidFill>
          <a:ln w="88900">
            <a:solidFill>
              <a:srgbClr val="EB47F7"/>
            </a:solidFill>
          </a:ln>
        </p:spPr>
        <p:txBody>
          <a:bodyPr lIns="121919" tIns="121919" rIns="121919" bIns="121919"/>
          <a:lstStyle/>
          <a:p>
            <a:pPr>
              <a:defRPr sz="3400" b="1"/>
            </a:pPr>
            <a:endParaRPr/>
          </a:p>
        </p:txBody>
      </p:sp>
      <p:sp>
        <p:nvSpPr>
          <p:cNvPr id="146" name="Redundant MCH in center of crate to achieve 32 Gbps in all slots"/>
          <p:cNvSpPr/>
          <p:nvPr/>
        </p:nvSpPr>
        <p:spPr>
          <a:xfrm>
            <a:off x="13769379" y="13191691"/>
            <a:ext cx="7502923" cy="1523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" y="20700"/>
                </a:lnTo>
                <a:cubicBezTo>
                  <a:pt x="21" y="21197"/>
                  <a:pt x="102" y="21600"/>
                  <a:pt x="203" y="21600"/>
                </a:cubicBezTo>
                <a:lnTo>
                  <a:pt x="21417" y="21600"/>
                </a:lnTo>
                <a:cubicBezTo>
                  <a:pt x="21518" y="21600"/>
                  <a:pt x="21600" y="21197"/>
                  <a:pt x="21600" y="20700"/>
                </a:cubicBezTo>
                <a:lnTo>
                  <a:pt x="21600" y="1036"/>
                </a:lnTo>
                <a:cubicBezTo>
                  <a:pt x="21600" y="538"/>
                  <a:pt x="21518" y="135"/>
                  <a:pt x="21417" y="135"/>
                </a:cubicBezTo>
                <a:lnTo>
                  <a:pt x="0" y="0"/>
                </a:lnTo>
                <a:close/>
              </a:path>
            </a:pathLst>
          </a:custGeom>
          <a:solidFill>
            <a:srgbClr val="FAF8FB"/>
          </a:solidFill>
          <a:ln w="88900">
            <a:solidFill>
              <a:srgbClr val="EB47F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/>
          <a:lstStyle>
            <a:lvl1pPr>
              <a:defRPr sz="3400" b="1"/>
            </a:lvl1pPr>
          </a:lstStyle>
          <a:p>
            <a:r>
              <a:t>Redundant MCH in center of crate to achieve 32 Gbps in all slots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9" name="MCH &amp; AMC Connector for 32Gb/s"/>
          <p:cNvSpPr txBox="1">
            <a:spLocks noGrp="1"/>
          </p:cNvSpPr>
          <p:nvPr>
            <p:ph type="title"/>
          </p:nvPr>
        </p:nvSpPr>
        <p:spPr>
          <a:xfrm>
            <a:off x="-8586" y="190499"/>
            <a:ext cx="24392586" cy="1293708"/>
          </a:xfrm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MCH &amp; AMC Connector for 32Gb/s</a:t>
            </a:r>
          </a:p>
        </p:txBody>
      </p:sp>
      <p:sp>
        <p:nvSpPr>
          <p:cNvPr id="150" name="Harting connector does not allow &gt; PCIe gen 3 (remains backward compatible)…"/>
          <p:cNvSpPr txBox="1">
            <a:spLocks noGrp="1"/>
          </p:cNvSpPr>
          <p:nvPr>
            <p:ph type="body" sz="half" idx="1"/>
          </p:nvPr>
        </p:nvSpPr>
        <p:spPr>
          <a:xfrm>
            <a:off x="2137810" y="9245254"/>
            <a:ext cx="21441193" cy="4793877"/>
          </a:xfrm>
          <a:prstGeom prst="rect">
            <a:avLst/>
          </a:prstGeom>
        </p:spPr>
        <p:txBody>
          <a:bodyPr/>
          <a:lstStyle/>
          <a:p>
            <a:pPr marL="0" indent="0" defTabSz="1246293">
              <a:spcBef>
                <a:spcPts val="2000"/>
              </a:spcBef>
              <a:buSzTx/>
              <a:buFontTx/>
              <a:buNone/>
              <a:defRPr sz="4784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dirty="0"/>
              <a:t>Harting connector does not allow &gt; PCIe gen 3 (remains backward compatible)</a:t>
            </a:r>
          </a:p>
          <a:p>
            <a:pPr marL="0" indent="0" defTabSz="1246293">
              <a:spcBef>
                <a:spcPts val="2000"/>
              </a:spcBef>
              <a:buSzTx/>
              <a:buFontTx/>
              <a:buNone/>
              <a:defRPr sz="4784"/>
            </a:pPr>
            <a:r>
              <a:rPr dirty="0"/>
              <a:t>Options for the AMC are:</a:t>
            </a:r>
          </a:p>
          <a:p>
            <a:pPr marL="0" indent="385572" defTabSz="1246293">
              <a:spcBef>
                <a:spcPts val="2000"/>
              </a:spcBef>
              <a:buSzTx/>
              <a:buFontTx/>
              <a:buNone/>
              <a:defRPr sz="4784"/>
            </a:pPr>
            <a:r>
              <a:rPr dirty="0"/>
              <a:t>1️⃣  PCB Card Edge contacts</a:t>
            </a:r>
          </a:p>
          <a:p>
            <a:pPr marL="0" indent="385572" defTabSz="1246293">
              <a:spcBef>
                <a:spcPts val="2000"/>
              </a:spcBef>
              <a:buSzTx/>
              <a:buFontTx/>
              <a:buNone/>
              <a:defRPr sz="4784"/>
            </a:pPr>
            <a:r>
              <a:rPr dirty="0"/>
              <a:t>2️⃣  Yamaichi connector</a:t>
            </a:r>
            <a:r>
              <a:rPr lang="de-DE" dirty="0"/>
              <a:t>s</a:t>
            </a:r>
            <a:endParaRPr dirty="0"/>
          </a:p>
        </p:txBody>
      </p:sp>
      <p:pic>
        <p:nvPicPr>
          <p:cNvPr id="151" name="Yamaichi_CN084_AMC 2Tongues.png" descr="Yamaichi_CN084_AMC 2Tongu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5" y="5218869"/>
            <a:ext cx="4702463" cy="328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AMC01_freigest.png" descr="DAMC01_freig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14887" y="896326"/>
            <a:ext cx="1697300" cy="491042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Backplane connector:…"/>
          <p:cNvSpPr txBox="1"/>
          <p:nvPr/>
        </p:nvSpPr>
        <p:spPr>
          <a:xfrm>
            <a:off x="17194245" y="5039591"/>
            <a:ext cx="6492546" cy="25327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2438338">
              <a:lnSpc>
                <a:spcPct val="90000"/>
              </a:lnSpc>
              <a:spcBef>
                <a:spcPts val="1600"/>
              </a:spcBef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Backplane connector:</a:t>
            </a:r>
          </a:p>
          <a:p>
            <a:pPr algn="ctr" defTabSz="2438338">
              <a:lnSpc>
                <a:spcPct val="90000"/>
              </a:lnSpc>
              <a:spcBef>
                <a:spcPts val="1600"/>
              </a:spcBef>
              <a:defRPr sz="4800">
                <a:solidFill>
                  <a:srgbClr val="08A30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change required</a:t>
            </a:r>
          </a:p>
          <a:p>
            <a:pPr algn="ctr" defTabSz="2438338">
              <a:lnSpc>
                <a:spcPct val="90000"/>
              </a:lnSpc>
              <a:spcBef>
                <a:spcPts val="1600"/>
              </a:spcBef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Improved PCB layout</a:t>
            </a:r>
          </a:p>
        </p:txBody>
      </p:sp>
      <p:pic>
        <p:nvPicPr>
          <p:cNvPr id="154" name="AMC_BackplaneSamtec.png" descr="AMC_BackplaneSamt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6839" y="2731737"/>
            <a:ext cx="3587940" cy="217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1️⃣"/>
          <p:cNvSpPr txBox="1"/>
          <p:nvPr/>
        </p:nvSpPr>
        <p:spPr>
          <a:xfrm>
            <a:off x="7869148" y="2731737"/>
            <a:ext cx="916941" cy="1107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r>
              <a:t>1️⃣</a:t>
            </a:r>
          </a:p>
        </p:txBody>
      </p:sp>
      <p:sp>
        <p:nvSpPr>
          <p:cNvPr id="156" name="2️⃣"/>
          <p:cNvSpPr txBox="1"/>
          <p:nvPr/>
        </p:nvSpPr>
        <p:spPr>
          <a:xfrm>
            <a:off x="7935943" y="6859689"/>
            <a:ext cx="916941" cy="1107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r>
              <a:t>2️⃣</a:t>
            </a:r>
          </a:p>
        </p:txBody>
      </p:sp>
      <p:sp>
        <p:nvSpPr>
          <p:cNvPr id="157" name="Textblase"/>
          <p:cNvSpPr/>
          <p:nvPr/>
        </p:nvSpPr>
        <p:spPr>
          <a:xfrm>
            <a:off x="10700184" y="11159483"/>
            <a:ext cx="1141095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9" y="0"/>
                </a:moveTo>
                <a:cubicBezTo>
                  <a:pt x="6113" y="0"/>
                  <a:pt x="6059" y="484"/>
                  <a:pt x="6059" y="1080"/>
                </a:cubicBezTo>
                <a:lnTo>
                  <a:pt x="6059" y="8600"/>
                </a:lnTo>
                <a:lnTo>
                  <a:pt x="0" y="10760"/>
                </a:lnTo>
                <a:lnTo>
                  <a:pt x="6059" y="12920"/>
                </a:lnTo>
                <a:lnTo>
                  <a:pt x="6059" y="20520"/>
                </a:lnTo>
                <a:cubicBezTo>
                  <a:pt x="6059" y="21116"/>
                  <a:pt x="6113" y="21600"/>
                  <a:pt x="6179" y="21600"/>
                </a:cubicBezTo>
                <a:lnTo>
                  <a:pt x="21480" y="21600"/>
                </a:lnTo>
                <a:cubicBezTo>
                  <a:pt x="21546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546" y="0"/>
                  <a:pt x="21480" y="0"/>
                </a:cubicBezTo>
                <a:lnTo>
                  <a:pt x="6179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9" tIns="121919" rIns="121919" bIns="121919" anchor="ctr"/>
          <a:lstStyle/>
          <a:p>
            <a:pPr>
              <a:defRPr>
                <a:solidFill>
                  <a:srgbClr val="8F4641"/>
                </a:solidFill>
              </a:defRPr>
            </a:pPr>
            <a:endParaRPr/>
          </a:p>
        </p:txBody>
      </p:sp>
      <p:sp>
        <p:nvSpPr>
          <p:cNvPr id="158" name="PCB thickness = 1.6 mm !"/>
          <p:cNvSpPr/>
          <p:nvPr/>
        </p:nvSpPr>
        <p:spPr>
          <a:xfrm>
            <a:off x="13900888" y="11159483"/>
            <a:ext cx="821024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520"/>
                </a:moveTo>
                <a:lnTo>
                  <a:pt x="0" y="1080"/>
                </a:lnTo>
                <a:cubicBezTo>
                  <a:pt x="0" y="484"/>
                  <a:pt x="75" y="0"/>
                  <a:pt x="167" y="0"/>
                </a:cubicBezTo>
                <a:lnTo>
                  <a:pt x="21433" y="0"/>
                </a:lnTo>
                <a:cubicBezTo>
                  <a:pt x="21525" y="0"/>
                  <a:pt x="21600" y="484"/>
                  <a:pt x="21600" y="1080"/>
                </a:cubicBezTo>
                <a:lnTo>
                  <a:pt x="21600" y="20520"/>
                </a:lnTo>
                <a:cubicBezTo>
                  <a:pt x="21600" y="21116"/>
                  <a:pt x="21525" y="21600"/>
                  <a:pt x="21433" y="21600"/>
                </a:cubicBezTo>
                <a:lnTo>
                  <a:pt x="167" y="21600"/>
                </a:lnTo>
                <a:cubicBezTo>
                  <a:pt x="75" y="21600"/>
                  <a:pt x="0" y="21116"/>
                  <a:pt x="0" y="20520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/>
          <a:lstStyle>
            <a:lvl1pPr>
              <a:defRPr>
                <a:solidFill>
                  <a:srgbClr val="8F4641"/>
                </a:solidFill>
              </a:defRPr>
            </a:lvl1pPr>
          </a:lstStyle>
          <a:p>
            <a:r>
              <a:t>PCB thickness = 1.6 mm !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3575919" y="14514497"/>
            <a:ext cx="292342" cy="48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1" name="Power Module Spec Incompatibility Solv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16000">
              <a:defRPr sz="6900"/>
            </a:lvl1pPr>
          </a:lstStyle>
          <a:p>
            <a:r>
              <a:t>Power Module Spec Incompatibility Solved</a:t>
            </a:r>
          </a:p>
        </p:txBody>
      </p:sp>
      <p:sp>
        <p:nvSpPr>
          <p:cNvPr id="162" name="AMC.0R2…"/>
          <p:cNvSpPr txBox="1">
            <a:spLocks noGrp="1"/>
          </p:cNvSpPr>
          <p:nvPr>
            <p:ph type="body" sz="half" idx="1"/>
          </p:nvPr>
        </p:nvSpPr>
        <p:spPr>
          <a:xfrm>
            <a:off x="795350" y="2341955"/>
            <a:ext cx="15445668" cy="7014314"/>
          </a:xfrm>
          <a:prstGeom prst="rect">
            <a:avLst/>
          </a:prstGeom>
          <a:ln w="63500">
            <a:solidFill>
              <a:srgbClr val="0808B3"/>
            </a:solidFill>
          </a:ln>
        </p:spPr>
        <p:txBody>
          <a:bodyPr/>
          <a:lstStyle/>
          <a:p>
            <a:pPr marL="1198880" indent="-1198880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400"/>
            </a:pPr>
            <a:r>
              <a:rPr b="1"/>
              <a:t>AMC.0R2</a:t>
            </a:r>
            <a:r>
              <a:t> </a:t>
            </a:r>
          </a:p>
          <a:p>
            <a:pPr marL="721894" lvl="1" indent="-340894" defTabSz="457200">
              <a:lnSpc>
                <a:spcPct val="140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3400"/>
            </a:pPr>
            <a:r>
              <a:t>Req 3.4b: SHALL be </a:t>
            </a:r>
            <a:r>
              <a:rPr>
                <a:solidFill>
                  <a:srgbClr val="D308C3"/>
                </a:solidFill>
              </a:rPr>
              <a:t>2.2K</a:t>
            </a:r>
            <a:r>
              <a:t> Ohm</a:t>
            </a:r>
          </a:p>
          <a:p>
            <a:pPr marL="1198880" indent="-1198880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400"/>
            </a:pPr>
            <a:r>
              <a:rPr b="1"/>
              <a:t>MTCA.0 R1.0</a:t>
            </a:r>
            <a:r>
              <a:t> </a:t>
            </a:r>
          </a:p>
          <a:p>
            <a:pPr marL="340894" indent="-340894" defTabSz="457200">
              <a:lnSpc>
                <a:spcPct val="140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3400"/>
            </a:pPr>
            <a:r>
              <a:t>Req 4.122 SHALL be </a:t>
            </a:r>
            <a:r>
              <a:rPr>
                <a:solidFill>
                  <a:srgbClr val="D308C4"/>
                </a:solidFill>
              </a:rPr>
              <a:t>10K</a:t>
            </a:r>
            <a:r>
              <a:t> Ohm </a:t>
            </a:r>
            <a:r>
              <a:rPr>
                <a:solidFill>
                  <a:srgbClr val="D308C4"/>
                </a:solidFill>
              </a:rPr>
              <a:t>or lower</a:t>
            </a:r>
            <a:r>
              <a:t> value resistor</a:t>
            </a:r>
          </a:p>
          <a:p>
            <a:pPr marL="1198880" indent="-1198880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400"/>
            </a:pPr>
            <a:r>
              <a:rPr b="1"/>
              <a:t>MTCA.0 R2.0</a:t>
            </a:r>
            <a:r>
              <a:t> :</a:t>
            </a:r>
          </a:p>
          <a:p>
            <a:pPr marL="340894" indent="-340894" defTabSz="457200">
              <a:lnSpc>
                <a:spcPct val="140000"/>
              </a:lnSpc>
              <a:spcBef>
                <a:spcPts val="1200"/>
              </a:spcBef>
              <a:buSzPct val="60000"/>
              <a:buFontTx/>
              <a:buBlip>
                <a:blip r:embed="rId2"/>
              </a:buBlip>
              <a:defRPr sz="3400"/>
            </a:pPr>
            <a:r>
              <a:t>REQ 4.122 The Power Subsystem </a:t>
            </a:r>
            <a:r>
              <a:rPr b="1"/>
              <a:t>should </a:t>
            </a:r>
            <a:r>
              <a:t>pull up each PS1_[Slot]# pin to Management Power with a </a:t>
            </a:r>
            <a:r>
              <a:rPr>
                <a:solidFill>
                  <a:srgbClr val="D308C3"/>
                </a:solidFill>
              </a:rPr>
              <a:t>2.2K</a:t>
            </a:r>
            <a:r>
              <a:t> Ohm ±10% resistor. </a:t>
            </a:r>
          </a:p>
          <a:p>
            <a:pPr marL="340894" indent="-340894" defTabSz="457200">
              <a:lnSpc>
                <a:spcPct val="140000"/>
              </a:lnSpc>
              <a:spcBef>
                <a:spcPts val="1200"/>
              </a:spcBef>
              <a:buSzPct val="60000"/>
              <a:buFontTx/>
              <a:buBlip>
                <a:blip r:embed="rId2"/>
              </a:buBlip>
              <a:defRPr sz="3400"/>
            </a:pPr>
            <a:r>
              <a:t>REQ 4.123 The Power Subsystem </a:t>
            </a:r>
            <a:r>
              <a:rPr b="1"/>
              <a:t>may </a:t>
            </a:r>
            <a:r>
              <a:t>pull up each PS1_[Slot]# pin to Management Power with a </a:t>
            </a:r>
            <a:r>
              <a:rPr>
                <a:solidFill>
                  <a:srgbClr val="D208C3"/>
                </a:solidFill>
              </a:rPr>
              <a:t>10K</a:t>
            </a:r>
            <a:r>
              <a:t> Ohm ±10% </a:t>
            </a:r>
            <a:r>
              <a:rPr>
                <a:solidFill>
                  <a:srgbClr val="D208C4"/>
                </a:solidFill>
              </a:rPr>
              <a:t>to 1K</a:t>
            </a:r>
            <a:r>
              <a:t> Ohm ±10% resistor. </a:t>
            </a:r>
          </a:p>
        </p:txBody>
      </p:sp>
      <p:sp>
        <p:nvSpPr>
          <p:cNvPr id="163" name="MTCA.0 R3.0 :…"/>
          <p:cNvSpPr txBox="1"/>
          <p:nvPr/>
        </p:nvSpPr>
        <p:spPr>
          <a:xfrm>
            <a:off x="795350" y="10688273"/>
            <a:ext cx="23132981" cy="3014981"/>
          </a:xfrm>
          <a:prstGeom prst="rect">
            <a:avLst/>
          </a:prstGeom>
          <a:ln w="63500">
            <a:solidFill>
              <a:srgbClr val="05C00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1198880" indent="-1198880" defTabSz="457200">
              <a:lnSpc>
                <a:spcPct val="140000"/>
              </a:lnSpc>
              <a:defRPr sz="3400"/>
            </a:pPr>
            <a:r>
              <a:rPr b="1"/>
              <a:t>MTCA.0 R3.0</a:t>
            </a:r>
            <a:r>
              <a:t> :</a:t>
            </a:r>
          </a:p>
          <a:p>
            <a:pPr marL="340894" indent="-340894" defTabSz="457200">
              <a:lnSpc>
                <a:spcPct val="140000"/>
              </a:lnSpc>
              <a:spcBef>
                <a:spcPts val="1200"/>
              </a:spcBef>
              <a:buSzPct val="60000"/>
              <a:buBlip>
                <a:blip r:embed="rId2"/>
              </a:buBlip>
              <a:defRPr sz="3400"/>
            </a:pPr>
            <a:r>
              <a:t>REQ 4.125 An AMC implementing a means against </a:t>
            </a:r>
            <a:r>
              <a:rPr b="1"/>
              <a:t>Surprise State Change due to extraction</a:t>
            </a:r>
            <a:r>
              <a:t> (aka “surprise extraction”) requires a pull-up resistor of 2.2K Ohm in the Power Module. In this case the Power Subsystem shall implement a </a:t>
            </a:r>
            <a:r>
              <a:rPr>
                <a:solidFill>
                  <a:srgbClr val="D208C3"/>
                </a:solidFill>
              </a:rPr>
              <a:t>2.2K</a:t>
            </a:r>
            <a:r>
              <a:t> Ohm ±10%. </a:t>
            </a:r>
          </a:p>
        </p:txBody>
      </p:sp>
      <p:sp>
        <p:nvSpPr>
          <p:cNvPr id="164" name="Old specifications:"/>
          <p:cNvSpPr txBox="1"/>
          <p:nvPr/>
        </p:nvSpPr>
        <p:spPr>
          <a:xfrm>
            <a:off x="6458410" y="1609165"/>
            <a:ext cx="4119548" cy="764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3400" b="1">
                <a:solidFill>
                  <a:srgbClr val="0708B2"/>
                </a:solidFill>
              </a:defRPr>
            </a:lvl1pPr>
          </a:lstStyle>
          <a:p>
            <a:r>
              <a:t>Old specifications:</a:t>
            </a:r>
          </a:p>
        </p:txBody>
      </p:sp>
      <p:sp>
        <p:nvSpPr>
          <p:cNvPr id="165" name="New:"/>
          <p:cNvSpPr txBox="1"/>
          <p:nvPr/>
        </p:nvSpPr>
        <p:spPr>
          <a:xfrm>
            <a:off x="7874094" y="9891983"/>
            <a:ext cx="1288180" cy="764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3400" b="1">
                <a:solidFill>
                  <a:srgbClr val="22C00E"/>
                </a:solidFill>
              </a:defRPr>
            </a:lvl1pPr>
          </a:lstStyle>
          <a:p>
            <a:r>
              <a:t>New:</a:t>
            </a:r>
          </a:p>
        </p:txBody>
      </p:sp>
      <p:grpSp>
        <p:nvGrpSpPr>
          <p:cNvPr id="212" name="Gruppieren"/>
          <p:cNvGrpSpPr/>
          <p:nvPr/>
        </p:nvGrpSpPr>
        <p:grpSpPr>
          <a:xfrm>
            <a:off x="17030250" y="2875874"/>
            <a:ext cx="6929831" cy="5946476"/>
            <a:chOff x="0" y="0"/>
            <a:chExt cx="6929830" cy="5946475"/>
          </a:xfrm>
        </p:grpSpPr>
        <p:sp>
          <p:nvSpPr>
            <p:cNvPr id="166" name="Rechteck"/>
            <p:cNvSpPr/>
            <p:nvPr/>
          </p:nvSpPr>
          <p:spPr>
            <a:xfrm>
              <a:off x="3993005" y="41786"/>
              <a:ext cx="2936826" cy="5870277"/>
            </a:xfrm>
            <a:prstGeom prst="rect">
              <a:avLst/>
            </a:prstGeom>
            <a:noFill/>
            <a:ln w="76200" cap="flat">
              <a:solidFill>
                <a:srgbClr val="004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Rechteck"/>
            <p:cNvSpPr/>
            <p:nvPr/>
          </p:nvSpPr>
          <p:spPr>
            <a:xfrm>
              <a:off x="0" y="0"/>
              <a:ext cx="2016608" cy="5870276"/>
            </a:xfrm>
            <a:prstGeom prst="rect">
              <a:avLst/>
            </a:prstGeom>
            <a:solidFill>
              <a:srgbClr val="E1FFEF"/>
            </a:solidFill>
            <a:ln w="76200" cap="flat">
              <a:solidFill>
                <a:srgbClr val="0171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170" name="Gruppieren"/>
            <p:cNvGrpSpPr/>
            <p:nvPr/>
          </p:nvGrpSpPr>
          <p:grpSpPr>
            <a:xfrm>
              <a:off x="3879061" y="1287134"/>
              <a:ext cx="328871" cy="452150"/>
              <a:chOff x="0" y="0"/>
              <a:chExt cx="328869" cy="452149"/>
            </a:xfrm>
          </p:grpSpPr>
          <p:sp>
            <p:nvSpPr>
              <p:cNvPr id="168" name="Kreis"/>
              <p:cNvSpPr/>
              <p:nvPr/>
            </p:nvSpPr>
            <p:spPr>
              <a:xfrm>
                <a:off x="19050" y="71164"/>
                <a:ext cx="309820" cy="309821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9" name="Rechteck"/>
              <p:cNvSpPr/>
              <p:nvPr/>
            </p:nvSpPr>
            <p:spPr>
              <a:xfrm>
                <a:off x="0" y="0"/>
                <a:ext cx="173960" cy="4521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73" name="Gruppieren"/>
            <p:cNvGrpSpPr/>
            <p:nvPr/>
          </p:nvGrpSpPr>
          <p:grpSpPr>
            <a:xfrm>
              <a:off x="3870524" y="5217390"/>
              <a:ext cx="328871" cy="452150"/>
              <a:chOff x="0" y="0"/>
              <a:chExt cx="328869" cy="452149"/>
            </a:xfrm>
          </p:grpSpPr>
          <p:sp>
            <p:nvSpPr>
              <p:cNvPr id="171" name="Kreis"/>
              <p:cNvSpPr/>
              <p:nvPr/>
            </p:nvSpPr>
            <p:spPr>
              <a:xfrm>
                <a:off x="19050" y="71164"/>
                <a:ext cx="309820" cy="309821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2" name="Rechteck"/>
              <p:cNvSpPr/>
              <p:nvPr/>
            </p:nvSpPr>
            <p:spPr>
              <a:xfrm>
                <a:off x="0" y="0"/>
                <a:ext cx="173960" cy="4521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78" name="Gruppieren"/>
            <p:cNvGrpSpPr/>
            <p:nvPr/>
          </p:nvGrpSpPr>
          <p:grpSpPr>
            <a:xfrm rot="5400000" flipH="1">
              <a:off x="4801000" y="2658781"/>
              <a:ext cx="984408" cy="649867"/>
              <a:chOff x="0" y="0"/>
              <a:chExt cx="984407" cy="649865"/>
            </a:xfrm>
          </p:grpSpPr>
          <p:sp>
            <p:nvSpPr>
              <p:cNvPr id="174" name="Linien"/>
              <p:cNvSpPr/>
              <p:nvPr/>
            </p:nvSpPr>
            <p:spPr>
              <a:xfrm flipV="1">
                <a:off x="736614" y="217597"/>
                <a:ext cx="247794" cy="274957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16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75" name="Oval"/>
              <p:cNvSpPr/>
              <p:nvPr/>
            </p:nvSpPr>
            <p:spPr>
              <a:xfrm>
                <a:off x="593235" y="477121"/>
                <a:ext cx="155681" cy="172745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6" name="Oval"/>
              <p:cNvSpPr/>
              <p:nvPr/>
            </p:nvSpPr>
            <p:spPr>
              <a:xfrm>
                <a:off x="593235" y="0"/>
                <a:ext cx="155681" cy="172745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7" name="Linien"/>
              <p:cNvSpPr/>
              <p:nvPr/>
            </p:nvSpPr>
            <p:spPr>
              <a:xfrm>
                <a:off x="0" y="355075"/>
                <a:ext cx="86051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16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79" name="Linien"/>
            <p:cNvSpPr/>
            <p:nvPr/>
          </p:nvSpPr>
          <p:spPr>
            <a:xfrm>
              <a:off x="2621343" y="5946475"/>
              <a:ext cx="750576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80" name="Linien"/>
            <p:cNvSpPr/>
            <p:nvPr/>
          </p:nvSpPr>
          <p:spPr>
            <a:xfrm flipV="1">
              <a:off x="2983931" y="5444830"/>
              <a:ext cx="1" cy="467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81" name="PS0#"/>
            <p:cNvSpPr txBox="1"/>
            <p:nvPr/>
          </p:nvSpPr>
          <p:spPr>
            <a:xfrm>
              <a:off x="2868690" y="4790056"/>
              <a:ext cx="782630" cy="470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r" defTabSz="2438338">
                <a:lnSpc>
                  <a:spcPct val="90000"/>
                </a:lnSpc>
                <a:spcBef>
                  <a:spcPts val="1500"/>
                </a:spcBef>
                <a:defRPr sz="22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PS0#</a:t>
              </a:r>
            </a:p>
          </p:txBody>
        </p:sp>
        <p:sp>
          <p:nvSpPr>
            <p:cNvPr id="182" name="PS1#"/>
            <p:cNvSpPr txBox="1"/>
            <p:nvPr/>
          </p:nvSpPr>
          <p:spPr>
            <a:xfrm>
              <a:off x="2103826" y="1074254"/>
              <a:ext cx="892806" cy="470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r" defTabSz="2438338">
                <a:lnSpc>
                  <a:spcPct val="90000"/>
                </a:lnSpc>
                <a:spcBef>
                  <a:spcPts val="1500"/>
                </a:spcBef>
                <a:defRPr sz="22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PS1#</a:t>
              </a:r>
            </a:p>
          </p:txBody>
        </p:sp>
        <p:sp>
          <p:nvSpPr>
            <p:cNvPr id="183" name="AMC"/>
            <p:cNvSpPr txBox="1"/>
            <p:nvPr/>
          </p:nvSpPr>
          <p:spPr>
            <a:xfrm>
              <a:off x="5231599" y="5130572"/>
              <a:ext cx="1515614" cy="72382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r" defTabSz="2438338">
                <a:lnSpc>
                  <a:spcPct val="90000"/>
                </a:lnSpc>
                <a:spcBef>
                  <a:spcPts val="1600"/>
                </a:spcBef>
                <a:defRPr sz="34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AMC</a:t>
              </a:r>
            </a:p>
          </p:txBody>
        </p:sp>
        <p:sp>
          <p:nvSpPr>
            <p:cNvPr id="184" name="Linien"/>
            <p:cNvSpPr/>
            <p:nvPr/>
          </p:nvSpPr>
          <p:spPr>
            <a:xfrm flipH="1" flipV="1">
              <a:off x="221016" y="1500509"/>
              <a:ext cx="348414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85" name="Linien"/>
            <p:cNvSpPr/>
            <p:nvPr/>
          </p:nvSpPr>
          <p:spPr>
            <a:xfrm>
              <a:off x="190857" y="2786287"/>
              <a:ext cx="4731745" cy="1"/>
            </a:xfrm>
            <a:prstGeom prst="line">
              <a:avLst/>
            </a:prstGeom>
            <a:noFill/>
            <a:ln w="50800" cap="flat">
              <a:solidFill>
                <a:srgbClr val="B8322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86" name="12V_PP"/>
            <p:cNvSpPr txBox="1"/>
            <p:nvPr/>
          </p:nvSpPr>
          <p:spPr>
            <a:xfrm>
              <a:off x="2054707" y="1955907"/>
              <a:ext cx="1186892" cy="46136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338">
                <a:lnSpc>
                  <a:spcPct val="90000"/>
                </a:lnSpc>
                <a:spcBef>
                  <a:spcPts val="1600"/>
                </a:spcBef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12V_PP</a:t>
              </a:r>
            </a:p>
          </p:txBody>
        </p:sp>
        <p:sp>
          <p:nvSpPr>
            <p:cNvPr id="187" name="3.3V_MP"/>
            <p:cNvSpPr txBox="1"/>
            <p:nvPr/>
          </p:nvSpPr>
          <p:spPr>
            <a:xfrm>
              <a:off x="487716" y="80481"/>
              <a:ext cx="1339597" cy="46136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338">
                <a:lnSpc>
                  <a:spcPct val="90000"/>
                </a:lnSpc>
                <a:spcBef>
                  <a:spcPts val="1600"/>
                </a:spcBef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3.3V_MP</a:t>
              </a:r>
            </a:p>
          </p:txBody>
        </p:sp>
        <p:sp>
          <p:nvSpPr>
            <p:cNvPr id="188" name="Linien"/>
            <p:cNvSpPr/>
            <p:nvPr/>
          </p:nvSpPr>
          <p:spPr>
            <a:xfrm flipH="1">
              <a:off x="2996631" y="5438081"/>
              <a:ext cx="59082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89" name="Linien"/>
            <p:cNvSpPr/>
            <p:nvPr/>
          </p:nvSpPr>
          <p:spPr>
            <a:xfrm flipH="1">
              <a:off x="4643318" y="1475108"/>
              <a:ext cx="1" cy="39756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grpSp>
          <p:nvGrpSpPr>
            <p:cNvPr id="194" name="Gruppieren"/>
            <p:cNvGrpSpPr/>
            <p:nvPr/>
          </p:nvGrpSpPr>
          <p:grpSpPr>
            <a:xfrm>
              <a:off x="4476649" y="4712607"/>
              <a:ext cx="384829" cy="447197"/>
              <a:chOff x="0" y="0"/>
              <a:chExt cx="384827" cy="447196"/>
            </a:xfrm>
          </p:grpSpPr>
          <p:sp>
            <p:nvSpPr>
              <p:cNvPr id="190" name="Dreieck"/>
              <p:cNvSpPr/>
              <p:nvPr/>
            </p:nvSpPr>
            <p:spPr>
              <a:xfrm rot="10800000" flipH="1">
                <a:off x="0" y="-1"/>
                <a:ext cx="369793" cy="369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1" name="Linien"/>
              <p:cNvSpPr/>
              <p:nvPr/>
            </p:nvSpPr>
            <p:spPr>
              <a:xfrm>
                <a:off x="213" y="364164"/>
                <a:ext cx="384615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16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92" name="Linien"/>
              <p:cNvSpPr/>
              <p:nvPr/>
            </p:nvSpPr>
            <p:spPr>
              <a:xfrm flipH="1">
                <a:off x="19050" y="284283"/>
                <a:ext cx="1" cy="8551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16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93" name="Linien"/>
              <p:cNvSpPr/>
              <p:nvPr/>
            </p:nvSpPr>
            <p:spPr>
              <a:xfrm>
                <a:off x="365777" y="361687"/>
                <a:ext cx="1" cy="8551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16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95" name="D"/>
            <p:cNvSpPr txBox="1"/>
            <p:nvPr/>
          </p:nvSpPr>
          <p:spPr>
            <a:xfrm>
              <a:off x="4132396" y="4659877"/>
              <a:ext cx="335221" cy="470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r" defTabSz="2438338">
                <a:lnSpc>
                  <a:spcPct val="90000"/>
                </a:lnSpc>
                <a:spcBef>
                  <a:spcPts val="1500"/>
                </a:spcBef>
                <a:defRPr sz="22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96" name="Linien"/>
            <p:cNvSpPr/>
            <p:nvPr/>
          </p:nvSpPr>
          <p:spPr>
            <a:xfrm flipV="1">
              <a:off x="1188988" y="393139"/>
              <a:ext cx="1" cy="112007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97" name="Rechteck"/>
            <p:cNvSpPr/>
            <p:nvPr/>
          </p:nvSpPr>
          <p:spPr>
            <a:xfrm>
              <a:off x="1058263" y="671802"/>
              <a:ext cx="261453" cy="462626"/>
            </a:xfrm>
            <a:prstGeom prst="rect">
              <a:avLst/>
            </a:prstGeom>
            <a:solidFill>
              <a:srgbClr val="FFE906"/>
            </a:solidFill>
            <a:ln w="63500" cap="flat">
              <a:solidFill>
                <a:srgbClr val="B6052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2.2k"/>
            <p:cNvSpPr txBox="1"/>
            <p:nvPr/>
          </p:nvSpPr>
          <p:spPr>
            <a:xfrm rot="16200000">
              <a:off x="1156211" y="687346"/>
              <a:ext cx="663043" cy="4363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338">
                <a:lnSpc>
                  <a:spcPct val="90000"/>
                </a:lnSpc>
                <a:spcBef>
                  <a:spcPts val="1600"/>
                </a:spcBef>
                <a:defRPr sz="22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2.2k</a:t>
              </a:r>
            </a:p>
          </p:txBody>
        </p:sp>
        <p:sp>
          <p:nvSpPr>
            <p:cNvPr id="199" name="Linien"/>
            <p:cNvSpPr/>
            <p:nvPr/>
          </p:nvSpPr>
          <p:spPr>
            <a:xfrm>
              <a:off x="5644582" y="2786287"/>
              <a:ext cx="384829" cy="1"/>
            </a:xfrm>
            <a:prstGeom prst="line">
              <a:avLst/>
            </a:prstGeom>
            <a:noFill/>
            <a:ln w="50800" cap="flat">
              <a:solidFill>
                <a:srgbClr val="B8322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00" name="12V"/>
            <p:cNvSpPr txBox="1"/>
            <p:nvPr/>
          </p:nvSpPr>
          <p:spPr>
            <a:xfrm>
              <a:off x="5742216" y="2201833"/>
              <a:ext cx="880175" cy="6098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338">
                <a:lnSpc>
                  <a:spcPct val="90000"/>
                </a:lnSpc>
                <a:spcBef>
                  <a:spcPts val="1600"/>
                </a:spcBef>
                <a:defRPr sz="3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12V</a:t>
              </a:r>
            </a:p>
          </p:txBody>
        </p:sp>
        <p:sp>
          <p:nvSpPr>
            <p:cNvPr id="201" name="Abgerundetes Rechteck"/>
            <p:cNvSpPr/>
            <p:nvPr/>
          </p:nvSpPr>
          <p:spPr>
            <a:xfrm>
              <a:off x="3277330" y="1412303"/>
              <a:ext cx="461367" cy="176412"/>
            </a:xfrm>
            <a:prstGeom prst="roundRect">
              <a:avLst>
                <a:gd name="adj" fmla="val 50000"/>
              </a:avLst>
            </a:prstGeom>
            <a:solidFill>
              <a:srgbClr val="FEAE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2" name="Linien"/>
            <p:cNvSpPr/>
            <p:nvPr/>
          </p:nvSpPr>
          <p:spPr>
            <a:xfrm flipH="1">
              <a:off x="4206784" y="1487809"/>
              <a:ext cx="42943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grpSp>
          <p:nvGrpSpPr>
            <p:cNvPr id="205" name="Gruppieren"/>
            <p:cNvGrpSpPr/>
            <p:nvPr/>
          </p:nvGrpSpPr>
          <p:grpSpPr>
            <a:xfrm>
              <a:off x="3714626" y="2534813"/>
              <a:ext cx="328871" cy="452150"/>
              <a:chOff x="0" y="0"/>
              <a:chExt cx="328869" cy="452149"/>
            </a:xfrm>
          </p:grpSpPr>
          <p:sp>
            <p:nvSpPr>
              <p:cNvPr id="203" name="Kreis"/>
              <p:cNvSpPr/>
              <p:nvPr/>
            </p:nvSpPr>
            <p:spPr>
              <a:xfrm>
                <a:off x="19050" y="71164"/>
                <a:ext cx="309820" cy="309821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4" name="Rechteck"/>
              <p:cNvSpPr/>
              <p:nvPr/>
            </p:nvSpPr>
            <p:spPr>
              <a:xfrm>
                <a:off x="0" y="0"/>
                <a:ext cx="173960" cy="4521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06" name="Abgerundetes Rechteck"/>
            <p:cNvSpPr/>
            <p:nvPr/>
          </p:nvSpPr>
          <p:spPr>
            <a:xfrm>
              <a:off x="3231096" y="2672682"/>
              <a:ext cx="461367" cy="176412"/>
            </a:xfrm>
            <a:prstGeom prst="roundRect">
              <a:avLst>
                <a:gd name="adj" fmla="val 50000"/>
              </a:avLst>
            </a:prstGeom>
            <a:solidFill>
              <a:srgbClr val="F09AC8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7" name="Linien"/>
            <p:cNvSpPr/>
            <p:nvPr/>
          </p:nvSpPr>
          <p:spPr>
            <a:xfrm flipH="1">
              <a:off x="4219484" y="5457530"/>
              <a:ext cx="43041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08" name="Abgerundetes Rechteck"/>
            <p:cNvSpPr/>
            <p:nvPr/>
          </p:nvSpPr>
          <p:spPr>
            <a:xfrm>
              <a:off x="3243393" y="5342559"/>
              <a:ext cx="461367" cy="176412"/>
            </a:xfrm>
            <a:prstGeom prst="roundRect">
              <a:avLst>
                <a:gd name="adj" fmla="val 50000"/>
              </a:avLst>
            </a:prstGeom>
            <a:solidFill>
              <a:srgbClr val="FEAE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9" name="Extraction…"/>
            <p:cNvSpPr/>
            <p:nvPr/>
          </p:nvSpPr>
          <p:spPr>
            <a:xfrm>
              <a:off x="4941651" y="3506662"/>
              <a:ext cx="1405864" cy="888807"/>
            </a:xfrm>
            <a:prstGeom prst="roundRect">
              <a:avLst>
                <a:gd name="adj" fmla="val 21433"/>
              </a:avLst>
            </a:prstGeom>
            <a:solidFill>
              <a:srgbClr val="FFFFFF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/>
            <a:p>
              <a:pPr algn="ctr">
                <a:defRPr sz="2000"/>
              </a:pPr>
              <a:r>
                <a:t>Extraction</a:t>
              </a:r>
            </a:p>
            <a:p>
              <a:pPr algn="ctr">
                <a:defRPr sz="2000"/>
              </a:pPr>
              <a:r>
                <a:t>detect</a:t>
              </a:r>
            </a:p>
          </p:txBody>
        </p:sp>
        <p:sp>
          <p:nvSpPr>
            <p:cNvPr id="210" name="Linien"/>
            <p:cNvSpPr/>
            <p:nvPr/>
          </p:nvSpPr>
          <p:spPr>
            <a:xfrm flipH="1">
              <a:off x="4656018" y="3963765"/>
              <a:ext cx="3122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lnSpc>
                  <a:spcPct val="90000"/>
                </a:lnSpc>
                <a:spcBef>
                  <a:spcPts val="1600"/>
                </a:spcBef>
                <a:defRPr sz="4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11" name="PM"/>
            <p:cNvSpPr txBox="1"/>
            <p:nvPr/>
          </p:nvSpPr>
          <p:spPr>
            <a:xfrm>
              <a:off x="171151" y="5130572"/>
              <a:ext cx="1515614" cy="72382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338">
                <a:lnSpc>
                  <a:spcPct val="90000"/>
                </a:lnSpc>
                <a:spcBef>
                  <a:spcPts val="1600"/>
                </a:spcBef>
                <a:defRPr sz="34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PM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13546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13546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13546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13546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Macintosh PowerPoint</Application>
  <PresentationFormat>Benutzerdefiniert</PresentationFormat>
  <Paragraphs>246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Office-Design</vt:lpstr>
      <vt:lpstr>MicroTCA Next Generation Update</vt:lpstr>
      <vt:lpstr>Motivation &amp; Requirements for the Next Generation</vt:lpstr>
      <vt:lpstr>PICMG MicroTCA Next Generation Working Group</vt:lpstr>
      <vt:lpstr>MicroTCA Specifications</vt:lpstr>
      <vt:lpstr>MicroTCA Specifications</vt:lpstr>
      <vt:lpstr>MTCA.0 Rev 3: PCIe Gen 4 and 5, 100GbEthernet</vt:lpstr>
      <vt:lpstr>MicroTCA Update 2023: MTCA.0 Rel. 3</vt:lpstr>
      <vt:lpstr>MCH &amp; AMC Connector for 32Gb/s</vt:lpstr>
      <vt:lpstr>Power Module Spec Incompatibility Solved</vt:lpstr>
      <vt:lpstr>MicroTCA Next Generation</vt:lpstr>
      <vt:lpstr>Power: up to 220 W per AMC</vt:lpstr>
      <vt:lpstr>AMC Connector for 220 W and More Connectivity</vt:lpstr>
      <vt:lpstr>110 Watt for AMC per Connector</vt:lpstr>
      <vt:lpstr>MicroTCA Next Generation: new Signal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kay@rehlich.de</cp:lastModifiedBy>
  <cp:revision>1</cp:revision>
  <dcterms:modified xsi:type="dcterms:W3CDTF">2024-12-11T22:53:26Z</dcterms:modified>
</cp:coreProperties>
</file>