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6" r:id="rId1"/>
  </p:sldMasterIdLst>
  <p:notesMasterIdLst>
    <p:notesMasterId r:id="rId19"/>
  </p:notesMasterIdLst>
  <p:handoutMasterIdLst>
    <p:handoutMasterId r:id="rId20"/>
  </p:handoutMasterIdLst>
  <p:sldIdLst>
    <p:sldId id="552" r:id="rId2"/>
    <p:sldId id="553" r:id="rId3"/>
    <p:sldId id="523" r:id="rId4"/>
    <p:sldId id="567" r:id="rId5"/>
    <p:sldId id="562" r:id="rId6"/>
    <p:sldId id="566" r:id="rId7"/>
    <p:sldId id="556" r:id="rId8"/>
    <p:sldId id="557" r:id="rId9"/>
    <p:sldId id="558" r:id="rId10"/>
    <p:sldId id="565" r:id="rId11"/>
    <p:sldId id="568" r:id="rId12"/>
    <p:sldId id="554" r:id="rId13"/>
    <p:sldId id="555" r:id="rId14"/>
    <p:sldId id="564" r:id="rId15"/>
    <p:sldId id="560" r:id="rId16"/>
    <p:sldId id="550" r:id="rId17"/>
    <p:sldId id="544" r:id="rId18"/>
  </p:sldIdLst>
  <p:sldSz cx="9906000" cy="6858000" type="A4"/>
  <p:notesSz cx="9874250" cy="679767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1AE"/>
    <a:srgbClr val="E9EBF5"/>
    <a:srgbClr val="D0D3EB"/>
    <a:srgbClr val="FF0D0D"/>
    <a:srgbClr val="003399"/>
    <a:srgbClr val="003366"/>
    <a:srgbClr val="000066"/>
    <a:srgbClr val="FF0000"/>
    <a:srgbClr val="FAFEC4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38" autoAdjust="0"/>
    <p:restoredTop sz="96192" autoAdjust="0"/>
  </p:normalViewPr>
  <p:slideViewPr>
    <p:cSldViewPr showGuides="1">
      <p:cViewPr varScale="1">
        <p:scale>
          <a:sx n="73" d="100"/>
          <a:sy n="73" d="100"/>
        </p:scale>
        <p:origin x="1068" y="5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107" d="100"/>
          <a:sy n="107" d="100"/>
        </p:scale>
        <p:origin x="232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5136FD-0C7E-10AC-65F6-4C92C3489D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128813" y="6461730"/>
            <a:ext cx="6521301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>
                <a:solidFill>
                  <a:srgbClr val="0061AE"/>
                </a:solidFill>
              </a:rPr>
              <a:t>11th MicroTCA Workshop for Industry and Research | 6-8 Dec 2022 | Dr. Jiaoni Bai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D67C1C-8EEE-07DA-CAF1-A377200E0B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592763" y="6456363"/>
            <a:ext cx="4279900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DD80C-B99B-44DE-A3E6-5F47A676916E}" type="slidenum">
              <a:rPr lang="en-US" smtClean="0">
                <a:solidFill>
                  <a:srgbClr val="0061AE"/>
                </a:solidFill>
              </a:rPr>
              <a:t>‹#›</a:t>
            </a:fld>
            <a:endParaRPr lang="en-US" dirty="0">
              <a:solidFill>
                <a:srgbClr val="0061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11161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1216" cy="31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01" tIns="46401" rIns="92801" bIns="46401" numCol="1" anchor="t" anchorCtr="0" compatLnSpc="1">
            <a:prstTxWarp prst="textNoShape">
              <a:avLst/>
            </a:prstTxWarp>
          </a:bodyPr>
          <a:lstStyle>
            <a:lvl1pPr defTabSz="928329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44331" y="1"/>
            <a:ext cx="4301216" cy="31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01" tIns="46401" rIns="92801" bIns="46401" numCol="1" anchor="t" anchorCtr="0" compatLnSpc="1">
            <a:prstTxWarp prst="textNoShape">
              <a:avLst/>
            </a:prstTxWarp>
          </a:bodyPr>
          <a:lstStyle>
            <a:lvl1pPr algn="r" defTabSz="928329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890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44838" y="528638"/>
            <a:ext cx="3670300" cy="25415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57931" y="3229609"/>
            <a:ext cx="7242294" cy="307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01" tIns="46401" rIns="92801" bIns="464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60270"/>
            <a:ext cx="4301216" cy="31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01" tIns="46401" rIns="92801" bIns="46401" numCol="1" anchor="b" anchorCtr="0" compatLnSpc="1">
            <a:prstTxWarp prst="textNoShape">
              <a:avLst/>
            </a:prstTxWarp>
          </a:bodyPr>
          <a:lstStyle>
            <a:lvl1pPr defTabSz="928329">
              <a:defRPr sz="1300">
                <a:latin typeface="Times New Roman" charset="0"/>
              </a:defRPr>
            </a:lvl1pPr>
          </a:lstStyle>
          <a:p>
            <a:pPr>
              <a:defRPr/>
            </a:pPr>
            <a:r>
              <a:rPr lang="en-US" dirty="0"/>
              <a:t>11th MicroTCA Workshop for Industry and Research | 6-8 Dec 2022 | Dr. Jiaoni Bai </a:t>
            </a:r>
            <a:endParaRPr lang="de-DE" dirty="0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44331" y="6460270"/>
            <a:ext cx="4301216" cy="31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01" tIns="46401" rIns="92801" bIns="46401" numCol="1" anchor="b" anchorCtr="0" compatLnSpc="1">
            <a:prstTxWarp prst="textNoShape">
              <a:avLst/>
            </a:prstTxWarp>
          </a:bodyPr>
          <a:lstStyle>
            <a:lvl1pPr algn="r" defTabSz="928329">
              <a:defRPr sz="1300">
                <a:latin typeface="Times New Roman" charset="0"/>
              </a:defRPr>
            </a:lvl1pPr>
          </a:lstStyle>
          <a:p>
            <a:pPr>
              <a:defRPr/>
            </a:pPr>
            <a:fld id="{9BF43013-D73B-4827-B647-BDE36D95EF00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0009742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2711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3196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7351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76326B6-3F12-E01F-DCE1-DFAC6E633F3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4296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E0DAB4C-5BB1-220C-49FA-0C9E368E151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0807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3167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6F68BEE-8E30-9284-E133-25B164B92EF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6550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BD13220-B4B8-FCB6-1757-2B2A67808C4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0697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BD13220-B4B8-FCB6-1757-2B2A67808C4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5102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106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r>
              <a:rPr lang="de-DE" dirty="0"/>
              <a:t>1.3 GHz und 1.5GHz are Under production </a:t>
            </a:r>
          </a:p>
          <a:p>
            <a:r>
              <a:rPr lang="de-DE" dirty="0"/>
              <a:t>We plan to produce 3GHz module.</a:t>
            </a:r>
          </a:p>
          <a:p>
            <a:r>
              <a:rPr lang="de-DE" dirty="0"/>
              <a:t>You can order module of your frequency </a:t>
            </a:r>
            <a:r>
              <a:rPr lang="en-CA" noProof="0" dirty="0"/>
              <a:t>application</a:t>
            </a:r>
            <a:r>
              <a:rPr lang="de-DE" dirty="0"/>
              <a:t> </a:t>
            </a:r>
            <a:r>
              <a:rPr lang="en-US" noProof="0" dirty="0"/>
              <a:t>by</a:t>
            </a:r>
            <a:r>
              <a:rPr lang="de-DE" dirty="0"/>
              <a:t> </a:t>
            </a:r>
            <a:r>
              <a:rPr lang="en-US" noProof="0" dirty="0"/>
              <a:t>us</a:t>
            </a:r>
            <a:r>
              <a:rPr lang="de-DE" dirty="0"/>
              <a:t>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90F1D77-BD39-8B2A-F584-7E25581B21B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5970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Up to 15 dB improvement in range from 1 kHz to 100 kHz offsets, above 100 kHz the main limitation is the HPA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0484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7162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6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Dr. Jiaoni Bai | The 13th MicroTCA Workshop for Industry and Research | 10-12 December 2024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6CA68-A02E-4E7C-A18F-35CED2872F5B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3" y="3132290"/>
            <a:ext cx="7773297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Dr. Jiaoni Bai | The 13th MicroTCA Workshop for Industry and Research | 10-12 December 2024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99631E-965B-4604-88B7-2D1F84AD332D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8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3" y="731520"/>
            <a:ext cx="5231728" cy="4894729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Dr. Jiaoni Bai | The 13th MicroTCA Workshop for Industry and Research | 10-12 December 2024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879538-C474-4855-B82A-4513E2BC5C1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04664"/>
            <a:ext cx="9906000" cy="570061"/>
          </a:xfrm>
        </p:spPr>
        <p:txBody>
          <a:bodyPr/>
          <a:lstStyle>
            <a:lvl1pPr algn="ctr">
              <a:defRPr lang="de-DE" sz="2000" kern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742953" y="1981200"/>
            <a:ext cx="4133851" cy="4114800"/>
          </a:xfrm>
        </p:spPr>
        <p:txBody>
          <a:bodyPr/>
          <a:lstStyle/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293C08-AC5A-B502-41CB-7288A26EE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6345" t="73261" r="5659" b="20235"/>
          <a:stretch/>
        </p:blipFill>
        <p:spPr>
          <a:xfrm>
            <a:off x="7563252" y="6237312"/>
            <a:ext cx="1854244" cy="4572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CDF93-D7FB-2226-CA04-9015B3E1E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906000" cy="365125"/>
          </a:xfrm>
        </p:spPr>
        <p:txBody>
          <a:bodyPr/>
          <a:lstStyle>
            <a:lvl1pPr algn="ctr">
              <a:defRPr sz="1000">
                <a:solidFill>
                  <a:srgbClr val="0061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Dr. Jiaoni Bai | The 13th MicroTCA Workshop for Industry and Research | 10-12 December 2024 </a:t>
            </a:r>
            <a:endParaRPr lang="de-DE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90374" y="6490346"/>
            <a:ext cx="2063750" cy="365126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5A2F9A-5659-41F6-9A66-6DD3DC7F6330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39737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Jiaoni Bai | The 13th MicroTCA Workshop for Industry and Research | 10-12 December 2024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Dr. Jiaoni Bai | The 13th MicroTCA Workshop for Industry and Research | 10-12 December 2024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E7EC4-1080-4941-AB7D-0A5E50ABB29A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Dr. Jiaoni Bai | The 13th MicroTCA Workshop for Industry and Research | 10-12 December 2024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D2BE2-4DA3-4D57-B05D-2ADBC2427DB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Dr. Jiaoni Bai | The 13th MicroTCA Workshop for Industry and Research | 10-12 December 2024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1A8ACE-BB9B-42A7-B7A7-DA18D54AB06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Jiaoni Bai | The 13th MicroTCA Workshop for Industry and Research | 10-12 December 2024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Dr. Jiaoni Bai | The 13th MicroTCA Workshop for Industry and Research | 10-12 December 2024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6D5940-B978-487B-B00B-AF021D4B306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0" y="2209801"/>
            <a:ext cx="3939092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09" y="731520"/>
            <a:ext cx="4351842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Dr. Jiaoni Bai | The 13th MicroTCA Workshop for Industry and Research | 10-12 December 2024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690E63-61FB-4DDA-A118-CED4D35A89E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0"/>
            <a:ext cx="44577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6"/>
            <a:ext cx="4001957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Dr. Jiaoni Bai | The 13th MicroTCA Workshop for Industry and Research | 10-12 December 2024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275550-4F2E-4829-A76A-AC76C9DEA1CE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0" y="4372168"/>
            <a:ext cx="705522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1"/>
            <a:ext cx="2724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0" y="6172201"/>
            <a:ext cx="3632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Dr. Jiaoni Bai | The 13th MicroTCA Workshop for Industry and Research | 10-12 December 2024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1"/>
            <a:ext cx="198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9DE6EB8-52AB-45EA-A660-3E1EBFA7298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141768" y="1026042"/>
            <a:ext cx="9575800" cy="0"/>
          </a:xfrm>
          <a:prstGeom prst="line">
            <a:avLst/>
          </a:prstGeom>
          <a:noFill/>
          <a:ln w="2540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4950477" y="317847"/>
            <a:ext cx="47053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7527289" y="6404287"/>
            <a:ext cx="194155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de-DE" sz="1400" b="1" i="1" dirty="0">
                <a:solidFill>
                  <a:srgbClr val="3333CC">
                    <a:lumMod val="75000"/>
                  </a:srgbClr>
                </a:solidFill>
                <a:latin typeface="Verdana" pitchFamily="34" charset="0"/>
              </a:rPr>
              <a:t>ONE STEP AHEAD</a:t>
            </a:r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97" b="15379"/>
          <a:stretch/>
        </p:blipFill>
        <p:spPr>
          <a:xfrm>
            <a:off x="168104" y="56706"/>
            <a:ext cx="2506976" cy="864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hf hd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jbai@kvg-gmbh.d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9FC37683-D94B-9CF6-C028-0E63AA84E36A}"/>
              </a:ext>
            </a:extLst>
          </p:cNvPr>
          <p:cNvSpPr txBox="1">
            <a:spLocks noChangeArrowheads="1"/>
          </p:cNvSpPr>
          <p:nvPr/>
        </p:nvSpPr>
        <p:spPr>
          <a:xfrm>
            <a:off x="305225" y="1700808"/>
            <a:ext cx="9217024" cy="2088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lnSpc>
                <a:spcPct val="90000"/>
              </a:lnSpc>
              <a:buNone/>
            </a:pPr>
            <a:r>
              <a:rPr lang="en-US" altLang="de-DE" sz="24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Main Oscillator with sub-fs Resolution</a:t>
            </a:r>
          </a:p>
          <a:p>
            <a:pPr marL="45720" indent="0" algn="ctr" fontAlgn="auto">
              <a:lnSpc>
                <a:spcPct val="90000"/>
              </a:lnSpc>
              <a:buNone/>
            </a:pPr>
            <a:r>
              <a:rPr lang="en-US" altLang="de-DE" sz="24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and </a:t>
            </a:r>
          </a:p>
          <a:p>
            <a:pPr marL="45720" indent="0" algn="ctr" fontAlgn="auto">
              <a:lnSpc>
                <a:spcPct val="90000"/>
              </a:lnSpc>
              <a:buNone/>
            </a:pPr>
            <a:r>
              <a:rPr lang="en-US" altLang="de-DE" sz="24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High Performance Local Oscillator Generation in MicroTCA.4 </a:t>
            </a:r>
          </a:p>
          <a:p>
            <a:pPr marL="45720" indent="0" fontAlgn="auto">
              <a:lnSpc>
                <a:spcPct val="90000"/>
              </a:lnSpc>
              <a:buNone/>
            </a:pPr>
            <a:endParaRPr lang="en-US" altLang="de-DE" sz="2800" b="1" dirty="0">
              <a:solidFill>
                <a:srgbClr val="0061AE"/>
              </a:solidFill>
              <a:latin typeface="Arial" charset="0"/>
              <a:ea typeface="Batang" pitchFamily="18" charset="-127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E3C430BF-1C20-FB3A-9AC0-26B44F11502E}"/>
              </a:ext>
            </a:extLst>
          </p:cNvPr>
          <p:cNvSpPr txBox="1">
            <a:spLocks noChangeArrowheads="1"/>
          </p:cNvSpPr>
          <p:nvPr/>
        </p:nvSpPr>
        <p:spPr>
          <a:xfrm>
            <a:off x="2504728" y="4149080"/>
            <a:ext cx="8040362" cy="13681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fontAlgn="auto">
              <a:lnSpc>
                <a:spcPct val="150000"/>
              </a:lnSpc>
              <a:buNone/>
            </a:pPr>
            <a:r>
              <a:rPr lang="en-US" altLang="de-DE" sz="16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KVG:   Jiaoni Bai</a:t>
            </a:r>
          </a:p>
          <a:p>
            <a:pPr marL="45720" indent="0" fontAlgn="auto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altLang="de-DE" sz="16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DESY: Frank Ludwig, </a:t>
            </a:r>
            <a:r>
              <a:rPr lang="de-DE" altLang="de-DE" sz="16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Uroš Mavrič</a:t>
            </a:r>
            <a:r>
              <a:rPr lang="pt-BR" altLang="de-DE" sz="160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, Heinrich</a:t>
            </a:r>
            <a:r>
              <a:rPr lang="de-DE" altLang="de-DE" sz="16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 Pryschelski</a:t>
            </a:r>
          </a:p>
        </p:txBody>
      </p:sp>
    </p:spTree>
    <p:extLst>
      <p:ext uri="{BB962C8B-B14F-4D97-AF65-F5344CB8AC3E}">
        <p14:creationId xmlns:p14="http://schemas.microsoft.com/office/powerpoint/2010/main" val="347528539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line Image Placeholder 7">
            <a:extLst>
              <a:ext uri="{FF2B5EF4-FFF2-40B4-BE49-F238E27FC236}">
                <a16:creationId xmlns:a16="http://schemas.microsoft.com/office/drawing/2014/main" id="{FC67FD9E-3635-4403-0FC1-13BD7081DB69}"/>
              </a:ext>
            </a:extLst>
          </p:cNvPr>
          <p:cNvPicPr>
            <a:picLocks noGrp="1" noChangeAspect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51" y="1541687"/>
            <a:ext cx="7378402" cy="4358225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44E45-825D-2F55-C62A-379D72AE3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Dr. Jiaoni Bai | The 13th MicroTCA Workshop for Industry and Research | 10-12 December 2024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598DA-A029-E726-F219-FC26EEC54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5A2F9A-5659-41F6-9A66-6DD3DC7F6330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A63AEC4-0408-BF72-BB54-B3428C76562C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32656"/>
            <a:ext cx="9906000" cy="534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lnSpc>
                <a:spcPct val="90000"/>
              </a:lnSpc>
              <a:buNone/>
            </a:pPr>
            <a:r>
              <a:rPr lang="en-CA" altLang="de-DE" sz="28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MO1300</a:t>
            </a:r>
          </a:p>
        </p:txBody>
      </p:sp>
      <p:sp>
        <p:nvSpPr>
          <p:cNvPr id="10" name="Rectangle 1027">
            <a:extLst>
              <a:ext uri="{FF2B5EF4-FFF2-40B4-BE49-F238E27FC236}">
                <a16:creationId xmlns:a16="http://schemas.microsoft.com/office/drawing/2014/main" id="{F174291D-E05F-6827-417F-D3600A66B4F9}"/>
              </a:ext>
            </a:extLst>
          </p:cNvPr>
          <p:cNvSpPr txBox="1">
            <a:spLocks noChangeArrowheads="1"/>
          </p:cNvSpPr>
          <p:nvPr/>
        </p:nvSpPr>
        <p:spPr>
          <a:xfrm>
            <a:off x="6053" y="980728"/>
            <a:ext cx="9899948" cy="360040"/>
          </a:xfrm>
          <a:prstGeom prst="rect">
            <a:avLst/>
          </a:prstGeom>
          <a:solidFill>
            <a:srgbClr val="0061AE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Tx/>
              <a:buNone/>
            </a:pPr>
            <a:r>
              <a:rPr lang="en-US" altLang="de-DE" sz="1600" b="1" dirty="0">
                <a:solidFill>
                  <a:schemeClr val="bg1"/>
                </a:solidFill>
                <a:latin typeface="Arial" charset="0"/>
                <a:ea typeface="Batang" pitchFamily="18" charset="-127"/>
              </a:rPr>
              <a:t>RF Performance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83B8E4-90AA-5CF7-5F3B-1245C9ADAE8E}"/>
              </a:ext>
            </a:extLst>
          </p:cNvPr>
          <p:cNvSpPr txBox="1"/>
          <p:nvPr/>
        </p:nvSpPr>
        <p:spPr>
          <a:xfrm>
            <a:off x="5938229" y="4910139"/>
            <a:ext cx="3647848" cy="10926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200"/>
              </a:spcBef>
            </a:pPr>
            <a:r>
              <a:rPr lang="en-CA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Ultra-low </a:t>
            </a:r>
            <a:r>
              <a:rPr lang="en-CA" altLang="zh-CN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</a:t>
            </a:r>
            <a:r>
              <a:rPr lang="en-CA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jitter at 1.3 </a:t>
            </a:r>
            <a:r>
              <a:rPr lang="en-CA" altLang="zh-CN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GHz</a:t>
            </a:r>
            <a:endParaRPr lang="en-CA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438785" lvl="1" indent="-9525" algn="r">
              <a:spcBef>
                <a:spcPts val="200"/>
              </a:spcBef>
              <a:tabLst>
                <a:tab pos="299085" algn="l"/>
                <a:tab pos="299720" algn="l"/>
              </a:tabLst>
            </a:pPr>
            <a:r>
              <a:rPr lang="en-CA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12 fs [10 Hz to 100 Hz]</a:t>
            </a:r>
          </a:p>
          <a:p>
            <a:pPr marR="438785" lvl="1" indent="-9525" algn="r">
              <a:spcBef>
                <a:spcPts val="200"/>
              </a:spcBef>
              <a:tabLst>
                <a:tab pos="299085" algn="l"/>
                <a:tab pos="299720" algn="l"/>
              </a:tabLst>
            </a:pPr>
            <a:r>
              <a:rPr lang="en-CA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2 fs [100 Hz to 1 kHz]</a:t>
            </a:r>
          </a:p>
          <a:p>
            <a:pPr marR="438785" lvl="1" indent="-9525" algn="r">
              <a:spcBef>
                <a:spcPts val="200"/>
              </a:spcBef>
              <a:tabLst>
                <a:tab pos="299085" algn="l"/>
                <a:tab pos="299720" algn="l"/>
              </a:tabLst>
            </a:pPr>
            <a:r>
              <a:rPr lang="en-CA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0.8 fs [1 kHz to 1 MHz]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80B4557-53E6-3234-0227-DDED6444A322}"/>
              </a:ext>
            </a:extLst>
          </p:cNvPr>
          <p:cNvSpPr txBox="1">
            <a:spLocks/>
          </p:cNvSpPr>
          <p:nvPr/>
        </p:nvSpPr>
        <p:spPr>
          <a:xfrm>
            <a:off x="931156" y="5943923"/>
            <a:ext cx="60732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900" dirty="0">
                <a:solidFill>
                  <a:srgbClr val="000000"/>
                </a:solidFill>
              </a:rPr>
              <a:t>Measurement result provided by </a:t>
            </a:r>
            <a:r>
              <a:rPr lang="de-DE" altLang="de-DE" sz="900" dirty="0">
                <a:solidFill>
                  <a:srgbClr val="000000"/>
                </a:solidFill>
              </a:rPr>
              <a:t>F.Ludwig and </a:t>
            </a:r>
            <a:r>
              <a:rPr lang="pt-BR" altLang="de-DE" sz="900">
                <a:solidFill>
                  <a:srgbClr val="000000"/>
                </a:solidFill>
              </a:rPr>
              <a:t>H</a:t>
            </a:r>
            <a:r>
              <a:rPr lang="de-DE" altLang="de-DE" sz="900" dirty="0">
                <a:solidFill>
                  <a:srgbClr val="000000"/>
                </a:solidFill>
              </a:rPr>
              <a:t>.Pryschelski </a:t>
            </a:r>
            <a:r>
              <a:rPr lang="en-US" sz="900" dirty="0">
                <a:solidFill>
                  <a:srgbClr val="000000"/>
                </a:solidFill>
              </a:rPr>
              <a:t>(MSK, DESY)</a:t>
            </a:r>
            <a:endParaRPr lang="de-DE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11420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E1DFC-0159-88EE-1515-72208EAEF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Dr. Jiaoni Bai | The 13th MicroTCA Workshop for Industry and Research | 10-12 December 2024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3007F-833E-5070-92DE-05BD68E0B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5A2F9A-5659-41F6-9A66-6DD3DC7F6330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85EFCFA-E13A-738A-6688-7951C85BC0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80" y="1694651"/>
            <a:ext cx="7534040" cy="3437322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956056B5-2BE5-09A9-F904-030DEC75470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32656"/>
            <a:ext cx="9906000" cy="534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lnSpc>
                <a:spcPct val="90000"/>
              </a:lnSpc>
              <a:buNone/>
            </a:pPr>
            <a:r>
              <a:rPr lang="en-CA" altLang="de-DE" sz="28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MO1300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2AC35D-F98B-22E9-9E07-87E93AA849B6}"/>
              </a:ext>
            </a:extLst>
          </p:cNvPr>
          <p:cNvSpPr txBox="1"/>
          <p:nvPr/>
        </p:nvSpPr>
        <p:spPr>
          <a:xfrm>
            <a:off x="920552" y="5517232"/>
            <a:ext cx="8819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We </a:t>
            </a:r>
            <a:r>
              <a:rPr lang="en-CA" b="1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provide </a:t>
            </a:r>
            <a:r>
              <a:rPr lang="en-US" altLang="zh-CN" b="1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Main Oscillator</a:t>
            </a:r>
            <a:r>
              <a:rPr lang="en-CA" b="1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 </a:t>
            </a:r>
            <a:r>
              <a:rPr lang="en-CA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for your frequency application</a:t>
            </a:r>
            <a:r>
              <a:rPr lang="en-CA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.</a:t>
            </a:r>
            <a:endParaRPr lang="en-US" dirty="0">
              <a:solidFill>
                <a:srgbClr val="0061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55644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77F678D-F7C7-43EF-A53F-C43DADBE3F6F}"/>
              </a:ext>
            </a:extLst>
          </p:cNvPr>
          <p:cNvGrpSpPr/>
          <p:nvPr/>
        </p:nvGrpSpPr>
        <p:grpSpPr>
          <a:xfrm>
            <a:off x="6571794" y="1382093"/>
            <a:ext cx="3658267" cy="5006363"/>
            <a:chOff x="6897216" y="1412776"/>
            <a:chExt cx="3429000" cy="486548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235483E-24E4-BC03-5F8E-40D9BB9F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177">
              <a:off x="6897216" y="1412776"/>
              <a:ext cx="3429000" cy="486548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D2108C2-8E39-6ABF-E22B-AAF1B3C85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78930">
              <a:off x="8782033" y="2315859"/>
              <a:ext cx="947507" cy="268235"/>
            </a:xfrm>
            <a:prstGeom prst="rect">
              <a:avLst/>
            </a:prstGeom>
          </p:spPr>
        </p:pic>
      </p:grpSp>
      <p:sp>
        <p:nvSpPr>
          <p:cNvPr id="6" name="Rectangle 3">
            <a:extLst>
              <a:ext uri="{FF2B5EF4-FFF2-40B4-BE49-F238E27FC236}">
                <a16:creationId xmlns:a16="http://schemas.microsoft.com/office/drawing/2014/main" id="{90C07F00-7DCD-A777-757A-56A3349F1B7C}"/>
              </a:ext>
            </a:extLst>
          </p:cNvPr>
          <p:cNvSpPr txBox="1">
            <a:spLocks noChangeArrowheads="1"/>
          </p:cNvSpPr>
          <p:nvPr/>
        </p:nvSpPr>
        <p:spPr>
          <a:xfrm>
            <a:off x="-1" y="332656"/>
            <a:ext cx="9906000" cy="534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lnSpc>
                <a:spcPct val="90000"/>
              </a:lnSpc>
              <a:buNone/>
            </a:pPr>
            <a:r>
              <a:rPr lang="en-CA" altLang="de-DE" sz="28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        Local Oscillator Generation (DeRTM-LOG)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1443B3-1EF9-BAD6-6959-F76EF5B14EB7}"/>
              </a:ext>
            </a:extLst>
          </p:cNvPr>
          <p:cNvSpPr txBox="1"/>
          <p:nvPr/>
        </p:nvSpPr>
        <p:spPr>
          <a:xfrm>
            <a:off x="388055" y="1657390"/>
            <a:ext cx="6526563" cy="3968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A multi-channel local oscillator, RF signal and clock generator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9 REF, 9 LO and 9 CAL signals [400 MHz to 6 GHz]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22 low-jitter, differential CLK signals up to 160 Msps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Two double-width, full-height, MicroTCA.4 compliant </a:t>
            </a:r>
          </a:p>
          <a:p>
            <a:pPr indent="355600">
              <a:lnSpc>
                <a:spcPct val="150000"/>
              </a:lnSpc>
            </a:pPr>
            <a:r>
              <a:rPr lang="en-US" sz="17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extended Rear Transition Module (eRTM)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LO residual phase noise &lt; 5 fs (rms) </a:t>
            </a:r>
          </a:p>
          <a:p>
            <a:pPr indent="355600">
              <a:lnSpc>
                <a:spcPct val="150000"/>
              </a:lnSpc>
            </a:pPr>
            <a:r>
              <a:rPr lang="en-US" sz="17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[10 Hz to 1 MHz] at 1.354 GHz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On/Off switching of output clocks and RF signals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Temperature regulation for long-term stability of RF signals</a:t>
            </a:r>
          </a:p>
          <a:p>
            <a:pPr marL="361950" lvl="1" indent="-3619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Diagnostic for RF power, DC voltage, temperature, humidity </a:t>
            </a:r>
          </a:p>
        </p:txBody>
      </p:sp>
      <p:sp>
        <p:nvSpPr>
          <p:cNvPr id="2" name="Rectangle 1027">
            <a:extLst>
              <a:ext uri="{FF2B5EF4-FFF2-40B4-BE49-F238E27FC236}">
                <a16:creationId xmlns:a16="http://schemas.microsoft.com/office/drawing/2014/main" id="{C8B2B7F5-AAC5-E8D6-57B3-F0B8BA31BF26}"/>
              </a:ext>
            </a:extLst>
          </p:cNvPr>
          <p:cNvSpPr txBox="1">
            <a:spLocks noChangeArrowheads="1"/>
          </p:cNvSpPr>
          <p:nvPr/>
        </p:nvSpPr>
        <p:spPr>
          <a:xfrm>
            <a:off x="6053" y="980728"/>
            <a:ext cx="9899948" cy="360040"/>
          </a:xfrm>
          <a:prstGeom prst="rect">
            <a:avLst/>
          </a:prstGeom>
          <a:solidFill>
            <a:srgbClr val="0061AE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Tx/>
              <a:buNone/>
            </a:pPr>
            <a:r>
              <a:rPr lang="en-US" altLang="de-DE" sz="1600" b="1" dirty="0">
                <a:solidFill>
                  <a:schemeClr val="bg1"/>
                </a:solidFill>
                <a:latin typeface="Arial" charset="0"/>
                <a:ea typeface="Batang" pitchFamily="18" charset="-127"/>
              </a:rPr>
              <a:t>Technical Overview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2EF92D2-7BC6-559B-CDA7-2C47202BA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5A2F9A-5659-41F6-9A66-6DD3DC7F6330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649E902-E914-4010-262C-ED244623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Dr. Jiaoni Bai | The 13th MicroTCA Workshop for Industry and Research | 10-12 December 2024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215639-DCEE-1527-510F-55AB845AD44F}"/>
              </a:ext>
            </a:extLst>
          </p:cNvPr>
          <p:cNvSpPr txBox="1"/>
          <p:nvPr/>
        </p:nvSpPr>
        <p:spPr>
          <a:xfrm>
            <a:off x="4044280" y="6059004"/>
            <a:ext cx="3429000" cy="208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indent="444500" algn="ctr">
              <a:lnSpc>
                <a:spcPts val="890"/>
              </a:lnSpc>
            </a:pPr>
            <a:r>
              <a:rPr lang="en-US" sz="9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Under license from DESY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24E343-7ECA-EDFC-12AE-2CA6C59EA0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41" y="5589240"/>
            <a:ext cx="658639" cy="65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5954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90C07F00-7DCD-A777-757A-56A3349F1B7C}"/>
              </a:ext>
            </a:extLst>
          </p:cNvPr>
          <p:cNvSpPr txBox="1">
            <a:spLocks noChangeArrowheads="1"/>
          </p:cNvSpPr>
          <p:nvPr/>
        </p:nvSpPr>
        <p:spPr>
          <a:xfrm>
            <a:off x="-15552" y="332656"/>
            <a:ext cx="9906000" cy="534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lnSpc>
                <a:spcPct val="90000"/>
              </a:lnSpc>
              <a:buNone/>
            </a:pPr>
            <a:r>
              <a:rPr lang="en-CA" altLang="de-DE" sz="28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DeRTM-LOG</a:t>
            </a:r>
          </a:p>
        </p:txBody>
      </p:sp>
      <p:sp>
        <p:nvSpPr>
          <p:cNvPr id="4" name="Rectangle 1027">
            <a:extLst>
              <a:ext uri="{FF2B5EF4-FFF2-40B4-BE49-F238E27FC236}">
                <a16:creationId xmlns:a16="http://schemas.microsoft.com/office/drawing/2014/main" id="{CE6FC3CD-A635-AC32-A757-0178218426D5}"/>
              </a:ext>
            </a:extLst>
          </p:cNvPr>
          <p:cNvSpPr txBox="1">
            <a:spLocks noChangeArrowheads="1"/>
          </p:cNvSpPr>
          <p:nvPr/>
        </p:nvSpPr>
        <p:spPr>
          <a:xfrm>
            <a:off x="6053" y="980728"/>
            <a:ext cx="9899948" cy="360040"/>
          </a:xfrm>
          <a:prstGeom prst="rect">
            <a:avLst/>
          </a:prstGeom>
          <a:solidFill>
            <a:srgbClr val="0061AE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Tx/>
              <a:buNone/>
            </a:pPr>
            <a:r>
              <a:rPr lang="en-US" altLang="de-DE" sz="1600" b="1" dirty="0">
                <a:solidFill>
                  <a:schemeClr val="bg1"/>
                </a:solidFill>
                <a:latin typeface="Arial" charset="0"/>
                <a:ea typeface="Batang" pitchFamily="18" charset="-127"/>
              </a:rPr>
              <a:t>RF Performance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C652B9-7EA4-5F12-E8BA-4D6ED8F1E81B}"/>
              </a:ext>
            </a:extLst>
          </p:cNvPr>
          <p:cNvSpPr txBox="1"/>
          <p:nvPr/>
        </p:nvSpPr>
        <p:spPr>
          <a:xfrm>
            <a:off x="289500" y="1422342"/>
            <a:ext cx="29637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de-DE" sz="20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DeRTM-LOG 1.3 </a:t>
            </a:r>
            <a:r>
              <a:rPr lang="en-US" altLang="zh-CN" sz="20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GHz: </a:t>
            </a:r>
            <a:endParaRPr lang="en-CA" altLang="de-DE" sz="2000" b="1" dirty="0">
              <a:solidFill>
                <a:srgbClr val="0061AE"/>
              </a:solidFill>
              <a:latin typeface="Arial" charset="0"/>
              <a:ea typeface="Batang" pitchFamily="18" charset="-127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AA9E4A1-EA91-36B1-D5FD-C19DAEDE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0374" y="6490346"/>
            <a:ext cx="2063750" cy="365126"/>
          </a:xfrm>
        </p:spPr>
        <p:txBody>
          <a:bodyPr/>
          <a:lstStyle/>
          <a:p>
            <a:pPr>
              <a:defRPr/>
            </a:pPr>
            <a:fld id="{9E5A2F9A-5659-41F6-9A66-6DD3DC7F6330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AB92ABC-3068-1629-10CA-06012A901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906000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Dr. Jiaoni Bai | The 13th MicroTCA Workshop for Industry and Research | 10-12 December 2024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81A5FE24-6C0B-4E21-A15A-43F9A07A1E83}"/>
              </a:ext>
            </a:extLst>
          </p:cNvPr>
          <p:cNvSpPr txBox="1"/>
          <p:nvPr/>
        </p:nvSpPr>
        <p:spPr>
          <a:xfrm>
            <a:off x="3558347" y="1408200"/>
            <a:ext cx="2963795" cy="1118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REF 1.300 GHz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LO   	1.354 GHz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CLK 	81.25 MHz</a:t>
            </a:r>
            <a:endParaRPr lang="en-US" sz="2000" dirty="0">
              <a:solidFill>
                <a:srgbClr val="0061AE"/>
              </a:solidFill>
              <a:latin typeface="Arial" charset="0"/>
              <a:ea typeface="Batang" pitchFamily="18" charset="-12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752CAA-D107-406B-6652-F4945926B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140" y="2931263"/>
            <a:ext cx="3638550" cy="3962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15E1BF-5118-49BF-F992-67D67F265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2" y="2621504"/>
            <a:ext cx="6930870" cy="36948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ACCB41-BA53-8DBE-E4C5-4BB97964E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718" y="1368796"/>
            <a:ext cx="3123531" cy="15757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CC4CD6-9092-CA86-8E9B-03E637F9C5EF}"/>
              </a:ext>
            </a:extLst>
          </p:cNvPr>
          <p:cNvSpPr txBox="1"/>
          <p:nvPr/>
        </p:nvSpPr>
        <p:spPr>
          <a:xfrm>
            <a:off x="1015344" y="4331102"/>
            <a:ext cx="53206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charset="0"/>
                <a:ea typeface="Batang" pitchFamily="18" charset="-127"/>
              </a:rPr>
              <a:t>Measured</a:t>
            </a:r>
            <a:r>
              <a:rPr lang="de-DE" sz="2000" b="1" dirty="0">
                <a:latin typeface="Arial" charset="0"/>
                <a:ea typeface="Batang" pitchFamily="18" charset="-127"/>
              </a:rPr>
              <a:t> Residual Phase Noise</a:t>
            </a:r>
          </a:p>
          <a:p>
            <a:r>
              <a:rPr lang="de-DE" sz="2000" b="1" dirty="0">
                <a:latin typeface="Arial" charset="0"/>
                <a:ea typeface="Batang" pitchFamily="18" charset="-127"/>
              </a:rPr>
              <a:t>LO 1.354 GHz 4.6 fs </a:t>
            </a:r>
            <a:r>
              <a:rPr lang="en-US" sz="2000" b="1" dirty="0">
                <a:latin typeface="Arial" charset="0"/>
                <a:ea typeface="Batang" pitchFamily="18" charset="-127"/>
              </a:rPr>
              <a:t>[10 Hz to 1 MHz]</a:t>
            </a:r>
          </a:p>
        </p:txBody>
      </p:sp>
      <p:sp>
        <p:nvSpPr>
          <p:cNvPr id="2" name="Footer Placeholder 11">
            <a:extLst>
              <a:ext uri="{FF2B5EF4-FFF2-40B4-BE49-F238E27FC236}">
                <a16:creationId xmlns:a16="http://schemas.microsoft.com/office/drawing/2014/main" id="{0FB4CB19-CE91-1854-A2D4-10B680F73E25}"/>
              </a:ext>
            </a:extLst>
          </p:cNvPr>
          <p:cNvSpPr txBox="1">
            <a:spLocks/>
          </p:cNvSpPr>
          <p:nvPr/>
        </p:nvSpPr>
        <p:spPr>
          <a:xfrm>
            <a:off x="203553" y="2712140"/>
            <a:ext cx="4363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900" dirty="0">
                <a:solidFill>
                  <a:srgbClr val="000000"/>
                </a:solidFill>
              </a:rPr>
              <a:t>Measurement results provided by U.Mavrič (MSK, DESY)</a:t>
            </a:r>
            <a:endParaRPr lang="de-DE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70222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3FB88-1513-A601-D3D8-0F0A884EA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Dr. Jiaoni Bai | The 13th MicroTCA Workshop for Industry and Research | 10-12 December 2024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E9C3-BC3E-BEC4-1903-A85377125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5A2F9A-5659-41F6-9A66-6DD3DC7F6330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575CDC6-388B-E201-1351-7DF9B2FC5FF0}"/>
              </a:ext>
            </a:extLst>
          </p:cNvPr>
          <p:cNvSpPr txBox="1">
            <a:spLocks noChangeArrowheads="1"/>
          </p:cNvSpPr>
          <p:nvPr/>
        </p:nvSpPr>
        <p:spPr>
          <a:xfrm>
            <a:off x="-15552" y="332656"/>
            <a:ext cx="9906000" cy="534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lnSpc>
                <a:spcPct val="90000"/>
              </a:lnSpc>
              <a:buNone/>
            </a:pPr>
            <a:r>
              <a:rPr lang="en-CA" altLang="de-DE" sz="28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DeRTM-LOG</a:t>
            </a:r>
          </a:p>
        </p:txBody>
      </p:sp>
      <p:sp>
        <p:nvSpPr>
          <p:cNvPr id="8" name="Rectangle 1027">
            <a:extLst>
              <a:ext uri="{FF2B5EF4-FFF2-40B4-BE49-F238E27FC236}">
                <a16:creationId xmlns:a16="http://schemas.microsoft.com/office/drawing/2014/main" id="{1766D2EF-DB20-E482-3EC6-7CEE5F79DD67}"/>
              </a:ext>
            </a:extLst>
          </p:cNvPr>
          <p:cNvSpPr txBox="1">
            <a:spLocks noChangeArrowheads="1"/>
          </p:cNvSpPr>
          <p:nvPr/>
        </p:nvSpPr>
        <p:spPr>
          <a:xfrm>
            <a:off x="6053" y="980728"/>
            <a:ext cx="9899948" cy="360040"/>
          </a:xfrm>
          <a:prstGeom prst="rect">
            <a:avLst/>
          </a:prstGeom>
          <a:solidFill>
            <a:srgbClr val="0061AE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Tx/>
              <a:buNone/>
            </a:pPr>
            <a:r>
              <a:rPr lang="en-US" altLang="de-DE" sz="1600" b="1" dirty="0">
                <a:solidFill>
                  <a:schemeClr val="bg1"/>
                </a:solidFill>
                <a:latin typeface="Arial" charset="0"/>
                <a:ea typeface="Batang" pitchFamily="18" charset="-127"/>
              </a:rPr>
              <a:t>RF Performance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F0E099-F2F3-B7FE-3DC0-591D7A2DF736}"/>
              </a:ext>
            </a:extLst>
          </p:cNvPr>
          <p:cNvSpPr txBox="1"/>
          <p:nvPr/>
        </p:nvSpPr>
        <p:spPr>
          <a:xfrm>
            <a:off x="289500" y="1422342"/>
            <a:ext cx="29637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de-DE" sz="20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DeRTM-LOG 1.5 </a:t>
            </a:r>
            <a:r>
              <a:rPr lang="en-US" altLang="zh-CN" sz="20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GHz: </a:t>
            </a:r>
            <a:endParaRPr lang="en-CA" altLang="de-DE" sz="2000" b="1" dirty="0">
              <a:solidFill>
                <a:srgbClr val="0061AE"/>
              </a:solidFill>
              <a:latin typeface="Arial" charset="0"/>
              <a:ea typeface="Batang" pitchFamily="18" charset="-127"/>
            </a:endParaRPr>
          </a:p>
        </p:txBody>
      </p:sp>
      <p:sp>
        <p:nvSpPr>
          <p:cNvPr id="10" name="Slide Number Placeholder 12">
            <a:extLst>
              <a:ext uri="{FF2B5EF4-FFF2-40B4-BE49-F238E27FC236}">
                <a16:creationId xmlns:a16="http://schemas.microsoft.com/office/drawing/2014/main" id="{0F29376B-8C9D-356A-8D08-F5DDDDA3C942}"/>
              </a:ext>
            </a:extLst>
          </p:cNvPr>
          <p:cNvSpPr txBox="1">
            <a:spLocks/>
          </p:cNvSpPr>
          <p:nvPr/>
        </p:nvSpPr>
        <p:spPr>
          <a:xfrm>
            <a:off x="8490374" y="6490346"/>
            <a:ext cx="2063750" cy="365126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9E5A2F9A-5659-41F6-9A66-6DD3DC7F6330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F90EFA4-0A03-1D8C-DC64-C2CE38635E5F}"/>
              </a:ext>
            </a:extLst>
          </p:cNvPr>
          <p:cNvSpPr txBox="1">
            <a:spLocks/>
          </p:cNvSpPr>
          <p:nvPr/>
        </p:nvSpPr>
        <p:spPr>
          <a:xfrm>
            <a:off x="397074" y="6026086"/>
            <a:ext cx="4363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900" dirty="0">
                <a:solidFill>
                  <a:srgbClr val="000000"/>
                </a:solidFill>
              </a:rPr>
              <a:t>Measurement results provided by U.Mavrič (MSK, DESY)</a:t>
            </a:r>
            <a:endParaRPr lang="de-DE" sz="900" dirty="0">
              <a:solidFill>
                <a:srgbClr val="000000"/>
              </a:solidFill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5A9743C9-CD00-9AB8-AA65-0CD55E954F79}"/>
              </a:ext>
            </a:extLst>
          </p:cNvPr>
          <p:cNvSpPr txBox="1"/>
          <p:nvPr/>
        </p:nvSpPr>
        <p:spPr>
          <a:xfrm>
            <a:off x="3558347" y="1408200"/>
            <a:ext cx="2963795" cy="1118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REF 1.500 GHz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LO   	1.561 GHz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CLK 	93.66 MHz</a:t>
            </a:r>
            <a:endParaRPr lang="en-US" sz="2000" dirty="0">
              <a:solidFill>
                <a:srgbClr val="0061AE"/>
              </a:solidFill>
              <a:latin typeface="Arial" charset="0"/>
              <a:ea typeface="Batang" pitchFamily="18" charset="-127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289F88-E123-3D42-1E61-20A49173A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25" y="2729834"/>
            <a:ext cx="4501806" cy="32897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419CD0-553F-A405-D760-DBCD6310E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602" y="2643069"/>
            <a:ext cx="4855898" cy="346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9445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76088-2044-EA36-2A3E-E1AD8F81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Dr. Jiaoni Bai | The 13th MicroTCA Workshop for Industry and Research | 10-12 December 2024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7A56068-451D-DB34-3849-4CC1835FAF42}"/>
              </a:ext>
            </a:extLst>
          </p:cNvPr>
          <p:cNvSpPr txBox="1">
            <a:spLocks noChangeArrowheads="1"/>
          </p:cNvSpPr>
          <p:nvPr/>
        </p:nvSpPr>
        <p:spPr>
          <a:xfrm>
            <a:off x="-15552" y="332656"/>
            <a:ext cx="9906000" cy="534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lnSpc>
                <a:spcPct val="90000"/>
              </a:lnSpc>
              <a:buNone/>
            </a:pPr>
            <a:r>
              <a:rPr lang="en-CA" altLang="de-DE" sz="28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DeRTM-LOG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AFD63F-353E-3075-08FB-ED1FB4E445E1}"/>
              </a:ext>
            </a:extLst>
          </p:cNvPr>
          <p:cNvSpPr txBox="1"/>
          <p:nvPr/>
        </p:nvSpPr>
        <p:spPr>
          <a:xfrm>
            <a:off x="344488" y="2636912"/>
            <a:ext cx="5825992" cy="336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Measure: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individual mezzanines </a:t>
            </a:r>
          </a:p>
          <a:p>
            <a:pPr lvl="1" indent="257175">
              <a:lnSpc>
                <a:spcPct val="150000"/>
              </a:lnSpc>
            </a:pPr>
            <a:r>
              <a:rPr lang="en-US" sz="18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(DC/DC mezz., RF mezz., ...)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A fully assembled module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Test: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CLK frequency [1 MHz to 500 MHz]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LO, REF and calibration signals </a:t>
            </a:r>
          </a:p>
          <a:p>
            <a:pPr lvl="1" indent="266700">
              <a:lnSpc>
                <a:spcPct val="150000"/>
              </a:lnSpc>
            </a:pPr>
            <a:r>
              <a:rPr lang="en-CA" sz="18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[</a:t>
            </a:r>
            <a:r>
              <a:rPr lang="en-US" sz="18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1 MHz to 6 GHz]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A42E0D-BCBC-0854-848C-CC43C79B58E3}"/>
              </a:ext>
            </a:extLst>
          </p:cNvPr>
          <p:cNvSpPr txBox="1"/>
          <p:nvPr/>
        </p:nvSpPr>
        <p:spPr>
          <a:xfrm>
            <a:off x="344488" y="1620862"/>
            <a:ext cx="5544616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A fully automated test stand developed and provided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by DESY to check possible production errors.</a:t>
            </a:r>
          </a:p>
        </p:txBody>
      </p:sp>
      <p:sp>
        <p:nvSpPr>
          <p:cNvPr id="19" name="Rectangle 1027">
            <a:extLst>
              <a:ext uri="{FF2B5EF4-FFF2-40B4-BE49-F238E27FC236}">
                <a16:creationId xmlns:a16="http://schemas.microsoft.com/office/drawing/2014/main" id="{D1E9E59D-0A8B-6AC0-41C6-5FA7BA4DFCAA}"/>
              </a:ext>
            </a:extLst>
          </p:cNvPr>
          <p:cNvSpPr txBox="1">
            <a:spLocks noChangeArrowheads="1"/>
          </p:cNvSpPr>
          <p:nvPr/>
        </p:nvSpPr>
        <p:spPr>
          <a:xfrm>
            <a:off x="6053" y="980728"/>
            <a:ext cx="9899948" cy="360040"/>
          </a:xfrm>
          <a:prstGeom prst="rect">
            <a:avLst/>
          </a:prstGeom>
          <a:solidFill>
            <a:srgbClr val="0061AE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Tx/>
              <a:buNone/>
            </a:pPr>
            <a:r>
              <a:rPr lang="en-US" altLang="de-DE" sz="1600" b="1" dirty="0">
                <a:solidFill>
                  <a:schemeClr val="bg1"/>
                </a:solidFill>
                <a:latin typeface="Arial" charset="0"/>
                <a:ea typeface="Batang" pitchFamily="18" charset="-127"/>
              </a:rPr>
              <a:t>Test-Stand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CAD720-50C6-5442-9576-1A8E6D9BA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5A2F9A-5659-41F6-9A66-6DD3DC7F6330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88AF42-61B9-69BB-2480-BBE4E94F3E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19890" r="5324" b="12362"/>
          <a:stretch/>
        </p:blipFill>
        <p:spPr>
          <a:xfrm rot="5400000">
            <a:off x="5754543" y="2437908"/>
            <a:ext cx="4789206" cy="2824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30B0CB-C3D0-8981-35F8-4CF7AA71CA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" t="15405" r="22583" b="17327"/>
          <a:stretch/>
        </p:blipFill>
        <p:spPr>
          <a:xfrm rot="16200000">
            <a:off x="4908600" y="4628503"/>
            <a:ext cx="1880577" cy="133419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C51566-D850-5076-D150-31595BC951BD}"/>
              </a:ext>
            </a:extLst>
          </p:cNvPr>
          <p:cNvGrpSpPr/>
          <p:nvPr/>
        </p:nvGrpSpPr>
        <p:grpSpPr>
          <a:xfrm>
            <a:off x="5031554" y="2313777"/>
            <a:ext cx="1705226" cy="1867430"/>
            <a:chOff x="8259648" y="1704500"/>
            <a:chExt cx="1277302" cy="14084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454EE5E-F263-B77D-9239-1E92067C5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9648" y="1704500"/>
              <a:ext cx="1087562" cy="1214585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51777BC-1856-1B2D-1F00-0478C95AF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9264" y="1780655"/>
              <a:ext cx="1087562" cy="1214585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BBF018A-D6B6-135D-CE4E-BCC5C2CFA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49388" y="1898317"/>
              <a:ext cx="1087562" cy="1214585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70528771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2D05E5E-87D4-402F-A8C8-4618E0A170D8}"/>
              </a:ext>
            </a:extLst>
          </p:cNvPr>
          <p:cNvSpPr txBox="1"/>
          <p:nvPr/>
        </p:nvSpPr>
        <p:spPr>
          <a:xfrm>
            <a:off x="1136576" y="1000514"/>
            <a:ext cx="8136904" cy="5021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srgbClr val="003399"/>
              </a:solidFill>
              <a:latin typeface="Arial" charset="0"/>
              <a:ea typeface="Batang" pitchFamily="18" charset="-127"/>
            </a:endParaRPr>
          </a:p>
          <a:p>
            <a:r>
              <a:rPr lang="en-US" sz="20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Available Options</a:t>
            </a:r>
            <a:r>
              <a:rPr lang="en-US" sz="20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: </a:t>
            </a:r>
            <a:r>
              <a:rPr lang="en-CA" sz="20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DeRTM-LOG 1.3 GHz and 1.5 GHz</a:t>
            </a:r>
          </a:p>
          <a:p>
            <a:r>
              <a:rPr lang="en-CA" sz="20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		       Working on 3 GHz</a:t>
            </a:r>
          </a:p>
          <a:p>
            <a:r>
              <a:rPr lang="en-CA" sz="20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 </a:t>
            </a:r>
          </a:p>
          <a:p>
            <a:endParaRPr lang="en-CA" sz="2000" b="1" dirty="0">
              <a:solidFill>
                <a:srgbClr val="0061AE"/>
              </a:solidFill>
              <a:latin typeface="Arial" charset="0"/>
              <a:ea typeface="Batang" pitchFamily="18" charset="-127"/>
            </a:endParaRPr>
          </a:p>
          <a:p>
            <a:endParaRPr lang="en-CA" sz="2000" b="1" dirty="0">
              <a:solidFill>
                <a:srgbClr val="0061AE"/>
              </a:solidFill>
              <a:latin typeface="Arial" charset="0"/>
              <a:ea typeface="Batang" pitchFamily="18" charset="-127"/>
            </a:endParaRPr>
          </a:p>
          <a:p>
            <a:endParaRPr lang="en-CA" sz="2000" b="1" dirty="0">
              <a:solidFill>
                <a:srgbClr val="0061AE"/>
              </a:solidFill>
              <a:latin typeface="Arial" charset="0"/>
              <a:ea typeface="Batang" pitchFamily="18" charset="-127"/>
            </a:endParaRPr>
          </a:p>
          <a:p>
            <a:endParaRPr lang="en-CA" sz="2000" b="1" dirty="0">
              <a:solidFill>
                <a:srgbClr val="0061AE"/>
              </a:solidFill>
              <a:latin typeface="Arial" charset="0"/>
              <a:ea typeface="Batang" pitchFamily="18" charset="-127"/>
            </a:endParaRPr>
          </a:p>
          <a:p>
            <a:endParaRPr lang="en-CA" sz="2000" b="1" dirty="0">
              <a:solidFill>
                <a:srgbClr val="0061AE"/>
              </a:solidFill>
              <a:latin typeface="Arial" charset="0"/>
              <a:ea typeface="Batang" pitchFamily="18" charset="-127"/>
            </a:endParaRPr>
          </a:p>
          <a:p>
            <a:r>
              <a:rPr lang="en-CA" sz="20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Further developments by DESY</a:t>
            </a:r>
            <a:r>
              <a:rPr lang="en-CA" sz="20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 with new architecture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Cover various LO and CLK generation scenarios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Cover more REF frequencies applications</a:t>
            </a:r>
            <a:endParaRPr lang="en-CA" sz="2000" dirty="0">
              <a:solidFill>
                <a:srgbClr val="0061AE"/>
              </a:solidFill>
              <a:latin typeface="Arial" charset="0"/>
              <a:ea typeface="Batang" pitchFamily="18" charset="-127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Residual phase noise of the LO and CLK generation</a:t>
            </a:r>
          </a:p>
          <a:p>
            <a:pPr lvl="1" indent="361950">
              <a:lnSpc>
                <a:spcPct val="150000"/>
              </a:lnSpc>
            </a:pPr>
            <a:r>
              <a:rPr lang="en-US" sz="20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≤ -165 dBc/Hz white noise	</a:t>
            </a:r>
            <a:endParaRPr lang="en-CA" sz="2000" dirty="0">
              <a:solidFill>
                <a:srgbClr val="0061AE"/>
              </a:solidFill>
              <a:latin typeface="Arial" charset="0"/>
              <a:ea typeface="Batang" pitchFamily="18" charset="-127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F5296D9-B24A-4735-A5C6-972CDC98A16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32656"/>
            <a:ext cx="9906000" cy="534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lnSpc>
                <a:spcPct val="90000"/>
              </a:lnSpc>
              <a:buNone/>
            </a:pPr>
            <a:r>
              <a:rPr lang="en-CA" altLang="de-DE" sz="28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DeRTM-LOG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92E335-6E5F-CCBC-6F18-B22E4D6F1EC7}"/>
              </a:ext>
            </a:extLst>
          </p:cNvPr>
          <p:cNvSpPr txBox="1"/>
          <p:nvPr/>
        </p:nvSpPr>
        <p:spPr>
          <a:xfrm>
            <a:off x="992560" y="6017085"/>
            <a:ext cx="8819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We provide DeRTM-LOG for your frequency application</a:t>
            </a:r>
            <a:r>
              <a:rPr lang="en-CA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.</a:t>
            </a:r>
            <a:endParaRPr lang="en-US" dirty="0">
              <a:solidFill>
                <a:srgbClr val="0061AE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C412F52-4063-0A4B-AF33-AAFD75566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5A2F9A-5659-41F6-9A66-6DD3DC7F6330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67E8D6D-D448-36CB-4275-6D57AF5C4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Dr. Jiaoni Bai | The 13th MicroTCA Workshop for Industry and Research | 10-12 December 2024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tangle 1027">
            <a:extLst>
              <a:ext uri="{FF2B5EF4-FFF2-40B4-BE49-F238E27FC236}">
                <a16:creationId xmlns:a16="http://schemas.microsoft.com/office/drawing/2014/main" id="{9DE4E7CF-1F81-655A-EF6F-6830BA5BC048}"/>
              </a:ext>
            </a:extLst>
          </p:cNvPr>
          <p:cNvSpPr txBox="1">
            <a:spLocks noChangeArrowheads="1"/>
          </p:cNvSpPr>
          <p:nvPr/>
        </p:nvSpPr>
        <p:spPr>
          <a:xfrm>
            <a:off x="6053" y="980728"/>
            <a:ext cx="9899948" cy="360040"/>
          </a:xfrm>
          <a:prstGeom prst="rect">
            <a:avLst/>
          </a:prstGeom>
          <a:solidFill>
            <a:srgbClr val="0061AE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Tx/>
              <a:buNone/>
            </a:pPr>
            <a:r>
              <a:rPr lang="en-US" altLang="de-DE" sz="1600" b="1" dirty="0">
                <a:solidFill>
                  <a:schemeClr val="bg1"/>
                </a:solidFill>
                <a:latin typeface="Arial" charset="0"/>
                <a:ea typeface="Batang" pitchFamily="18" charset="-127"/>
              </a:rPr>
              <a:t>Production and Future Development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DC5DB2D9-47FD-747C-D699-9FF9E134A1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760" y="2105954"/>
            <a:ext cx="3722150" cy="157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4416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2792EA30-62BE-4DFE-B1D9-97C9A456D399}"/>
              </a:ext>
            </a:extLst>
          </p:cNvPr>
          <p:cNvSpPr txBox="1">
            <a:spLocks noChangeArrowheads="1"/>
          </p:cNvSpPr>
          <p:nvPr/>
        </p:nvSpPr>
        <p:spPr>
          <a:xfrm>
            <a:off x="380492" y="3861048"/>
            <a:ext cx="9145016" cy="3384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lnSpc>
                <a:spcPct val="90000"/>
              </a:lnSpc>
              <a:buNone/>
            </a:pPr>
            <a:r>
              <a:rPr lang="en-CA" altLang="de-DE" sz="28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 </a:t>
            </a:r>
            <a:endParaRPr lang="en-CA" altLang="de-DE" sz="2000" dirty="0">
              <a:solidFill>
                <a:srgbClr val="0061AE"/>
              </a:solidFill>
              <a:latin typeface="Arial" charset="0"/>
              <a:ea typeface="Batang" pitchFamily="18" charset="-127"/>
            </a:endParaRPr>
          </a:p>
          <a:p>
            <a:pPr marL="45720" indent="0" algn="ctr" fontAlgn="auto">
              <a:lnSpc>
                <a:spcPct val="90000"/>
              </a:lnSpc>
              <a:buNone/>
            </a:pPr>
            <a:r>
              <a:rPr lang="en-CA" altLang="de-DE" sz="20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Further questions, please contact us.</a:t>
            </a:r>
          </a:p>
          <a:p>
            <a:pPr marL="45720" indent="0" algn="ctr" fontAlgn="auto">
              <a:lnSpc>
                <a:spcPct val="90000"/>
              </a:lnSpc>
              <a:buNone/>
            </a:pPr>
            <a:endParaRPr lang="en-CA" altLang="de-DE" sz="2000" dirty="0">
              <a:solidFill>
                <a:srgbClr val="0061AE"/>
              </a:solidFill>
              <a:latin typeface="Arial" charset="0"/>
              <a:ea typeface="Batang" pitchFamily="18" charset="-127"/>
            </a:endParaRPr>
          </a:p>
          <a:p>
            <a:pPr marL="45720" indent="0" algn="ctr">
              <a:buNone/>
            </a:pPr>
            <a:r>
              <a:rPr lang="en-US" altLang="zh-CN" sz="20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Email: </a:t>
            </a:r>
            <a:r>
              <a:rPr lang="de-DE" sz="2000" dirty="0">
                <a:solidFill>
                  <a:srgbClr val="0061AE"/>
                </a:solidFill>
                <a:latin typeface="Arial" charset="0"/>
                <a:ea typeface="Batang" pitchFamily="18" charset="-12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jbai@kvg-gmbh.de</a:t>
            </a:r>
            <a:endParaRPr lang="en-US" sz="2000" dirty="0">
              <a:solidFill>
                <a:srgbClr val="0061AE"/>
              </a:solidFill>
              <a:latin typeface="Arial" charset="0"/>
              <a:ea typeface="Batang" pitchFamily="18" charset="-127"/>
            </a:endParaRPr>
          </a:p>
          <a:p>
            <a:pPr marL="45720" indent="0" algn="ctr" fontAlgn="auto">
              <a:lnSpc>
                <a:spcPct val="90000"/>
              </a:lnSpc>
              <a:buNone/>
            </a:pPr>
            <a:endParaRPr lang="de-DE" altLang="de-DE" sz="2000" b="1" dirty="0">
              <a:solidFill>
                <a:srgbClr val="0061AE"/>
              </a:solidFill>
              <a:latin typeface="Arial" charset="0"/>
              <a:ea typeface="Batang" pitchFamily="18" charset="-127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5B9B959-80F8-5952-2AC6-5EA3F7D90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Dr. Jiaoni Bai | The 13th MicroTCA Workshop for Industry and Research | 10-12 December 2024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06F20050-06F9-D0A1-2EAF-F41833F602B4}"/>
              </a:ext>
            </a:extLst>
          </p:cNvPr>
          <p:cNvSpPr txBox="1">
            <a:spLocks noChangeArrowheads="1"/>
          </p:cNvSpPr>
          <p:nvPr/>
        </p:nvSpPr>
        <p:spPr>
          <a:xfrm>
            <a:off x="744724" y="1916832"/>
            <a:ext cx="8416552" cy="3384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lnSpc>
                <a:spcPct val="90000"/>
              </a:lnSpc>
              <a:buNone/>
            </a:pPr>
            <a:r>
              <a:rPr lang="en-CA" altLang="de-DE" sz="28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Thank you for your attention!</a:t>
            </a:r>
          </a:p>
          <a:p>
            <a:pPr marL="45720" indent="0" algn="ctr" fontAlgn="auto">
              <a:lnSpc>
                <a:spcPct val="90000"/>
              </a:lnSpc>
              <a:buNone/>
            </a:pPr>
            <a:endParaRPr lang="en-CA" altLang="de-DE" sz="2800" b="1" dirty="0">
              <a:solidFill>
                <a:srgbClr val="0061AE"/>
              </a:solidFill>
              <a:latin typeface="Arial" charset="0"/>
              <a:ea typeface="Batang" pitchFamily="18" charset="-127"/>
            </a:endParaRPr>
          </a:p>
          <a:p>
            <a:pPr marL="45720" indent="0" algn="ctr" fontAlgn="auto">
              <a:lnSpc>
                <a:spcPct val="90000"/>
              </a:lnSpc>
              <a:buNone/>
            </a:pPr>
            <a:r>
              <a:rPr lang="en-CA" altLang="de-DE" sz="28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Thanks </a:t>
            </a:r>
            <a:r>
              <a:rPr lang="en-US" altLang="zh-CN" sz="28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to</a:t>
            </a:r>
            <a:r>
              <a:rPr lang="en-CA" altLang="de-DE" sz="28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 DESY colleagues for their support. </a:t>
            </a:r>
          </a:p>
          <a:p>
            <a:pPr marL="45720" indent="0" fontAlgn="auto">
              <a:lnSpc>
                <a:spcPct val="90000"/>
              </a:lnSpc>
              <a:buNone/>
            </a:pPr>
            <a:endParaRPr lang="de-DE" altLang="de-DE" sz="2000" b="1" dirty="0">
              <a:solidFill>
                <a:srgbClr val="0061AE"/>
              </a:solidFill>
              <a:latin typeface="Arial" charset="0"/>
              <a:ea typeface="Batang" pitchFamily="18" charset="-127"/>
            </a:endParaRPr>
          </a:p>
        </p:txBody>
      </p:sp>
      <p:sp>
        <p:nvSpPr>
          <p:cNvPr id="7" name="Rectangle 1027">
            <a:extLst>
              <a:ext uri="{FF2B5EF4-FFF2-40B4-BE49-F238E27FC236}">
                <a16:creationId xmlns:a16="http://schemas.microsoft.com/office/drawing/2014/main" id="{B5634793-D731-412A-8FEC-3466CEA2F622}"/>
              </a:ext>
            </a:extLst>
          </p:cNvPr>
          <p:cNvSpPr txBox="1">
            <a:spLocks noChangeArrowheads="1"/>
          </p:cNvSpPr>
          <p:nvPr/>
        </p:nvSpPr>
        <p:spPr>
          <a:xfrm>
            <a:off x="6053" y="980728"/>
            <a:ext cx="9899948" cy="360040"/>
          </a:xfrm>
          <a:prstGeom prst="rect">
            <a:avLst/>
          </a:prstGeom>
          <a:solidFill>
            <a:srgbClr val="0061AE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Tx/>
              <a:buNone/>
            </a:pPr>
            <a:endParaRPr lang="en-US" altLang="de-DE" sz="1600" b="1" dirty="0">
              <a:solidFill>
                <a:schemeClr val="bg1"/>
              </a:solidFill>
              <a:latin typeface="Arial" charset="0"/>
              <a:ea typeface="Batang" pitchFamily="18" charset="-127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6B618F-BA04-95A5-8E6D-7E66206F2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5A2F9A-5659-41F6-9A66-6DD3DC7F6330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6316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1386A0-9DFD-062B-C676-6E7817606A01}"/>
              </a:ext>
            </a:extLst>
          </p:cNvPr>
          <p:cNvSpPr txBox="1"/>
          <p:nvPr/>
        </p:nvSpPr>
        <p:spPr>
          <a:xfrm>
            <a:off x="632520" y="1886581"/>
            <a:ext cx="8784976" cy="293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0070" indent="-514350" fontAlgn="auto">
              <a:lnSpc>
                <a:spcPct val="200000"/>
              </a:lnSpc>
              <a:buAutoNum type="arabicPeriod"/>
            </a:pPr>
            <a:r>
              <a:rPr lang="en-CA" altLang="de-DE" sz="24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KVG Introduction</a:t>
            </a:r>
          </a:p>
          <a:p>
            <a:pPr marL="560070" indent="-514350" fontAlgn="auto">
              <a:lnSpc>
                <a:spcPct val="200000"/>
              </a:lnSpc>
              <a:buFontTx/>
              <a:buAutoNum type="arabicPeriod"/>
            </a:pPr>
            <a:r>
              <a:rPr lang="de-DE" altLang="de-DE" sz="24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Quartz Crystal Products</a:t>
            </a:r>
          </a:p>
          <a:p>
            <a:pPr marL="560070" indent="-514350" fontAlgn="auto">
              <a:lnSpc>
                <a:spcPct val="200000"/>
              </a:lnSpc>
              <a:buFontTx/>
              <a:buAutoNum type="arabicPeriod"/>
            </a:pPr>
            <a:r>
              <a:rPr lang="en-US" altLang="de-DE" sz="24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Main Oscillator with high Power and sub-fs Resolution</a:t>
            </a:r>
            <a:endParaRPr lang="en-US" dirty="0"/>
          </a:p>
          <a:p>
            <a:pPr marL="560070" indent="-514350" fontAlgn="auto">
              <a:lnSpc>
                <a:spcPct val="200000"/>
              </a:lnSpc>
              <a:buFontTx/>
              <a:buAutoNum type="arabicPeriod"/>
            </a:pPr>
            <a:r>
              <a:rPr lang="en-US" altLang="de-DE" sz="24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High Performance Local Oscillator Generation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CC3F86E-AFA3-B605-BBD8-F575119F4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5A2F9A-5659-41F6-9A66-6DD3DC7F6330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00CCB7E-8594-2AD1-811B-8DECB0AC5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Dr. Jiaoni Bai | The 13th MicroTCA Workshop for Industry and Research | 10-12 December 2024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8653EF6-30C4-DA92-04CC-1BEEBDC8FC3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55794"/>
            <a:ext cx="9906000" cy="534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lnSpc>
                <a:spcPct val="90000"/>
              </a:lnSpc>
              <a:buNone/>
            </a:pPr>
            <a:r>
              <a:rPr lang="de-DE" altLang="de-DE" sz="28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55551393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4">
            <a:extLst>
              <a:ext uri="{FF2B5EF4-FFF2-40B4-BE49-F238E27FC236}">
                <a16:creationId xmlns:a16="http://schemas.microsoft.com/office/drawing/2014/main" id="{AEAF1A87-977A-41C1-9A51-29C74E99A0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9389">
            <a:off x="5833392" y="245933"/>
            <a:ext cx="4107232" cy="282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ADAF0353-BCC7-4513-9319-F63834EC5700}"/>
              </a:ext>
            </a:extLst>
          </p:cNvPr>
          <p:cNvSpPr txBox="1">
            <a:spLocks noChangeArrowheads="1"/>
          </p:cNvSpPr>
          <p:nvPr/>
        </p:nvSpPr>
        <p:spPr>
          <a:xfrm>
            <a:off x="344488" y="1423446"/>
            <a:ext cx="8568952" cy="464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90000"/>
              </a:lnSpc>
              <a:buFontTx/>
              <a:buNone/>
            </a:pPr>
            <a:r>
              <a:rPr lang="en-CA" altLang="de-DE" b="1" dirty="0">
                <a:solidFill>
                  <a:srgbClr val="0061AE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KVG Quartz Crystal Technology GmbH</a:t>
            </a:r>
          </a:p>
          <a:p>
            <a:pPr marL="45720" indent="0" fontAlgn="auto">
              <a:lnSpc>
                <a:spcPct val="90000"/>
              </a:lnSpc>
              <a:buNone/>
            </a:pPr>
            <a:r>
              <a:rPr lang="en-CA" altLang="de-DE" sz="2000" b="1" dirty="0">
                <a:solidFill>
                  <a:srgbClr val="0061AE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Location / Headquarter: </a:t>
            </a:r>
            <a:r>
              <a:rPr lang="en-CA" altLang="de-DE" sz="2000" dirty="0">
                <a:solidFill>
                  <a:srgbClr val="0061AE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Neckarbischofsheim,</a:t>
            </a:r>
          </a:p>
          <a:p>
            <a:pPr marL="45720" indent="0" fontAlgn="auto">
              <a:lnSpc>
                <a:spcPct val="90000"/>
              </a:lnSpc>
              <a:buNone/>
            </a:pPr>
            <a:r>
              <a:rPr lang="en-CA" altLang="de-DE" sz="2000" dirty="0">
                <a:solidFill>
                  <a:srgbClr val="0061AE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			   Germany</a:t>
            </a:r>
          </a:p>
          <a:p>
            <a:pPr marL="0" lvl="1" indent="0" fontAlgn="auto">
              <a:lnSpc>
                <a:spcPct val="90000"/>
              </a:lnSpc>
              <a:buFontTx/>
              <a:buNone/>
            </a:pPr>
            <a:r>
              <a:rPr lang="en-CA" altLang="de-DE" dirty="0">
                <a:solidFill>
                  <a:srgbClr val="0061AE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We provide</a:t>
            </a:r>
          </a:p>
          <a:p>
            <a:pPr marL="285750" lvl="1" indent="-285750" fontAlgn="auto">
              <a:lnSpc>
                <a:spcPct val="90000"/>
              </a:lnSpc>
              <a:buClrTx/>
              <a:buFont typeface="Wingdings" panose="05000000000000000000" pitchFamily="2" charset="2"/>
              <a:buChar char="Ø"/>
            </a:pPr>
            <a:r>
              <a:rPr lang="en-CA" altLang="de-DE" b="1" dirty="0">
                <a:solidFill>
                  <a:srgbClr val="0061AE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state-of-the-art frequency control products for Science &amp; Industry</a:t>
            </a:r>
          </a:p>
          <a:p>
            <a:pPr marL="0" lvl="1" indent="266700" fontAlgn="auto">
              <a:lnSpc>
                <a:spcPct val="90000"/>
              </a:lnSpc>
              <a:buClrTx/>
              <a:buNone/>
            </a:pPr>
            <a:r>
              <a:rPr lang="en-CA" altLang="de-DE" b="1" dirty="0">
                <a:solidFill>
                  <a:srgbClr val="0061AE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CA" altLang="de-DE" dirty="0">
                <a:solidFill>
                  <a:srgbClr val="0061AE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e.g., crystals, oscillators, filters, </a:t>
            </a:r>
            <a:r>
              <a:rPr lang="en-US" dirty="0">
                <a:solidFill>
                  <a:srgbClr val="0061AE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specific quartz crystal products, </a:t>
            </a:r>
            <a:r>
              <a:rPr lang="en-CA" altLang="de-DE" dirty="0">
                <a:solidFill>
                  <a:srgbClr val="0061AE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etc. </a:t>
            </a:r>
          </a:p>
          <a:p>
            <a:pPr marL="285750" lvl="1" indent="-285750" fontAlgn="auto">
              <a:lnSpc>
                <a:spcPct val="90000"/>
              </a:lnSpc>
              <a:buClrTx/>
              <a:buFont typeface="Wingdings" panose="05000000000000000000" pitchFamily="2" charset="2"/>
              <a:buChar char="Ø"/>
            </a:pPr>
            <a:r>
              <a:rPr lang="en-CA" altLang="de-DE" b="1" dirty="0">
                <a:solidFill>
                  <a:srgbClr val="0061AE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Customized products, solution and excellent service </a:t>
            </a:r>
          </a:p>
          <a:p>
            <a:pPr marL="285750" lvl="1" indent="-285750" fontAlgn="auto">
              <a:lnSpc>
                <a:spcPct val="90000"/>
              </a:lnSpc>
              <a:buClrTx/>
              <a:buFont typeface="Wingdings" panose="05000000000000000000" pitchFamily="2" charset="2"/>
              <a:buChar char="Ø"/>
            </a:pPr>
            <a:r>
              <a:rPr lang="en-US" altLang="de-DE" b="1" dirty="0">
                <a:solidFill>
                  <a:srgbClr val="0061AE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Certification</a:t>
            </a:r>
            <a:r>
              <a:rPr lang="en-US" altLang="de-DE" dirty="0">
                <a:solidFill>
                  <a:srgbClr val="0061AE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</a:p>
          <a:p>
            <a:pPr marL="0" lvl="1" indent="0" fontAlgn="auto">
              <a:lnSpc>
                <a:spcPct val="90000"/>
              </a:lnSpc>
              <a:buClrTx/>
              <a:buNone/>
            </a:pPr>
            <a:r>
              <a:rPr lang="en-US" altLang="de-DE" dirty="0">
                <a:solidFill>
                  <a:srgbClr val="0061AE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   EN9100 and ISO14001 </a:t>
            </a:r>
            <a:endParaRPr lang="en-CA" altLang="de-DE" dirty="0">
              <a:solidFill>
                <a:srgbClr val="0061AE"/>
              </a:solidFill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pPr marL="0" lvl="1" indent="0" fontAlgn="auto">
              <a:lnSpc>
                <a:spcPct val="90000"/>
              </a:lnSpc>
              <a:buFontTx/>
              <a:buNone/>
            </a:pPr>
            <a:endParaRPr lang="en-CA" altLang="de-DE" dirty="0">
              <a:solidFill>
                <a:srgbClr val="0061AE"/>
              </a:solidFill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pPr marL="0" lvl="1" indent="0" fontAlgn="auto">
              <a:lnSpc>
                <a:spcPct val="90000"/>
              </a:lnSpc>
              <a:buFontTx/>
              <a:buNone/>
            </a:pPr>
            <a:endParaRPr lang="en-CA" altLang="de-DE" dirty="0">
              <a:solidFill>
                <a:srgbClr val="0061AE"/>
              </a:solidFill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pPr fontAlgn="auto">
              <a:lnSpc>
                <a:spcPct val="90000"/>
              </a:lnSpc>
            </a:pPr>
            <a:endParaRPr lang="en-CA" altLang="de-DE" sz="2000" dirty="0">
              <a:solidFill>
                <a:srgbClr val="0061AE"/>
              </a:solidFill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  <a:p>
            <a:pPr marL="45720" indent="0" fontAlgn="auto">
              <a:lnSpc>
                <a:spcPct val="90000"/>
              </a:lnSpc>
              <a:buNone/>
            </a:pPr>
            <a:endParaRPr lang="en-CA" altLang="de-DE" sz="2000" dirty="0">
              <a:solidFill>
                <a:srgbClr val="0061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664705BE-FBA9-4A7C-A794-92624226C10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55794"/>
            <a:ext cx="9906000" cy="534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lnSpc>
                <a:spcPct val="90000"/>
              </a:lnSpc>
              <a:buNone/>
            </a:pPr>
            <a:r>
              <a:rPr lang="de-DE" altLang="de-DE" sz="28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KVG </a:t>
            </a:r>
            <a:r>
              <a:rPr lang="en-029" altLang="de-DE" sz="28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Introduction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59AC7-514A-3EDD-1D19-D87B84439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5A2F9A-5659-41F6-9A66-6DD3DC7F6330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7A63192-1DCE-BABF-6C78-0FCAD5C66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Dr. Jiaoni Bai | The 13th MicroTCA Workshop for Industry and Research | 10-12 December 2024 </a:t>
            </a:r>
            <a:endParaRPr lang="de-DE" dirty="0">
              <a:solidFill>
                <a:srgbClr val="000000"/>
              </a:solidFill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E4A8A92-0360-4CF4-9B1A-3122C7EC334A}"/>
              </a:ext>
            </a:extLst>
          </p:cNvPr>
          <p:cNvGrpSpPr>
            <a:grpSpLocks noChangeAspect="1"/>
          </p:cNvGrpSpPr>
          <p:nvPr/>
        </p:nvGrpSpPr>
        <p:grpSpPr>
          <a:xfrm>
            <a:off x="706833" y="4183847"/>
            <a:ext cx="8300563" cy="2116901"/>
            <a:chOff x="-9009663" y="2274841"/>
            <a:chExt cx="14513276" cy="3701336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3CC2BF12-31C4-43EA-B653-B99353279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25" y="2300440"/>
              <a:ext cx="2523427" cy="3568500"/>
            </a:xfrm>
            <a:prstGeom prst="rect">
              <a:avLst/>
            </a:prstGeom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E31A447B-D7A8-41F6-A77C-AA136C750C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980125" y="2274841"/>
              <a:ext cx="2523488" cy="3568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CEDBD859-5E77-4B4D-AC68-00EEE64840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650020" y="4642887"/>
              <a:ext cx="2830512" cy="1333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335499CD-B9C9-4E4B-BCE5-3851E66E5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89395" y="4660712"/>
              <a:ext cx="3153677" cy="1182628"/>
            </a:xfrm>
            <a:prstGeom prst="rect">
              <a:avLst/>
            </a:prstGeom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99065391-0002-4EE3-A2D9-7250F8EF1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09663" y="4613329"/>
              <a:ext cx="1921891" cy="12300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554357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6">
            <a:extLst>
              <a:ext uri="{FF2B5EF4-FFF2-40B4-BE49-F238E27FC236}">
                <a16:creationId xmlns:a16="http://schemas.microsoft.com/office/drawing/2014/main" id="{85E5459A-29DB-F87C-A8FE-BB5213A24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848" y="3285838"/>
            <a:ext cx="6118070" cy="3201980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8FE35AE9-C846-472F-9B04-91A7622747E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33483"/>
            <a:ext cx="9912089" cy="534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lnSpc>
                <a:spcPct val="90000"/>
              </a:lnSpc>
              <a:buNone/>
            </a:pPr>
            <a:r>
              <a:rPr lang="de-DE" altLang="de-DE" sz="28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Quartz Crystal Products</a:t>
            </a:r>
          </a:p>
        </p:txBody>
      </p:sp>
      <p:sp>
        <p:nvSpPr>
          <p:cNvPr id="2" name="Rectangle 1027">
            <a:extLst>
              <a:ext uri="{FF2B5EF4-FFF2-40B4-BE49-F238E27FC236}">
                <a16:creationId xmlns:a16="http://schemas.microsoft.com/office/drawing/2014/main" id="{4E735D10-AEB0-E43A-3A57-F04CD1241B66}"/>
              </a:ext>
            </a:extLst>
          </p:cNvPr>
          <p:cNvSpPr txBox="1">
            <a:spLocks noChangeArrowheads="1"/>
          </p:cNvSpPr>
          <p:nvPr/>
        </p:nvSpPr>
        <p:spPr>
          <a:xfrm>
            <a:off x="6053" y="980728"/>
            <a:ext cx="9899948" cy="360040"/>
          </a:xfrm>
          <a:prstGeom prst="rect">
            <a:avLst/>
          </a:prstGeom>
          <a:solidFill>
            <a:srgbClr val="0061AE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Tx/>
              <a:buNone/>
            </a:pPr>
            <a:r>
              <a:rPr lang="de-DE" altLang="de-DE" sz="1600" b="1" dirty="0">
                <a:solidFill>
                  <a:schemeClr val="bg1"/>
                </a:solidFill>
                <a:latin typeface="Arial" charset="0"/>
                <a:ea typeface="Batang" pitchFamily="18" charset="-127"/>
              </a:rPr>
              <a:t>Ultra-</a:t>
            </a:r>
            <a:r>
              <a:rPr lang="en-US" altLang="de-DE" sz="1600" b="1" dirty="0">
                <a:solidFill>
                  <a:schemeClr val="bg1"/>
                </a:solidFill>
                <a:latin typeface="Arial" charset="0"/>
                <a:ea typeface="Batang" pitchFamily="18" charset="-127"/>
              </a:rPr>
              <a:t>low</a:t>
            </a:r>
            <a:r>
              <a:rPr lang="de-DE" altLang="de-DE" sz="1600" b="1" dirty="0">
                <a:solidFill>
                  <a:schemeClr val="bg1"/>
                </a:solidFill>
                <a:latin typeface="Arial" charset="0"/>
                <a:ea typeface="Batang" pitchFamily="18" charset="-127"/>
              </a:rPr>
              <a:t> Phase Noise OCXO Series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7B4166-2FE8-7C0A-F49A-4C9B17810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5A2F9A-5659-41F6-9A66-6DD3DC7F6330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FB6BAD7-1D34-5834-0D34-AEA5B00BA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Dr. Jiaoni Bai | The 13th MicroTCA Workshop for Industry and Research | 10-12 December 2024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Rectangle 1027">
            <a:extLst>
              <a:ext uri="{FF2B5EF4-FFF2-40B4-BE49-F238E27FC236}">
                <a16:creationId xmlns:a16="http://schemas.microsoft.com/office/drawing/2014/main" id="{67C65D60-F85E-1C97-A698-AE7D0F74128E}"/>
              </a:ext>
            </a:extLst>
          </p:cNvPr>
          <p:cNvSpPr txBox="1">
            <a:spLocks noChangeArrowheads="1"/>
          </p:cNvSpPr>
          <p:nvPr/>
        </p:nvSpPr>
        <p:spPr>
          <a:xfrm>
            <a:off x="3845021" y="1405263"/>
            <a:ext cx="2308763" cy="360040"/>
          </a:xfrm>
          <a:prstGeom prst="rect">
            <a:avLst/>
          </a:prstGeom>
          <a:solidFill>
            <a:srgbClr val="0061AE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Tx/>
              <a:buNone/>
            </a:pPr>
            <a:r>
              <a:rPr lang="de-DE" altLang="de-DE" sz="1600" b="1" dirty="0">
                <a:solidFill>
                  <a:schemeClr val="bg1"/>
                </a:solidFill>
                <a:latin typeface="Arial" charset="0"/>
                <a:ea typeface="Batang" pitchFamily="18" charset="-127"/>
              </a:rPr>
              <a:t>10 MHz </a:t>
            </a:r>
          </a:p>
          <a:p>
            <a:pPr algn="ctr" fontAlgn="auto">
              <a:buFontTx/>
              <a:buNone/>
            </a:pPr>
            <a:endParaRPr lang="de-DE" altLang="de-DE" sz="1600" b="1" dirty="0">
              <a:solidFill>
                <a:schemeClr val="bg1"/>
              </a:solidFill>
              <a:latin typeface="Arial" charset="0"/>
              <a:ea typeface="Batang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03A265-C605-FCAB-4993-6FE9C5183D2C}"/>
              </a:ext>
            </a:extLst>
          </p:cNvPr>
          <p:cNvSpPr txBox="1"/>
          <p:nvPr/>
        </p:nvSpPr>
        <p:spPr>
          <a:xfrm>
            <a:off x="375692" y="1790995"/>
            <a:ext cx="5089216" cy="4881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TW" sz="1600" b="1" kern="0" dirty="0">
                <a:solidFill>
                  <a:srgbClr val="0061AE"/>
                </a:solidFill>
                <a:latin typeface="Arial" charset="0"/>
                <a:cs typeface="Arial" charset="0"/>
              </a:rPr>
              <a:t>Case</a:t>
            </a:r>
            <a:r>
              <a:rPr lang="en-US" altLang="zh-TW" sz="1600" b="1" kern="0">
                <a:solidFill>
                  <a:srgbClr val="0061AE"/>
                </a:solidFill>
                <a:latin typeface="Arial" charset="0"/>
                <a:cs typeface="Arial" charset="0"/>
              </a:rPr>
              <a:t>: </a:t>
            </a:r>
            <a:r>
              <a:rPr lang="en-US" altLang="zh-TW" sz="1600" kern="0">
                <a:solidFill>
                  <a:srgbClr val="0061AE"/>
                </a:solidFill>
                <a:latin typeface="Arial" charset="0"/>
                <a:cs typeface="Arial" charset="0"/>
              </a:rPr>
              <a:t>51x51x16 mm THT</a:t>
            </a:r>
            <a:endParaRPr lang="en-US" altLang="zh-TW" sz="1600" kern="0" dirty="0">
              <a:solidFill>
                <a:srgbClr val="0061AE"/>
              </a:solidFill>
              <a:latin typeface="Arial" charset="0"/>
              <a:cs typeface="Arial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TW" sz="1600" b="1" kern="0" dirty="0">
                <a:solidFill>
                  <a:srgbClr val="0061AE"/>
                </a:solidFill>
                <a:latin typeface="Arial" charset="0"/>
                <a:cs typeface="Arial" charset="0"/>
              </a:rPr>
              <a:t>Supply voltage: </a:t>
            </a:r>
            <a:r>
              <a:rPr lang="en-US" altLang="zh-TW" sz="1600" kern="0" dirty="0">
                <a:solidFill>
                  <a:srgbClr val="0061AE"/>
                </a:solidFill>
                <a:latin typeface="Arial" charset="0"/>
                <a:cs typeface="Arial" charset="0"/>
              </a:rPr>
              <a:t>12.0V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TW" sz="1600" b="1" kern="0" dirty="0">
                <a:solidFill>
                  <a:srgbClr val="0061AE"/>
                </a:solidFill>
                <a:latin typeface="Arial" charset="0"/>
                <a:cs typeface="Arial" charset="0"/>
              </a:rPr>
              <a:t>Current consumption:</a:t>
            </a:r>
          </a:p>
          <a:p>
            <a:pPr lvl="1" indent="-190500" eaLnBrk="1" hangingPunct="1">
              <a:lnSpc>
                <a:spcPct val="150000"/>
              </a:lnSpc>
            </a:pPr>
            <a:r>
              <a:rPr lang="en-US" altLang="zh-TW" sz="1600" kern="0" dirty="0">
                <a:solidFill>
                  <a:srgbClr val="0061AE"/>
                </a:solidFill>
                <a:latin typeface="Arial" charset="0"/>
                <a:cs typeface="Arial" charset="0"/>
              </a:rPr>
              <a:t>Warm-up </a:t>
            </a:r>
            <a:r>
              <a:rPr lang="en-US" altLang="zh-TW" sz="1600" kern="0">
                <a:solidFill>
                  <a:srgbClr val="0061AE"/>
                </a:solidFill>
                <a:latin typeface="Arial" charset="0"/>
                <a:cs typeface="Arial" charset="0"/>
              </a:rPr>
              <a:t>≤ 7.2 </a:t>
            </a:r>
            <a:r>
              <a:rPr lang="en-US" altLang="zh-TW" sz="1600" kern="0" dirty="0">
                <a:solidFill>
                  <a:srgbClr val="0061AE"/>
                </a:solidFill>
                <a:latin typeface="Arial" charset="0"/>
                <a:cs typeface="Arial" charset="0"/>
              </a:rPr>
              <a:t>W </a:t>
            </a:r>
            <a:r>
              <a:rPr lang="en-US" altLang="zh-TW" sz="1600" kern="0">
                <a:solidFill>
                  <a:srgbClr val="0061AE"/>
                </a:solidFill>
                <a:latin typeface="Arial" charset="0"/>
                <a:cs typeface="Arial" charset="0"/>
              </a:rPr>
              <a:t>max.</a:t>
            </a:r>
            <a:endParaRPr lang="en-US" altLang="zh-TW" sz="1600" kern="0" dirty="0">
              <a:solidFill>
                <a:srgbClr val="0061AE"/>
              </a:solidFill>
              <a:latin typeface="Arial" charset="0"/>
              <a:cs typeface="Arial" charset="0"/>
            </a:endParaRPr>
          </a:p>
          <a:p>
            <a:pPr lvl="1" indent="-190500" eaLnBrk="1" hangingPunct="1">
              <a:lnSpc>
                <a:spcPct val="150000"/>
              </a:lnSpc>
            </a:pPr>
            <a:r>
              <a:rPr lang="en-US" altLang="zh-TW" sz="1600" kern="0" dirty="0">
                <a:solidFill>
                  <a:srgbClr val="0061AE"/>
                </a:solidFill>
                <a:latin typeface="Arial" charset="0"/>
                <a:cs typeface="Arial" charset="0"/>
              </a:rPr>
              <a:t>Steady State </a:t>
            </a:r>
            <a:r>
              <a:rPr lang="en-US" altLang="zh-TW" sz="1600" kern="0">
                <a:solidFill>
                  <a:srgbClr val="0061AE"/>
                </a:solidFill>
                <a:latin typeface="Arial" charset="0"/>
                <a:cs typeface="Arial" charset="0"/>
              </a:rPr>
              <a:t>≤ 3 W max </a:t>
            </a:r>
            <a:endParaRPr lang="en-US" altLang="zh-TW" sz="1600" kern="0" dirty="0">
              <a:solidFill>
                <a:srgbClr val="0061AE"/>
              </a:solidFill>
              <a:latin typeface="Arial" charset="0"/>
              <a:cs typeface="Arial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TW" sz="1600" b="1" kern="0" dirty="0">
                <a:solidFill>
                  <a:srgbClr val="0061AE"/>
                </a:solidFill>
                <a:latin typeface="Arial" charset="0"/>
                <a:cs typeface="Arial" charset="0"/>
              </a:rPr>
              <a:t>Frequency stability:</a:t>
            </a:r>
          </a:p>
          <a:p>
            <a:pPr lvl="1" indent="-190500" eaLnBrk="1" hangingPunct="1">
              <a:lnSpc>
                <a:spcPct val="150000"/>
              </a:lnSpc>
            </a:pPr>
            <a:r>
              <a:rPr lang="en-US" altLang="zh-TW" sz="1600" kern="0" dirty="0">
                <a:solidFill>
                  <a:srgbClr val="0061AE"/>
                </a:solidFill>
                <a:latin typeface="Arial" charset="0"/>
                <a:cs typeface="Arial" charset="0"/>
              </a:rPr>
              <a:t>-20</a:t>
            </a:r>
            <a:r>
              <a:rPr lang="en-US" altLang="zh-TW" sz="1600" kern="0" baseline="30000" dirty="0">
                <a:solidFill>
                  <a:srgbClr val="0061AE"/>
                </a:solidFill>
                <a:latin typeface="Arial" charset="0"/>
                <a:cs typeface="Arial" charset="0"/>
              </a:rPr>
              <a:t>°</a:t>
            </a:r>
            <a:r>
              <a:rPr lang="en-US" altLang="zh-TW" sz="1600" kern="0" dirty="0">
                <a:solidFill>
                  <a:srgbClr val="0061AE"/>
                </a:solidFill>
                <a:latin typeface="Arial" charset="0"/>
                <a:cs typeface="Arial" charset="0"/>
              </a:rPr>
              <a:t>C ~ 70°</a:t>
            </a:r>
            <a:r>
              <a:rPr lang="en-US" altLang="zh-TW" sz="1600" kern="0">
                <a:solidFill>
                  <a:srgbClr val="0061AE"/>
                </a:solidFill>
                <a:latin typeface="Arial" charset="0"/>
                <a:cs typeface="Arial" charset="0"/>
              </a:rPr>
              <a:t>C ≤ ± 2 ppb</a:t>
            </a:r>
            <a:endParaRPr lang="en-US" altLang="zh-TW" sz="1600" kern="0" dirty="0">
              <a:solidFill>
                <a:srgbClr val="0061AE"/>
              </a:solidFill>
              <a:latin typeface="Arial" charset="0"/>
              <a:cs typeface="Arial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TW" sz="1600" b="1" kern="0" dirty="0">
                <a:solidFill>
                  <a:srgbClr val="0061AE"/>
                </a:solidFill>
                <a:latin typeface="Arial" charset="0"/>
                <a:cs typeface="Arial" charset="0"/>
              </a:rPr>
              <a:t>Output power</a:t>
            </a:r>
            <a:r>
              <a:rPr lang="en-US" altLang="zh-TW" sz="1600" b="1" kern="0">
                <a:solidFill>
                  <a:srgbClr val="0061AE"/>
                </a:solidFill>
                <a:latin typeface="Arial" charset="0"/>
                <a:cs typeface="Arial" charset="0"/>
              </a:rPr>
              <a:t>: </a:t>
            </a:r>
          </a:p>
          <a:p>
            <a:pPr indent="269875" eaLnBrk="1" hangingPunct="1">
              <a:lnSpc>
                <a:spcPct val="150000"/>
              </a:lnSpc>
            </a:pPr>
            <a:r>
              <a:rPr lang="en-US" altLang="zh-TW" sz="1600" kern="0">
                <a:solidFill>
                  <a:srgbClr val="0061AE"/>
                </a:solidFill>
                <a:latin typeface="Arial" charset="0"/>
                <a:cs typeface="Arial" charset="0"/>
              </a:rPr>
              <a:t>≥ +5 dBm, Sine </a:t>
            </a:r>
            <a:r>
              <a:rPr lang="en-US" altLang="zh-TW" sz="1600" kern="0" dirty="0">
                <a:solidFill>
                  <a:srgbClr val="0061AE"/>
                </a:solidFill>
                <a:latin typeface="Arial" charset="0"/>
                <a:cs typeface="Arial" charset="0"/>
              </a:rPr>
              <a:t>wave, 50 Ohm 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4846638" algn="l"/>
              </a:tabLst>
            </a:pPr>
            <a:r>
              <a:rPr lang="en-CA" sz="1600" b="1" kern="0">
                <a:solidFill>
                  <a:srgbClr val="0061AE"/>
                </a:solidFill>
                <a:latin typeface="Arial" charset="0"/>
                <a:cs typeface="Arial" charset="0"/>
              </a:rPr>
              <a:t>Short-term stability</a:t>
            </a:r>
            <a:r>
              <a:rPr lang="en-CA" sz="1600">
                <a:solidFill>
                  <a:srgbClr val="0061AE"/>
                </a:solidFill>
                <a:latin typeface="Tahoma" pitchFamily="34" charset="0"/>
              </a:rPr>
              <a:t>: </a:t>
            </a:r>
            <a:endParaRPr lang="en-CA" sz="1600" dirty="0">
              <a:solidFill>
                <a:srgbClr val="0061AE"/>
              </a:solidFill>
              <a:latin typeface="Tahoma" pitchFamily="34" charset="0"/>
            </a:endParaRPr>
          </a:p>
          <a:p>
            <a:pPr marL="442913" lvl="1" indent="-176213">
              <a:lnSpc>
                <a:spcPct val="150000"/>
              </a:lnSpc>
              <a:tabLst>
                <a:tab pos="4846638" algn="l"/>
              </a:tabLst>
            </a:pPr>
            <a:r>
              <a:rPr lang="en-US" altLang="zh-TW" sz="1600" kern="0">
                <a:solidFill>
                  <a:srgbClr val="0061AE"/>
                </a:solidFill>
                <a:latin typeface="Arial" charset="0"/>
                <a:cs typeface="Arial" charset="0"/>
              </a:rPr>
              <a:t>≤ </a:t>
            </a:r>
            <a:r>
              <a:rPr lang="en-CA" sz="1600" kern="0">
                <a:solidFill>
                  <a:srgbClr val="0061AE"/>
                </a:solidFill>
                <a:latin typeface="Arial" charset="0"/>
                <a:cs typeface="Arial" charset="0"/>
              </a:rPr>
              <a:t>9 x 10</a:t>
            </a:r>
            <a:r>
              <a:rPr lang="en-CA" sz="1600" kern="0" baseline="30000">
                <a:solidFill>
                  <a:srgbClr val="0061AE"/>
                </a:solidFill>
                <a:latin typeface="Arial" charset="0"/>
                <a:cs typeface="Arial" charset="0"/>
              </a:rPr>
              <a:t>-14</a:t>
            </a:r>
            <a:r>
              <a:rPr lang="en-CA" sz="1600" kern="0">
                <a:solidFill>
                  <a:srgbClr val="0061AE"/>
                </a:solidFill>
                <a:latin typeface="Arial" charset="0"/>
                <a:cs typeface="Arial" charset="0"/>
              </a:rPr>
              <a:t> @ tau = 1 sec</a:t>
            </a:r>
          </a:p>
          <a:p>
            <a:pPr marL="285750" indent="-285750" eaLnBrk="1" hangingPunct="1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zh-TW" sz="1600" b="1" kern="0">
                <a:solidFill>
                  <a:srgbClr val="0061AE"/>
                </a:solidFill>
                <a:latin typeface="Arial" charset="0"/>
                <a:cs typeface="Arial" charset="0"/>
              </a:rPr>
              <a:t>Aging:</a:t>
            </a:r>
          </a:p>
          <a:p>
            <a:pPr indent="269875" eaLnBrk="1" hangingPunct="1">
              <a:lnSpc>
                <a:spcPct val="150000"/>
              </a:lnSpc>
              <a:spcAft>
                <a:spcPts val="300"/>
              </a:spcAft>
            </a:pPr>
            <a:r>
              <a:rPr lang="en-US" altLang="zh-TW" sz="1600">
                <a:solidFill>
                  <a:srgbClr val="0061AE"/>
                </a:solidFill>
                <a:latin typeface="Tahoma" pitchFamily="34" charset="0"/>
              </a:rPr>
              <a:t>&lt; </a:t>
            </a:r>
            <a:r>
              <a:rPr lang="de-DE" sz="1600">
                <a:solidFill>
                  <a:srgbClr val="0061AE"/>
                </a:solidFill>
                <a:latin typeface="Tahoma" pitchFamily="34" charset="0"/>
              </a:rPr>
              <a:t>± </a:t>
            </a:r>
            <a:r>
              <a:rPr lang="en-US" altLang="zh-TW" sz="1600">
                <a:solidFill>
                  <a:srgbClr val="0061AE"/>
                </a:solidFill>
                <a:latin typeface="Tahoma" pitchFamily="34" charset="0"/>
              </a:rPr>
              <a:t>20ppb per year </a:t>
            </a:r>
            <a:endParaRPr lang="en-CA" sz="1600" dirty="0">
              <a:solidFill>
                <a:srgbClr val="0061AE"/>
              </a:solidFill>
              <a:latin typeface="Tahoma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347D68-7AC1-5FB9-0771-23E4738AFDD3}"/>
              </a:ext>
            </a:extLst>
          </p:cNvPr>
          <p:cNvSpPr txBox="1"/>
          <p:nvPr/>
        </p:nvSpPr>
        <p:spPr>
          <a:xfrm>
            <a:off x="5425028" y="1873776"/>
            <a:ext cx="3249036" cy="2632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TW" sz="1600" b="1" kern="0">
                <a:solidFill>
                  <a:srgbClr val="0061AE"/>
                </a:solidFill>
                <a:latin typeface="Arial" charset="0"/>
                <a:cs typeface="Arial" charset="0"/>
              </a:rPr>
              <a:t>Phase noise:</a:t>
            </a:r>
          </a:p>
          <a:p>
            <a:pPr>
              <a:lnSpc>
                <a:spcPct val="150000"/>
              </a:lnSpc>
            </a:pPr>
            <a:r>
              <a:rPr lang="en-US" altLang="zh-TW" sz="1600" kern="0">
                <a:solidFill>
                  <a:srgbClr val="0061AE"/>
                </a:solidFill>
                <a:latin typeface="Arial" charset="0"/>
                <a:cs typeface="Arial" charset="0"/>
              </a:rPr>
              <a:t>     ≤ - 90 dBc/Hz at 0.1 Hz</a:t>
            </a:r>
            <a:endParaRPr lang="en-US" altLang="zh-TW" sz="1600" kern="0" dirty="0">
              <a:solidFill>
                <a:srgbClr val="0061AE"/>
              </a:solidFill>
              <a:latin typeface="Arial" charset="0"/>
              <a:cs typeface="Arial" charset="0"/>
            </a:endParaRPr>
          </a:p>
          <a:p>
            <a:pPr lvl="1" indent="-190500" eaLnBrk="1" hangingPunct="1">
              <a:lnSpc>
                <a:spcPct val="150000"/>
              </a:lnSpc>
              <a:tabLst>
                <a:tab pos="4846638" algn="l"/>
              </a:tabLst>
            </a:pPr>
            <a:r>
              <a:rPr lang="en-US" altLang="zh-TW" sz="1600" kern="0">
                <a:solidFill>
                  <a:srgbClr val="0061AE"/>
                </a:solidFill>
                <a:latin typeface="Arial" charset="0"/>
                <a:cs typeface="Arial" charset="0"/>
              </a:rPr>
              <a:t>≤ - 124 </a:t>
            </a:r>
            <a:r>
              <a:rPr lang="en-US" altLang="zh-TW" sz="1600" kern="0" dirty="0">
                <a:solidFill>
                  <a:srgbClr val="0061AE"/>
                </a:solidFill>
                <a:latin typeface="Arial" charset="0"/>
                <a:cs typeface="Arial" charset="0"/>
              </a:rPr>
              <a:t>dBc/Hz at </a:t>
            </a:r>
            <a:r>
              <a:rPr lang="en-US" altLang="zh-TW" sz="1600" kern="0">
                <a:solidFill>
                  <a:srgbClr val="0061AE"/>
                </a:solidFill>
                <a:latin typeface="Arial" charset="0"/>
                <a:cs typeface="Arial" charset="0"/>
              </a:rPr>
              <a:t>1 Hz</a:t>
            </a:r>
          </a:p>
          <a:p>
            <a:pPr lvl="1" indent="-190500" eaLnBrk="1" hangingPunct="1">
              <a:lnSpc>
                <a:spcPct val="150000"/>
              </a:lnSpc>
              <a:tabLst>
                <a:tab pos="4846638" algn="l"/>
              </a:tabLst>
            </a:pPr>
            <a:r>
              <a:rPr lang="en-US" altLang="zh-TW" sz="1600" kern="0">
                <a:solidFill>
                  <a:srgbClr val="0061AE"/>
                </a:solidFill>
                <a:latin typeface="Arial" charset="0"/>
                <a:cs typeface="Arial" charset="0"/>
              </a:rPr>
              <a:t>≤ - 149 </a:t>
            </a:r>
            <a:r>
              <a:rPr lang="en-US" altLang="zh-TW" sz="1600" kern="0" dirty="0">
                <a:solidFill>
                  <a:srgbClr val="0061AE"/>
                </a:solidFill>
                <a:latin typeface="Arial" charset="0"/>
                <a:cs typeface="Arial" charset="0"/>
              </a:rPr>
              <a:t>dBc/Hz at 10 Hz</a:t>
            </a:r>
          </a:p>
          <a:p>
            <a:pPr lvl="1" indent="-190500" eaLnBrk="1" hangingPunct="1">
              <a:lnSpc>
                <a:spcPct val="150000"/>
              </a:lnSpc>
              <a:tabLst>
                <a:tab pos="4846638" algn="l"/>
              </a:tabLst>
            </a:pPr>
            <a:r>
              <a:rPr lang="en-US" altLang="zh-TW" sz="1600" kern="0" dirty="0">
                <a:solidFill>
                  <a:srgbClr val="0061AE"/>
                </a:solidFill>
                <a:latin typeface="Arial" charset="0"/>
                <a:cs typeface="Arial" charset="0"/>
              </a:rPr>
              <a:t>≤ </a:t>
            </a:r>
            <a:r>
              <a:rPr lang="en-US" altLang="zh-TW" sz="1600" kern="0">
                <a:solidFill>
                  <a:srgbClr val="0061AE"/>
                </a:solidFill>
                <a:latin typeface="Arial" charset="0"/>
                <a:cs typeface="Arial" charset="0"/>
              </a:rPr>
              <a:t>- 162 </a:t>
            </a:r>
            <a:r>
              <a:rPr lang="en-US" altLang="zh-TW" sz="1600" kern="0" dirty="0">
                <a:solidFill>
                  <a:srgbClr val="0061AE"/>
                </a:solidFill>
                <a:latin typeface="Arial" charset="0"/>
                <a:cs typeface="Arial" charset="0"/>
              </a:rPr>
              <a:t>dBc/Hz at 100 Hz</a:t>
            </a:r>
          </a:p>
          <a:p>
            <a:pPr lvl="1" indent="-190500" eaLnBrk="1" hangingPunct="1">
              <a:lnSpc>
                <a:spcPct val="150000"/>
              </a:lnSpc>
              <a:tabLst>
                <a:tab pos="4846638" algn="l"/>
              </a:tabLst>
            </a:pPr>
            <a:r>
              <a:rPr lang="en-US" altLang="zh-TW" sz="1600" kern="0" dirty="0">
                <a:solidFill>
                  <a:srgbClr val="0061AE"/>
                </a:solidFill>
                <a:latin typeface="Arial" charset="0"/>
                <a:cs typeface="Arial" charset="0"/>
              </a:rPr>
              <a:t>≤ </a:t>
            </a:r>
            <a:r>
              <a:rPr lang="en-US" altLang="zh-TW" sz="1600" kern="0">
                <a:solidFill>
                  <a:srgbClr val="0061AE"/>
                </a:solidFill>
                <a:latin typeface="Arial" charset="0"/>
                <a:cs typeface="Arial" charset="0"/>
              </a:rPr>
              <a:t>- 166 </a:t>
            </a:r>
            <a:r>
              <a:rPr lang="en-US" altLang="zh-TW" sz="1600" kern="0" dirty="0">
                <a:solidFill>
                  <a:srgbClr val="0061AE"/>
                </a:solidFill>
                <a:latin typeface="Arial" charset="0"/>
                <a:cs typeface="Arial" charset="0"/>
              </a:rPr>
              <a:t>dBc/Hz at 1 kHz</a:t>
            </a:r>
          </a:p>
          <a:p>
            <a:pPr lvl="1" indent="-190500" eaLnBrk="1" hangingPunct="1">
              <a:lnSpc>
                <a:spcPct val="150000"/>
              </a:lnSpc>
              <a:tabLst>
                <a:tab pos="4846638" algn="l"/>
              </a:tabLst>
            </a:pPr>
            <a:r>
              <a:rPr lang="en-US" altLang="zh-TW" sz="1600" kern="0" dirty="0">
                <a:solidFill>
                  <a:srgbClr val="0061AE"/>
                </a:solidFill>
                <a:latin typeface="Arial" charset="0"/>
                <a:cs typeface="Arial" charset="0"/>
              </a:rPr>
              <a:t>≤ </a:t>
            </a:r>
            <a:r>
              <a:rPr lang="en-US" altLang="zh-TW" sz="1600" kern="0">
                <a:solidFill>
                  <a:srgbClr val="0061AE"/>
                </a:solidFill>
                <a:latin typeface="Arial" charset="0"/>
                <a:cs typeface="Arial" charset="0"/>
              </a:rPr>
              <a:t>- 166 </a:t>
            </a:r>
            <a:r>
              <a:rPr lang="en-US" altLang="zh-TW" sz="1600" kern="0" dirty="0">
                <a:solidFill>
                  <a:srgbClr val="0061AE"/>
                </a:solidFill>
                <a:latin typeface="Arial" charset="0"/>
                <a:cs typeface="Arial" charset="0"/>
              </a:rPr>
              <a:t>dBc/Hz at </a:t>
            </a:r>
            <a:r>
              <a:rPr lang="en-US" altLang="zh-TW" sz="1600" kern="0">
                <a:solidFill>
                  <a:srgbClr val="0061AE"/>
                </a:solidFill>
                <a:latin typeface="Arial" charset="0"/>
                <a:cs typeface="Arial" charset="0"/>
              </a:rPr>
              <a:t>10 kHz</a:t>
            </a:r>
            <a:endParaRPr lang="en-US" altLang="zh-TW" sz="1600" kern="0" dirty="0">
              <a:solidFill>
                <a:srgbClr val="0061A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68665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>
              <a:ext uri="{FF2B5EF4-FFF2-40B4-BE49-F238E27FC236}">
                <a16:creationId xmlns:a16="http://schemas.microsoft.com/office/drawing/2014/main" id="{8FE35AE9-C846-472F-9B04-91A7622747E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33483"/>
            <a:ext cx="9912089" cy="534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lnSpc>
                <a:spcPct val="90000"/>
              </a:lnSpc>
              <a:buNone/>
            </a:pPr>
            <a:r>
              <a:rPr lang="de-DE" altLang="de-DE" sz="28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Quartz Crystal Products</a:t>
            </a:r>
          </a:p>
        </p:txBody>
      </p:sp>
      <p:sp>
        <p:nvSpPr>
          <p:cNvPr id="2" name="Rectangle 1027">
            <a:extLst>
              <a:ext uri="{FF2B5EF4-FFF2-40B4-BE49-F238E27FC236}">
                <a16:creationId xmlns:a16="http://schemas.microsoft.com/office/drawing/2014/main" id="{4E735D10-AEB0-E43A-3A57-F04CD1241B66}"/>
              </a:ext>
            </a:extLst>
          </p:cNvPr>
          <p:cNvSpPr txBox="1">
            <a:spLocks noChangeArrowheads="1"/>
          </p:cNvSpPr>
          <p:nvPr/>
        </p:nvSpPr>
        <p:spPr>
          <a:xfrm>
            <a:off x="6053" y="980728"/>
            <a:ext cx="9899948" cy="360040"/>
          </a:xfrm>
          <a:prstGeom prst="rect">
            <a:avLst/>
          </a:prstGeom>
          <a:solidFill>
            <a:srgbClr val="0061AE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Tx/>
              <a:buNone/>
            </a:pPr>
            <a:r>
              <a:rPr lang="de-DE" altLang="de-DE" sz="1600" b="1" dirty="0">
                <a:solidFill>
                  <a:schemeClr val="bg1"/>
                </a:solidFill>
                <a:latin typeface="Arial" charset="0"/>
                <a:ea typeface="Batang" pitchFamily="18" charset="-127"/>
              </a:rPr>
              <a:t>Ultra-</a:t>
            </a:r>
            <a:r>
              <a:rPr lang="en-US" altLang="de-DE" sz="1600" b="1" dirty="0">
                <a:solidFill>
                  <a:schemeClr val="bg1"/>
                </a:solidFill>
                <a:latin typeface="Arial" charset="0"/>
                <a:ea typeface="Batang" pitchFamily="18" charset="-127"/>
              </a:rPr>
              <a:t>low</a:t>
            </a:r>
            <a:r>
              <a:rPr lang="de-DE" altLang="de-DE" sz="1600" b="1" dirty="0">
                <a:solidFill>
                  <a:schemeClr val="bg1"/>
                </a:solidFill>
                <a:latin typeface="Arial" charset="0"/>
                <a:ea typeface="Batang" pitchFamily="18" charset="-127"/>
              </a:rPr>
              <a:t> Phase Noise OCXO Series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7B4166-2FE8-7C0A-F49A-4C9B17810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5A2F9A-5659-41F6-9A66-6DD3DC7F6330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FB6BAD7-1D34-5834-0D34-AEA5B00BA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Dr. Jiaoni Bai | The 13th MicroTCA Workshop for Industry and Research | 10-12 December 2024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3" name="Rectangle 1027">
            <a:extLst>
              <a:ext uri="{FF2B5EF4-FFF2-40B4-BE49-F238E27FC236}">
                <a16:creationId xmlns:a16="http://schemas.microsoft.com/office/drawing/2014/main" id="{26D51904-6ABA-263B-BA9A-ED66EFB812DE}"/>
              </a:ext>
            </a:extLst>
          </p:cNvPr>
          <p:cNvSpPr txBox="1">
            <a:spLocks noChangeArrowheads="1"/>
          </p:cNvSpPr>
          <p:nvPr/>
        </p:nvSpPr>
        <p:spPr>
          <a:xfrm>
            <a:off x="3944888" y="1384641"/>
            <a:ext cx="2308763" cy="360040"/>
          </a:xfrm>
          <a:prstGeom prst="rect">
            <a:avLst/>
          </a:prstGeom>
          <a:solidFill>
            <a:srgbClr val="0061AE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Tx/>
              <a:buNone/>
            </a:pPr>
            <a:r>
              <a:rPr lang="de-DE" altLang="de-DE" sz="1600" b="1" dirty="0">
                <a:solidFill>
                  <a:schemeClr val="bg1"/>
                </a:solidFill>
                <a:latin typeface="Arial" charset="0"/>
                <a:ea typeface="Batang" pitchFamily="18" charset="-127"/>
              </a:rPr>
              <a:t>100 MHz </a:t>
            </a:r>
          </a:p>
          <a:p>
            <a:pPr algn="ctr" fontAlgn="auto">
              <a:buFontTx/>
              <a:buNone/>
            </a:pPr>
            <a:endParaRPr lang="de-DE" altLang="de-DE" sz="1600" b="1" dirty="0">
              <a:solidFill>
                <a:schemeClr val="bg1"/>
              </a:solidFill>
              <a:latin typeface="Arial" charset="0"/>
              <a:ea typeface="Batang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203348-D58C-7DA3-6738-8CFA6A6D4094}"/>
              </a:ext>
            </a:extLst>
          </p:cNvPr>
          <p:cNvSpPr txBox="1"/>
          <p:nvPr/>
        </p:nvSpPr>
        <p:spPr>
          <a:xfrm>
            <a:off x="659072" y="1630703"/>
            <a:ext cx="5275384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CA" altLang="zh-TW" sz="1600" b="1" kern="0" dirty="0">
                <a:solidFill>
                  <a:srgbClr val="0061AE"/>
                </a:solidFill>
                <a:latin typeface="Arial" charset="0"/>
                <a:cs typeface="Arial" charset="0"/>
              </a:rPr>
              <a:t>Case: </a:t>
            </a:r>
            <a:r>
              <a:rPr lang="en-CA" altLang="zh-TW" sz="1600" kern="0" dirty="0">
                <a:solidFill>
                  <a:srgbClr val="0061AE"/>
                </a:solidFill>
                <a:latin typeface="Arial" charset="0"/>
                <a:cs typeface="Arial" charset="0"/>
              </a:rPr>
              <a:t>51 x 51 x </a:t>
            </a:r>
            <a:r>
              <a:rPr lang="en-CA" altLang="zh-TW" sz="1600" kern="0">
                <a:solidFill>
                  <a:srgbClr val="0061AE"/>
                </a:solidFill>
                <a:latin typeface="Arial" charset="0"/>
                <a:cs typeface="Arial" charset="0"/>
              </a:rPr>
              <a:t>29 mm SMA</a:t>
            </a:r>
            <a:endParaRPr lang="en-CA" altLang="zh-TW" sz="1600" b="1" kern="0" dirty="0">
              <a:solidFill>
                <a:srgbClr val="0061AE"/>
              </a:solidFill>
              <a:latin typeface="Arial" charset="0"/>
              <a:cs typeface="Arial" charset="0"/>
            </a:endParaRPr>
          </a:p>
          <a:p>
            <a:pPr marL="285750" indent="-285750" eaLnBrk="1" hangingPunct="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CA" altLang="zh-TW" sz="1600" b="1" kern="0" dirty="0">
                <a:solidFill>
                  <a:srgbClr val="0061AE"/>
                </a:solidFill>
                <a:latin typeface="Arial" charset="0"/>
                <a:cs typeface="Arial" charset="0"/>
              </a:rPr>
              <a:t>Supply voltage: </a:t>
            </a:r>
            <a:r>
              <a:rPr lang="en-CA" altLang="zh-TW" sz="1600" kern="0" dirty="0">
                <a:solidFill>
                  <a:srgbClr val="0061AE"/>
                </a:solidFill>
                <a:latin typeface="Arial" charset="0"/>
                <a:cs typeface="Arial" charset="0"/>
              </a:rPr>
              <a:t>12.0V</a:t>
            </a:r>
          </a:p>
          <a:p>
            <a:pPr marL="285750" indent="-285750" eaLnBrk="1" hangingPunct="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altLang="zh-TW" sz="1600" b="1" kern="0" dirty="0">
                <a:solidFill>
                  <a:srgbClr val="0061AE"/>
                </a:solidFill>
                <a:latin typeface="Arial" charset="0"/>
                <a:cs typeface="Arial" charset="0"/>
              </a:rPr>
              <a:t>Current consumption:</a:t>
            </a:r>
          </a:p>
          <a:p>
            <a:pPr lvl="1" indent="-190500" eaLnBrk="1" hangingPunct="1">
              <a:spcAft>
                <a:spcPts val="200"/>
              </a:spcAft>
            </a:pPr>
            <a:r>
              <a:rPr lang="en-US" altLang="zh-TW" sz="1600" kern="0" dirty="0">
                <a:solidFill>
                  <a:srgbClr val="0061AE"/>
                </a:solidFill>
                <a:latin typeface="Arial" charset="0"/>
                <a:cs typeface="Arial" charset="0"/>
              </a:rPr>
              <a:t>Warm-up ≤ 500 mA (6.0 W max.)</a:t>
            </a:r>
          </a:p>
          <a:p>
            <a:pPr lvl="1" indent="-190500" eaLnBrk="1" hangingPunct="1">
              <a:spcAft>
                <a:spcPts val="200"/>
              </a:spcAft>
            </a:pPr>
            <a:r>
              <a:rPr lang="en-US" altLang="zh-TW" sz="1600" kern="0" dirty="0">
                <a:solidFill>
                  <a:srgbClr val="0061AE"/>
                </a:solidFill>
                <a:latin typeface="Arial" charset="0"/>
                <a:cs typeface="Arial" charset="0"/>
              </a:rPr>
              <a:t>Steady State ≤ 250 mA (3.0W max.) </a:t>
            </a:r>
          </a:p>
          <a:p>
            <a:pPr marL="285750" indent="-285750" eaLnBrk="1" hangingPunct="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CA" altLang="zh-TW" sz="1600" b="1" kern="0" dirty="0">
                <a:solidFill>
                  <a:srgbClr val="0061AE"/>
                </a:solidFill>
                <a:latin typeface="Arial" charset="0"/>
                <a:cs typeface="Arial" charset="0"/>
              </a:rPr>
              <a:t>Frequency stability:</a:t>
            </a:r>
          </a:p>
          <a:p>
            <a:pPr lvl="1" indent="-190500" eaLnBrk="1" hangingPunct="1">
              <a:spcAft>
                <a:spcPts val="200"/>
              </a:spcAft>
            </a:pPr>
            <a:r>
              <a:rPr lang="en-CA" altLang="zh-TW" sz="1600" kern="0" dirty="0">
                <a:solidFill>
                  <a:srgbClr val="0061AE"/>
                </a:solidFill>
                <a:latin typeface="Arial" charset="0"/>
                <a:cs typeface="Arial" charset="0"/>
              </a:rPr>
              <a:t>-20</a:t>
            </a:r>
            <a:r>
              <a:rPr lang="en-CA" altLang="zh-TW" sz="1600" kern="0" baseline="30000" dirty="0">
                <a:solidFill>
                  <a:srgbClr val="0061AE"/>
                </a:solidFill>
                <a:latin typeface="Arial" charset="0"/>
                <a:cs typeface="Arial" charset="0"/>
              </a:rPr>
              <a:t>°</a:t>
            </a:r>
            <a:r>
              <a:rPr lang="en-CA" altLang="zh-TW" sz="1600" kern="0" dirty="0">
                <a:solidFill>
                  <a:srgbClr val="0061AE"/>
                </a:solidFill>
                <a:latin typeface="Arial" charset="0"/>
                <a:cs typeface="Arial" charset="0"/>
              </a:rPr>
              <a:t>C ~ 70°C ≤ </a:t>
            </a:r>
            <a:r>
              <a:rPr lang="en-CA" sz="1600" b="1" dirty="0">
                <a:solidFill>
                  <a:srgbClr val="0061AE"/>
                </a:solidFill>
                <a:latin typeface="Arial" charset="0"/>
                <a:cs typeface="Times New Roman" pitchFamily="18" charset="0"/>
              </a:rPr>
              <a:t>± </a:t>
            </a:r>
            <a:r>
              <a:rPr lang="en-CA" altLang="zh-TW" sz="1600" kern="0" dirty="0">
                <a:solidFill>
                  <a:srgbClr val="0061AE"/>
                </a:solidFill>
                <a:latin typeface="Arial" charset="0"/>
                <a:cs typeface="Arial" charset="0"/>
              </a:rPr>
              <a:t>100 ppb </a:t>
            </a:r>
          </a:p>
          <a:p>
            <a:pPr marL="285750" indent="-285750" eaLnBrk="1" hangingPunct="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CA" altLang="zh-TW" sz="1600" b="1" kern="0" dirty="0">
                <a:solidFill>
                  <a:srgbClr val="0061AE"/>
                </a:solidFill>
                <a:latin typeface="Arial" charset="0"/>
                <a:cs typeface="Arial" charset="0"/>
              </a:rPr>
              <a:t>Output power</a:t>
            </a:r>
            <a:r>
              <a:rPr lang="en-CA" altLang="zh-TW" sz="1600" b="1" kern="0">
                <a:solidFill>
                  <a:srgbClr val="0061AE"/>
                </a:solidFill>
                <a:latin typeface="Arial" charset="0"/>
                <a:cs typeface="Arial" charset="0"/>
              </a:rPr>
              <a:t>: </a:t>
            </a:r>
          </a:p>
          <a:p>
            <a:pPr indent="269875" eaLnBrk="1" hangingPunct="1">
              <a:spcAft>
                <a:spcPts val="200"/>
              </a:spcAft>
            </a:pPr>
            <a:r>
              <a:rPr lang="en-CA" altLang="zh-TW" sz="1600" kern="0">
                <a:solidFill>
                  <a:srgbClr val="0061AE"/>
                </a:solidFill>
                <a:latin typeface="Arial" charset="0"/>
                <a:cs typeface="Arial" charset="0"/>
              </a:rPr>
              <a:t>≥ </a:t>
            </a:r>
            <a:r>
              <a:rPr lang="en-CA" altLang="zh-TW" sz="1600" kern="0" dirty="0">
                <a:solidFill>
                  <a:srgbClr val="0061AE"/>
                </a:solidFill>
                <a:latin typeface="Arial" charset="0"/>
                <a:cs typeface="Arial" charset="0"/>
              </a:rPr>
              <a:t>+18 </a:t>
            </a:r>
            <a:r>
              <a:rPr lang="en-CA" altLang="zh-TW" sz="1600" kern="0">
                <a:solidFill>
                  <a:srgbClr val="0061AE"/>
                </a:solidFill>
                <a:latin typeface="Arial" charset="0"/>
                <a:cs typeface="Arial" charset="0"/>
              </a:rPr>
              <a:t>dBm, Sine </a:t>
            </a:r>
            <a:r>
              <a:rPr lang="en-CA" altLang="zh-TW" sz="1600" kern="0" dirty="0">
                <a:solidFill>
                  <a:srgbClr val="0061AE"/>
                </a:solidFill>
                <a:latin typeface="Arial" charset="0"/>
                <a:cs typeface="Arial" charset="0"/>
              </a:rPr>
              <a:t>wave, 50 Ohm </a:t>
            </a:r>
          </a:p>
          <a:p>
            <a:pPr marL="285750" lvl="1" indent="-285750">
              <a:spcAft>
                <a:spcPts val="200"/>
              </a:spcAft>
              <a:buFont typeface="Wingdings" panose="05000000000000000000" pitchFamily="2" charset="2"/>
              <a:buChar char="Ø"/>
              <a:tabLst>
                <a:tab pos="4846638" algn="l"/>
              </a:tabLst>
            </a:pPr>
            <a:r>
              <a:rPr lang="en-CA" sz="1600" b="1" kern="0" dirty="0">
                <a:solidFill>
                  <a:srgbClr val="0061AE"/>
                </a:solidFill>
                <a:latin typeface="Arial" charset="0"/>
                <a:cs typeface="Arial" charset="0"/>
              </a:rPr>
              <a:t>Low aging:</a:t>
            </a:r>
          </a:p>
          <a:p>
            <a:pPr marL="442913" lvl="1" indent="-176213">
              <a:spcAft>
                <a:spcPts val="200"/>
              </a:spcAft>
              <a:tabLst>
                <a:tab pos="4846638" algn="l"/>
              </a:tabLst>
            </a:pPr>
            <a:r>
              <a:rPr lang="en-CA" sz="1600" dirty="0">
                <a:solidFill>
                  <a:srgbClr val="0061AE"/>
                </a:solidFill>
                <a:latin typeface="Tahoma" pitchFamily="34" charset="0"/>
                <a:cs typeface="Tahoma" pitchFamily="34" charset="0"/>
              </a:rPr>
              <a:t>per year ≤ ±300 ppb</a:t>
            </a:r>
            <a:endParaRPr lang="en-CA" sz="1600" dirty="0">
              <a:solidFill>
                <a:srgbClr val="0061AE"/>
              </a:solidFill>
              <a:latin typeface="Tahoma" pitchFamily="34" charset="0"/>
            </a:endParaRPr>
          </a:p>
          <a:p>
            <a:pPr marL="285750" indent="-285750" eaLnBrk="1" hangingPunct="1"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CA" altLang="zh-TW" sz="1600" b="1" kern="0" dirty="0">
                <a:solidFill>
                  <a:srgbClr val="0061AE"/>
                </a:solidFill>
                <a:latin typeface="Arial" charset="0"/>
                <a:cs typeface="Arial" charset="0"/>
              </a:rPr>
              <a:t>Phase noise:</a:t>
            </a:r>
          </a:p>
          <a:p>
            <a:pPr lvl="1" indent="-190500">
              <a:spcAft>
                <a:spcPts val="200"/>
              </a:spcAft>
              <a:tabLst>
                <a:tab pos="4846638" algn="l"/>
              </a:tabLst>
            </a:pPr>
            <a:r>
              <a:rPr lang="en-CA" altLang="zh-TW" sz="1600" kern="0" dirty="0">
                <a:solidFill>
                  <a:srgbClr val="0061AE"/>
                </a:solidFill>
                <a:latin typeface="Arial" charset="0"/>
                <a:cs typeface="Arial" charset="0"/>
              </a:rPr>
              <a:t>≤ - 110 dBc/Hz at 10 Hz</a:t>
            </a:r>
          </a:p>
          <a:p>
            <a:pPr lvl="1" indent="-190500">
              <a:spcAft>
                <a:spcPts val="200"/>
              </a:spcAft>
              <a:tabLst>
                <a:tab pos="4846638" algn="l"/>
              </a:tabLst>
            </a:pPr>
            <a:r>
              <a:rPr lang="en-CA" altLang="zh-TW" sz="1600" kern="0" dirty="0">
                <a:solidFill>
                  <a:srgbClr val="0061AE"/>
                </a:solidFill>
                <a:latin typeface="Arial" charset="0"/>
                <a:cs typeface="Arial" charset="0"/>
              </a:rPr>
              <a:t>≤ - 140 dBc/Hz at 100 Hz</a:t>
            </a:r>
          </a:p>
          <a:p>
            <a:pPr lvl="1" indent="-190500">
              <a:spcAft>
                <a:spcPts val="200"/>
              </a:spcAft>
              <a:tabLst>
                <a:tab pos="4846638" algn="l"/>
              </a:tabLst>
            </a:pPr>
            <a:r>
              <a:rPr lang="en-CA" altLang="zh-TW" sz="1600" kern="0" dirty="0">
                <a:solidFill>
                  <a:srgbClr val="0061AE"/>
                </a:solidFill>
                <a:latin typeface="Arial" charset="0"/>
                <a:cs typeface="Arial" charset="0"/>
              </a:rPr>
              <a:t>≤ - 170 dBc/Hz at 1 kHz</a:t>
            </a:r>
          </a:p>
          <a:p>
            <a:pPr lvl="1" indent="-190500" eaLnBrk="1" hangingPunct="1">
              <a:spcAft>
                <a:spcPts val="200"/>
              </a:spcAft>
              <a:tabLst>
                <a:tab pos="4846638" algn="l"/>
              </a:tabLst>
            </a:pPr>
            <a:r>
              <a:rPr lang="en-CA" altLang="zh-TW" sz="1600" kern="0" dirty="0">
                <a:solidFill>
                  <a:srgbClr val="0061AE"/>
                </a:solidFill>
                <a:latin typeface="Arial" charset="0"/>
                <a:cs typeface="Arial" charset="0"/>
              </a:rPr>
              <a:t>≤ - 185 dBc/Hz at 10 kHz</a:t>
            </a:r>
          </a:p>
          <a:p>
            <a:pPr lvl="1" indent="-190500" eaLnBrk="1" hangingPunct="1">
              <a:spcAft>
                <a:spcPts val="200"/>
              </a:spcAft>
              <a:tabLst>
                <a:tab pos="4846638" algn="l"/>
              </a:tabLst>
            </a:pPr>
            <a:r>
              <a:rPr lang="en-CA" altLang="zh-TW" sz="1600" kern="0" dirty="0">
                <a:solidFill>
                  <a:srgbClr val="0061AE"/>
                </a:solidFill>
                <a:latin typeface="Arial" charset="0"/>
                <a:cs typeface="Arial" charset="0"/>
              </a:rPr>
              <a:t>≤ - 190 dBc/Hz at 100 kHz</a:t>
            </a:r>
          </a:p>
          <a:p>
            <a:pPr lvl="1" indent="-190500">
              <a:spcAft>
                <a:spcPts val="200"/>
              </a:spcAft>
              <a:tabLst>
                <a:tab pos="4846638" algn="l"/>
              </a:tabLst>
            </a:pPr>
            <a:r>
              <a:rPr lang="en-CA" altLang="zh-TW" sz="1600" kern="0" dirty="0">
                <a:solidFill>
                  <a:srgbClr val="0061AE"/>
                </a:solidFill>
                <a:latin typeface="Arial" charset="0"/>
                <a:cs typeface="Arial" charset="0"/>
              </a:rPr>
              <a:t>≤ - 190 dBc/Hz at 1 MHz</a:t>
            </a:r>
          </a:p>
          <a:p>
            <a:pPr lvl="1" indent="-190500">
              <a:spcAft>
                <a:spcPts val="200"/>
              </a:spcAft>
              <a:tabLst>
                <a:tab pos="4846638" algn="l"/>
              </a:tabLst>
            </a:pPr>
            <a:endParaRPr lang="en-CA" sz="1600" b="1" kern="0" dirty="0">
              <a:solidFill>
                <a:srgbClr val="0061AE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Grafik 2">
            <a:extLst>
              <a:ext uri="{FF2B5EF4-FFF2-40B4-BE49-F238E27FC236}">
                <a16:creationId xmlns:a16="http://schemas.microsoft.com/office/drawing/2014/main" id="{C5796102-B82E-F0FB-1A62-1563D78BC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639" y="3140968"/>
            <a:ext cx="6087903" cy="331386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5D449D2-ED4B-119F-4B54-94DBCAF80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780" y="1117063"/>
            <a:ext cx="2308763" cy="230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27432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A8A46-780B-6EC1-8900-017034B0E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1"/>
                </a:solidFill>
              </a:rPr>
              <a:t>Dr. Jiaoni Bai | The 13th MicroTCA Workshop for Industry and Research | 10-12 December 2024 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6B1E2-DB23-FDAB-2E4C-BBF568720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5A2F9A-5659-41F6-9A66-6DD3DC7F6330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ECA1D3-48A4-D5AC-17E1-CA8A1E967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"/>
          <a:stretch/>
        </p:blipFill>
        <p:spPr>
          <a:xfrm>
            <a:off x="3725457" y="0"/>
            <a:ext cx="6180543" cy="407707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381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31CA62-AD95-3724-93CD-8246A9469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5" b="4741"/>
          <a:stretch/>
        </p:blipFill>
        <p:spPr>
          <a:xfrm>
            <a:off x="3739740" y="2968545"/>
            <a:ext cx="6180542" cy="38869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5202DA-C9D4-9C56-012F-08F5D6B637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19" y="3770287"/>
            <a:ext cx="3960440" cy="28003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9AB5BDB-998B-F636-6FED-0C9A3B3C8F32}"/>
              </a:ext>
            </a:extLst>
          </p:cNvPr>
          <p:cNvSpPr txBox="1"/>
          <p:nvPr/>
        </p:nvSpPr>
        <p:spPr>
          <a:xfrm>
            <a:off x="177154" y="1501089"/>
            <a:ext cx="54646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b="1" kern="0" dirty="0">
                <a:solidFill>
                  <a:srgbClr val="0061AE"/>
                </a:solidFill>
                <a:latin typeface="Arial" charset="0"/>
                <a:cs typeface="Arial" charset="0"/>
              </a:rPr>
              <a:t>Frequency options</a:t>
            </a:r>
            <a:r>
              <a:rPr lang="en-CA" sz="18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: </a:t>
            </a:r>
          </a:p>
          <a:p>
            <a:r>
              <a:rPr lang="en-CA" sz="16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100 MHz, 300 MHz, 500 MHz, </a:t>
            </a:r>
          </a:p>
          <a:p>
            <a:r>
              <a:rPr lang="en-CA" sz="16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700 MHz, 1 GHz, 1.3 GHz Up to 24 GHz </a:t>
            </a:r>
            <a:r>
              <a:rPr lang="en-CA" sz="18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	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CF3481-BBF9-30DF-CB6A-CD32FCE1B4C3}"/>
              </a:ext>
            </a:extLst>
          </p:cNvPr>
          <p:cNvSpPr txBox="1"/>
          <p:nvPr/>
        </p:nvSpPr>
        <p:spPr>
          <a:xfrm>
            <a:off x="159925" y="2401207"/>
            <a:ext cx="53206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b="1" kern="0" dirty="0">
                <a:solidFill>
                  <a:srgbClr val="0061AE"/>
                </a:solidFill>
                <a:latin typeface="Arial" charset="0"/>
                <a:cs typeface="Arial" charset="0"/>
              </a:rPr>
              <a:t>External reference input options:</a:t>
            </a:r>
          </a:p>
          <a:p>
            <a:r>
              <a:rPr lang="en-US" sz="16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10 MHz, 20 MHz or 100 MHz 	</a:t>
            </a:r>
            <a:r>
              <a:rPr lang="en-CA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	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4823DC-D63B-AE6B-F46F-7B8A7A7F2B40}"/>
              </a:ext>
            </a:extLst>
          </p:cNvPr>
          <p:cNvSpPr txBox="1"/>
          <p:nvPr/>
        </p:nvSpPr>
        <p:spPr>
          <a:xfrm>
            <a:off x="177154" y="3124660"/>
            <a:ext cx="532060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b="1" kern="0" dirty="0">
                <a:solidFill>
                  <a:srgbClr val="0061AE"/>
                </a:solidFill>
                <a:latin typeface="Arial" charset="0"/>
                <a:cs typeface="Arial" charset="0"/>
              </a:rPr>
              <a:t>External tuning voltage options:</a:t>
            </a:r>
          </a:p>
          <a:p>
            <a:r>
              <a:rPr lang="en-CA" sz="16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0 …. 5 V or 0 …. 10 V </a:t>
            </a:r>
            <a:r>
              <a:rPr lang="en-CA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  <a:p>
            <a:r>
              <a:rPr lang="en-CA" sz="1600" b="1" kern="0" dirty="0">
                <a:solidFill>
                  <a:srgbClr val="0061AE"/>
                </a:solidFill>
                <a:latin typeface="Arial" charset="0"/>
                <a:cs typeface="Arial" charset="0"/>
              </a:rPr>
              <a:t>	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2975E0-2DA9-842B-9421-21634EBB7E9D}"/>
              </a:ext>
            </a:extLst>
          </p:cNvPr>
          <p:cNvSpPr txBox="1"/>
          <p:nvPr/>
        </p:nvSpPr>
        <p:spPr>
          <a:xfrm>
            <a:off x="177154" y="3721359"/>
            <a:ext cx="84249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kern="0" dirty="0">
                <a:solidFill>
                  <a:srgbClr val="0061AE"/>
                </a:solidFill>
                <a:latin typeface="Arial" charset="0"/>
                <a:cs typeface="Arial" charset="0"/>
              </a:rPr>
              <a:t>Supply voltage </a:t>
            </a:r>
            <a:r>
              <a:rPr lang="en-US" sz="16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14.7V </a:t>
            </a:r>
            <a:r>
              <a:rPr lang="en-US" sz="1600" b="1" kern="0" dirty="0">
                <a:solidFill>
                  <a:srgbClr val="0061AE"/>
                </a:solidFill>
                <a:latin typeface="Arial" charset="0"/>
                <a:cs typeface="Arial" charset="0"/>
              </a:rPr>
              <a:t>Current </a:t>
            </a:r>
            <a:r>
              <a:rPr lang="en-US" sz="16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1.5A</a:t>
            </a:r>
          </a:p>
          <a:p>
            <a:r>
              <a:rPr lang="en-CA" sz="1600" b="1" kern="0" dirty="0">
                <a:solidFill>
                  <a:srgbClr val="0061AE"/>
                </a:solidFill>
                <a:latin typeface="Arial" charset="0"/>
                <a:cs typeface="Arial" charset="0"/>
              </a:rPr>
              <a:t>Diagnostic outputs</a:t>
            </a:r>
            <a:endParaRPr lang="en-US" sz="1600" dirty="0">
              <a:solidFill>
                <a:srgbClr val="0061AE"/>
              </a:solidFill>
              <a:latin typeface="Arial" charset="0"/>
              <a:ea typeface="Batang" pitchFamily="18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AB8F00-A145-B832-F395-D9F8D8584D97}"/>
              </a:ext>
            </a:extLst>
          </p:cNvPr>
          <p:cNvSpPr txBox="1"/>
          <p:nvPr/>
        </p:nvSpPr>
        <p:spPr>
          <a:xfrm>
            <a:off x="4657103" y="5770381"/>
            <a:ext cx="52804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b="1" kern="0" dirty="0">
                <a:solidFill>
                  <a:srgbClr val="0061AE"/>
                </a:solidFill>
                <a:latin typeface="Arial" charset="0"/>
                <a:cs typeface="Arial" charset="0"/>
              </a:rPr>
              <a:t>RMS jitter [10 Hz – 10 MHz] 	typ. &lt; 10 fs @ 1300 MHz </a:t>
            </a:r>
            <a:r>
              <a:rPr lang="en-CA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4BA898-DB65-9B0E-4F1A-B0D70ACA7526}"/>
              </a:ext>
            </a:extLst>
          </p:cNvPr>
          <p:cNvSpPr txBox="1"/>
          <p:nvPr/>
        </p:nvSpPr>
        <p:spPr>
          <a:xfrm>
            <a:off x="1268059" y="5959008"/>
            <a:ext cx="8424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kern="0" dirty="0">
                <a:solidFill>
                  <a:srgbClr val="0061AE"/>
                </a:solidFill>
                <a:latin typeface="Arial" charset="0"/>
                <a:cs typeface="Arial" charset="0"/>
              </a:rPr>
              <a:t>Dimensions: </a:t>
            </a:r>
          </a:p>
          <a:p>
            <a:r>
              <a:rPr lang="en-US" sz="12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Max</a:t>
            </a:r>
            <a:r>
              <a:rPr lang="en-US" sz="120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. 96.3 </a:t>
            </a:r>
            <a:r>
              <a:rPr lang="en-US" sz="12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mm x 215 mm </a:t>
            </a:r>
            <a:r>
              <a:rPr lang="en-US" sz="120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x 28.8 </a:t>
            </a:r>
            <a:r>
              <a:rPr lang="en-US" sz="12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mm</a:t>
            </a:r>
          </a:p>
          <a:p>
            <a:r>
              <a:rPr lang="en-US" sz="12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incl. connectors</a:t>
            </a:r>
          </a:p>
        </p:txBody>
      </p:sp>
      <p:sp>
        <p:nvSpPr>
          <p:cNvPr id="31" name="Rectangle 1027">
            <a:extLst>
              <a:ext uri="{FF2B5EF4-FFF2-40B4-BE49-F238E27FC236}">
                <a16:creationId xmlns:a16="http://schemas.microsoft.com/office/drawing/2014/main" id="{B3B6EF13-7C6D-7B2F-D0BE-BBF0A11CF888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052736"/>
            <a:ext cx="4802931" cy="360040"/>
          </a:xfrm>
          <a:prstGeom prst="rect">
            <a:avLst/>
          </a:prstGeom>
          <a:solidFill>
            <a:srgbClr val="0061AE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1600" b="1" dirty="0">
                <a:solidFill>
                  <a:schemeClr val="bg1"/>
                </a:solidFill>
                <a:latin typeface="Arial" charset="0"/>
                <a:ea typeface="Batang" pitchFamily="18" charset="-127"/>
              </a:rPr>
              <a:t>X14 </a:t>
            </a:r>
            <a:r>
              <a:rPr lang="en-US" sz="1600" b="1">
                <a:solidFill>
                  <a:schemeClr val="bg1"/>
                </a:solidFill>
                <a:latin typeface="Arial" charset="0"/>
                <a:ea typeface="Batang" pitchFamily="18" charset="-127"/>
              </a:rPr>
              <a:t>Ultra-low Phase </a:t>
            </a:r>
            <a:r>
              <a:rPr lang="en-US" sz="1600" b="1" dirty="0">
                <a:solidFill>
                  <a:schemeClr val="bg1"/>
                </a:solidFill>
                <a:latin typeface="Arial" charset="0"/>
                <a:ea typeface="Batang" pitchFamily="18" charset="-127"/>
              </a:rPr>
              <a:t>Noise RF Signal Source</a:t>
            </a:r>
            <a:endParaRPr lang="en-US" altLang="de-DE" sz="1600" b="1" dirty="0">
              <a:solidFill>
                <a:schemeClr val="bg1"/>
              </a:solidFill>
              <a:latin typeface="Arial" charset="0"/>
              <a:ea typeface="Batang" pitchFamily="18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723F66-015F-31BA-4A83-01E809301F6F}"/>
              </a:ext>
            </a:extLst>
          </p:cNvPr>
          <p:cNvSpPr txBox="1"/>
          <p:nvPr/>
        </p:nvSpPr>
        <p:spPr>
          <a:xfrm>
            <a:off x="7673694" y="22583"/>
            <a:ext cx="2239447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Ultra-low phase noise </a:t>
            </a:r>
            <a:r>
              <a:rPr lang="en-CA" sz="1100">
                <a:latin typeface="Arial" panose="020B0604020202020204" pitchFamily="34" charset="0"/>
                <a:cs typeface="Arial" panose="020B0604020202020204" pitchFamily="34" charset="0"/>
              </a:rPr>
              <a:t>at 1 </a:t>
            </a:r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GHz</a:t>
            </a:r>
          </a:p>
          <a:p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≤   </a:t>
            </a:r>
            <a:r>
              <a:rPr lang="en-CA" sz="1100">
                <a:latin typeface="Arial" panose="020B0604020202020204" pitchFamily="34" charset="0"/>
                <a:cs typeface="Arial" panose="020B0604020202020204" pitchFamily="34" charset="0"/>
              </a:rPr>
              <a:t>-94 </a:t>
            </a:r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dBc/Hz at 10 Hz</a:t>
            </a:r>
          </a:p>
          <a:p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CA" sz="1100">
                <a:latin typeface="Arial" panose="020B0604020202020204" pitchFamily="34" charset="0"/>
                <a:cs typeface="Arial" panose="020B0604020202020204" pitchFamily="34" charset="0"/>
              </a:rPr>
              <a:t>-126 </a:t>
            </a:r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dBc/Hz at 100 Hz </a:t>
            </a:r>
          </a:p>
          <a:p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CA" sz="1100">
                <a:latin typeface="Arial" panose="020B0604020202020204" pitchFamily="34" charset="0"/>
                <a:cs typeface="Arial" panose="020B0604020202020204" pitchFamily="34" charset="0"/>
              </a:rPr>
              <a:t>-148 </a:t>
            </a:r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dBc/Hz at 1 kHz </a:t>
            </a:r>
          </a:p>
          <a:p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CA" sz="1100">
                <a:latin typeface="Arial" panose="020B0604020202020204" pitchFamily="34" charset="0"/>
                <a:cs typeface="Arial" panose="020B0604020202020204" pitchFamily="34" charset="0"/>
              </a:rPr>
              <a:t>-156 </a:t>
            </a:r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dBc/Hz at 10 kHz </a:t>
            </a:r>
          </a:p>
          <a:p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CA" sz="1100">
                <a:latin typeface="Arial" panose="020B0604020202020204" pitchFamily="34" charset="0"/>
                <a:cs typeface="Arial" panose="020B0604020202020204" pitchFamily="34" charset="0"/>
              </a:rPr>
              <a:t>-160 </a:t>
            </a:r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dBc/Hz at 100 kHz</a:t>
            </a:r>
          </a:p>
          <a:p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CA" sz="1100">
                <a:latin typeface="Arial" panose="020B0604020202020204" pitchFamily="34" charset="0"/>
                <a:cs typeface="Arial" panose="020B0604020202020204" pitchFamily="34" charset="0"/>
              </a:rPr>
              <a:t>-169 </a:t>
            </a:r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dBc/Hz at 1 MHz</a:t>
            </a:r>
          </a:p>
          <a:p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CA" sz="1100">
                <a:latin typeface="Arial" panose="020B0604020202020204" pitchFamily="34" charset="0"/>
                <a:cs typeface="Arial" panose="020B0604020202020204" pitchFamily="34" charset="0"/>
              </a:rPr>
              <a:t>-172 </a:t>
            </a:r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dBc/Hz at 10 MHz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F3B0E9-16BA-8A20-57E6-D74A2AC7F31C}"/>
              </a:ext>
            </a:extLst>
          </p:cNvPr>
          <p:cNvSpPr txBox="1"/>
          <p:nvPr/>
        </p:nvSpPr>
        <p:spPr>
          <a:xfrm>
            <a:off x="7700367" y="2986706"/>
            <a:ext cx="2239447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Ultra-low phase noise </a:t>
            </a:r>
            <a:r>
              <a:rPr lang="en-CA" sz="1100">
                <a:latin typeface="Arial" panose="020B0604020202020204" pitchFamily="34" charset="0"/>
                <a:cs typeface="Arial" panose="020B0604020202020204" pitchFamily="34" charset="0"/>
              </a:rPr>
              <a:t>at 1.3 </a:t>
            </a:r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GHz</a:t>
            </a:r>
          </a:p>
          <a:p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≤   </a:t>
            </a:r>
            <a:r>
              <a:rPr lang="en-CA" sz="1100">
                <a:latin typeface="Arial" panose="020B0604020202020204" pitchFamily="34" charset="0"/>
                <a:cs typeface="Arial" panose="020B0604020202020204" pitchFamily="34" charset="0"/>
              </a:rPr>
              <a:t>-91 </a:t>
            </a:r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dBc/Hz at 10 Hz</a:t>
            </a:r>
          </a:p>
          <a:p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CA" sz="1100">
                <a:latin typeface="Arial" panose="020B0604020202020204" pitchFamily="34" charset="0"/>
                <a:cs typeface="Arial" panose="020B0604020202020204" pitchFamily="34" charset="0"/>
              </a:rPr>
              <a:t>-122 </a:t>
            </a:r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dBc/Hz at 100 Hz </a:t>
            </a:r>
          </a:p>
          <a:p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CA" sz="1100">
                <a:latin typeface="Arial" panose="020B0604020202020204" pitchFamily="34" charset="0"/>
                <a:cs typeface="Arial" panose="020B0604020202020204" pitchFamily="34" charset="0"/>
              </a:rPr>
              <a:t>-146 </a:t>
            </a:r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dBc/Hz at 1 kHz </a:t>
            </a:r>
          </a:p>
          <a:p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CA" sz="1100">
                <a:latin typeface="Arial" panose="020B0604020202020204" pitchFamily="34" charset="0"/>
                <a:cs typeface="Arial" panose="020B0604020202020204" pitchFamily="34" charset="0"/>
              </a:rPr>
              <a:t>-154 </a:t>
            </a:r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dBc/Hz at 10 kHz </a:t>
            </a:r>
          </a:p>
          <a:p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CA" sz="1100">
                <a:latin typeface="Arial" panose="020B0604020202020204" pitchFamily="34" charset="0"/>
                <a:cs typeface="Arial" panose="020B0604020202020204" pitchFamily="34" charset="0"/>
              </a:rPr>
              <a:t>-159 </a:t>
            </a:r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dBc/Hz at 100 kHz</a:t>
            </a:r>
          </a:p>
          <a:p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CA" sz="1100">
                <a:latin typeface="Arial" panose="020B0604020202020204" pitchFamily="34" charset="0"/>
                <a:cs typeface="Arial" panose="020B0604020202020204" pitchFamily="34" charset="0"/>
              </a:rPr>
              <a:t>-167 </a:t>
            </a:r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dBc/Hz at 1 MHz</a:t>
            </a:r>
          </a:p>
          <a:p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CA" sz="1100">
                <a:latin typeface="Arial" panose="020B0604020202020204" pitchFamily="34" charset="0"/>
                <a:cs typeface="Arial" panose="020B0604020202020204" pitchFamily="34" charset="0"/>
              </a:rPr>
              <a:t>-170 </a:t>
            </a:r>
            <a:r>
              <a:rPr lang="en-CA" sz="1100" dirty="0">
                <a:latin typeface="Arial" panose="020B0604020202020204" pitchFamily="34" charset="0"/>
                <a:cs typeface="Arial" panose="020B0604020202020204" pitchFamily="34" charset="0"/>
              </a:rPr>
              <a:t>dBc/Hz at 10 MHz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02C9D1-CBB3-A458-82DE-D084BF44C367}"/>
              </a:ext>
            </a:extLst>
          </p:cNvPr>
          <p:cNvSpPr txBox="1"/>
          <p:nvPr/>
        </p:nvSpPr>
        <p:spPr>
          <a:xfrm rot="1755127">
            <a:off x="3482999" y="3380434"/>
            <a:ext cx="6754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b="1" kern="0" dirty="0">
                <a:solidFill>
                  <a:srgbClr val="FF0000"/>
                </a:solidFill>
                <a:latin typeface="Arial" charset="0"/>
                <a:cs typeface="Arial" charset="0"/>
              </a:rPr>
              <a:t>Phase noise will be improved 8-14 dB </a:t>
            </a:r>
            <a:r>
              <a:rPr lang="en-CA" sz="2000" b="1" kern="0">
                <a:solidFill>
                  <a:srgbClr val="FF0000"/>
                </a:solidFill>
                <a:latin typeface="Arial" charset="0"/>
                <a:cs typeface="Arial" charset="0"/>
              </a:rPr>
              <a:t>in 2025/2026.</a:t>
            </a:r>
            <a:r>
              <a:rPr lang="en-CA" sz="32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7197677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DF5296D9-B24A-4735-A5C6-972CDC98A16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32656"/>
            <a:ext cx="9906000" cy="534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lnSpc>
                <a:spcPct val="90000"/>
              </a:lnSpc>
              <a:buNone/>
            </a:pPr>
            <a:r>
              <a:rPr lang="en-CA" altLang="de-DE" sz="28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Main Oscillator (MO)</a:t>
            </a:r>
          </a:p>
        </p:txBody>
      </p:sp>
      <p:sp>
        <p:nvSpPr>
          <p:cNvPr id="10" name="Rectangle 1027">
            <a:extLst>
              <a:ext uri="{FF2B5EF4-FFF2-40B4-BE49-F238E27FC236}">
                <a16:creationId xmlns:a16="http://schemas.microsoft.com/office/drawing/2014/main" id="{6C4724C3-505E-57FB-1260-927DC27BA37A}"/>
              </a:ext>
            </a:extLst>
          </p:cNvPr>
          <p:cNvSpPr txBox="1">
            <a:spLocks noChangeArrowheads="1"/>
          </p:cNvSpPr>
          <p:nvPr/>
        </p:nvSpPr>
        <p:spPr>
          <a:xfrm>
            <a:off x="6053" y="980728"/>
            <a:ext cx="9899948" cy="360040"/>
          </a:xfrm>
          <a:prstGeom prst="rect">
            <a:avLst/>
          </a:prstGeom>
          <a:solidFill>
            <a:srgbClr val="0061AE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Tx/>
              <a:buNone/>
            </a:pPr>
            <a:r>
              <a:rPr lang="en-US" altLang="de-DE" sz="1600" b="1" dirty="0">
                <a:solidFill>
                  <a:schemeClr val="bg1"/>
                </a:solidFill>
                <a:latin typeface="Arial" charset="0"/>
                <a:ea typeface="Batang" pitchFamily="18" charset="-127"/>
              </a:rPr>
              <a:t>Technical Overview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428ED71-080F-CC1B-65B7-A614B619A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5A2F9A-5659-41F6-9A66-6DD3DC7F6330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1D16F70-B96E-9BAD-527C-948F2191C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Dr. Jiaoni Bai | The 13th MicroTCA Workshop for Industry and Research | 10-12 December 2024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5C51C4-F8A3-47C1-B32D-E257B880FCF6}"/>
              </a:ext>
            </a:extLst>
          </p:cNvPr>
          <p:cNvSpPr txBox="1"/>
          <p:nvPr/>
        </p:nvSpPr>
        <p:spPr>
          <a:xfrm>
            <a:off x="7499652" y="5124845"/>
            <a:ext cx="2303755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indent="444500" algn="ctr">
              <a:lnSpc>
                <a:spcPts val="890"/>
              </a:lnSpc>
            </a:pPr>
            <a:r>
              <a:rPr lang="en-US" sz="9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Under license from DESY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87BDA1-9A0D-A9D8-711B-140D1FA313B9}"/>
              </a:ext>
            </a:extLst>
          </p:cNvPr>
          <p:cNvSpPr txBox="1"/>
          <p:nvPr/>
        </p:nvSpPr>
        <p:spPr>
          <a:xfrm>
            <a:off x="200472" y="1531238"/>
            <a:ext cx="5904656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Custom designed 19″ 600 mm 5U housing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Excellent short-term phase noise and jitter &lt;1fs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Frequency stability better than 10</a:t>
            </a:r>
            <a:r>
              <a:rPr lang="en-US" sz="1700" baseline="300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-12</a:t>
            </a:r>
            <a:r>
              <a:rPr lang="en-US" sz="17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 (hours-days)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Support high power outputs ≥ +46 dBm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Provide different frequencies (optional)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Support remote diagnostic for maintenance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Tight operational reliability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CD69CE-DD06-5A41-2B8A-359C54F891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961" y="4384155"/>
            <a:ext cx="658639" cy="65863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54EC9BF-22F0-4FDC-92B0-26F7BC5F0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3876144"/>
            <a:ext cx="4952998" cy="2530254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6" name="TextBox 8">
            <a:extLst>
              <a:ext uri="{FF2B5EF4-FFF2-40B4-BE49-F238E27FC236}">
                <a16:creationId xmlns:a16="http://schemas.microsoft.com/office/drawing/2014/main" id="{C4F87760-2685-4C41-921D-B3B74210FAC3}"/>
              </a:ext>
            </a:extLst>
          </p:cNvPr>
          <p:cNvSpPr txBox="1"/>
          <p:nvPr/>
        </p:nvSpPr>
        <p:spPr>
          <a:xfrm>
            <a:off x="5169024" y="5368037"/>
            <a:ext cx="4661159" cy="941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Typical Application:</a:t>
            </a:r>
          </a:p>
          <a:p>
            <a:pPr marL="363538" indent="-363538">
              <a:spcAft>
                <a:spcPts val="500"/>
              </a:spcAft>
            </a:pPr>
            <a:r>
              <a:rPr lang="en-US" sz="17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     	Providing high-power and ultra-low phase noise RF-signals in modern accelerators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0269E1-D775-6D90-AFE7-90868A49EB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976" y="1037072"/>
            <a:ext cx="5934116" cy="419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7076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72E20F81-70ED-3D9F-B9AA-1DF8AE215072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32656"/>
            <a:ext cx="9906000" cy="534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lnSpc>
                <a:spcPct val="90000"/>
              </a:lnSpc>
              <a:buNone/>
            </a:pPr>
            <a:r>
              <a:rPr lang="en-CA" altLang="de-DE" sz="28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MO1300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E569CAE-1465-3E4B-5663-CC2995428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5A2F9A-5659-41F6-9A66-6DD3DC7F6330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6E32AED-21AD-58D2-E299-763E16C87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Dr. Jiaoni Bai | The 13th MicroTCA Workshop for Industry and Research | 10-12 December 2024 </a:t>
            </a:r>
            <a:endParaRPr lang="de-DE" dirty="0">
              <a:solidFill>
                <a:srgbClr val="000000"/>
              </a:solidFill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F75EFA3-836C-4B2A-9B9B-7C0F84460523}"/>
              </a:ext>
            </a:extLst>
          </p:cNvPr>
          <p:cNvGrpSpPr/>
          <p:nvPr/>
        </p:nvGrpSpPr>
        <p:grpSpPr>
          <a:xfrm>
            <a:off x="272480" y="2276872"/>
            <a:ext cx="9452244" cy="1080000"/>
            <a:chOff x="344488" y="2385985"/>
            <a:chExt cx="9452244" cy="10800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44D64F6-EF9C-96EA-5BD1-82BA2E420A0F}"/>
                </a:ext>
              </a:extLst>
            </p:cNvPr>
            <p:cNvSpPr/>
            <p:nvPr/>
          </p:nvSpPr>
          <p:spPr>
            <a:xfrm>
              <a:off x="1333177" y="2385985"/>
              <a:ext cx="1298225" cy="10800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61AE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endParaRPr>
            </a:p>
            <a:p>
              <a:pPr algn="ctr"/>
              <a:r>
                <a:rPr lang="en-US" sz="1400" dirty="0">
                  <a:solidFill>
                    <a:srgbClr val="0061AE"/>
                  </a:solidFill>
                  <a:latin typeface="Arial" panose="020B0604020202020204" pitchFamily="34" charset="0"/>
                  <a:ea typeface="Batang" pitchFamily="18" charset="-127"/>
                  <a:cs typeface="Arial" panose="020B0604020202020204" pitchFamily="34" charset="0"/>
                </a:rPr>
                <a:t>Lock module 10 MHz to 100 MHz</a:t>
              </a:r>
            </a:p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2A3B742-9EB8-12E2-9586-EBF7E4D03962}"/>
                </a:ext>
              </a:extLst>
            </p:cNvPr>
            <p:cNvSpPr/>
            <p:nvPr/>
          </p:nvSpPr>
          <p:spPr>
            <a:xfrm>
              <a:off x="2843360" y="2385985"/>
              <a:ext cx="1278537" cy="10800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61AE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endParaRPr>
            </a:p>
            <a:p>
              <a:pPr algn="ctr"/>
              <a:r>
                <a:rPr lang="en-US" sz="1400" dirty="0">
                  <a:solidFill>
                    <a:srgbClr val="0061AE"/>
                  </a:solidFill>
                  <a:latin typeface="Arial" panose="020B0604020202020204" pitchFamily="34" charset="0"/>
                  <a:ea typeface="Batang" pitchFamily="18" charset="-127"/>
                  <a:cs typeface="Arial" panose="020B0604020202020204" pitchFamily="34" charset="0"/>
                </a:rPr>
                <a:t>Multiplier module 100MHz to 1.3 GHz </a:t>
              </a:r>
            </a:p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AE56F1B-E5AE-F1D8-9D03-C45689F1C795}"/>
                </a:ext>
              </a:extLst>
            </p:cNvPr>
            <p:cNvSpPr/>
            <p:nvPr/>
          </p:nvSpPr>
          <p:spPr>
            <a:xfrm>
              <a:off x="4333855" y="2385985"/>
              <a:ext cx="1435729" cy="10800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61AE"/>
                  </a:solidFill>
                  <a:latin typeface="Arial" panose="020B0604020202020204" pitchFamily="34" charset="0"/>
                  <a:ea typeface="Batang" pitchFamily="18" charset="-127"/>
                  <a:cs typeface="Arial" panose="020B0604020202020204" pitchFamily="34" charset="0"/>
                </a:rPr>
                <a:t>Lock module 1.3 GHz multiplier to DRO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C12C6E4-EA52-75C3-ACA0-AD3B32349CE5}"/>
                </a:ext>
              </a:extLst>
            </p:cNvPr>
            <p:cNvSpPr/>
            <p:nvPr/>
          </p:nvSpPr>
          <p:spPr>
            <a:xfrm>
              <a:off x="5989861" y="2385985"/>
              <a:ext cx="1126672" cy="10800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61AE"/>
                  </a:solidFill>
                  <a:latin typeface="Arial" panose="020B0604020202020204" pitchFamily="34" charset="0"/>
                  <a:ea typeface="Batang" pitchFamily="18" charset="-127"/>
                  <a:cs typeface="Arial" panose="020B0604020202020204" pitchFamily="34" charset="0"/>
                </a:rPr>
                <a:t>1.3 GHz </a:t>
              </a:r>
              <a:r>
                <a:rPr lang="en-US" altLang="zh-CN" sz="1400" dirty="0">
                  <a:solidFill>
                    <a:srgbClr val="0061AE"/>
                  </a:solidFill>
                  <a:latin typeface="Arial" panose="020B0604020202020204" pitchFamily="34" charset="0"/>
                  <a:ea typeface="Batang" pitchFamily="18" charset="-127"/>
                  <a:cs typeface="Arial" panose="020B0604020202020204" pitchFamily="34" charset="0"/>
                </a:rPr>
                <a:t>D</a:t>
              </a:r>
              <a:r>
                <a:rPr lang="en-US" sz="1400" dirty="0">
                  <a:solidFill>
                    <a:srgbClr val="0061AE"/>
                  </a:solidFill>
                  <a:latin typeface="Arial" panose="020B0604020202020204" pitchFamily="34" charset="0"/>
                  <a:ea typeface="Batang" pitchFamily="18" charset="-127"/>
                  <a:cs typeface="Arial" panose="020B0604020202020204" pitchFamily="34" charset="0"/>
                </a:rPr>
                <a:t>ielectric Resonator Oscillator DRO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14C4654-0041-02EF-A589-294E46807A48}"/>
                </a:ext>
              </a:extLst>
            </p:cNvPr>
            <p:cNvSpPr/>
            <p:nvPr/>
          </p:nvSpPr>
          <p:spPr>
            <a:xfrm>
              <a:off x="7336810" y="2385985"/>
              <a:ext cx="1167036" cy="10800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61AE"/>
                  </a:solidFill>
                  <a:latin typeface="Arial" panose="020B0604020202020204" pitchFamily="34" charset="0"/>
                  <a:ea typeface="Batang" pitchFamily="18" charset="-127"/>
                  <a:cs typeface="Arial" panose="020B0604020202020204" pitchFamily="34" charset="0"/>
                </a:rPr>
                <a:t>1.3 GHz high power amplifier</a:t>
              </a:r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3A7C2A29-3305-8BA4-85D7-9D29C19CB6F9}"/>
                </a:ext>
              </a:extLst>
            </p:cNvPr>
            <p:cNvSpPr/>
            <p:nvPr/>
          </p:nvSpPr>
          <p:spPr>
            <a:xfrm>
              <a:off x="1129030" y="2781022"/>
              <a:ext cx="216024" cy="299729"/>
            </a:xfrm>
            <a:prstGeom prst="rightArrow">
              <a:avLst/>
            </a:prstGeom>
            <a:solidFill>
              <a:srgbClr val="0061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A135487-02AE-B842-C598-2BEB0F5264A3}"/>
                </a:ext>
              </a:extLst>
            </p:cNvPr>
            <p:cNvSpPr txBox="1"/>
            <p:nvPr/>
          </p:nvSpPr>
          <p:spPr>
            <a:xfrm>
              <a:off x="344488" y="2669276"/>
              <a:ext cx="969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0061AE"/>
                  </a:solidFill>
                  <a:latin typeface="Arial" panose="020B0604020202020204" pitchFamily="34" charset="0"/>
                  <a:ea typeface="Batang" pitchFamily="18" charset="-127"/>
                  <a:cs typeface="Arial" panose="020B0604020202020204" pitchFamily="34" charset="0"/>
                </a:rPr>
                <a:t>GPSDO </a:t>
              </a:r>
            </a:p>
            <a:p>
              <a:r>
                <a:rPr lang="de-DE" sz="1400" dirty="0">
                  <a:solidFill>
                    <a:srgbClr val="0061AE"/>
                  </a:solidFill>
                  <a:latin typeface="Arial" panose="020B0604020202020204" pitchFamily="34" charset="0"/>
                  <a:ea typeface="Batang" pitchFamily="18" charset="-127"/>
                  <a:cs typeface="Arial" panose="020B0604020202020204" pitchFamily="34" charset="0"/>
                </a:rPr>
                <a:t>10 MHz</a:t>
              </a:r>
              <a:endParaRPr lang="en-US" sz="1400" dirty="0">
                <a:solidFill>
                  <a:srgbClr val="0061AE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1791B584-88C8-44FC-A9C6-6A7D16A18608}"/>
                </a:ext>
              </a:extLst>
            </p:cNvPr>
            <p:cNvSpPr/>
            <p:nvPr/>
          </p:nvSpPr>
          <p:spPr>
            <a:xfrm>
              <a:off x="2639213" y="2776121"/>
              <a:ext cx="216024" cy="299729"/>
            </a:xfrm>
            <a:prstGeom prst="rightArrow">
              <a:avLst/>
            </a:prstGeom>
            <a:solidFill>
              <a:srgbClr val="0061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3CB172D1-1C45-CF6E-AB36-BAE64732C77F}"/>
                </a:ext>
              </a:extLst>
            </p:cNvPr>
            <p:cNvSpPr/>
            <p:nvPr/>
          </p:nvSpPr>
          <p:spPr>
            <a:xfrm>
              <a:off x="4121897" y="2776121"/>
              <a:ext cx="216024" cy="299729"/>
            </a:xfrm>
            <a:prstGeom prst="rightArrow">
              <a:avLst/>
            </a:prstGeom>
            <a:solidFill>
              <a:srgbClr val="0061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8DC8266F-98A6-47CE-1717-989CC4E04D1F}"/>
                </a:ext>
              </a:extLst>
            </p:cNvPr>
            <p:cNvSpPr/>
            <p:nvPr/>
          </p:nvSpPr>
          <p:spPr>
            <a:xfrm>
              <a:off x="5782154" y="2776121"/>
              <a:ext cx="216024" cy="299729"/>
            </a:xfrm>
            <a:prstGeom prst="rightArrow">
              <a:avLst/>
            </a:prstGeom>
            <a:solidFill>
              <a:srgbClr val="0061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C94D969D-9444-153A-C940-E6DDE9E73DE8}"/>
                </a:ext>
              </a:extLst>
            </p:cNvPr>
            <p:cNvSpPr/>
            <p:nvPr/>
          </p:nvSpPr>
          <p:spPr>
            <a:xfrm>
              <a:off x="7124850" y="2776121"/>
              <a:ext cx="216024" cy="299729"/>
            </a:xfrm>
            <a:prstGeom prst="rightArrow">
              <a:avLst/>
            </a:prstGeom>
            <a:solidFill>
              <a:srgbClr val="0061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77D9C751-1D8E-5DCC-12E0-DAC9759EEFE6}"/>
                </a:ext>
              </a:extLst>
            </p:cNvPr>
            <p:cNvSpPr/>
            <p:nvPr/>
          </p:nvSpPr>
          <p:spPr>
            <a:xfrm>
              <a:off x="8503846" y="2776121"/>
              <a:ext cx="216024" cy="299729"/>
            </a:xfrm>
            <a:prstGeom prst="rightArrow">
              <a:avLst/>
            </a:prstGeom>
            <a:solidFill>
              <a:srgbClr val="0061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2FCB3EB-F8CA-4826-E8FE-6DFE31D55108}"/>
                </a:ext>
              </a:extLst>
            </p:cNvPr>
            <p:cNvSpPr txBox="1"/>
            <p:nvPr/>
          </p:nvSpPr>
          <p:spPr>
            <a:xfrm>
              <a:off x="8661293" y="2689183"/>
              <a:ext cx="11354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61AE"/>
                  </a:solidFill>
                  <a:latin typeface="Arial" panose="020B0604020202020204" pitchFamily="34" charset="0"/>
                  <a:ea typeface="Batang" pitchFamily="18" charset="-127"/>
                  <a:cs typeface="Arial" panose="020B0604020202020204" pitchFamily="34" charset="0"/>
                </a:rPr>
                <a:t>1.3 GHz </a:t>
              </a:r>
            </a:p>
            <a:p>
              <a:r>
                <a:rPr lang="en-US" sz="1400" dirty="0">
                  <a:solidFill>
                    <a:srgbClr val="0061AE"/>
                  </a:solidFill>
                  <a:latin typeface="Arial" charset="0"/>
                  <a:ea typeface="Batang" pitchFamily="18" charset="-127"/>
                </a:rPr>
                <a:t>≥</a:t>
              </a:r>
              <a:r>
                <a:rPr lang="en-US" sz="1400" dirty="0">
                  <a:solidFill>
                    <a:srgbClr val="0061AE"/>
                  </a:solidFill>
                  <a:latin typeface="Arial" panose="020B0604020202020204" pitchFamily="34" charset="0"/>
                  <a:ea typeface="Batang" pitchFamily="18" charset="-127"/>
                  <a:cs typeface="Arial" panose="020B0604020202020204" pitchFamily="34" charset="0"/>
                </a:rPr>
                <a:t> +46 dBm 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FA26DCD-09FB-B162-DF30-8E26178D5F03}"/>
              </a:ext>
            </a:extLst>
          </p:cNvPr>
          <p:cNvSpPr txBox="1"/>
          <p:nvPr/>
        </p:nvSpPr>
        <p:spPr>
          <a:xfrm>
            <a:off x="1496316" y="1528468"/>
            <a:ext cx="6769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A" sz="16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MO synchronizes an ultra-low phase noise DRO output signal with a</a:t>
            </a:r>
          </a:p>
          <a:p>
            <a:pPr algn="just"/>
            <a:r>
              <a:rPr lang="en-CA" sz="1600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1.3 GHz signal synthesized from an ultra-stable GPSDO 10 MHz signal. </a:t>
            </a:r>
            <a:endParaRPr lang="en-US" sz="1600" dirty="0">
              <a:solidFill>
                <a:srgbClr val="0061AE"/>
              </a:solidFill>
              <a:latin typeface="Arial" charset="0"/>
              <a:ea typeface="Batang" pitchFamily="18" charset="-127"/>
            </a:endParaRPr>
          </a:p>
        </p:txBody>
      </p:sp>
      <p:sp>
        <p:nvSpPr>
          <p:cNvPr id="20" name="Rectangle 1027">
            <a:extLst>
              <a:ext uri="{FF2B5EF4-FFF2-40B4-BE49-F238E27FC236}">
                <a16:creationId xmlns:a16="http://schemas.microsoft.com/office/drawing/2014/main" id="{D87430FE-59BD-2C9B-F74A-BB8A557084D5}"/>
              </a:ext>
            </a:extLst>
          </p:cNvPr>
          <p:cNvSpPr txBox="1">
            <a:spLocks noChangeArrowheads="1"/>
          </p:cNvSpPr>
          <p:nvPr/>
        </p:nvSpPr>
        <p:spPr>
          <a:xfrm>
            <a:off x="6053" y="980728"/>
            <a:ext cx="9899948" cy="360040"/>
          </a:xfrm>
          <a:prstGeom prst="rect">
            <a:avLst/>
          </a:prstGeom>
          <a:solidFill>
            <a:srgbClr val="0061AE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Tx/>
              <a:buNone/>
            </a:pPr>
            <a:r>
              <a:rPr lang="en-US" altLang="de-DE" sz="1600" b="1" dirty="0">
                <a:solidFill>
                  <a:schemeClr val="bg1"/>
                </a:solidFill>
                <a:latin typeface="Arial" charset="0"/>
                <a:ea typeface="Batang" pitchFamily="18" charset="-127"/>
              </a:rPr>
              <a:t>Working Principle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8FB47D-7BE8-DC4F-124D-B5DBDF67DBFF}"/>
              </a:ext>
            </a:extLst>
          </p:cNvPr>
          <p:cNvGrpSpPr/>
          <p:nvPr/>
        </p:nvGrpSpPr>
        <p:grpSpPr>
          <a:xfrm>
            <a:off x="1635211" y="3429000"/>
            <a:ext cx="6612645" cy="3179925"/>
            <a:chOff x="4875059" y="2714927"/>
            <a:chExt cx="5040555" cy="242693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9734EE9-DF70-646A-0C9D-C2455653F3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5000"/>
                      </a14:imgEffect>
                    </a14:imgLayer>
                  </a14:imgProps>
                </a:ext>
              </a:extLst>
            </a:blip>
            <a:srcRect l="4931" t="24154" r="55815" b="8647"/>
            <a:stretch/>
          </p:blipFill>
          <p:spPr>
            <a:xfrm>
              <a:off x="4875059" y="2714927"/>
              <a:ext cx="5040555" cy="242693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ED4E4D9-3166-97FC-2162-F5F3CE818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4874" y="2910708"/>
              <a:ext cx="266807" cy="138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625595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286CAB-BCE1-725E-8B5B-98F791108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6" y="1403870"/>
            <a:ext cx="7920880" cy="5259958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21DFCAC6-7D2B-F391-A4BA-DD45F3225699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32656"/>
            <a:ext cx="9906000" cy="534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lnSpc>
                <a:spcPct val="90000"/>
              </a:lnSpc>
              <a:buNone/>
            </a:pPr>
            <a:r>
              <a:rPr lang="en-CA" altLang="de-DE" sz="2800" b="1" dirty="0">
                <a:solidFill>
                  <a:srgbClr val="0061AE"/>
                </a:solidFill>
                <a:latin typeface="Arial" charset="0"/>
                <a:ea typeface="Batang" pitchFamily="18" charset="-127"/>
              </a:rPr>
              <a:t>MO1300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33DCDD7-98CB-4D9C-177D-3DEAF3C2D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5A2F9A-5659-41F6-9A66-6DD3DC7F6330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E86449-C738-DDAD-177F-219D9D3E8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Dr. Jiaoni Bai | The 13th MicroTCA Workshop for Industry and Research | 10-12 December 2024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" name="Rectangle 1027">
            <a:extLst>
              <a:ext uri="{FF2B5EF4-FFF2-40B4-BE49-F238E27FC236}">
                <a16:creationId xmlns:a16="http://schemas.microsoft.com/office/drawing/2014/main" id="{7B8216D8-45EE-8336-7C7D-826915435035}"/>
              </a:ext>
            </a:extLst>
          </p:cNvPr>
          <p:cNvSpPr txBox="1">
            <a:spLocks noChangeArrowheads="1"/>
          </p:cNvSpPr>
          <p:nvPr/>
        </p:nvSpPr>
        <p:spPr>
          <a:xfrm>
            <a:off x="6053" y="980728"/>
            <a:ext cx="9899948" cy="360040"/>
          </a:xfrm>
          <a:prstGeom prst="rect">
            <a:avLst/>
          </a:prstGeom>
          <a:solidFill>
            <a:srgbClr val="0061AE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FontTx/>
              <a:buNone/>
            </a:pPr>
            <a:r>
              <a:rPr lang="en-US" altLang="de-DE" sz="1600" b="1" dirty="0">
                <a:solidFill>
                  <a:schemeClr val="bg1"/>
                </a:solidFill>
                <a:latin typeface="Arial" charset="0"/>
                <a:ea typeface="Batang" pitchFamily="18" charset="-127"/>
              </a:rPr>
              <a:t>RF Performance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E19602-0EDC-CF79-680F-849EAFF6CFE5}"/>
              </a:ext>
            </a:extLst>
          </p:cNvPr>
          <p:cNvSpPr txBox="1"/>
          <p:nvPr/>
        </p:nvSpPr>
        <p:spPr>
          <a:xfrm>
            <a:off x="5455792" y="2204864"/>
            <a:ext cx="3096344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Ultra-low phase noise at 1.3 GHz</a:t>
            </a:r>
          </a:p>
          <a:p>
            <a:r>
              <a:rPr lang="en-CA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   -92 dBc/Hz at 10 Hz</a:t>
            </a:r>
          </a:p>
          <a:p>
            <a:r>
              <a:rPr lang="en-CA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 -120 dBc/Hz at 100 Hz </a:t>
            </a:r>
          </a:p>
          <a:p>
            <a:r>
              <a:rPr lang="en-CA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 -145 dBc/Hz at 1 kHz </a:t>
            </a:r>
          </a:p>
          <a:p>
            <a:r>
              <a:rPr lang="en-CA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 -161 dBc/Hz at 10 kHz </a:t>
            </a:r>
          </a:p>
          <a:p>
            <a:r>
              <a:rPr lang="en-CA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 -165 dBc/Hz at 100 kHz</a:t>
            </a:r>
          </a:p>
          <a:p>
            <a:r>
              <a:rPr lang="en-CA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 -169 dBc/Hz at 1 MHz</a:t>
            </a:r>
          </a:p>
          <a:p>
            <a:r>
              <a:rPr lang="en-CA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 -170 dBc/Hz at 10 MHz</a:t>
            </a:r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6AAB88D3-D458-306C-2713-17D42F81E31A}"/>
              </a:ext>
            </a:extLst>
          </p:cNvPr>
          <p:cNvSpPr txBox="1">
            <a:spLocks/>
          </p:cNvSpPr>
          <p:nvPr/>
        </p:nvSpPr>
        <p:spPr>
          <a:xfrm>
            <a:off x="5453758" y="6314954"/>
            <a:ext cx="60732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900" dirty="0">
                <a:solidFill>
                  <a:srgbClr val="000000"/>
                </a:solidFill>
              </a:rPr>
              <a:t>Measurement result provided by </a:t>
            </a:r>
            <a:r>
              <a:rPr lang="de-DE" altLang="de-DE" sz="900" dirty="0">
                <a:solidFill>
                  <a:srgbClr val="000000"/>
                </a:solidFill>
              </a:rPr>
              <a:t>F.Ludwig and </a:t>
            </a:r>
            <a:r>
              <a:rPr lang="pt-BR" altLang="de-DE" sz="900">
                <a:solidFill>
                  <a:srgbClr val="000000"/>
                </a:solidFill>
              </a:rPr>
              <a:t>H</a:t>
            </a:r>
            <a:r>
              <a:rPr lang="de-DE" altLang="de-DE" sz="900" dirty="0">
                <a:solidFill>
                  <a:srgbClr val="000000"/>
                </a:solidFill>
              </a:rPr>
              <a:t>.Pryschelski </a:t>
            </a:r>
            <a:r>
              <a:rPr lang="en-US" sz="900" dirty="0">
                <a:solidFill>
                  <a:srgbClr val="000000"/>
                </a:solidFill>
              </a:rPr>
              <a:t>(MSK, DESY)</a:t>
            </a:r>
            <a:endParaRPr lang="de-DE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34077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1615</Words>
  <Application>Microsoft Office PowerPoint</Application>
  <PresentationFormat>A4 Paper (210x297 mm)</PresentationFormat>
  <Paragraphs>250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Batang</vt:lpstr>
      <vt:lpstr>微軟正黑體</vt:lpstr>
      <vt:lpstr>Arial</vt:lpstr>
      <vt:lpstr>方正姚体</vt:lpstr>
      <vt:lpstr>Georgia</vt:lpstr>
      <vt:lpstr>Tahoma</vt:lpstr>
      <vt:lpstr>Times New Roman</vt:lpstr>
      <vt:lpstr>Trebuchet MS</vt:lpstr>
      <vt:lpstr>Verdana</vt:lpstr>
      <vt:lpstr>Wingdings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KVG Quartz Crystal Technology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KVG Company Presentation</dc:title>
  <dc:creator>KVG Quartz Crystal Technology GmbH</dc:creator>
  <cp:lastModifiedBy>Ayvazyan, Gohar</cp:lastModifiedBy>
  <cp:revision>977</cp:revision>
  <cp:lastPrinted>2019-07-17T07:50:41Z</cp:lastPrinted>
  <dcterms:created xsi:type="dcterms:W3CDTF">2002-06-03T07:12:49Z</dcterms:created>
  <dcterms:modified xsi:type="dcterms:W3CDTF">2024-12-10T11:12:09Z</dcterms:modified>
</cp:coreProperties>
</file>