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15"/>
  </p:notesMasterIdLst>
  <p:handoutMasterIdLst>
    <p:handoutMasterId r:id="rId16"/>
  </p:handoutMasterIdLst>
  <p:sldIdLst>
    <p:sldId id="351" r:id="rId3"/>
    <p:sldId id="429" r:id="rId4"/>
    <p:sldId id="402" r:id="rId5"/>
    <p:sldId id="353" r:id="rId6"/>
    <p:sldId id="430" r:id="rId7"/>
    <p:sldId id="423" r:id="rId8"/>
    <p:sldId id="435" r:id="rId9"/>
    <p:sldId id="437" r:id="rId10"/>
    <p:sldId id="434" r:id="rId11"/>
    <p:sldId id="433" r:id="rId12"/>
    <p:sldId id="432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872C5B-96C3-46F9-9D10-3C8960E12F39}">
          <p14:sldIdLst>
            <p14:sldId id="351"/>
            <p14:sldId id="429"/>
            <p14:sldId id="402"/>
            <p14:sldId id="353"/>
            <p14:sldId id="430"/>
            <p14:sldId id="423"/>
            <p14:sldId id="435"/>
            <p14:sldId id="437"/>
            <p14:sldId id="434"/>
            <p14:sldId id="433"/>
            <p14:sldId id="432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5A3B85-2080-BF1D-6AA7-FDDE71D901E5}" name="Dekempeneer Erik" initials="DE" userId="S::erik.dekempeneer@sckcen.be::dd9c19ef-718e-40da-9588-94676f81c95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ser Roland" initials="MR" lastIdx="1" clrIdx="6">
    <p:extLst>
      <p:ext uri="{19B8F6BF-5375-455C-9EA6-DF929625EA0E}">
        <p15:presenceInfo xmlns:p15="http://schemas.microsoft.com/office/powerpoint/2012/main" userId="S::roland.moser@sckcen.be::8ec7d37c-7c11-4180-8c88-a01ce56e12ef" providerId="AD"/>
      </p:ext>
    </p:extLst>
  </p:cmAuthor>
  <p:cmAuthor id="1" name="Hendrickx Raf" initials="HR" lastIdx="1" clrIdx="0">
    <p:extLst>
      <p:ext uri="{19B8F6BF-5375-455C-9EA6-DF929625EA0E}">
        <p15:presenceInfo xmlns:p15="http://schemas.microsoft.com/office/powerpoint/2012/main" userId="S-1-5-21-2143564435-1125984783-857296014-42426" providerId="AD"/>
      </p:ext>
    </p:extLst>
  </p:cmAuthor>
  <p:cmAuthor id="8" name="Meeus Kris" initials="KM" lastIdx="1" clrIdx="7">
    <p:extLst>
      <p:ext uri="{19B8F6BF-5375-455C-9EA6-DF929625EA0E}">
        <p15:presenceInfo xmlns:p15="http://schemas.microsoft.com/office/powerpoint/2012/main" userId="S::Kris.Meeus@sckcen.be::4cad8c7e-8028-4f8f-b4f3-3197975aba47" providerId="AD"/>
      </p:ext>
    </p:extLst>
  </p:cmAuthor>
  <p:cmAuthor id="2" name="Jeroen Engelen" initials="jengelen" lastIdx="3" clrIdx="1">
    <p:extLst>
      <p:ext uri="{19B8F6BF-5375-455C-9EA6-DF929625EA0E}">
        <p15:presenceInfo xmlns:p15="http://schemas.microsoft.com/office/powerpoint/2012/main" userId="Jeroen Engelen" providerId="None"/>
      </p:ext>
    </p:extLst>
  </p:cmAuthor>
  <p:cmAuthor id="3" name="Dorda Ulrich" initials="DU" lastIdx="29" clrIdx="2">
    <p:extLst>
      <p:ext uri="{19B8F6BF-5375-455C-9EA6-DF929625EA0E}">
        <p15:presenceInfo xmlns:p15="http://schemas.microsoft.com/office/powerpoint/2012/main" userId="S-1-5-21-2143564435-1125984783-857296014-41379" providerId="AD"/>
      </p:ext>
    </p:extLst>
  </p:cmAuthor>
  <p:cmAuthor id="4" name="Belloni Francesco" initials="BF" lastIdx="3" clrIdx="3">
    <p:extLst>
      <p:ext uri="{19B8F6BF-5375-455C-9EA6-DF929625EA0E}">
        <p15:presenceInfo xmlns:p15="http://schemas.microsoft.com/office/powerpoint/2012/main" userId="S-1-5-21-2143564435-1125984783-857296014-27925" providerId="AD"/>
      </p:ext>
    </p:extLst>
  </p:cmAuthor>
  <p:cmAuthor id="5" name="Nancy Swinkels" initials="nswinkel" lastIdx="1" clrIdx="4">
    <p:extLst>
      <p:ext uri="{19B8F6BF-5375-455C-9EA6-DF929625EA0E}">
        <p15:presenceInfo xmlns:p15="http://schemas.microsoft.com/office/powerpoint/2012/main" userId="Nancy Swinkels" providerId="None"/>
      </p:ext>
    </p:extLst>
  </p:cmAuthor>
  <p:cmAuthor id="6" name="Gabriele Manfredi" initials="GM" lastIdx="18" clrIdx="5">
    <p:extLst>
      <p:ext uri="{19B8F6BF-5375-455C-9EA6-DF929625EA0E}">
        <p15:presenceInfo xmlns:p15="http://schemas.microsoft.com/office/powerpoint/2012/main" userId="S::gabriele.manfredi@sckcen.be::737386b9-050f-4b76-b076-39a68551f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694"/>
    <a:srgbClr val="984A9C"/>
    <a:srgbClr val="788841"/>
    <a:srgbClr val="CCDFB7"/>
    <a:srgbClr val="ADCC8C"/>
    <a:srgbClr val="E7E6E6"/>
    <a:srgbClr val="6687AE"/>
    <a:srgbClr val="FFFF99"/>
    <a:srgbClr val="DEBCA5"/>
    <a:srgbClr val="55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1316" autoAdjust="0"/>
  </p:normalViewPr>
  <p:slideViewPr>
    <p:cSldViewPr snapToGrid="0">
      <p:cViewPr varScale="1">
        <p:scale>
          <a:sx n="93" d="100"/>
          <a:sy n="93" d="100"/>
        </p:scale>
        <p:origin x="47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1675" y="8741157"/>
            <a:ext cx="798584" cy="402843"/>
            <a:chOff x="222512" y="4397202"/>
            <a:chExt cx="798584" cy="402843"/>
          </a:xfrm>
        </p:grpSpPr>
        <p:cxnSp>
          <p:nvCxnSpPr>
            <p:cNvPr id="32" name="Rechte verbindingslijn 15">
              <a:extLst>
                <a:ext uri="{FF2B5EF4-FFF2-40B4-BE49-F238E27FC236}">
                  <a16:creationId xmlns:a16="http://schemas.microsoft.com/office/drawing/2014/main" id="{37B50A3E-DDAF-4A5F-ADED-8187508C78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6" y="4397202"/>
              <a:ext cx="0" cy="4028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Afbeelding 13">
              <a:extLst>
                <a:ext uri="{FF2B5EF4-FFF2-40B4-BE49-F238E27FC236}">
                  <a16:creationId xmlns:a16="http://schemas.microsoft.com/office/drawing/2014/main" id="{522606A1-5983-4956-9002-1FC101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2" y="4481976"/>
              <a:ext cx="720000" cy="164148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2"/>
          </p:nvPr>
        </p:nvSpPr>
        <p:spPr>
          <a:xfrm>
            <a:off x="1070259" y="8282370"/>
            <a:ext cx="542886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Copyright © SCK CEN -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SCK CEN.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8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title="AlexandriaReference"/>
          <p:cNvSpPr txBox="1"/>
          <p:nvPr/>
        </p:nvSpPr>
        <p:spPr>
          <a:xfrm>
            <a:off x="1002044" y="8723215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 title="AlexandriaDistributionLimitations"/>
          <p:cNvSpPr txBox="1"/>
          <p:nvPr/>
        </p:nvSpPr>
        <p:spPr>
          <a:xfrm>
            <a:off x="4924931" y="889242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 title="AlexandriaAlternativeReference"/>
          <p:cNvSpPr txBox="1"/>
          <p:nvPr/>
        </p:nvSpPr>
        <p:spPr>
          <a:xfrm>
            <a:off x="1002044" y="886692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 txBox="1">
            <a:spLocks/>
          </p:cNvSpPr>
          <p:nvPr/>
        </p:nvSpPr>
        <p:spPr>
          <a:xfrm>
            <a:off x="3749673" y="8784848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6585638" y="8784848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1021096" y="8759345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" y="8765797"/>
            <a:ext cx="720000" cy="164148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3643" y="310337"/>
            <a:ext cx="5450714" cy="3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Copyright 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© SCK CEN 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-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of SCK CEN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41" name="Notes Placeholder 4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Slide Image Placeholder 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472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65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821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6262" r="6836" b="16827"/>
          <a:stretch/>
        </p:blipFill>
        <p:spPr>
          <a:xfrm>
            <a:off x="742950" y="762000"/>
            <a:ext cx="10725150" cy="4476750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62000" y="5300663"/>
            <a:ext cx="2193925" cy="793750"/>
            <a:chOff x="480" y="3339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0" y="3339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80" y="3418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0" y="3418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662" y="3418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662" y="3418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956" y="3530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93" y="3339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202" y="3418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202" y="3418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411" y="3418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1464" y="3464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11" y="3418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665" y="3418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002" y="3418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002" y="3418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488" y="3752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538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594" y="3750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612" y="3769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664" y="3751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684" y="3769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42" y="3769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22" y="3752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877" y="3770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927" y="3769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982" y="3750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1002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1"/>
            <p:cNvSpPr>
              <a:spLocks noEditPoints="1"/>
            </p:cNvSpPr>
            <p:nvPr userDrawn="1"/>
          </p:nvSpPr>
          <p:spPr bwMode="auto">
            <a:xfrm>
              <a:off x="1055" y="3769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2"/>
            <p:cNvSpPr>
              <a:spLocks/>
            </p:cNvSpPr>
            <p:nvPr userDrawn="1"/>
          </p:nvSpPr>
          <p:spPr bwMode="auto">
            <a:xfrm>
              <a:off x="1112" y="3769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3"/>
            <p:cNvSpPr>
              <a:spLocks noEditPoints="1"/>
            </p:cNvSpPr>
            <p:nvPr userDrawn="1"/>
          </p:nvSpPr>
          <p:spPr bwMode="auto">
            <a:xfrm>
              <a:off x="1170" y="3752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4"/>
            <p:cNvSpPr>
              <a:spLocks noEditPoints="1"/>
            </p:cNvSpPr>
            <p:nvPr userDrawn="1"/>
          </p:nvSpPr>
          <p:spPr bwMode="auto">
            <a:xfrm>
              <a:off x="1212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5"/>
            <p:cNvSpPr>
              <a:spLocks/>
            </p:cNvSpPr>
            <p:nvPr userDrawn="1"/>
          </p:nvSpPr>
          <p:spPr bwMode="auto">
            <a:xfrm>
              <a:off x="1264" y="3769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6"/>
            <p:cNvSpPr>
              <a:spLocks noEditPoints="1"/>
            </p:cNvSpPr>
            <p:nvPr userDrawn="1"/>
          </p:nvSpPr>
          <p:spPr bwMode="auto">
            <a:xfrm>
              <a:off x="1303" y="3769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7"/>
            <p:cNvSpPr>
              <a:spLocks noEditPoints="1"/>
            </p:cNvSpPr>
            <p:nvPr userDrawn="1"/>
          </p:nvSpPr>
          <p:spPr bwMode="auto">
            <a:xfrm>
              <a:off x="1356" y="3769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8"/>
            <p:cNvSpPr>
              <a:spLocks/>
            </p:cNvSpPr>
            <p:nvPr userDrawn="1"/>
          </p:nvSpPr>
          <p:spPr bwMode="auto">
            <a:xfrm>
              <a:off x="1413" y="3769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9"/>
            <p:cNvSpPr>
              <a:spLocks/>
            </p:cNvSpPr>
            <p:nvPr userDrawn="1"/>
          </p:nvSpPr>
          <p:spPr bwMode="auto">
            <a:xfrm>
              <a:off x="1440" y="3769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40"/>
            <p:cNvSpPr>
              <a:spLocks/>
            </p:cNvSpPr>
            <p:nvPr userDrawn="1"/>
          </p:nvSpPr>
          <p:spPr bwMode="auto">
            <a:xfrm>
              <a:off x="1495" y="3750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1"/>
            <p:cNvSpPr>
              <a:spLocks/>
            </p:cNvSpPr>
            <p:nvPr userDrawn="1"/>
          </p:nvSpPr>
          <p:spPr bwMode="auto">
            <a:xfrm>
              <a:off x="1571" y="3751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2"/>
            <p:cNvSpPr>
              <a:spLocks noEditPoints="1"/>
            </p:cNvSpPr>
            <p:nvPr userDrawn="1"/>
          </p:nvSpPr>
          <p:spPr bwMode="auto">
            <a:xfrm>
              <a:off x="1642" y="3769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3"/>
            <p:cNvSpPr>
              <a:spLocks/>
            </p:cNvSpPr>
            <p:nvPr userDrawn="1"/>
          </p:nvSpPr>
          <p:spPr bwMode="auto">
            <a:xfrm>
              <a:off x="1698" y="3769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4"/>
            <p:cNvSpPr>
              <a:spLocks/>
            </p:cNvSpPr>
            <p:nvPr userDrawn="1"/>
          </p:nvSpPr>
          <p:spPr bwMode="auto">
            <a:xfrm>
              <a:off x="1744" y="3750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5"/>
            <p:cNvSpPr>
              <a:spLocks/>
            </p:cNvSpPr>
            <p:nvPr userDrawn="1"/>
          </p:nvSpPr>
          <p:spPr bwMode="auto">
            <a:xfrm>
              <a:off x="1785" y="3769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6"/>
            <p:cNvSpPr>
              <a:spLocks noEditPoints="1"/>
            </p:cNvSpPr>
            <p:nvPr userDrawn="1"/>
          </p:nvSpPr>
          <p:spPr bwMode="auto">
            <a:xfrm>
              <a:off x="1812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0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8982" r="2160" b="26878"/>
          <a:stretch/>
        </p:blipFill>
        <p:spPr>
          <a:xfrm>
            <a:off x="742950" y="733425"/>
            <a:ext cx="9210675" cy="53530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341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55454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554549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16462"/>
          <a:stretch/>
        </p:blipFill>
        <p:spPr>
          <a:xfrm>
            <a:off x="752929" y="769258"/>
            <a:ext cx="10697028" cy="53267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68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ng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827482"/>
            <a:ext cx="1470223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09AA0D7A-FE33-4F8C-9C9B-2DF71EA202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63784" y="1810727"/>
            <a:ext cx="1517650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/>
              <a:t>add icon</a:t>
            </a:r>
            <a:endParaRPr lang="en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5175" y="1822478"/>
            <a:ext cx="3333623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1D06019-3674-4CC0-8571-2CD83FD684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264" y="1810727"/>
            <a:ext cx="3269974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2" y="806211"/>
            <a:ext cx="10658476" cy="884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4872037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69814" y="3429000"/>
            <a:ext cx="4872037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3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8939204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86463"/>
            <a:ext cx="8939204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408312" y="800496"/>
            <a:ext cx="2013743" cy="5287567"/>
            <a:chOff x="9408312" y="800496"/>
            <a:chExt cx="2013743" cy="5287567"/>
          </a:xfrm>
          <a:solidFill>
            <a:schemeClr val="bg1">
              <a:lumMod val="95000"/>
            </a:schemeClr>
          </a:solidFill>
        </p:grpSpPr>
        <p:sp>
          <p:nvSpPr>
            <p:cNvPr id="673" name="Oval 672"/>
            <p:cNvSpPr/>
            <p:nvPr/>
          </p:nvSpPr>
          <p:spPr>
            <a:xfrm>
              <a:off x="10003624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10598936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0896592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11194248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10301280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10598936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10896592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11194248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10003624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 userDrawn="1"/>
          </p:nvSpPr>
          <p:spPr>
            <a:xfrm>
              <a:off x="10301280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10896592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11194248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10301280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11194248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0003624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0301280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0598936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0896592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11194248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70596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301280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598936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896592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119424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003624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01280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98936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194248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0598936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0896592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194248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940831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970596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0003624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0301280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598936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89659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119424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970596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003624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896592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119424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3624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0301280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598936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0896592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1194248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598936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0896592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970596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0301280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896592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119424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0003624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0598936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0896592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1194248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40831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98936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89659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194248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003624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8936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94248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301280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896592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194248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0596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301280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598936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19424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3" y="2293938"/>
            <a:ext cx="8939212" cy="379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65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86463"/>
            <a:ext cx="10658465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2293938"/>
            <a:ext cx="10658475" cy="379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75" cy="985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1786072"/>
            <a:ext cx="10658475" cy="430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100"/>
            <a:ext cx="10658475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3200" y="1638300"/>
            <a:ext cx="4872038" cy="69850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66762" y="1638300"/>
            <a:ext cx="4872037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endParaRPr lang="en-B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44414" y="2463800"/>
            <a:ext cx="4872037" cy="3594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099"/>
            <a:ext cx="5329237" cy="558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60501"/>
            <a:ext cx="5329237" cy="922958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553200" y="800101"/>
            <a:ext cx="4872038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endParaRPr lang="en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6762" y="2485059"/>
            <a:ext cx="5329237" cy="3572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00100"/>
            <a:ext cx="5983288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75" y="0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1768890"/>
            <a:ext cx="6010275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6763" y="2895600"/>
            <a:ext cx="6010275" cy="3581400"/>
          </a:xfrm>
        </p:spPr>
        <p:txBody>
          <a:bodyPr/>
          <a:lstStyle>
            <a:lvl1pPr marL="355600" indent="-355600">
              <a:defRPr/>
            </a:lvl1pPr>
            <a:lvl2pPr marL="622300" indent="-266700">
              <a:defRPr/>
            </a:lvl2pPr>
            <a:lvl3pPr marL="990600" indent="-266700">
              <a:defRPr/>
            </a:lvl3pPr>
            <a:lvl4pPr marL="1524000" indent="-266700">
              <a:defRPr/>
            </a:lvl4pPr>
            <a:lvl5pPr marL="1968500" indent="-355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3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42" y="800100"/>
            <a:ext cx="5305309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indent="-360000">
              <a:defRPr sz="36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057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-360000" algn="ctr">
              <a:buFontTx/>
              <a:buNone/>
              <a:defRPr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68890"/>
            <a:ext cx="5329238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-360000">
              <a:buFontTx/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857500"/>
            <a:ext cx="5329238" cy="3200400"/>
          </a:xfrm>
        </p:spPr>
        <p:txBody>
          <a:bodyPr wrap="square">
            <a:normAutofit/>
          </a:bodyPr>
          <a:lstStyle>
            <a:lvl1pPr marL="269875" indent="-273050"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533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017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168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5240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15" hasCustomPrompt="1"/>
          </p:nvPr>
        </p:nvSpPr>
        <p:spPr>
          <a:xfrm>
            <a:off x="107078" y="5338327"/>
            <a:ext cx="809863" cy="1418431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 marL="8890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5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9781" r="9238" b="29912"/>
          <a:stretch/>
        </p:blipFill>
        <p:spPr>
          <a:xfrm>
            <a:off x="771525" y="771525"/>
            <a:ext cx="10658475" cy="4435475"/>
          </a:xfrm>
          <a:prstGeom prst="rect">
            <a:avLst/>
          </a:prstGeom>
        </p:spPr>
      </p:pic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62000" y="5310188"/>
            <a:ext cx="2193925" cy="793750"/>
            <a:chOff x="480" y="3345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0" y="3345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56" y="3536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93" y="3345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464" y="3470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665" y="3424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488" y="3758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538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94" y="3756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12" y="3775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664" y="3757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684" y="3775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2" y="3775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822" y="3758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877" y="3776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927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982" y="3756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0"/>
            <p:cNvSpPr>
              <a:spLocks noEditPoints="1"/>
            </p:cNvSpPr>
            <p:nvPr userDrawn="1"/>
          </p:nvSpPr>
          <p:spPr bwMode="auto">
            <a:xfrm>
              <a:off x="100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1"/>
            <p:cNvSpPr>
              <a:spLocks noEditPoints="1"/>
            </p:cNvSpPr>
            <p:nvPr userDrawn="1"/>
          </p:nvSpPr>
          <p:spPr bwMode="auto">
            <a:xfrm>
              <a:off x="1055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2"/>
            <p:cNvSpPr>
              <a:spLocks/>
            </p:cNvSpPr>
            <p:nvPr userDrawn="1"/>
          </p:nvSpPr>
          <p:spPr bwMode="auto">
            <a:xfrm>
              <a:off x="1112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3"/>
            <p:cNvSpPr>
              <a:spLocks noEditPoints="1"/>
            </p:cNvSpPr>
            <p:nvPr userDrawn="1"/>
          </p:nvSpPr>
          <p:spPr bwMode="auto">
            <a:xfrm>
              <a:off x="1170" y="3758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4"/>
            <p:cNvSpPr>
              <a:spLocks noEditPoints="1"/>
            </p:cNvSpPr>
            <p:nvPr userDrawn="1"/>
          </p:nvSpPr>
          <p:spPr bwMode="auto">
            <a:xfrm>
              <a:off x="12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5"/>
            <p:cNvSpPr>
              <a:spLocks/>
            </p:cNvSpPr>
            <p:nvPr userDrawn="1"/>
          </p:nvSpPr>
          <p:spPr bwMode="auto">
            <a:xfrm>
              <a:off x="1264" y="3775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6"/>
            <p:cNvSpPr>
              <a:spLocks noEditPoints="1"/>
            </p:cNvSpPr>
            <p:nvPr userDrawn="1"/>
          </p:nvSpPr>
          <p:spPr bwMode="auto">
            <a:xfrm>
              <a:off x="1303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7"/>
            <p:cNvSpPr>
              <a:spLocks noEditPoints="1"/>
            </p:cNvSpPr>
            <p:nvPr userDrawn="1"/>
          </p:nvSpPr>
          <p:spPr bwMode="auto">
            <a:xfrm>
              <a:off x="1356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8"/>
            <p:cNvSpPr>
              <a:spLocks/>
            </p:cNvSpPr>
            <p:nvPr userDrawn="1"/>
          </p:nvSpPr>
          <p:spPr bwMode="auto">
            <a:xfrm>
              <a:off x="1413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39"/>
            <p:cNvSpPr>
              <a:spLocks/>
            </p:cNvSpPr>
            <p:nvPr userDrawn="1"/>
          </p:nvSpPr>
          <p:spPr bwMode="auto">
            <a:xfrm>
              <a:off x="1440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0"/>
            <p:cNvSpPr>
              <a:spLocks/>
            </p:cNvSpPr>
            <p:nvPr userDrawn="1"/>
          </p:nvSpPr>
          <p:spPr bwMode="auto">
            <a:xfrm>
              <a:off x="1495" y="3756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1"/>
            <p:cNvSpPr>
              <a:spLocks/>
            </p:cNvSpPr>
            <p:nvPr userDrawn="1"/>
          </p:nvSpPr>
          <p:spPr bwMode="auto">
            <a:xfrm>
              <a:off x="1571" y="3757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2"/>
            <p:cNvSpPr>
              <a:spLocks noEditPoints="1"/>
            </p:cNvSpPr>
            <p:nvPr userDrawn="1"/>
          </p:nvSpPr>
          <p:spPr bwMode="auto">
            <a:xfrm>
              <a:off x="1642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3"/>
            <p:cNvSpPr>
              <a:spLocks/>
            </p:cNvSpPr>
            <p:nvPr userDrawn="1"/>
          </p:nvSpPr>
          <p:spPr bwMode="auto">
            <a:xfrm>
              <a:off x="1698" y="3775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4"/>
            <p:cNvSpPr>
              <a:spLocks/>
            </p:cNvSpPr>
            <p:nvPr userDrawn="1"/>
          </p:nvSpPr>
          <p:spPr bwMode="auto">
            <a:xfrm>
              <a:off x="1744" y="3756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5"/>
            <p:cNvSpPr>
              <a:spLocks/>
            </p:cNvSpPr>
            <p:nvPr userDrawn="1"/>
          </p:nvSpPr>
          <p:spPr bwMode="auto">
            <a:xfrm>
              <a:off x="1785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Freeform 46"/>
            <p:cNvSpPr>
              <a:spLocks noEditPoints="1"/>
            </p:cNvSpPr>
            <p:nvPr userDrawn="1"/>
          </p:nvSpPr>
          <p:spPr bwMode="auto">
            <a:xfrm>
              <a:off x="18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2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/>
              <a:t>Click to add a quote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/>
              <a:t>Click to add a name</a:t>
            </a:r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613400" y="1055688"/>
            <a:ext cx="965200" cy="1143000"/>
            <a:chOff x="3536" y="665"/>
            <a:chExt cx="608" cy="72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988" y="1116"/>
              <a:ext cx="43" cy="44"/>
            </a:xfrm>
            <a:custGeom>
              <a:avLst/>
              <a:gdLst>
                <a:gd name="T0" fmla="*/ 44 w 87"/>
                <a:gd name="T1" fmla="*/ 86 h 86"/>
                <a:gd name="T2" fmla="*/ 44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4 w 87"/>
                <a:gd name="T37" fmla="*/ 0 h 86"/>
                <a:gd name="T38" fmla="*/ 44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5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5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4 w 87"/>
                <a:gd name="T73" fmla="*/ 86 h 86"/>
                <a:gd name="T74" fmla="*/ 44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86"/>
                  </a:moveTo>
                  <a:lnTo>
                    <a:pt x="44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931" y="1116"/>
              <a:ext cx="44" cy="44"/>
            </a:xfrm>
            <a:custGeom>
              <a:avLst/>
              <a:gdLst>
                <a:gd name="T0" fmla="*/ 43 w 87"/>
                <a:gd name="T1" fmla="*/ 86 h 86"/>
                <a:gd name="T2" fmla="*/ 43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3 w 87"/>
                <a:gd name="T37" fmla="*/ 0 h 86"/>
                <a:gd name="T38" fmla="*/ 43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3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3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3 w 87"/>
                <a:gd name="T73" fmla="*/ 86 h 86"/>
                <a:gd name="T74" fmla="*/ 43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lnTo>
                    <a:pt x="43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705" y="891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649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3649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 userDrawn="1"/>
          </p:nvSpPr>
          <p:spPr bwMode="auto">
            <a:xfrm>
              <a:off x="3988" y="1230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79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7 w 87"/>
                <a:gd name="T43" fmla="*/ 82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6 h 86"/>
                <a:gd name="T50" fmla="*/ 5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5 w 87"/>
                <a:gd name="T61" fmla="*/ 27 h 86"/>
                <a:gd name="T62" fmla="*/ 9 w 87"/>
                <a:gd name="T63" fmla="*/ 18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5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6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7"/>
            <p:cNvSpPr>
              <a:spLocks/>
            </p:cNvSpPr>
            <p:nvPr userDrawn="1"/>
          </p:nvSpPr>
          <p:spPr bwMode="auto">
            <a:xfrm>
              <a:off x="4101" y="1173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2 h 87"/>
                <a:gd name="T6" fmla="*/ 59 w 85"/>
                <a:gd name="T7" fmla="*/ 5 h 87"/>
                <a:gd name="T8" fmla="*/ 66 w 85"/>
                <a:gd name="T9" fmla="*/ 9 h 87"/>
                <a:gd name="T10" fmla="*/ 73 w 85"/>
                <a:gd name="T11" fmla="*/ 14 h 87"/>
                <a:gd name="T12" fmla="*/ 78 w 85"/>
                <a:gd name="T13" fmla="*/ 20 h 87"/>
                <a:gd name="T14" fmla="*/ 81 w 85"/>
                <a:gd name="T15" fmla="*/ 27 h 87"/>
                <a:gd name="T16" fmla="*/ 84 w 85"/>
                <a:gd name="T17" fmla="*/ 35 h 87"/>
                <a:gd name="T18" fmla="*/ 85 w 85"/>
                <a:gd name="T19" fmla="*/ 44 h 87"/>
                <a:gd name="T20" fmla="*/ 85 w 85"/>
                <a:gd name="T21" fmla="*/ 44 h 87"/>
                <a:gd name="T22" fmla="*/ 84 w 85"/>
                <a:gd name="T23" fmla="*/ 53 h 87"/>
                <a:gd name="T24" fmla="*/ 81 w 85"/>
                <a:gd name="T25" fmla="*/ 61 h 87"/>
                <a:gd name="T26" fmla="*/ 78 w 85"/>
                <a:gd name="T27" fmla="*/ 68 h 87"/>
                <a:gd name="T28" fmla="*/ 73 w 85"/>
                <a:gd name="T29" fmla="*/ 75 h 87"/>
                <a:gd name="T30" fmla="*/ 66 w 85"/>
                <a:gd name="T31" fmla="*/ 79 h 87"/>
                <a:gd name="T32" fmla="*/ 59 w 85"/>
                <a:gd name="T33" fmla="*/ 83 h 87"/>
                <a:gd name="T34" fmla="*/ 51 w 85"/>
                <a:gd name="T35" fmla="*/ 86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6 h 87"/>
                <a:gd name="T42" fmla="*/ 26 w 85"/>
                <a:gd name="T43" fmla="*/ 83 h 87"/>
                <a:gd name="T44" fmla="*/ 18 w 85"/>
                <a:gd name="T45" fmla="*/ 79 h 87"/>
                <a:gd name="T46" fmla="*/ 12 w 85"/>
                <a:gd name="T47" fmla="*/ 75 h 87"/>
                <a:gd name="T48" fmla="*/ 7 w 85"/>
                <a:gd name="T49" fmla="*/ 68 h 87"/>
                <a:gd name="T50" fmla="*/ 2 w 85"/>
                <a:gd name="T51" fmla="*/ 61 h 87"/>
                <a:gd name="T52" fmla="*/ 0 w 85"/>
                <a:gd name="T53" fmla="*/ 53 h 87"/>
                <a:gd name="T54" fmla="*/ 0 w 85"/>
                <a:gd name="T55" fmla="*/ 44 h 87"/>
                <a:gd name="T56" fmla="*/ 0 w 85"/>
                <a:gd name="T57" fmla="*/ 44 h 87"/>
                <a:gd name="T58" fmla="*/ 0 w 85"/>
                <a:gd name="T59" fmla="*/ 35 h 87"/>
                <a:gd name="T60" fmla="*/ 2 w 85"/>
                <a:gd name="T61" fmla="*/ 27 h 87"/>
                <a:gd name="T62" fmla="*/ 7 w 85"/>
                <a:gd name="T63" fmla="*/ 20 h 87"/>
                <a:gd name="T64" fmla="*/ 12 w 85"/>
                <a:gd name="T65" fmla="*/ 14 h 87"/>
                <a:gd name="T66" fmla="*/ 18 w 85"/>
                <a:gd name="T67" fmla="*/ 9 h 87"/>
                <a:gd name="T68" fmla="*/ 26 w 85"/>
                <a:gd name="T69" fmla="*/ 5 h 87"/>
                <a:gd name="T70" fmla="*/ 33 w 85"/>
                <a:gd name="T71" fmla="*/ 2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3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4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/>
            <p:cNvSpPr>
              <a:spLocks/>
            </p:cNvSpPr>
            <p:nvPr userDrawn="1"/>
          </p:nvSpPr>
          <p:spPr bwMode="auto">
            <a:xfrm>
              <a:off x="4101" y="1116"/>
              <a:ext cx="43" cy="44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1 h 86"/>
                <a:gd name="T6" fmla="*/ 59 w 85"/>
                <a:gd name="T7" fmla="*/ 4 h 86"/>
                <a:gd name="T8" fmla="*/ 66 w 85"/>
                <a:gd name="T9" fmla="*/ 8 h 86"/>
                <a:gd name="T10" fmla="*/ 73 w 85"/>
                <a:gd name="T11" fmla="*/ 12 h 86"/>
                <a:gd name="T12" fmla="*/ 78 w 85"/>
                <a:gd name="T13" fmla="*/ 19 h 86"/>
                <a:gd name="T14" fmla="*/ 81 w 85"/>
                <a:gd name="T15" fmla="*/ 26 h 86"/>
                <a:gd name="T16" fmla="*/ 84 w 85"/>
                <a:gd name="T17" fmla="*/ 34 h 86"/>
                <a:gd name="T18" fmla="*/ 85 w 85"/>
                <a:gd name="T19" fmla="*/ 44 h 86"/>
                <a:gd name="T20" fmla="*/ 85 w 85"/>
                <a:gd name="T21" fmla="*/ 44 h 86"/>
                <a:gd name="T22" fmla="*/ 84 w 85"/>
                <a:gd name="T23" fmla="*/ 52 h 86"/>
                <a:gd name="T24" fmla="*/ 81 w 85"/>
                <a:gd name="T25" fmla="*/ 60 h 86"/>
                <a:gd name="T26" fmla="*/ 78 w 85"/>
                <a:gd name="T27" fmla="*/ 67 h 86"/>
                <a:gd name="T28" fmla="*/ 73 w 85"/>
                <a:gd name="T29" fmla="*/ 74 h 86"/>
                <a:gd name="T30" fmla="*/ 66 w 85"/>
                <a:gd name="T31" fmla="*/ 78 h 86"/>
                <a:gd name="T32" fmla="*/ 59 w 85"/>
                <a:gd name="T33" fmla="*/ 82 h 86"/>
                <a:gd name="T34" fmla="*/ 51 w 85"/>
                <a:gd name="T35" fmla="*/ 85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5 h 86"/>
                <a:gd name="T42" fmla="*/ 26 w 85"/>
                <a:gd name="T43" fmla="*/ 82 h 86"/>
                <a:gd name="T44" fmla="*/ 18 w 85"/>
                <a:gd name="T45" fmla="*/ 78 h 86"/>
                <a:gd name="T46" fmla="*/ 12 w 85"/>
                <a:gd name="T47" fmla="*/ 74 h 86"/>
                <a:gd name="T48" fmla="*/ 7 w 85"/>
                <a:gd name="T49" fmla="*/ 67 h 86"/>
                <a:gd name="T50" fmla="*/ 2 w 85"/>
                <a:gd name="T51" fmla="*/ 60 h 86"/>
                <a:gd name="T52" fmla="*/ 0 w 85"/>
                <a:gd name="T53" fmla="*/ 52 h 86"/>
                <a:gd name="T54" fmla="*/ 0 w 85"/>
                <a:gd name="T55" fmla="*/ 44 h 86"/>
                <a:gd name="T56" fmla="*/ 0 w 85"/>
                <a:gd name="T57" fmla="*/ 44 h 86"/>
                <a:gd name="T58" fmla="*/ 0 w 85"/>
                <a:gd name="T59" fmla="*/ 34 h 86"/>
                <a:gd name="T60" fmla="*/ 2 w 85"/>
                <a:gd name="T61" fmla="*/ 26 h 86"/>
                <a:gd name="T62" fmla="*/ 7 w 85"/>
                <a:gd name="T63" fmla="*/ 19 h 86"/>
                <a:gd name="T64" fmla="*/ 12 w 85"/>
                <a:gd name="T65" fmla="*/ 12 h 86"/>
                <a:gd name="T66" fmla="*/ 18 w 85"/>
                <a:gd name="T67" fmla="*/ 8 h 86"/>
                <a:gd name="T68" fmla="*/ 26 w 85"/>
                <a:gd name="T69" fmla="*/ 4 h 86"/>
                <a:gd name="T70" fmla="*/ 33 w 85"/>
                <a:gd name="T71" fmla="*/ 1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9"/>
            <p:cNvSpPr>
              <a:spLocks/>
            </p:cNvSpPr>
            <p:nvPr userDrawn="1"/>
          </p:nvSpPr>
          <p:spPr bwMode="auto">
            <a:xfrm>
              <a:off x="4101" y="1060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1 h 87"/>
                <a:gd name="T6" fmla="*/ 59 w 85"/>
                <a:gd name="T7" fmla="*/ 4 h 87"/>
                <a:gd name="T8" fmla="*/ 66 w 85"/>
                <a:gd name="T9" fmla="*/ 8 h 87"/>
                <a:gd name="T10" fmla="*/ 73 w 85"/>
                <a:gd name="T11" fmla="*/ 12 h 87"/>
                <a:gd name="T12" fmla="*/ 78 w 85"/>
                <a:gd name="T13" fmla="*/ 19 h 87"/>
                <a:gd name="T14" fmla="*/ 81 w 85"/>
                <a:gd name="T15" fmla="*/ 26 h 87"/>
                <a:gd name="T16" fmla="*/ 84 w 85"/>
                <a:gd name="T17" fmla="*/ 34 h 87"/>
                <a:gd name="T18" fmla="*/ 85 w 85"/>
                <a:gd name="T19" fmla="*/ 43 h 87"/>
                <a:gd name="T20" fmla="*/ 85 w 85"/>
                <a:gd name="T21" fmla="*/ 43 h 87"/>
                <a:gd name="T22" fmla="*/ 84 w 85"/>
                <a:gd name="T23" fmla="*/ 52 h 87"/>
                <a:gd name="T24" fmla="*/ 81 w 85"/>
                <a:gd name="T25" fmla="*/ 61 h 87"/>
                <a:gd name="T26" fmla="*/ 78 w 85"/>
                <a:gd name="T27" fmla="*/ 67 h 87"/>
                <a:gd name="T28" fmla="*/ 73 w 85"/>
                <a:gd name="T29" fmla="*/ 73 h 87"/>
                <a:gd name="T30" fmla="*/ 66 w 85"/>
                <a:gd name="T31" fmla="*/ 78 h 87"/>
                <a:gd name="T32" fmla="*/ 59 w 85"/>
                <a:gd name="T33" fmla="*/ 83 h 87"/>
                <a:gd name="T34" fmla="*/ 51 w 85"/>
                <a:gd name="T35" fmla="*/ 85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5 h 87"/>
                <a:gd name="T42" fmla="*/ 26 w 85"/>
                <a:gd name="T43" fmla="*/ 83 h 87"/>
                <a:gd name="T44" fmla="*/ 18 w 85"/>
                <a:gd name="T45" fmla="*/ 78 h 87"/>
                <a:gd name="T46" fmla="*/ 12 w 85"/>
                <a:gd name="T47" fmla="*/ 73 h 87"/>
                <a:gd name="T48" fmla="*/ 7 w 85"/>
                <a:gd name="T49" fmla="*/ 67 h 87"/>
                <a:gd name="T50" fmla="*/ 2 w 85"/>
                <a:gd name="T51" fmla="*/ 61 h 87"/>
                <a:gd name="T52" fmla="*/ 0 w 85"/>
                <a:gd name="T53" fmla="*/ 52 h 87"/>
                <a:gd name="T54" fmla="*/ 0 w 85"/>
                <a:gd name="T55" fmla="*/ 43 h 87"/>
                <a:gd name="T56" fmla="*/ 0 w 85"/>
                <a:gd name="T57" fmla="*/ 43 h 87"/>
                <a:gd name="T58" fmla="*/ 0 w 85"/>
                <a:gd name="T59" fmla="*/ 34 h 87"/>
                <a:gd name="T60" fmla="*/ 2 w 85"/>
                <a:gd name="T61" fmla="*/ 26 h 87"/>
                <a:gd name="T62" fmla="*/ 7 w 85"/>
                <a:gd name="T63" fmla="*/ 19 h 87"/>
                <a:gd name="T64" fmla="*/ 12 w 85"/>
                <a:gd name="T65" fmla="*/ 12 h 87"/>
                <a:gd name="T66" fmla="*/ 18 w 85"/>
                <a:gd name="T67" fmla="*/ 8 h 87"/>
                <a:gd name="T68" fmla="*/ 26 w 85"/>
                <a:gd name="T69" fmla="*/ 4 h 87"/>
                <a:gd name="T70" fmla="*/ 33 w 85"/>
                <a:gd name="T71" fmla="*/ 1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/>
            </p:cNvSpPr>
            <p:nvPr userDrawn="1"/>
          </p:nvSpPr>
          <p:spPr bwMode="auto">
            <a:xfrm>
              <a:off x="4101" y="1004"/>
              <a:ext cx="43" cy="42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2 h 86"/>
                <a:gd name="T6" fmla="*/ 59 w 85"/>
                <a:gd name="T7" fmla="*/ 5 h 86"/>
                <a:gd name="T8" fmla="*/ 66 w 85"/>
                <a:gd name="T9" fmla="*/ 7 h 86"/>
                <a:gd name="T10" fmla="*/ 73 w 85"/>
                <a:gd name="T11" fmla="*/ 13 h 86"/>
                <a:gd name="T12" fmla="*/ 78 w 85"/>
                <a:gd name="T13" fmla="*/ 20 h 86"/>
                <a:gd name="T14" fmla="*/ 81 w 85"/>
                <a:gd name="T15" fmla="*/ 27 h 86"/>
                <a:gd name="T16" fmla="*/ 84 w 85"/>
                <a:gd name="T17" fmla="*/ 35 h 86"/>
                <a:gd name="T18" fmla="*/ 85 w 85"/>
                <a:gd name="T19" fmla="*/ 43 h 86"/>
                <a:gd name="T20" fmla="*/ 85 w 85"/>
                <a:gd name="T21" fmla="*/ 43 h 86"/>
                <a:gd name="T22" fmla="*/ 84 w 85"/>
                <a:gd name="T23" fmla="*/ 53 h 86"/>
                <a:gd name="T24" fmla="*/ 81 w 85"/>
                <a:gd name="T25" fmla="*/ 59 h 86"/>
                <a:gd name="T26" fmla="*/ 78 w 85"/>
                <a:gd name="T27" fmla="*/ 68 h 86"/>
                <a:gd name="T28" fmla="*/ 73 w 85"/>
                <a:gd name="T29" fmla="*/ 73 h 86"/>
                <a:gd name="T30" fmla="*/ 66 w 85"/>
                <a:gd name="T31" fmla="*/ 79 h 86"/>
                <a:gd name="T32" fmla="*/ 59 w 85"/>
                <a:gd name="T33" fmla="*/ 83 h 86"/>
                <a:gd name="T34" fmla="*/ 51 w 85"/>
                <a:gd name="T35" fmla="*/ 86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6 h 86"/>
                <a:gd name="T42" fmla="*/ 26 w 85"/>
                <a:gd name="T43" fmla="*/ 83 h 86"/>
                <a:gd name="T44" fmla="*/ 18 w 85"/>
                <a:gd name="T45" fmla="*/ 79 h 86"/>
                <a:gd name="T46" fmla="*/ 12 w 85"/>
                <a:gd name="T47" fmla="*/ 73 h 86"/>
                <a:gd name="T48" fmla="*/ 7 w 85"/>
                <a:gd name="T49" fmla="*/ 68 h 86"/>
                <a:gd name="T50" fmla="*/ 2 w 85"/>
                <a:gd name="T51" fmla="*/ 59 h 86"/>
                <a:gd name="T52" fmla="*/ 0 w 85"/>
                <a:gd name="T53" fmla="*/ 53 h 86"/>
                <a:gd name="T54" fmla="*/ 0 w 85"/>
                <a:gd name="T55" fmla="*/ 43 h 86"/>
                <a:gd name="T56" fmla="*/ 0 w 85"/>
                <a:gd name="T57" fmla="*/ 43 h 86"/>
                <a:gd name="T58" fmla="*/ 0 w 85"/>
                <a:gd name="T59" fmla="*/ 35 h 86"/>
                <a:gd name="T60" fmla="*/ 2 w 85"/>
                <a:gd name="T61" fmla="*/ 27 h 86"/>
                <a:gd name="T62" fmla="*/ 7 w 85"/>
                <a:gd name="T63" fmla="*/ 20 h 86"/>
                <a:gd name="T64" fmla="*/ 12 w 85"/>
                <a:gd name="T65" fmla="*/ 13 h 86"/>
                <a:gd name="T66" fmla="*/ 18 w 85"/>
                <a:gd name="T67" fmla="*/ 7 h 86"/>
                <a:gd name="T68" fmla="*/ 26 w 85"/>
                <a:gd name="T69" fmla="*/ 5 h 86"/>
                <a:gd name="T70" fmla="*/ 33 w 85"/>
                <a:gd name="T71" fmla="*/ 2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/>
            <p:cNvSpPr>
              <a:spLocks/>
            </p:cNvSpPr>
            <p:nvPr userDrawn="1"/>
          </p:nvSpPr>
          <p:spPr bwMode="auto">
            <a:xfrm>
              <a:off x="4101" y="947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2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2 h 85"/>
                <a:gd name="T20" fmla="*/ 85 w 85"/>
                <a:gd name="T21" fmla="*/ 42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2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2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2 h 85"/>
                <a:gd name="T56" fmla="*/ 0 w 85"/>
                <a:gd name="T57" fmla="*/ 42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2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/>
            <p:cNvSpPr>
              <a:spLocks/>
            </p:cNvSpPr>
            <p:nvPr userDrawn="1"/>
          </p:nvSpPr>
          <p:spPr bwMode="auto">
            <a:xfrm>
              <a:off x="4101" y="891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3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3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3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3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/>
            <p:cNvSpPr>
              <a:spLocks/>
            </p:cNvSpPr>
            <p:nvPr userDrawn="1"/>
          </p:nvSpPr>
          <p:spPr bwMode="auto">
            <a:xfrm>
              <a:off x="3762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2 w 85"/>
                <a:gd name="T15" fmla="*/ 60 h 87"/>
                <a:gd name="T16" fmla="*/ 1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1 w 85"/>
                <a:gd name="T23" fmla="*/ 34 h 87"/>
                <a:gd name="T24" fmla="*/ 2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7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7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4"/>
            <p:cNvSpPr>
              <a:spLocks/>
            </p:cNvSpPr>
            <p:nvPr userDrawn="1"/>
          </p:nvSpPr>
          <p:spPr bwMode="auto">
            <a:xfrm>
              <a:off x="3705" y="722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5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122" name="Oval 121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 userDrawn="1"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0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/>
              <a:t>Click to add a quote</a:t>
            </a:r>
            <a:endParaRPr lang="nl-NL" dirty="0"/>
          </a:p>
        </p:txBody>
      </p:sp>
      <p:pic>
        <p:nvPicPr>
          <p:cNvPr id="218" name="Picture 2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sp>
        <p:nvSpPr>
          <p:cNvPr id="99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76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344587" y="5301326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/>
              <a:t>Click to add a quote</a:t>
            </a:r>
            <a:endParaRPr lang="nl-NL" dirty="0"/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780824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9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1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260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7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4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09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0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2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39931" r="6884" b="9611"/>
          <a:stretch/>
        </p:blipFill>
        <p:spPr>
          <a:xfrm>
            <a:off x="754743" y="769256"/>
            <a:ext cx="10711543" cy="4475843"/>
          </a:xfrm>
          <a:prstGeom prst="rect">
            <a:avLst/>
          </a:prstGeom>
        </p:spPr>
      </p:pic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52475" y="5310188"/>
            <a:ext cx="2193925" cy="793750"/>
            <a:chOff x="474" y="3345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4" y="3345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74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74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56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56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50" y="3536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87" y="3345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196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196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405" y="3424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458" y="3470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05" y="3424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659" y="3424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996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996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482" y="3758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53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88" y="3756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06" y="3775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658" y="3757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678" y="3775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36" y="3775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816" y="3758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871" y="3776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921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976" y="3756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0"/>
            <p:cNvSpPr>
              <a:spLocks noEditPoints="1"/>
            </p:cNvSpPr>
            <p:nvPr userDrawn="1"/>
          </p:nvSpPr>
          <p:spPr bwMode="auto">
            <a:xfrm>
              <a:off x="996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1"/>
            <p:cNvSpPr>
              <a:spLocks noEditPoints="1"/>
            </p:cNvSpPr>
            <p:nvPr userDrawn="1"/>
          </p:nvSpPr>
          <p:spPr bwMode="auto">
            <a:xfrm>
              <a:off x="1049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2"/>
            <p:cNvSpPr>
              <a:spLocks/>
            </p:cNvSpPr>
            <p:nvPr userDrawn="1"/>
          </p:nvSpPr>
          <p:spPr bwMode="auto">
            <a:xfrm>
              <a:off x="1106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3"/>
            <p:cNvSpPr>
              <a:spLocks noEditPoints="1"/>
            </p:cNvSpPr>
            <p:nvPr userDrawn="1"/>
          </p:nvSpPr>
          <p:spPr bwMode="auto">
            <a:xfrm>
              <a:off x="1164" y="3758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4"/>
            <p:cNvSpPr>
              <a:spLocks noEditPoints="1"/>
            </p:cNvSpPr>
            <p:nvPr userDrawn="1"/>
          </p:nvSpPr>
          <p:spPr bwMode="auto">
            <a:xfrm>
              <a:off x="1206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5"/>
            <p:cNvSpPr>
              <a:spLocks/>
            </p:cNvSpPr>
            <p:nvPr userDrawn="1"/>
          </p:nvSpPr>
          <p:spPr bwMode="auto">
            <a:xfrm>
              <a:off x="1258" y="3775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6"/>
            <p:cNvSpPr>
              <a:spLocks noEditPoints="1"/>
            </p:cNvSpPr>
            <p:nvPr userDrawn="1"/>
          </p:nvSpPr>
          <p:spPr bwMode="auto">
            <a:xfrm>
              <a:off x="1297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7"/>
            <p:cNvSpPr>
              <a:spLocks noEditPoints="1"/>
            </p:cNvSpPr>
            <p:nvPr userDrawn="1"/>
          </p:nvSpPr>
          <p:spPr bwMode="auto">
            <a:xfrm>
              <a:off x="1350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8"/>
            <p:cNvSpPr>
              <a:spLocks/>
            </p:cNvSpPr>
            <p:nvPr userDrawn="1"/>
          </p:nvSpPr>
          <p:spPr bwMode="auto">
            <a:xfrm>
              <a:off x="1407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39"/>
            <p:cNvSpPr>
              <a:spLocks/>
            </p:cNvSpPr>
            <p:nvPr userDrawn="1"/>
          </p:nvSpPr>
          <p:spPr bwMode="auto">
            <a:xfrm>
              <a:off x="1434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0"/>
            <p:cNvSpPr>
              <a:spLocks/>
            </p:cNvSpPr>
            <p:nvPr userDrawn="1"/>
          </p:nvSpPr>
          <p:spPr bwMode="auto">
            <a:xfrm>
              <a:off x="1489" y="3756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1"/>
            <p:cNvSpPr>
              <a:spLocks/>
            </p:cNvSpPr>
            <p:nvPr userDrawn="1"/>
          </p:nvSpPr>
          <p:spPr bwMode="auto">
            <a:xfrm>
              <a:off x="1565" y="3757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2"/>
            <p:cNvSpPr>
              <a:spLocks noEditPoints="1"/>
            </p:cNvSpPr>
            <p:nvPr userDrawn="1"/>
          </p:nvSpPr>
          <p:spPr bwMode="auto">
            <a:xfrm>
              <a:off x="1636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3"/>
            <p:cNvSpPr>
              <a:spLocks/>
            </p:cNvSpPr>
            <p:nvPr userDrawn="1"/>
          </p:nvSpPr>
          <p:spPr bwMode="auto">
            <a:xfrm>
              <a:off x="1692" y="3775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4"/>
            <p:cNvSpPr>
              <a:spLocks/>
            </p:cNvSpPr>
            <p:nvPr userDrawn="1"/>
          </p:nvSpPr>
          <p:spPr bwMode="auto">
            <a:xfrm>
              <a:off x="1738" y="3756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5"/>
            <p:cNvSpPr>
              <a:spLocks/>
            </p:cNvSpPr>
            <p:nvPr userDrawn="1"/>
          </p:nvSpPr>
          <p:spPr bwMode="auto">
            <a:xfrm>
              <a:off x="1779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Freeform 46"/>
            <p:cNvSpPr>
              <a:spLocks noEditPoints="1"/>
            </p:cNvSpPr>
            <p:nvPr userDrawn="1"/>
          </p:nvSpPr>
          <p:spPr bwMode="auto">
            <a:xfrm>
              <a:off x="1806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1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7" y="5309722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1189943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 userDrawn="1"/>
        </p:nvSpPr>
        <p:spPr>
          <a:xfrm>
            <a:off x="4621527" y="800100"/>
            <a:ext cx="294894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773726" y="800100"/>
            <a:ext cx="294894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 userDrawn="1"/>
        </p:nvSpPr>
        <p:spPr>
          <a:xfrm>
            <a:off x="8486060" y="800100"/>
            <a:ext cx="294894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71538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71538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71538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4718844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4718844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4718844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8588326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8588326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8588326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8" y="5291600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 userDrawn="1"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3485781" y="800100"/>
            <a:ext cx="257495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7" y="800100"/>
            <a:ext cx="257495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181893" y="800100"/>
            <a:ext cx="257495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56548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5654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5654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356810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3568107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3568107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6261673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626916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626916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2" name="Rectangle 91"/>
          <p:cNvSpPr/>
          <p:nvPr userDrawn="1"/>
        </p:nvSpPr>
        <p:spPr>
          <a:xfrm>
            <a:off x="8874897" y="800100"/>
            <a:ext cx="2574956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icture Placeholder 94"/>
          <p:cNvSpPr>
            <a:spLocks noGrp="1"/>
          </p:cNvSpPr>
          <p:nvPr>
            <p:ph type="pic" sz="quarter" idx="19"/>
          </p:nvPr>
        </p:nvSpPr>
        <p:spPr>
          <a:xfrm>
            <a:off x="895467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Text Placeholder 97"/>
          <p:cNvSpPr>
            <a:spLocks noGrp="1"/>
          </p:cNvSpPr>
          <p:nvPr>
            <p:ph type="body" sz="quarter" idx="20"/>
          </p:nvPr>
        </p:nvSpPr>
        <p:spPr>
          <a:xfrm>
            <a:off x="8962172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5" name="Text Placeholder 97"/>
          <p:cNvSpPr>
            <a:spLocks noGrp="1"/>
          </p:cNvSpPr>
          <p:nvPr>
            <p:ph type="body" sz="quarter" idx="21"/>
          </p:nvPr>
        </p:nvSpPr>
        <p:spPr>
          <a:xfrm>
            <a:off x="8962172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title="AlexandriaReference"/>
          <p:cNvSpPr txBox="1"/>
          <p:nvPr userDrawn="1"/>
        </p:nvSpPr>
        <p:spPr>
          <a:xfrm>
            <a:off x="1117063" y="644353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1117063" y="6587241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26475"/>
          <a:stretch/>
        </p:blipFill>
        <p:spPr>
          <a:xfrm>
            <a:off x="740229" y="788308"/>
            <a:ext cx="10697028" cy="4437742"/>
          </a:xfrm>
          <a:prstGeom prst="rect">
            <a:avLst/>
          </a:prstGeom>
        </p:spPr>
      </p:pic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62000" y="5310188"/>
            <a:ext cx="2193925" cy="793750"/>
            <a:chOff x="480" y="3345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0" y="3345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56" y="3536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93" y="3345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464" y="3470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665" y="3424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488" y="3758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538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94" y="3756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12" y="3775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664" y="3757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684" y="3775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2" y="3775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822" y="3758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877" y="3776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927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982" y="3756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0"/>
            <p:cNvSpPr>
              <a:spLocks noEditPoints="1"/>
            </p:cNvSpPr>
            <p:nvPr userDrawn="1"/>
          </p:nvSpPr>
          <p:spPr bwMode="auto">
            <a:xfrm>
              <a:off x="100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1"/>
            <p:cNvSpPr>
              <a:spLocks noEditPoints="1"/>
            </p:cNvSpPr>
            <p:nvPr userDrawn="1"/>
          </p:nvSpPr>
          <p:spPr bwMode="auto">
            <a:xfrm>
              <a:off x="1055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2"/>
            <p:cNvSpPr>
              <a:spLocks/>
            </p:cNvSpPr>
            <p:nvPr userDrawn="1"/>
          </p:nvSpPr>
          <p:spPr bwMode="auto">
            <a:xfrm>
              <a:off x="1112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3"/>
            <p:cNvSpPr>
              <a:spLocks noEditPoints="1"/>
            </p:cNvSpPr>
            <p:nvPr userDrawn="1"/>
          </p:nvSpPr>
          <p:spPr bwMode="auto">
            <a:xfrm>
              <a:off x="1170" y="3758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4"/>
            <p:cNvSpPr>
              <a:spLocks noEditPoints="1"/>
            </p:cNvSpPr>
            <p:nvPr userDrawn="1"/>
          </p:nvSpPr>
          <p:spPr bwMode="auto">
            <a:xfrm>
              <a:off x="12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5"/>
            <p:cNvSpPr>
              <a:spLocks/>
            </p:cNvSpPr>
            <p:nvPr userDrawn="1"/>
          </p:nvSpPr>
          <p:spPr bwMode="auto">
            <a:xfrm>
              <a:off x="1264" y="3775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6"/>
            <p:cNvSpPr>
              <a:spLocks noEditPoints="1"/>
            </p:cNvSpPr>
            <p:nvPr userDrawn="1"/>
          </p:nvSpPr>
          <p:spPr bwMode="auto">
            <a:xfrm>
              <a:off x="1303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7"/>
            <p:cNvSpPr>
              <a:spLocks noEditPoints="1"/>
            </p:cNvSpPr>
            <p:nvPr userDrawn="1"/>
          </p:nvSpPr>
          <p:spPr bwMode="auto">
            <a:xfrm>
              <a:off x="1356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8"/>
            <p:cNvSpPr>
              <a:spLocks/>
            </p:cNvSpPr>
            <p:nvPr userDrawn="1"/>
          </p:nvSpPr>
          <p:spPr bwMode="auto">
            <a:xfrm>
              <a:off x="1413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39"/>
            <p:cNvSpPr>
              <a:spLocks/>
            </p:cNvSpPr>
            <p:nvPr userDrawn="1"/>
          </p:nvSpPr>
          <p:spPr bwMode="auto">
            <a:xfrm>
              <a:off x="1440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0"/>
            <p:cNvSpPr>
              <a:spLocks/>
            </p:cNvSpPr>
            <p:nvPr userDrawn="1"/>
          </p:nvSpPr>
          <p:spPr bwMode="auto">
            <a:xfrm>
              <a:off x="1495" y="3756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1"/>
            <p:cNvSpPr>
              <a:spLocks/>
            </p:cNvSpPr>
            <p:nvPr userDrawn="1"/>
          </p:nvSpPr>
          <p:spPr bwMode="auto">
            <a:xfrm>
              <a:off x="1571" y="3757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2"/>
            <p:cNvSpPr>
              <a:spLocks noEditPoints="1"/>
            </p:cNvSpPr>
            <p:nvPr userDrawn="1"/>
          </p:nvSpPr>
          <p:spPr bwMode="auto">
            <a:xfrm>
              <a:off x="1642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3"/>
            <p:cNvSpPr>
              <a:spLocks/>
            </p:cNvSpPr>
            <p:nvPr userDrawn="1"/>
          </p:nvSpPr>
          <p:spPr bwMode="auto">
            <a:xfrm>
              <a:off x="1698" y="3775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4"/>
            <p:cNvSpPr>
              <a:spLocks/>
            </p:cNvSpPr>
            <p:nvPr userDrawn="1"/>
          </p:nvSpPr>
          <p:spPr bwMode="auto">
            <a:xfrm>
              <a:off x="1744" y="3756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5"/>
            <p:cNvSpPr>
              <a:spLocks/>
            </p:cNvSpPr>
            <p:nvPr userDrawn="1"/>
          </p:nvSpPr>
          <p:spPr bwMode="auto">
            <a:xfrm>
              <a:off x="1785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Freeform 46"/>
            <p:cNvSpPr>
              <a:spLocks noEditPoints="1"/>
            </p:cNvSpPr>
            <p:nvPr userDrawn="1"/>
          </p:nvSpPr>
          <p:spPr bwMode="auto">
            <a:xfrm>
              <a:off x="18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4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19781" r="-17013" b="19721"/>
          <a:stretch/>
        </p:blipFill>
        <p:spPr>
          <a:xfrm>
            <a:off x="742950" y="771525"/>
            <a:ext cx="10658475" cy="5334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6391276" y="2057401"/>
            <a:ext cx="5060496" cy="421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22569" y="2845254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809750" y="3128963"/>
            <a:ext cx="2332038" cy="844550"/>
            <a:chOff x="1140" y="1971"/>
            <a:chExt cx="1469" cy="53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40" y="1971"/>
              <a:ext cx="1469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1646" y="2174"/>
              <a:ext cx="187" cy="131"/>
            </a:xfrm>
            <a:custGeom>
              <a:avLst/>
              <a:gdLst>
                <a:gd name="T0" fmla="*/ 562 w 562"/>
                <a:gd name="T1" fmla="*/ 393 h 393"/>
                <a:gd name="T2" fmla="*/ 216 w 562"/>
                <a:gd name="T3" fmla="*/ 0 h 393"/>
                <a:gd name="T4" fmla="*/ 0 w 562"/>
                <a:gd name="T5" fmla="*/ 0 h 393"/>
                <a:gd name="T6" fmla="*/ 342 w 562"/>
                <a:gd name="T7" fmla="*/ 393 h 393"/>
                <a:gd name="T8" fmla="*/ 562 w 562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393">
                  <a:moveTo>
                    <a:pt x="562" y="39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342" y="393"/>
                  </a:lnTo>
                  <a:lnTo>
                    <a:pt x="562" y="393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79" y="1971"/>
              <a:ext cx="53" cy="334"/>
            </a:xfrm>
            <a:custGeom>
              <a:avLst/>
              <a:gdLst>
                <a:gd name="T0" fmla="*/ 0 w 161"/>
                <a:gd name="T1" fmla="*/ 0 h 1003"/>
                <a:gd name="T2" fmla="*/ 0 w 161"/>
                <a:gd name="T3" fmla="*/ 1003 h 1003"/>
                <a:gd name="T4" fmla="*/ 161 w 161"/>
                <a:gd name="T5" fmla="*/ 1003 h 1003"/>
                <a:gd name="T6" fmla="*/ 161 w 161"/>
                <a:gd name="T7" fmla="*/ 638 h 1003"/>
                <a:gd name="T8" fmla="*/ 161 w 161"/>
                <a:gd name="T9" fmla="*/ 639 h 1003"/>
                <a:gd name="T10" fmla="*/ 161 w 161"/>
                <a:gd name="T11" fmla="*/ 601 h 1003"/>
                <a:gd name="T12" fmla="*/ 161 w 161"/>
                <a:gd name="T13" fmla="*/ 601 h 1003"/>
                <a:gd name="T14" fmla="*/ 161 w 161"/>
                <a:gd name="T15" fmla="*/ 0 h 1003"/>
                <a:gd name="T16" fmla="*/ 0 w 161"/>
                <a:gd name="T17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003">
                  <a:moveTo>
                    <a:pt x="0" y="0"/>
                  </a:moveTo>
                  <a:lnTo>
                    <a:pt x="0" y="1003"/>
                  </a:lnTo>
                  <a:lnTo>
                    <a:pt x="161" y="1003"/>
                  </a:lnTo>
                  <a:lnTo>
                    <a:pt x="161" y="638"/>
                  </a:lnTo>
                  <a:lnTo>
                    <a:pt x="161" y="639"/>
                  </a:lnTo>
                  <a:lnTo>
                    <a:pt x="161" y="601"/>
                  </a:lnTo>
                  <a:lnTo>
                    <a:pt x="161" y="601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545 w 723"/>
                <a:gd name="T1" fmla="*/ 296 h 755"/>
                <a:gd name="T2" fmla="*/ 531 w 723"/>
                <a:gd name="T3" fmla="*/ 246 h 755"/>
                <a:gd name="T4" fmla="*/ 505 w 723"/>
                <a:gd name="T5" fmla="*/ 206 h 755"/>
                <a:gd name="T6" fmla="*/ 471 w 723"/>
                <a:gd name="T7" fmla="*/ 176 h 755"/>
                <a:gd name="T8" fmla="*/ 428 w 723"/>
                <a:gd name="T9" fmla="*/ 157 h 755"/>
                <a:gd name="T10" fmla="*/ 380 w 723"/>
                <a:gd name="T11" fmla="*/ 148 h 755"/>
                <a:gd name="T12" fmla="*/ 346 w 723"/>
                <a:gd name="T13" fmla="*/ 149 h 755"/>
                <a:gd name="T14" fmla="*/ 299 w 723"/>
                <a:gd name="T15" fmla="*/ 157 h 755"/>
                <a:gd name="T16" fmla="*/ 257 w 723"/>
                <a:gd name="T17" fmla="*/ 178 h 755"/>
                <a:gd name="T18" fmla="*/ 220 w 723"/>
                <a:gd name="T19" fmla="*/ 209 h 755"/>
                <a:gd name="T20" fmla="*/ 191 w 723"/>
                <a:gd name="T21" fmla="*/ 249 h 755"/>
                <a:gd name="T22" fmla="*/ 170 w 723"/>
                <a:gd name="T23" fmla="*/ 296 h 755"/>
                <a:gd name="T24" fmla="*/ 0 w 723"/>
                <a:gd name="T25" fmla="*/ 357 h 755"/>
                <a:gd name="T26" fmla="*/ 7 w 723"/>
                <a:gd name="T27" fmla="*/ 300 h 755"/>
                <a:gd name="T28" fmla="*/ 22 w 723"/>
                <a:gd name="T29" fmla="*/ 245 h 755"/>
                <a:gd name="T30" fmla="*/ 44 w 723"/>
                <a:gd name="T31" fmla="*/ 195 h 755"/>
                <a:gd name="T32" fmla="*/ 72 w 723"/>
                <a:gd name="T33" fmla="*/ 149 h 755"/>
                <a:gd name="T34" fmla="*/ 107 w 723"/>
                <a:gd name="T35" fmla="*/ 109 h 755"/>
                <a:gd name="T36" fmla="*/ 147 w 723"/>
                <a:gd name="T37" fmla="*/ 73 h 755"/>
                <a:gd name="T38" fmla="*/ 192 w 723"/>
                <a:gd name="T39" fmla="*/ 44 h 755"/>
                <a:gd name="T40" fmla="*/ 242 w 723"/>
                <a:gd name="T41" fmla="*/ 22 h 755"/>
                <a:gd name="T42" fmla="*/ 296 w 723"/>
                <a:gd name="T43" fmla="*/ 7 h 755"/>
                <a:gd name="T44" fmla="*/ 354 w 723"/>
                <a:gd name="T45" fmla="*/ 0 h 755"/>
                <a:gd name="T46" fmla="*/ 392 w 723"/>
                <a:gd name="T47" fmla="*/ 0 h 755"/>
                <a:gd name="T48" fmla="*/ 447 w 723"/>
                <a:gd name="T49" fmla="*/ 6 h 755"/>
                <a:gd name="T50" fmla="*/ 497 w 723"/>
                <a:gd name="T51" fmla="*/ 20 h 755"/>
                <a:gd name="T52" fmla="*/ 543 w 723"/>
                <a:gd name="T53" fmla="*/ 40 h 755"/>
                <a:gd name="T54" fmla="*/ 584 w 723"/>
                <a:gd name="T55" fmla="*/ 67 h 755"/>
                <a:gd name="T56" fmla="*/ 621 w 723"/>
                <a:gd name="T57" fmla="*/ 101 h 755"/>
                <a:gd name="T58" fmla="*/ 653 w 723"/>
                <a:gd name="T59" fmla="*/ 140 h 755"/>
                <a:gd name="T60" fmla="*/ 678 w 723"/>
                <a:gd name="T61" fmla="*/ 185 h 755"/>
                <a:gd name="T62" fmla="*/ 699 w 723"/>
                <a:gd name="T63" fmla="*/ 237 h 755"/>
                <a:gd name="T64" fmla="*/ 713 w 723"/>
                <a:gd name="T65" fmla="*/ 294 h 755"/>
                <a:gd name="T66" fmla="*/ 722 w 723"/>
                <a:gd name="T67" fmla="*/ 356 h 755"/>
                <a:gd name="T68" fmla="*/ 167 w 723"/>
                <a:gd name="T69" fmla="*/ 421 h 755"/>
                <a:gd name="T70" fmla="*/ 175 w 723"/>
                <a:gd name="T71" fmla="*/ 459 h 755"/>
                <a:gd name="T72" fmla="*/ 200 w 723"/>
                <a:gd name="T73" fmla="*/ 507 h 755"/>
                <a:gd name="T74" fmla="*/ 236 w 723"/>
                <a:gd name="T75" fmla="*/ 548 h 755"/>
                <a:gd name="T76" fmla="*/ 282 w 723"/>
                <a:gd name="T77" fmla="*/ 576 h 755"/>
                <a:gd name="T78" fmla="*/ 337 w 723"/>
                <a:gd name="T79" fmla="*/ 592 h 755"/>
                <a:gd name="T80" fmla="*/ 376 w 723"/>
                <a:gd name="T81" fmla="*/ 595 h 755"/>
                <a:gd name="T82" fmla="*/ 424 w 723"/>
                <a:gd name="T83" fmla="*/ 592 h 755"/>
                <a:gd name="T84" fmla="*/ 465 w 723"/>
                <a:gd name="T85" fmla="*/ 581 h 755"/>
                <a:gd name="T86" fmla="*/ 513 w 723"/>
                <a:gd name="T87" fmla="*/ 557 h 755"/>
                <a:gd name="T88" fmla="*/ 566 w 723"/>
                <a:gd name="T89" fmla="*/ 512 h 755"/>
                <a:gd name="T90" fmla="*/ 662 w 723"/>
                <a:gd name="T91" fmla="*/ 640 h 755"/>
                <a:gd name="T92" fmla="*/ 620 w 723"/>
                <a:gd name="T93" fmla="*/ 678 h 755"/>
                <a:gd name="T94" fmla="*/ 569 w 723"/>
                <a:gd name="T95" fmla="*/ 710 h 755"/>
                <a:gd name="T96" fmla="*/ 511 w 723"/>
                <a:gd name="T97" fmla="*/ 734 h 755"/>
                <a:gd name="T98" fmla="*/ 447 w 723"/>
                <a:gd name="T99" fmla="*/ 749 h 755"/>
                <a:gd name="T100" fmla="*/ 376 w 723"/>
                <a:gd name="T101" fmla="*/ 755 h 755"/>
                <a:gd name="T102" fmla="*/ 337 w 723"/>
                <a:gd name="T103" fmla="*/ 752 h 755"/>
                <a:gd name="T104" fmla="*/ 280 w 723"/>
                <a:gd name="T105" fmla="*/ 743 h 755"/>
                <a:gd name="T106" fmla="*/ 226 w 723"/>
                <a:gd name="T107" fmla="*/ 726 h 755"/>
                <a:gd name="T108" fmla="*/ 178 w 723"/>
                <a:gd name="T109" fmla="*/ 701 h 755"/>
                <a:gd name="T110" fmla="*/ 134 w 723"/>
                <a:gd name="T111" fmla="*/ 670 h 755"/>
                <a:gd name="T112" fmla="*/ 95 w 723"/>
                <a:gd name="T113" fmla="*/ 633 h 755"/>
                <a:gd name="T114" fmla="*/ 62 w 723"/>
                <a:gd name="T115" fmla="*/ 590 h 755"/>
                <a:gd name="T116" fmla="*/ 35 w 723"/>
                <a:gd name="T117" fmla="*/ 543 h 755"/>
                <a:gd name="T118" fmla="*/ 16 w 723"/>
                <a:gd name="T119" fmla="*/ 492 h 755"/>
                <a:gd name="T120" fmla="*/ 4 w 723"/>
                <a:gd name="T121" fmla="*/ 435 h 755"/>
                <a:gd name="T122" fmla="*/ 0 w 723"/>
                <a:gd name="T123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755">
                  <a:moveTo>
                    <a:pt x="170" y="296"/>
                  </a:moveTo>
                  <a:lnTo>
                    <a:pt x="545" y="296"/>
                  </a:lnTo>
                  <a:lnTo>
                    <a:pt x="545" y="296"/>
                  </a:lnTo>
                  <a:lnTo>
                    <a:pt x="542" y="279"/>
                  </a:lnTo>
                  <a:lnTo>
                    <a:pt x="537" y="262"/>
                  </a:lnTo>
                  <a:lnTo>
                    <a:pt x="531" y="246"/>
                  </a:lnTo>
                  <a:lnTo>
                    <a:pt x="522" y="232"/>
                  </a:lnTo>
                  <a:lnTo>
                    <a:pt x="514" y="218"/>
                  </a:lnTo>
                  <a:lnTo>
                    <a:pt x="505" y="206"/>
                  </a:lnTo>
                  <a:lnTo>
                    <a:pt x="494" y="195"/>
                  </a:lnTo>
                  <a:lnTo>
                    <a:pt x="483" y="185"/>
                  </a:lnTo>
                  <a:lnTo>
                    <a:pt x="471" y="176"/>
                  </a:lnTo>
                  <a:lnTo>
                    <a:pt x="458" y="168"/>
                  </a:lnTo>
                  <a:lnTo>
                    <a:pt x="443" y="162"/>
                  </a:lnTo>
                  <a:lnTo>
                    <a:pt x="428" y="157"/>
                  </a:lnTo>
                  <a:lnTo>
                    <a:pt x="413" y="153"/>
                  </a:lnTo>
                  <a:lnTo>
                    <a:pt x="397" y="150"/>
                  </a:lnTo>
                  <a:lnTo>
                    <a:pt x="380" y="148"/>
                  </a:lnTo>
                  <a:lnTo>
                    <a:pt x="362" y="148"/>
                  </a:lnTo>
                  <a:lnTo>
                    <a:pt x="362" y="148"/>
                  </a:lnTo>
                  <a:lnTo>
                    <a:pt x="346" y="149"/>
                  </a:lnTo>
                  <a:lnTo>
                    <a:pt x="330" y="150"/>
                  </a:lnTo>
                  <a:lnTo>
                    <a:pt x="314" y="154"/>
                  </a:lnTo>
                  <a:lnTo>
                    <a:pt x="299" y="157"/>
                  </a:lnTo>
                  <a:lnTo>
                    <a:pt x="285" y="164"/>
                  </a:lnTo>
                  <a:lnTo>
                    <a:pt x="270" y="171"/>
                  </a:lnTo>
                  <a:lnTo>
                    <a:pt x="257" y="178"/>
                  </a:lnTo>
                  <a:lnTo>
                    <a:pt x="243" y="188"/>
                  </a:lnTo>
                  <a:lnTo>
                    <a:pt x="231" y="198"/>
                  </a:lnTo>
                  <a:lnTo>
                    <a:pt x="220" y="209"/>
                  </a:lnTo>
                  <a:lnTo>
                    <a:pt x="209" y="221"/>
                  </a:lnTo>
                  <a:lnTo>
                    <a:pt x="200" y="234"/>
                  </a:lnTo>
                  <a:lnTo>
                    <a:pt x="191" y="249"/>
                  </a:lnTo>
                  <a:lnTo>
                    <a:pt x="183" y="264"/>
                  </a:lnTo>
                  <a:lnTo>
                    <a:pt x="176" y="281"/>
                  </a:lnTo>
                  <a:lnTo>
                    <a:pt x="170" y="296"/>
                  </a:lnTo>
                  <a:close/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186" y="2104"/>
              <a:ext cx="125" cy="49"/>
            </a:xfrm>
            <a:custGeom>
              <a:avLst/>
              <a:gdLst>
                <a:gd name="T0" fmla="*/ 0 w 375"/>
                <a:gd name="T1" fmla="*/ 148 h 148"/>
                <a:gd name="T2" fmla="*/ 375 w 375"/>
                <a:gd name="T3" fmla="*/ 148 h 148"/>
                <a:gd name="T4" fmla="*/ 375 w 375"/>
                <a:gd name="T5" fmla="*/ 148 h 148"/>
                <a:gd name="T6" fmla="*/ 372 w 375"/>
                <a:gd name="T7" fmla="*/ 131 h 148"/>
                <a:gd name="T8" fmla="*/ 367 w 375"/>
                <a:gd name="T9" fmla="*/ 114 h 148"/>
                <a:gd name="T10" fmla="*/ 361 w 375"/>
                <a:gd name="T11" fmla="*/ 98 h 148"/>
                <a:gd name="T12" fmla="*/ 352 w 375"/>
                <a:gd name="T13" fmla="*/ 84 h 148"/>
                <a:gd name="T14" fmla="*/ 344 w 375"/>
                <a:gd name="T15" fmla="*/ 70 h 148"/>
                <a:gd name="T16" fmla="*/ 335 w 375"/>
                <a:gd name="T17" fmla="*/ 58 h 148"/>
                <a:gd name="T18" fmla="*/ 324 w 375"/>
                <a:gd name="T19" fmla="*/ 47 h 148"/>
                <a:gd name="T20" fmla="*/ 313 w 375"/>
                <a:gd name="T21" fmla="*/ 37 h 148"/>
                <a:gd name="T22" fmla="*/ 301 w 375"/>
                <a:gd name="T23" fmla="*/ 28 h 148"/>
                <a:gd name="T24" fmla="*/ 288 w 375"/>
                <a:gd name="T25" fmla="*/ 20 h 148"/>
                <a:gd name="T26" fmla="*/ 273 w 375"/>
                <a:gd name="T27" fmla="*/ 14 h 148"/>
                <a:gd name="T28" fmla="*/ 258 w 375"/>
                <a:gd name="T29" fmla="*/ 9 h 148"/>
                <a:gd name="T30" fmla="*/ 243 w 375"/>
                <a:gd name="T31" fmla="*/ 5 h 148"/>
                <a:gd name="T32" fmla="*/ 227 w 375"/>
                <a:gd name="T33" fmla="*/ 2 h 148"/>
                <a:gd name="T34" fmla="*/ 210 w 375"/>
                <a:gd name="T35" fmla="*/ 0 h 148"/>
                <a:gd name="T36" fmla="*/ 192 w 375"/>
                <a:gd name="T37" fmla="*/ 0 h 148"/>
                <a:gd name="T38" fmla="*/ 192 w 375"/>
                <a:gd name="T39" fmla="*/ 0 h 148"/>
                <a:gd name="T40" fmla="*/ 176 w 375"/>
                <a:gd name="T41" fmla="*/ 1 h 148"/>
                <a:gd name="T42" fmla="*/ 160 w 375"/>
                <a:gd name="T43" fmla="*/ 2 h 148"/>
                <a:gd name="T44" fmla="*/ 144 w 375"/>
                <a:gd name="T45" fmla="*/ 6 h 148"/>
                <a:gd name="T46" fmla="*/ 129 w 375"/>
                <a:gd name="T47" fmla="*/ 9 h 148"/>
                <a:gd name="T48" fmla="*/ 115 w 375"/>
                <a:gd name="T49" fmla="*/ 16 h 148"/>
                <a:gd name="T50" fmla="*/ 100 w 375"/>
                <a:gd name="T51" fmla="*/ 23 h 148"/>
                <a:gd name="T52" fmla="*/ 87 w 375"/>
                <a:gd name="T53" fmla="*/ 30 h 148"/>
                <a:gd name="T54" fmla="*/ 73 w 375"/>
                <a:gd name="T55" fmla="*/ 40 h 148"/>
                <a:gd name="T56" fmla="*/ 61 w 375"/>
                <a:gd name="T57" fmla="*/ 50 h 148"/>
                <a:gd name="T58" fmla="*/ 50 w 375"/>
                <a:gd name="T59" fmla="*/ 61 h 148"/>
                <a:gd name="T60" fmla="*/ 39 w 375"/>
                <a:gd name="T61" fmla="*/ 73 h 148"/>
                <a:gd name="T62" fmla="*/ 30 w 375"/>
                <a:gd name="T63" fmla="*/ 86 h 148"/>
                <a:gd name="T64" fmla="*/ 21 w 375"/>
                <a:gd name="T65" fmla="*/ 101 h 148"/>
                <a:gd name="T66" fmla="*/ 13 w 375"/>
                <a:gd name="T67" fmla="*/ 116 h 148"/>
                <a:gd name="T68" fmla="*/ 6 w 375"/>
                <a:gd name="T69" fmla="*/ 133 h 148"/>
                <a:gd name="T70" fmla="*/ 0 w 375"/>
                <a:gd name="T7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148">
                  <a:moveTo>
                    <a:pt x="0" y="148"/>
                  </a:moveTo>
                  <a:lnTo>
                    <a:pt x="375" y="148"/>
                  </a:lnTo>
                  <a:lnTo>
                    <a:pt x="375" y="148"/>
                  </a:lnTo>
                  <a:lnTo>
                    <a:pt x="372" y="131"/>
                  </a:lnTo>
                  <a:lnTo>
                    <a:pt x="367" y="114"/>
                  </a:lnTo>
                  <a:lnTo>
                    <a:pt x="361" y="98"/>
                  </a:lnTo>
                  <a:lnTo>
                    <a:pt x="352" y="84"/>
                  </a:lnTo>
                  <a:lnTo>
                    <a:pt x="344" y="70"/>
                  </a:lnTo>
                  <a:lnTo>
                    <a:pt x="335" y="58"/>
                  </a:lnTo>
                  <a:lnTo>
                    <a:pt x="324" y="47"/>
                  </a:lnTo>
                  <a:lnTo>
                    <a:pt x="313" y="37"/>
                  </a:lnTo>
                  <a:lnTo>
                    <a:pt x="301" y="28"/>
                  </a:lnTo>
                  <a:lnTo>
                    <a:pt x="288" y="20"/>
                  </a:lnTo>
                  <a:lnTo>
                    <a:pt x="273" y="14"/>
                  </a:lnTo>
                  <a:lnTo>
                    <a:pt x="258" y="9"/>
                  </a:lnTo>
                  <a:lnTo>
                    <a:pt x="243" y="5"/>
                  </a:lnTo>
                  <a:lnTo>
                    <a:pt x="227" y="2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6" y="1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29" y="9"/>
                  </a:lnTo>
                  <a:lnTo>
                    <a:pt x="115" y="16"/>
                  </a:lnTo>
                  <a:lnTo>
                    <a:pt x="100" y="23"/>
                  </a:lnTo>
                  <a:lnTo>
                    <a:pt x="87" y="30"/>
                  </a:lnTo>
                  <a:lnTo>
                    <a:pt x="73" y="40"/>
                  </a:lnTo>
                  <a:lnTo>
                    <a:pt x="61" y="50"/>
                  </a:lnTo>
                  <a:lnTo>
                    <a:pt x="50" y="61"/>
                  </a:lnTo>
                  <a:lnTo>
                    <a:pt x="39" y="73"/>
                  </a:lnTo>
                  <a:lnTo>
                    <a:pt x="30" y="86"/>
                  </a:lnTo>
                  <a:lnTo>
                    <a:pt x="21" y="101"/>
                  </a:lnTo>
                  <a:lnTo>
                    <a:pt x="13" y="116"/>
                  </a:lnTo>
                  <a:lnTo>
                    <a:pt x="6" y="133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0 w 723"/>
                <a:gd name="T1" fmla="*/ 357 h 755"/>
                <a:gd name="T2" fmla="*/ 7 w 723"/>
                <a:gd name="T3" fmla="*/ 300 h 755"/>
                <a:gd name="T4" fmla="*/ 22 w 723"/>
                <a:gd name="T5" fmla="*/ 245 h 755"/>
                <a:gd name="T6" fmla="*/ 44 w 723"/>
                <a:gd name="T7" fmla="*/ 195 h 755"/>
                <a:gd name="T8" fmla="*/ 72 w 723"/>
                <a:gd name="T9" fmla="*/ 149 h 755"/>
                <a:gd name="T10" fmla="*/ 107 w 723"/>
                <a:gd name="T11" fmla="*/ 109 h 755"/>
                <a:gd name="T12" fmla="*/ 147 w 723"/>
                <a:gd name="T13" fmla="*/ 73 h 755"/>
                <a:gd name="T14" fmla="*/ 192 w 723"/>
                <a:gd name="T15" fmla="*/ 44 h 755"/>
                <a:gd name="T16" fmla="*/ 242 w 723"/>
                <a:gd name="T17" fmla="*/ 22 h 755"/>
                <a:gd name="T18" fmla="*/ 296 w 723"/>
                <a:gd name="T19" fmla="*/ 7 h 755"/>
                <a:gd name="T20" fmla="*/ 354 w 723"/>
                <a:gd name="T21" fmla="*/ 0 h 755"/>
                <a:gd name="T22" fmla="*/ 392 w 723"/>
                <a:gd name="T23" fmla="*/ 0 h 755"/>
                <a:gd name="T24" fmla="*/ 447 w 723"/>
                <a:gd name="T25" fmla="*/ 6 h 755"/>
                <a:gd name="T26" fmla="*/ 497 w 723"/>
                <a:gd name="T27" fmla="*/ 20 h 755"/>
                <a:gd name="T28" fmla="*/ 543 w 723"/>
                <a:gd name="T29" fmla="*/ 40 h 755"/>
                <a:gd name="T30" fmla="*/ 584 w 723"/>
                <a:gd name="T31" fmla="*/ 67 h 755"/>
                <a:gd name="T32" fmla="*/ 621 w 723"/>
                <a:gd name="T33" fmla="*/ 101 h 755"/>
                <a:gd name="T34" fmla="*/ 653 w 723"/>
                <a:gd name="T35" fmla="*/ 140 h 755"/>
                <a:gd name="T36" fmla="*/ 678 w 723"/>
                <a:gd name="T37" fmla="*/ 185 h 755"/>
                <a:gd name="T38" fmla="*/ 699 w 723"/>
                <a:gd name="T39" fmla="*/ 237 h 755"/>
                <a:gd name="T40" fmla="*/ 713 w 723"/>
                <a:gd name="T41" fmla="*/ 294 h 755"/>
                <a:gd name="T42" fmla="*/ 722 w 723"/>
                <a:gd name="T43" fmla="*/ 356 h 755"/>
                <a:gd name="T44" fmla="*/ 167 w 723"/>
                <a:gd name="T45" fmla="*/ 421 h 755"/>
                <a:gd name="T46" fmla="*/ 175 w 723"/>
                <a:gd name="T47" fmla="*/ 459 h 755"/>
                <a:gd name="T48" fmla="*/ 200 w 723"/>
                <a:gd name="T49" fmla="*/ 507 h 755"/>
                <a:gd name="T50" fmla="*/ 236 w 723"/>
                <a:gd name="T51" fmla="*/ 548 h 755"/>
                <a:gd name="T52" fmla="*/ 282 w 723"/>
                <a:gd name="T53" fmla="*/ 576 h 755"/>
                <a:gd name="T54" fmla="*/ 337 w 723"/>
                <a:gd name="T55" fmla="*/ 592 h 755"/>
                <a:gd name="T56" fmla="*/ 376 w 723"/>
                <a:gd name="T57" fmla="*/ 595 h 755"/>
                <a:gd name="T58" fmla="*/ 424 w 723"/>
                <a:gd name="T59" fmla="*/ 592 h 755"/>
                <a:gd name="T60" fmla="*/ 465 w 723"/>
                <a:gd name="T61" fmla="*/ 581 h 755"/>
                <a:gd name="T62" fmla="*/ 513 w 723"/>
                <a:gd name="T63" fmla="*/ 557 h 755"/>
                <a:gd name="T64" fmla="*/ 566 w 723"/>
                <a:gd name="T65" fmla="*/ 512 h 755"/>
                <a:gd name="T66" fmla="*/ 662 w 723"/>
                <a:gd name="T67" fmla="*/ 640 h 755"/>
                <a:gd name="T68" fmla="*/ 620 w 723"/>
                <a:gd name="T69" fmla="*/ 678 h 755"/>
                <a:gd name="T70" fmla="*/ 569 w 723"/>
                <a:gd name="T71" fmla="*/ 710 h 755"/>
                <a:gd name="T72" fmla="*/ 511 w 723"/>
                <a:gd name="T73" fmla="*/ 734 h 755"/>
                <a:gd name="T74" fmla="*/ 447 w 723"/>
                <a:gd name="T75" fmla="*/ 749 h 755"/>
                <a:gd name="T76" fmla="*/ 376 w 723"/>
                <a:gd name="T77" fmla="*/ 755 h 755"/>
                <a:gd name="T78" fmla="*/ 337 w 723"/>
                <a:gd name="T79" fmla="*/ 752 h 755"/>
                <a:gd name="T80" fmla="*/ 280 w 723"/>
                <a:gd name="T81" fmla="*/ 743 h 755"/>
                <a:gd name="T82" fmla="*/ 226 w 723"/>
                <a:gd name="T83" fmla="*/ 726 h 755"/>
                <a:gd name="T84" fmla="*/ 178 w 723"/>
                <a:gd name="T85" fmla="*/ 701 h 755"/>
                <a:gd name="T86" fmla="*/ 134 w 723"/>
                <a:gd name="T87" fmla="*/ 670 h 755"/>
                <a:gd name="T88" fmla="*/ 95 w 723"/>
                <a:gd name="T89" fmla="*/ 633 h 755"/>
                <a:gd name="T90" fmla="*/ 62 w 723"/>
                <a:gd name="T91" fmla="*/ 590 h 755"/>
                <a:gd name="T92" fmla="*/ 35 w 723"/>
                <a:gd name="T93" fmla="*/ 543 h 755"/>
                <a:gd name="T94" fmla="*/ 16 w 723"/>
                <a:gd name="T95" fmla="*/ 492 h 755"/>
                <a:gd name="T96" fmla="*/ 4 w 723"/>
                <a:gd name="T97" fmla="*/ 435 h 755"/>
                <a:gd name="T98" fmla="*/ 0 w 723"/>
                <a:gd name="T99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3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2400" y="2055"/>
              <a:ext cx="209" cy="250"/>
            </a:xfrm>
            <a:custGeom>
              <a:avLst/>
              <a:gdLst>
                <a:gd name="T0" fmla="*/ 458 w 628"/>
                <a:gd name="T1" fmla="*/ 752 h 752"/>
                <a:gd name="T2" fmla="*/ 458 w 628"/>
                <a:gd name="T3" fmla="*/ 315 h 752"/>
                <a:gd name="T4" fmla="*/ 454 w 628"/>
                <a:gd name="T5" fmla="*/ 285 h 752"/>
                <a:gd name="T6" fmla="*/ 445 w 628"/>
                <a:gd name="T7" fmla="*/ 259 h 752"/>
                <a:gd name="T8" fmla="*/ 432 w 628"/>
                <a:gd name="T9" fmla="*/ 234 h 752"/>
                <a:gd name="T10" fmla="*/ 415 w 628"/>
                <a:gd name="T11" fmla="*/ 212 h 752"/>
                <a:gd name="T12" fmla="*/ 394 w 628"/>
                <a:gd name="T13" fmla="*/ 195 h 752"/>
                <a:gd name="T14" fmla="*/ 370 w 628"/>
                <a:gd name="T15" fmla="*/ 182 h 752"/>
                <a:gd name="T16" fmla="*/ 342 w 628"/>
                <a:gd name="T17" fmla="*/ 173 h 752"/>
                <a:gd name="T18" fmla="*/ 314 w 628"/>
                <a:gd name="T19" fmla="*/ 171 h 752"/>
                <a:gd name="T20" fmla="*/ 299 w 628"/>
                <a:gd name="T21" fmla="*/ 171 h 752"/>
                <a:gd name="T22" fmla="*/ 271 w 628"/>
                <a:gd name="T23" fmla="*/ 177 h 752"/>
                <a:gd name="T24" fmla="*/ 244 w 628"/>
                <a:gd name="T25" fmla="*/ 188 h 752"/>
                <a:gd name="T26" fmla="*/ 222 w 628"/>
                <a:gd name="T27" fmla="*/ 204 h 752"/>
                <a:gd name="T28" fmla="*/ 203 w 628"/>
                <a:gd name="T29" fmla="*/ 223 h 752"/>
                <a:gd name="T30" fmla="*/ 187 w 628"/>
                <a:gd name="T31" fmla="*/ 245 h 752"/>
                <a:gd name="T32" fmla="*/ 176 w 628"/>
                <a:gd name="T33" fmla="*/ 272 h 752"/>
                <a:gd name="T34" fmla="*/ 170 w 628"/>
                <a:gd name="T35" fmla="*/ 300 h 752"/>
                <a:gd name="T36" fmla="*/ 170 w 628"/>
                <a:gd name="T37" fmla="*/ 752 h 752"/>
                <a:gd name="T38" fmla="*/ 0 w 628"/>
                <a:gd name="T39" fmla="*/ 315 h 752"/>
                <a:gd name="T40" fmla="*/ 0 w 628"/>
                <a:gd name="T41" fmla="*/ 298 h 752"/>
                <a:gd name="T42" fmla="*/ 3 w 628"/>
                <a:gd name="T43" fmla="*/ 266 h 752"/>
                <a:gd name="T44" fmla="*/ 9 w 628"/>
                <a:gd name="T45" fmla="*/ 235 h 752"/>
                <a:gd name="T46" fmla="*/ 18 w 628"/>
                <a:gd name="T47" fmla="*/ 206 h 752"/>
                <a:gd name="T48" fmla="*/ 30 w 628"/>
                <a:gd name="T49" fmla="*/ 178 h 752"/>
                <a:gd name="T50" fmla="*/ 45 w 628"/>
                <a:gd name="T51" fmla="*/ 151 h 752"/>
                <a:gd name="T52" fmla="*/ 71 w 628"/>
                <a:gd name="T53" fmla="*/ 115 h 752"/>
                <a:gd name="T54" fmla="*/ 114 w 628"/>
                <a:gd name="T55" fmla="*/ 72 h 752"/>
                <a:gd name="T56" fmla="*/ 151 w 628"/>
                <a:gd name="T57" fmla="*/ 45 h 752"/>
                <a:gd name="T58" fmla="*/ 177 w 628"/>
                <a:gd name="T59" fmla="*/ 31 h 752"/>
                <a:gd name="T60" fmla="*/ 205 w 628"/>
                <a:gd name="T61" fmla="*/ 18 h 752"/>
                <a:gd name="T62" fmla="*/ 235 w 628"/>
                <a:gd name="T63" fmla="*/ 10 h 752"/>
                <a:gd name="T64" fmla="*/ 265 w 628"/>
                <a:gd name="T65" fmla="*/ 4 h 752"/>
                <a:gd name="T66" fmla="*/ 297 w 628"/>
                <a:gd name="T67" fmla="*/ 0 h 752"/>
                <a:gd name="T68" fmla="*/ 314 w 628"/>
                <a:gd name="T69" fmla="*/ 0 h 752"/>
                <a:gd name="T70" fmla="*/ 345 w 628"/>
                <a:gd name="T71" fmla="*/ 1 h 752"/>
                <a:gd name="T72" fmla="*/ 377 w 628"/>
                <a:gd name="T73" fmla="*/ 6 h 752"/>
                <a:gd name="T74" fmla="*/ 406 w 628"/>
                <a:gd name="T75" fmla="*/ 14 h 752"/>
                <a:gd name="T76" fmla="*/ 436 w 628"/>
                <a:gd name="T77" fmla="*/ 25 h 752"/>
                <a:gd name="T78" fmla="*/ 464 w 628"/>
                <a:gd name="T79" fmla="*/ 38 h 752"/>
                <a:gd name="T80" fmla="*/ 489 w 628"/>
                <a:gd name="T81" fmla="*/ 54 h 752"/>
                <a:gd name="T82" fmla="*/ 535 w 628"/>
                <a:gd name="T83" fmla="*/ 92 h 752"/>
                <a:gd name="T84" fmla="*/ 574 w 628"/>
                <a:gd name="T85" fmla="*/ 139 h 752"/>
                <a:gd name="T86" fmla="*/ 590 w 628"/>
                <a:gd name="T87" fmla="*/ 165 h 752"/>
                <a:gd name="T88" fmla="*/ 602 w 628"/>
                <a:gd name="T89" fmla="*/ 192 h 752"/>
                <a:gd name="T90" fmla="*/ 613 w 628"/>
                <a:gd name="T91" fmla="*/ 221 h 752"/>
                <a:gd name="T92" fmla="*/ 621 w 628"/>
                <a:gd name="T93" fmla="*/ 251 h 752"/>
                <a:gd name="T94" fmla="*/ 626 w 628"/>
                <a:gd name="T95" fmla="*/ 282 h 752"/>
                <a:gd name="T96" fmla="*/ 628 w 628"/>
                <a:gd name="T97" fmla="*/ 31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8" h="752">
                  <a:moveTo>
                    <a:pt x="628" y="752"/>
                  </a:moveTo>
                  <a:lnTo>
                    <a:pt x="458" y="752"/>
                  </a:lnTo>
                  <a:lnTo>
                    <a:pt x="458" y="315"/>
                  </a:lnTo>
                  <a:lnTo>
                    <a:pt x="458" y="315"/>
                  </a:lnTo>
                  <a:lnTo>
                    <a:pt x="456" y="300"/>
                  </a:lnTo>
                  <a:lnTo>
                    <a:pt x="454" y="285"/>
                  </a:lnTo>
                  <a:lnTo>
                    <a:pt x="450" y="272"/>
                  </a:lnTo>
                  <a:lnTo>
                    <a:pt x="445" y="259"/>
                  </a:lnTo>
                  <a:lnTo>
                    <a:pt x="439" y="245"/>
                  </a:lnTo>
                  <a:lnTo>
                    <a:pt x="432" y="234"/>
                  </a:lnTo>
                  <a:lnTo>
                    <a:pt x="425" y="223"/>
                  </a:lnTo>
                  <a:lnTo>
                    <a:pt x="415" y="212"/>
                  </a:lnTo>
                  <a:lnTo>
                    <a:pt x="405" y="204"/>
                  </a:lnTo>
                  <a:lnTo>
                    <a:pt x="394" y="195"/>
                  </a:lnTo>
                  <a:lnTo>
                    <a:pt x="382" y="188"/>
                  </a:lnTo>
                  <a:lnTo>
                    <a:pt x="370" y="182"/>
                  </a:lnTo>
                  <a:lnTo>
                    <a:pt x="356" y="177"/>
                  </a:lnTo>
                  <a:lnTo>
                    <a:pt x="342" y="173"/>
                  </a:lnTo>
                  <a:lnTo>
                    <a:pt x="328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299" y="171"/>
                  </a:lnTo>
                  <a:lnTo>
                    <a:pt x="285" y="173"/>
                  </a:lnTo>
                  <a:lnTo>
                    <a:pt x="271" y="177"/>
                  </a:lnTo>
                  <a:lnTo>
                    <a:pt x="258" y="182"/>
                  </a:lnTo>
                  <a:lnTo>
                    <a:pt x="244" y="188"/>
                  </a:lnTo>
                  <a:lnTo>
                    <a:pt x="233" y="195"/>
                  </a:lnTo>
                  <a:lnTo>
                    <a:pt x="222" y="204"/>
                  </a:lnTo>
                  <a:lnTo>
                    <a:pt x="212" y="212"/>
                  </a:lnTo>
                  <a:lnTo>
                    <a:pt x="203" y="223"/>
                  </a:lnTo>
                  <a:lnTo>
                    <a:pt x="194" y="234"/>
                  </a:lnTo>
                  <a:lnTo>
                    <a:pt x="187" y="245"/>
                  </a:lnTo>
                  <a:lnTo>
                    <a:pt x="181" y="259"/>
                  </a:lnTo>
                  <a:lnTo>
                    <a:pt x="176" y="272"/>
                  </a:lnTo>
                  <a:lnTo>
                    <a:pt x="173" y="285"/>
                  </a:lnTo>
                  <a:lnTo>
                    <a:pt x="170" y="300"/>
                  </a:lnTo>
                  <a:lnTo>
                    <a:pt x="170" y="315"/>
                  </a:lnTo>
                  <a:lnTo>
                    <a:pt x="170" y="752"/>
                  </a:lnTo>
                  <a:lnTo>
                    <a:pt x="0" y="75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298"/>
                  </a:lnTo>
                  <a:lnTo>
                    <a:pt x="1" y="282"/>
                  </a:lnTo>
                  <a:lnTo>
                    <a:pt x="3" y="266"/>
                  </a:lnTo>
                  <a:lnTo>
                    <a:pt x="6" y="251"/>
                  </a:lnTo>
                  <a:lnTo>
                    <a:pt x="9" y="235"/>
                  </a:lnTo>
                  <a:lnTo>
                    <a:pt x="13" y="221"/>
                  </a:lnTo>
                  <a:lnTo>
                    <a:pt x="18" y="206"/>
                  </a:lnTo>
                  <a:lnTo>
                    <a:pt x="24" y="192"/>
                  </a:lnTo>
                  <a:lnTo>
                    <a:pt x="30" y="178"/>
                  </a:lnTo>
                  <a:lnTo>
                    <a:pt x="37" y="165"/>
                  </a:lnTo>
                  <a:lnTo>
                    <a:pt x="45" y="151"/>
                  </a:lnTo>
                  <a:lnTo>
                    <a:pt x="53" y="139"/>
                  </a:lnTo>
                  <a:lnTo>
                    <a:pt x="71" y="115"/>
                  </a:lnTo>
                  <a:lnTo>
                    <a:pt x="91" y="92"/>
                  </a:lnTo>
                  <a:lnTo>
                    <a:pt x="114" y="72"/>
                  </a:lnTo>
                  <a:lnTo>
                    <a:pt x="137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7" y="31"/>
                  </a:lnTo>
                  <a:lnTo>
                    <a:pt x="191" y="25"/>
                  </a:lnTo>
                  <a:lnTo>
                    <a:pt x="205" y="18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1" y="6"/>
                  </a:lnTo>
                  <a:lnTo>
                    <a:pt x="265" y="4"/>
                  </a:lnTo>
                  <a:lnTo>
                    <a:pt x="281" y="1"/>
                  </a:lnTo>
                  <a:lnTo>
                    <a:pt x="297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5" y="1"/>
                  </a:lnTo>
                  <a:lnTo>
                    <a:pt x="361" y="4"/>
                  </a:lnTo>
                  <a:lnTo>
                    <a:pt x="377" y="6"/>
                  </a:lnTo>
                  <a:lnTo>
                    <a:pt x="392" y="10"/>
                  </a:lnTo>
                  <a:lnTo>
                    <a:pt x="406" y="14"/>
                  </a:lnTo>
                  <a:lnTo>
                    <a:pt x="421" y="18"/>
                  </a:lnTo>
                  <a:lnTo>
                    <a:pt x="436" y="25"/>
                  </a:lnTo>
                  <a:lnTo>
                    <a:pt x="449" y="31"/>
                  </a:lnTo>
                  <a:lnTo>
                    <a:pt x="464" y="38"/>
                  </a:lnTo>
                  <a:lnTo>
                    <a:pt x="476" y="45"/>
                  </a:lnTo>
                  <a:lnTo>
                    <a:pt x="489" y="54"/>
                  </a:lnTo>
                  <a:lnTo>
                    <a:pt x="514" y="72"/>
                  </a:lnTo>
                  <a:lnTo>
                    <a:pt x="535" y="92"/>
                  </a:lnTo>
                  <a:lnTo>
                    <a:pt x="556" y="115"/>
                  </a:lnTo>
                  <a:lnTo>
                    <a:pt x="574" y="139"/>
                  </a:lnTo>
                  <a:lnTo>
                    <a:pt x="582" y="151"/>
                  </a:lnTo>
                  <a:lnTo>
                    <a:pt x="590" y="165"/>
                  </a:lnTo>
                  <a:lnTo>
                    <a:pt x="596" y="178"/>
                  </a:lnTo>
                  <a:lnTo>
                    <a:pt x="602" y="192"/>
                  </a:lnTo>
                  <a:lnTo>
                    <a:pt x="609" y="206"/>
                  </a:lnTo>
                  <a:lnTo>
                    <a:pt x="613" y="221"/>
                  </a:lnTo>
                  <a:lnTo>
                    <a:pt x="618" y="235"/>
                  </a:lnTo>
                  <a:lnTo>
                    <a:pt x="621" y="251"/>
                  </a:lnTo>
                  <a:lnTo>
                    <a:pt x="624" y="266"/>
                  </a:lnTo>
                  <a:lnTo>
                    <a:pt x="626" y="282"/>
                  </a:lnTo>
                  <a:lnTo>
                    <a:pt x="627" y="298"/>
                  </a:lnTo>
                  <a:lnTo>
                    <a:pt x="628" y="315"/>
                  </a:lnTo>
                  <a:lnTo>
                    <a:pt x="628" y="75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1148" y="2410"/>
              <a:ext cx="45" cy="68"/>
            </a:xfrm>
            <a:custGeom>
              <a:avLst/>
              <a:gdLst>
                <a:gd name="T0" fmla="*/ 103 w 134"/>
                <a:gd name="T1" fmla="*/ 88 h 205"/>
                <a:gd name="T2" fmla="*/ 114 w 134"/>
                <a:gd name="T3" fmla="*/ 96 h 205"/>
                <a:gd name="T4" fmla="*/ 125 w 134"/>
                <a:gd name="T5" fmla="*/ 107 h 205"/>
                <a:gd name="T6" fmla="*/ 131 w 134"/>
                <a:gd name="T7" fmla="*/ 123 h 205"/>
                <a:gd name="T8" fmla="*/ 134 w 134"/>
                <a:gd name="T9" fmla="*/ 140 h 205"/>
                <a:gd name="T10" fmla="*/ 133 w 134"/>
                <a:gd name="T11" fmla="*/ 153 h 205"/>
                <a:gd name="T12" fmla="*/ 122 w 134"/>
                <a:gd name="T13" fmla="*/ 177 h 205"/>
                <a:gd name="T14" fmla="*/ 105 w 134"/>
                <a:gd name="T15" fmla="*/ 194 h 205"/>
                <a:gd name="T16" fmla="*/ 82 w 134"/>
                <a:gd name="T17" fmla="*/ 203 h 205"/>
                <a:gd name="T18" fmla="*/ 0 w 134"/>
                <a:gd name="T19" fmla="*/ 205 h 205"/>
                <a:gd name="T20" fmla="*/ 67 w 134"/>
                <a:gd name="T21" fmla="*/ 0 h 205"/>
                <a:gd name="T22" fmla="*/ 80 w 134"/>
                <a:gd name="T23" fmla="*/ 1 h 205"/>
                <a:gd name="T24" fmla="*/ 99 w 134"/>
                <a:gd name="T25" fmla="*/ 8 h 205"/>
                <a:gd name="T26" fmla="*/ 114 w 134"/>
                <a:gd name="T27" fmla="*/ 23 h 205"/>
                <a:gd name="T28" fmla="*/ 121 w 134"/>
                <a:gd name="T29" fmla="*/ 41 h 205"/>
                <a:gd name="T30" fmla="*/ 121 w 134"/>
                <a:gd name="T31" fmla="*/ 53 h 205"/>
                <a:gd name="T32" fmla="*/ 120 w 134"/>
                <a:gd name="T33" fmla="*/ 64 h 205"/>
                <a:gd name="T34" fmla="*/ 110 w 134"/>
                <a:gd name="T35" fmla="*/ 83 h 205"/>
                <a:gd name="T36" fmla="*/ 103 w 134"/>
                <a:gd name="T37" fmla="*/ 88 h 205"/>
                <a:gd name="T38" fmla="*/ 67 w 134"/>
                <a:gd name="T39" fmla="*/ 75 h 205"/>
                <a:gd name="T40" fmla="*/ 72 w 134"/>
                <a:gd name="T41" fmla="*/ 74 h 205"/>
                <a:gd name="T42" fmla="*/ 81 w 134"/>
                <a:gd name="T43" fmla="*/ 72 h 205"/>
                <a:gd name="T44" fmla="*/ 86 w 134"/>
                <a:gd name="T45" fmla="*/ 66 h 205"/>
                <a:gd name="T46" fmla="*/ 89 w 134"/>
                <a:gd name="T47" fmla="*/ 58 h 205"/>
                <a:gd name="T48" fmla="*/ 89 w 134"/>
                <a:gd name="T49" fmla="*/ 53 h 205"/>
                <a:gd name="T50" fmla="*/ 88 w 134"/>
                <a:gd name="T51" fmla="*/ 44 h 205"/>
                <a:gd name="T52" fmla="*/ 83 w 134"/>
                <a:gd name="T53" fmla="*/ 38 h 205"/>
                <a:gd name="T54" fmla="*/ 76 w 134"/>
                <a:gd name="T55" fmla="*/ 33 h 205"/>
                <a:gd name="T56" fmla="*/ 67 w 134"/>
                <a:gd name="T57" fmla="*/ 31 h 205"/>
                <a:gd name="T58" fmla="*/ 33 w 134"/>
                <a:gd name="T59" fmla="*/ 75 h 205"/>
                <a:gd name="T60" fmla="*/ 67 w 134"/>
                <a:gd name="T61" fmla="*/ 174 h 205"/>
                <a:gd name="T62" fmla="*/ 75 w 134"/>
                <a:gd name="T63" fmla="*/ 173 h 205"/>
                <a:gd name="T64" fmla="*/ 87 w 134"/>
                <a:gd name="T65" fmla="*/ 168 h 205"/>
                <a:gd name="T66" fmla="*/ 97 w 134"/>
                <a:gd name="T67" fmla="*/ 160 h 205"/>
                <a:gd name="T68" fmla="*/ 100 w 134"/>
                <a:gd name="T69" fmla="*/ 147 h 205"/>
                <a:gd name="T70" fmla="*/ 101 w 134"/>
                <a:gd name="T71" fmla="*/ 140 h 205"/>
                <a:gd name="T72" fmla="*/ 99 w 134"/>
                <a:gd name="T73" fmla="*/ 127 h 205"/>
                <a:gd name="T74" fmla="*/ 92 w 134"/>
                <a:gd name="T75" fmla="*/ 116 h 205"/>
                <a:gd name="T76" fmla="*/ 82 w 134"/>
                <a:gd name="T77" fmla="*/ 108 h 205"/>
                <a:gd name="T78" fmla="*/ 67 w 134"/>
                <a:gd name="T79" fmla="*/ 106 h 205"/>
                <a:gd name="T80" fmla="*/ 33 w 134"/>
                <a:gd name="T8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205">
                  <a:moveTo>
                    <a:pt x="103" y="88"/>
                  </a:moveTo>
                  <a:lnTo>
                    <a:pt x="103" y="88"/>
                  </a:lnTo>
                  <a:lnTo>
                    <a:pt x="109" y="91"/>
                  </a:lnTo>
                  <a:lnTo>
                    <a:pt x="114" y="96"/>
                  </a:lnTo>
                  <a:lnTo>
                    <a:pt x="120" y="101"/>
                  </a:lnTo>
                  <a:lnTo>
                    <a:pt x="125" y="107"/>
                  </a:lnTo>
                  <a:lnTo>
                    <a:pt x="128" y="114"/>
                  </a:lnTo>
                  <a:lnTo>
                    <a:pt x="131" y="123"/>
                  </a:lnTo>
                  <a:lnTo>
                    <a:pt x="133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53"/>
                  </a:lnTo>
                  <a:lnTo>
                    <a:pt x="128" y="166"/>
                  </a:lnTo>
                  <a:lnTo>
                    <a:pt x="122" y="177"/>
                  </a:lnTo>
                  <a:lnTo>
                    <a:pt x="115" y="186"/>
                  </a:lnTo>
                  <a:lnTo>
                    <a:pt x="105" y="194"/>
                  </a:lnTo>
                  <a:lnTo>
                    <a:pt x="94" y="200"/>
                  </a:lnTo>
                  <a:lnTo>
                    <a:pt x="82" y="203"/>
                  </a:lnTo>
                  <a:lnTo>
                    <a:pt x="69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8"/>
                  </a:lnTo>
                  <a:lnTo>
                    <a:pt x="106" y="14"/>
                  </a:lnTo>
                  <a:lnTo>
                    <a:pt x="114" y="23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60"/>
                  </a:lnTo>
                  <a:lnTo>
                    <a:pt x="120" y="64"/>
                  </a:lnTo>
                  <a:lnTo>
                    <a:pt x="116" y="74"/>
                  </a:lnTo>
                  <a:lnTo>
                    <a:pt x="110" y="83"/>
                  </a:lnTo>
                  <a:lnTo>
                    <a:pt x="103" y="88"/>
                  </a:lnTo>
                  <a:lnTo>
                    <a:pt x="103" y="88"/>
                  </a:lnTo>
                  <a:close/>
                  <a:moveTo>
                    <a:pt x="33" y="75"/>
                  </a:moveTo>
                  <a:lnTo>
                    <a:pt x="67" y="75"/>
                  </a:lnTo>
                  <a:lnTo>
                    <a:pt x="67" y="75"/>
                  </a:lnTo>
                  <a:lnTo>
                    <a:pt x="72" y="74"/>
                  </a:lnTo>
                  <a:lnTo>
                    <a:pt x="76" y="73"/>
                  </a:lnTo>
                  <a:lnTo>
                    <a:pt x="81" y="72"/>
                  </a:lnTo>
                  <a:lnTo>
                    <a:pt x="83" y="69"/>
                  </a:lnTo>
                  <a:lnTo>
                    <a:pt x="86" y="66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49"/>
                  </a:lnTo>
                  <a:lnTo>
                    <a:pt x="88" y="44"/>
                  </a:lnTo>
                  <a:lnTo>
                    <a:pt x="86" y="40"/>
                  </a:lnTo>
                  <a:lnTo>
                    <a:pt x="83" y="38"/>
                  </a:lnTo>
                  <a:lnTo>
                    <a:pt x="81" y="34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7" y="31"/>
                  </a:lnTo>
                  <a:lnTo>
                    <a:pt x="33" y="31"/>
                  </a:lnTo>
                  <a:lnTo>
                    <a:pt x="33" y="75"/>
                  </a:lnTo>
                  <a:close/>
                  <a:moveTo>
                    <a:pt x="33" y="174"/>
                  </a:moveTo>
                  <a:lnTo>
                    <a:pt x="67" y="174"/>
                  </a:lnTo>
                  <a:lnTo>
                    <a:pt x="67" y="174"/>
                  </a:lnTo>
                  <a:lnTo>
                    <a:pt x="75" y="173"/>
                  </a:lnTo>
                  <a:lnTo>
                    <a:pt x="82" y="172"/>
                  </a:lnTo>
                  <a:lnTo>
                    <a:pt x="87" y="168"/>
                  </a:lnTo>
                  <a:lnTo>
                    <a:pt x="92" y="164"/>
                  </a:lnTo>
                  <a:lnTo>
                    <a:pt x="97" y="160"/>
                  </a:lnTo>
                  <a:lnTo>
                    <a:pt x="99" y="153"/>
                  </a:lnTo>
                  <a:lnTo>
                    <a:pt x="100" y="147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0" y="133"/>
                  </a:lnTo>
                  <a:lnTo>
                    <a:pt x="99" y="127"/>
                  </a:lnTo>
                  <a:lnTo>
                    <a:pt x="97" y="120"/>
                  </a:lnTo>
                  <a:lnTo>
                    <a:pt x="92" y="116"/>
                  </a:lnTo>
                  <a:lnTo>
                    <a:pt x="87" y="111"/>
                  </a:lnTo>
                  <a:lnTo>
                    <a:pt x="82" y="108"/>
                  </a:lnTo>
                  <a:lnTo>
                    <a:pt x="75" y="107"/>
                  </a:lnTo>
                  <a:lnTo>
                    <a:pt x="67" y="106"/>
                  </a:lnTo>
                  <a:lnTo>
                    <a:pt x="33" y="106"/>
                  </a:lnTo>
                  <a:lnTo>
                    <a:pt x="33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1201" y="2429"/>
              <a:ext cx="50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60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6 w 148"/>
                <a:gd name="T23" fmla="*/ 149 h 149"/>
                <a:gd name="T24" fmla="*/ 75 w 148"/>
                <a:gd name="T25" fmla="*/ 149 h 149"/>
                <a:gd name="T26" fmla="*/ 60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6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9 w 148"/>
                <a:gd name="T71" fmla="*/ 38 h 149"/>
                <a:gd name="T72" fmla="*/ 88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9" y="146"/>
                  </a:lnTo>
                  <a:lnTo>
                    <a:pt x="86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8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261" y="2409"/>
              <a:ext cx="11" cy="69"/>
            </a:xfrm>
            <a:custGeom>
              <a:avLst/>
              <a:gdLst>
                <a:gd name="T0" fmla="*/ 0 w 33"/>
                <a:gd name="T1" fmla="*/ 4 h 209"/>
                <a:gd name="T2" fmla="*/ 33 w 33"/>
                <a:gd name="T3" fmla="*/ 0 h 209"/>
                <a:gd name="T4" fmla="*/ 33 w 33"/>
                <a:gd name="T5" fmla="*/ 209 h 209"/>
                <a:gd name="T6" fmla="*/ 0 w 33"/>
                <a:gd name="T7" fmla="*/ 209 h 209"/>
                <a:gd name="T8" fmla="*/ 0 w 33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9">
                  <a:moveTo>
                    <a:pt x="0" y="4"/>
                  </a:moveTo>
                  <a:lnTo>
                    <a:pt x="33" y="0"/>
                  </a:lnTo>
                  <a:lnTo>
                    <a:pt x="33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280" y="2429"/>
              <a:ext cx="46" cy="74"/>
            </a:xfrm>
            <a:custGeom>
              <a:avLst/>
              <a:gdLst>
                <a:gd name="T0" fmla="*/ 75 w 137"/>
                <a:gd name="T1" fmla="*/ 0 h 222"/>
                <a:gd name="T2" fmla="*/ 97 w 137"/>
                <a:gd name="T3" fmla="*/ 9 h 222"/>
                <a:gd name="T4" fmla="*/ 128 w 137"/>
                <a:gd name="T5" fmla="*/ 59 h 222"/>
                <a:gd name="T6" fmla="*/ 123 w 137"/>
                <a:gd name="T7" fmla="*/ 83 h 222"/>
                <a:gd name="T8" fmla="*/ 109 w 137"/>
                <a:gd name="T9" fmla="*/ 101 h 222"/>
                <a:gd name="T10" fmla="*/ 125 w 137"/>
                <a:gd name="T11" fmla="*/ 118 h 222"/>
                <a:gd name="T12" fmla="*/ 134 w 137"/>
                <a:gd name="T13" fmla="*/ 139 h 222"/>
                <a:gd name="T14" fmla="*/ 137 w 137"/>
                <a:gd name="T15" fmla="*/ 155 h 222"/>
                <a:gd name="T16" fmla="*/ 125 w 137"/>
                <a:gd name="T17" fmla="*/ 194 h 222"/>
                <a:gd name="T18" fmla="*/ 95 w 137"/>
                <a:gd name="T19" fmla="*/ 217 h 222"/>
                <a:gd name="T20" fmla="*/ 69 w 137"/>
                <a:gd name="T21" fmla="*/ 222 h 222"/>
                <a:gd name="T22" fmla="*/ 32 w 137"/>
                <a:gd name="T23" fmla="*/ 213 h 222"/>
                <a:gd name="T24" fmla="*/ 9 w 137"/>
                <a:gd name="T25" fmla="*/ 189 h 222"/>
                <a:gd name="T26" fmla="*/ 33 w 137"/>
                <a:gd name="T27" fmla="*/ 167 h 222"/>
                <a:gd name="T28" fmla="*/ 38 w 137"/>
                <a:gd name="T29" fmla="*/ 177 h 222"/>
                <a:gd name="T30" fmla="*/ 49 w 137"/>
                <a:gd name="T31" fmla="*/ 188 h 222"/>
                <a:gd name="T32" fmla="*/ 69 w 137"/>
                <a:gd name="T33" fmla="*/ 192 h 222"/>
                <a:gd name="T34" fmla="*/ 83 w 137"/>
                <a:gd name="T35" fmla="*/ 189 h 222"/>
                <a:gd name="T36" fmla="*/ 98 w 137"/>
                <a:gd name="T37" fmla="*/ 177 h 222"/>
                <a:gd name="T38" fmla="*/ 104 w 137"/>
                <a:gd name="T39" fmla="*/ 155 h 222"/>
                <a:gd name="T40" fmla="*/ 101 w 137"/>
                <a:gd name="T41" fmla="*/ 140 h 222"/>
                <a:gd name="T42" fmla="*/ 89 w 137"/>
                <a:gd name="T43" fmla="*/ 124 h 222"/>
                <a:gd name="T44" fmla="*/ 69 w 137"/>
                <a:gd name="T45" fmla="*/ 118 h 222"/>
                <a:gd name="T46" fmla="*/ 58 w 137"/>
                <a:gd name="T47" fmla="*/ 120 h 222"/>
                <a:gd name="T48" fmla="*/ 36 w 137"/>
                <a:gd name="T49" fmla="*/ 138 h 222"/>
                <a:gd name="T50" fmla="*/ 19 w 137"/>
                <a:gd name="T51" fmla="*/ 107 h 222"/>
                <a:gd name="T52" fmla="*/ 19 w 137"/>
                <a:gd name="T53" fmla="*/ 93 h 222"/>
                <a:gd name="T54" fmla="*/ 8 w 137"/>
                <a:gd name="T55" fmla="*/ 59 h 222"/>
                <a:gd name="T56" fmla="*/ 11 w 137"/>
                <a:gd name="T57" fmla="*/ 35 h 222"/>
                <a:gd name="T58" fmla="*/ 32 w 137"/>
                <a:gd name="T59" fmla="*/ 10 h 222"/>
                <a:gd name="T60" fmla="*/ 66 w 137"/>
                <a:gd name="T61" fmla="*/ 0 h 222"/>
                <a:gd name="T62" fmla="*/ 69 w 137"/>
                <a:gd name="T63" fmla="*/ 88 h 222"/>
                <a:gd name="T64" fmla="*/ 84 w 137"/>
                <a:gd name="T65" fmla="*/ 83 h 222"/>
                <a:gd name="T66" fmla="*/ 94 w 137"/>
                <a:gd name="T67" fmla="*/ 71 h 222"/>
                <a:gd name="T68" fmla="*/ 97 w 137"/>
                <a:gd name="T69" fmla="*/ 59 h 222"/>
                <a:gd name="T70" fmla="*/ 92 w 137"/>
                <a:gd name="T71" fmla="*/ 43 h 222"/>
                <a:gd name="T72" fmla="*/ 79 w 137"/>
                <a:gd name="T73" fmla="*/ 32 h 222"/>
                <a:gd name="T74" fmla="*/ 69 w 137"/>
                <a:gd name="T75" fmla="*/ 31 h 222"/>
                <a:gd name="T76" fmla="*/ 51 w 137"/>
                <a:gd name="T77" fmla="*/ 34 h 222"/>
                <a:gd name="T78" fmla="*/ 42 w 137"/>
                <a:gd name="T79" fmla="*/ 48 h 222"/>
                <a:gd name="T80" fmla="*/ 39 w 137"/>
                <a:gd name="T81" fmla="*/ 59 h 222"/>
                <a:gd name="T82" fmla="*/ 44 w 137"/>
                <a:gd name="T83" fmla="*/ 76 h 222"/>
                <a:gd name="T84" fmla="*/ 56 w 137"/>
                <a:gd name="T85" fmla="*/ 85 h 222"/>
                <a:gd name="T86" fmla="*/ 69 w 137"/>
                <a:gd name="T87" fmla="*/ 8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222">
                  <a:moveTo>
                    <a:pt x="66" y="0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5"/>
                  </a:lnTo>
                  <a:lnTo>
                    <a:pt x="97" y="9"/>
                  </a:lnTo>
                  <a:lnTo>
                    <a:pt x="97" y="1"/>
                  </a:lnTo>
                  <a:lnTo>
                    <a:pt x="128" y="1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7" y="72"/>
                  </a:lnTo>
                  <a:lnTo>
                    <a:pt x="123" y="83"/>
                  </a:lnTo>
                  <a:lnTo>
                    <a:pt x="117" y="93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15" y="106"/>
                  </a:lnTo>
                  <a:lnTo>
                    <a:pt x="120" y="112"/>
                  </a:lnTo>
                  <a:lnTo>
                    <a:pt x="125" y="118"/>
                  </a:lnTo>
                  <a:lnTo>
                    <a:pt x="129" y="124"/>
                  </a:lnTo>
                  <a:lnTo>
                    <a:pt x="132" y="132"/>
                  </a:lnTo>
                  <a:lnTo>
                    <a:pt x="134" y="139"/>
                  </a:lnTo>
                  <a:lnTo>
                    <a:pt x="136" y="146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4" y="170"/>
                  </a:lnTo>
                  <a:lnTo>
                    <a:pt x="131" y="183"/>
                  </a:lnTo>
                  <a:lnTo>
                    <a:pt x="125" y="194"/>
                  </a:lnTo>
                  <a:lnTo>
                    <a:pt x="116" y="204"/>
                  </a:lnTo>
                  <a:lnTo>
                    <a:pt x="106" y="212"/>
                  </a:lnTo>
                  <a:lnTo>
                    <a:pt x="95" y="217"/>
                  </a:lnTo>
                  <a:lnTo>
                    <a:pt x="82" y="221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55" y="221"/>
                  </a:lnTo>
                  <a:lnTo>
                    <a:pt x="43" y="218"/>
                  </a:lnTo>
                  <a:lnTo>
                    <a:pt x="32" y="213"/>
                  </a:lnTo>
                  <a:lnTo>
                    <a:pt x="22" y="207"/>
                  </a:lnTo>
                  <a:lnTo>
                    <a:pt x="15" y="199"/>
                  </a:lnTo>
                  <a:lnTo>
                    <a:pt x="9" y="189"/>
                  </a:lnTo>
                  <a:lnTo>
                    <a:pt x="3" y="178"/>
                  </a:lnTo>
                  <a:lnTo>
                    <a:pt x="0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6" y="172"/>
                  </a:lnTo>
                  <a:lnTo>
                    <a:pt x="38" y="177"/>
                  </a:lnTo>
                  <a:lnTo>
                    <a:pt x="42" y="181"/>
                  </a:lnTo>
                  <a:lnTo>
                    <a:pt x="45" y="184"/>
                  </a:lnTo>
                  <a:lnTo>
                    <a:pt x="49" y="188"/>
                  </a:lnTo>
                  <a:lnTo>
                    <a:pt x="55" y="190"/>
                  </a:lnTo>
                  <a:lnTo>
                    <a:pt x="61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6" y="192"/>
                  </a:lnTo>
                  <a:lnTo>
                    <a:pt x="83" y="189"/>
                  </a:lnTo>
                  <a:lnTo>
                    <a:pt x="89" y="187"/>
                  </a:lnTo>
                  <a:lnTo>
                    <a:pt x="94" y="182"/>
                  </a:lnTo>
                  <a:lnTo>
                    <a:pt x="98" y="177"/>
                  </a:lnTo>
                  <a:lnTo>
                    <a:pt x="101" y="170"/>
                  </a:lnTo>
                  <a:lnTo>
                    <a:pt x="103" y="162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103" y="148"/>
                  </a:lnTo>
                  <a:lnTo>
                    <a:pt x="101" y="140"/>
                  </a:lnTo>
                  <a:lnTo>
                    <a:pt x="98" y="134"/>
                  </a:lnTo>
                  <a:lnTo>
                    <a:pt x="94" y="128"/>
                  </a:lnTo>
                  <a:lnTo>
                    <a:pt x="89" y="124"/>
                  </a:lnTo>
                  <a:lnTo>
                    <a:pt x="83" y="121"/>
                  </a:lnTo>
                  <a:lnTo>
                    <a:pt x="76" y="118"/>
                  </a:lnTo>
                  <a:lnTo>
                    <a:pt x="69" y="118"/>
                  </a:lnTo>
                  <a:lnTo>
                    <a:pt x="69" y="118"/>
                  </a:lnTo>
                  <a:lnTo>
                    <a:pt x="62" y="118"/>
                  </a:lnTo>
                  <a:lnTo>
                    <a:pt x="58" y="120"/>
                  </a:lnTo>
                  <a:lnTo>
                    <a:pt x="49" y="123"/>
                  </a:lnTo>
                  <a:lnTo>
                    <a:pt x="42" y="129"/>
                  </a:lnTo>
                  <a:lnTo>
                    <a:pt x="36" y="138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9" y="107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19" y="93"/>
                  </a:lnTo>
                  <a:lnTo>
                    <a:pt x="13" y="83"/>
                  </a:lnTo>
                  <a:lnTo>
                    <a:pt x="9" y="72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48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2" y="10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9" y="88"/>
                  </a:moveTo>
                  <a:lnTo>
                    <a:pt x="69" y="88"/>
                  </a:lnTo>
                  <a:lnTo>
                    <a:pt x="73" y="87"/>
                  </a:lnTo>
                  <a:lnTo>
                    <a:pt x="79" y="85"/>
                  </a:lnTo>
                  <a:lnTo>
                    <a:pt x="84" y="83"/>
                  </a:lnTo>
                  <a:lnTo>
                    <a:pt x="88" y="79"/>
                  </a:lnTo>
                  <a:lnTo>
                    <a:pt x="92" y="76"/>
                  </a:lnTo>
                  <a:lnTo>
                    <a:pt x="94" y="71"/>
                  </a:lnTo>
                  <a:lnTo>
                    <a:pt x="95" y="66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53"/>
                  </a:lnTo>
                  <a:lnTo>
                    <a:pt x="94" y="48"/>
                  </a:lnTo>
                  <a:lnTo>
                    <a:pt x="92" y="43"/>
                  </a:lnTo>
                  <a:lnTo>
                    <a:pt x="88" y="38"/>
                  </a:lnTo>
                  <a:lnTo>
                    <a:pt x="84" y="34"/>
                  </a:lnTo>
                  <a:lnTo>
                    <a:pt x="79" y="32"/>
                  </a:lnTo>
                  <a:lnTo>
                    <a:pt x="73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6" y="32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4" y="43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1" y="66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8" y="79"/>
                  </a:lnTo>
                  <a:lnTo>
                    <a:pt x="51" y="83"/>
                  </a:lnTo>
                  <a:lnTo>
                    <a:pt x="56" y="85"/>
                  </a:lnTo>
                  <a:lnTo>
                    <a:pt x="62" y="87"/>
                  </a:lnTo>
                  <a:lnTo>
                    <a:pt x="69" y="88"/>
                  </a:lnTo>
                  <a:lnTo>
                    <a:pt x="6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335" y="2410"/>
              <a:ext cx="14" cy="68"/>
            </a:xfrm>
            <a:custGeom>
              <a:avLst/>
              <a:gdLst>
                <a:gd name="T0" fmla="*/ 22 w 42"/>
                <a:gd name="T1" fmla="*/ 0 h 206"/>
                <a:gd name="T2" fmla="*/ 22 w 42"/>
                <a:gd name="T3" fmla="*/ 0 h 206"/>
                <a:gd name="T4" fmla="*/ 25 w 42"/>
                <a:gd name="T5" fmla="*/ 0 h 206"/>
                <a:gd name="T6" fmla="*/ 29 w 42"/>
                <a:gd name="T7" fmla="*/ 1 h 206"/>
                <a:gd name="T8" fmla="*/ 33 w 42"/>
                <a:gd name="T9" fmla="*/ 3 h 206"/>
                <a:gd name="T10" fmla="*/ 36 w 42"/>
                <a:gd name="T11" fmla="*/ 6 h 206"/>
                <a:gd name="T12" fmla="*/ 39 w 42"/>
                <a:gd name="T13" fmla="*/ 9 h 206"/>
                <a:gd name="T14" fmla="*/ 41 w 42"/>
                <a:gd name="T15" fmla="*/ 13 h 206"/>
                <a:gd name="T16" fmla="*/ 42 w 42"/>
                <a:gd name="T17" fmla="*/ 17 h 206"/>
                <a:gd name="T18" fmla="*/ 42 w 42"/>
                <a:gd name="T19" fmla="*/ 22 h 206"/>
                <a:gd name="T20" fmla="*/ 42 w 42"/>
                <a:gd name="T21" fmla="*/ 22 h 206"/>
                <a:gd name="T22" fmla="*/ 42 w 42"/>
                <a:gd name="T23" fmla="*/ 26 h 206"/>
                <a:gd name="T24" fmla="*/ 41 w 42"/>
                <a:gd name="T25" fmla="*/ 30 h 206"/>
                <a:gd name="T26" fmla="*/ 39 w 42"/>
                <a:gd name="T27" fmla="*/ 34 h 206"/>
                <a:gd name="T28" fmla="*/ 36 w 42"/>
                <a:gd name="T29" fmla="*/ 37 h 206"/>
                <a:gd name="T30" fmla="*/ 33 w 42"/>
                <a:gd name="T31" fmla="*/ 40 h 206"/>
                <a:gd name="T32" fmla="*/ 29 w 42"/>
                <a:gd name="T33" fmla="*/ 41 h 206"/>
                <a:gd name="T34" fmla="*/ 25 w 42"/>
                <a:gd name="T35" fmla="*/ 42 h 206"/>
                <a:gd name="T36" fmla="*/ 22 w 42"/>
                <a:gd name="T37" fmla="*/ 43 h 206"/>
                <a:gd name="T38" fmla="*/ 22 w 42"/>
                <a:gd name="T39" fmla="*/ 43 h 206"/>
                <a:gd name="T40" fmla="*/ 17 w 42"/>
                <a:gd name="T41" fmla="*/ 42 h 206"/>
                <a:gd name="T42" fmla="*/ 13 w 42"/>
                <a:gd name="T43" fmla="*/ 41 h 206"/>
                <a:gd name="T44" fmla="*/ 9 w 42"/>
                <a:gd name="T45" fmla="*/ 40 h 206"/>
                <a:gd name="T46" fmla="*/ 6 w 42"/>
                <a:gd name="T47" fmla="*/ 37 h 206"/>
                <a:gd name="T48" fmla="*/ 3 w 42"/>
                <a:gd name="T49" fmla="*/ 34 h 206"/>
                <a:gd name="T50" fmla="*/ 1 w 42"/>
                <a:gd name="T51" fmla="*/ 30 h 206"/>
                <a:gd name="T52" fmla="*/ 0 w 42"/>
                <a:gd name="T53" fmla="*/ 26 h 206"/>
                <a:gd name="T54" fmla="*/ 0 w 42"/>
                <a:gd name="T55" fmla="*/ 22 h 206"/>
                <a:gd name="T56" fmla="*/ 0 w 42"/>
                <a:gd name="T57" fmla="*/ 22 h 206"/>
                <a:gd name="T58" fmla="*/ 0 w 42"/>
                <a:gd name="T59" fmla="*/ 17 h 206"/>
                <a:gd name="T60" fmla="*/ 1 w 42"/>
                <a:gd name="T61" fmla="*/ 13 h 206"/>
                <a:gd name="T62" fmla="*/ 3 w 42"/>
                <a:gd name="T63" fmla="*/ 9 h 206"/>
                <a:gd name="T64" fmla="*/ 6 w 42"/>
                <a:gd name="T65" fmla="*/ 6 h 206"/>
                <a:gd name="T66" fmla="*/ 9 w 42"/>
                <a:gd name="T67" fmla="*/ 3 h 206"/>
                <a:gd name="T68" fmla="*/ 13 w 42"/>
                <a:gd name="T69" fmla="*/ 1 h 206"/>
                <a:gd name="T70" fmla="*/ 17 w 42"/>
                <a:gd name="T71" fmla="*/ 0 h 206"/>
                <a:gd name="T72" fmla="*/ 22 w 42"/>
                <a:gd name="T73" fmla="*/ 0 h 206"/>
                <a:gd name="T74" fmla="*/ 22 w 42"/>
                <a:gd name="T75" fmla="*/ 0 h 206"/>
                <a:gd name="T76" fmla="*/ 5 w 42"/>
                <a:gd name="T77" fmla="*/ 59 h 206"/>
                <a:gd name="T78" fmla="*/ 37 w 42"/>
                <a:gd name="T79" fmla="*/ 59 h 206"/>
                <a:gd name="T80" fmla="*/ 37 w 42"/>
                <a:gd name="T81" fmla="*/ 206 h 206"/>
                <a:gd name="T82" fmla="*/ 5 w 42"/>
                <a:gd name="T83" fmla="*/ 206 h 206"/>
                <a:gd name="T84" fmla="*/ 5 w 42"/>
                <a:gd name="T85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206">
                  <a:moveTo>
                    <a:pt x="22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5" y="59"/>
                  </a:moveTo>
                  <a:lnTo>
                    <a:pt x="37" y="59"/>
                  </a:lnTo>
                  <a:lnTo>
                    <a:pt x="37" y="206"/>
                  </a:lnTo>
                  <a:lnTo>
                    <a:pt x="5" y="206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1357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6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4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3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2 w 148"/>
                <a:gd name="T23" fmla="*/ 59 h 149"/>
                <a:gd name="T24" fmla="*/ 7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4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6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7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9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6" y="148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09" y="138"/>
                  </a:lnTo>
                  <a:lnTo>
                    <a:pt x="100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3" y="117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6" y="17"/>
                  </a:lnTo>
                  <a:lnTo>
                    <a:pt x="116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9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419" y="2429"/>
              <a:ext cx="42" cy="49"/>
            </a:xfrm>
            <a:custGeom>
              <a:avLst/>
              <a:gdLst>
                <a:gd name="T0" fmla="*/ 0 w 127"/>
                <a:gd name="T1" fmla="*/ 1 h 148"/>
                <a:gd name="T2" fmla="*/ 31 w 127"/>
                <a:gd name="T3" fmla="*/ 1 h 148"/>
                <a:gd name="T4" fmla="*/ 31 w 127"/>
                <a:gd name="T5" fmla="*/ 18 h 148"/>
                <a:gd name="T6" fmla="*/ 31 w 127"/>
                <a:gd name="T7" fmla="*/ 18 h 148"/>
                <a:gd name="T8" fmla="*/ 37 w 127"/>
                <a:gd name="T9" fmla="*/ 12 h 148"/>
                <a:gd name="T10" fmla="*/ 46 w 127"/>
                <a:gd name="T11" fmla="*/ 6 h 148"/>
                <a:gd name="T12" fmla="*/ 52 w 127"/>
                <a:gd name="T13" fmla="*/ 4 h 148"/>
                <a:gd name="T14" fmla="*/ 58 w 127"/>
                <a:gd name="T15" fmla="*/ 1 h 148"/>
                <a:gd name="T16" fmla="*/ 64 w 127"/>
                <a:gd name="T17" fmla="*/ 0 h 148"/>
                <a:gd name="T18" fmla="*/ 71 w 127"/>
                <a:gd name="T19" fmla="*/ 0 h 148"/>
                <a:gd name="T20" fmla="*/ 71 w 127"/>
                <a:gd name="T21" fmla="*/ 0 h 148"/>
                <a:gd name="T22" fmla="*/ 85 w 127"/>
                <a:gd name="T23" fmla="*/ 1 h 148"/>
                <a:gd name="T24" fmla="*/ 96 w 127"/>
                <a:gd name="T25" fmla="*/ 4 h 148"/>
                <a:gd name="T26" fmla="*/ 106 w 127"/>
                <a:gd name="T27" fmla="*/ 9 h 148"/>
                <a:gd name="T28" fmla="*/ 113 w 127"/>
                <a:gd name="T29" fmla="*/ 16 h 148"/>
                <a:gd name="T30" fmla="*/ 119 w 127"/>
                <a:gd name="T31" fmla="*/ 24 h 148"/>
                <a:gd name="T32" fmla="*/ 124 w 127"/>
                <a:gd name="T33" fmla="*/ 34 h 148"/>
                <a:gd name="T34" fmla="*/ 126 w 127"/>
                <a:gd name="T35" fmla="*/ 46 h 148"/>
                <a:gd name="T36" fmla="*/ 127 w 127"/>
                <a:gd name="T37" fmla="*/ 60 h 148"/>
                <a:gd name="T38" fmla="*/ 127 w 127"/>
                <a:gd name="T39" fmla="*/ 148 h 148"/>
                <a:gd name="T40" fmla="*/ 96 w 127"/>
                <a:gd name="T41" fmla="*/ 148 h 148"/>
                <a:gd name="T42" fmla="*/ 96 w 127"/>
                <a:gd name="T43" fmla="*/ 67 h 148"/>
                <a:gd name="T44" fmla="*/ 96 w 127"/>
                <a:gd name="T45" fmla="*/ 67 h 148"/>
                <a:gd name="T46" fmla="*/ 95 w 127"/>
                <a:gd name="T47" fmla="*/ 59 h 148"/>
                <a:gd name="T48" fmla="*/ 93 w 127"/>
                <a:gd name="T49" fmla="*/ 50 h 148"/>
                <a:gd name="T50" fmla="*/ 91 w 127"/>
                <a:gd name="T51" fmla="*/ 44 h 148"/>
                <a:gd name="T52" fmla="*/ 87 w 127"/>
                <a:gd name="T53" fmla="*/ 39 h 148"/>
                <a:gd name="T54" fmla="*/ 82 w 127"/>
                <a:gd name="T55" fmla="*/ 35 h 148"/>
                <a:gd name="T56" fmla="*/ 78 w 127"/>
                <a:gd name="T57" fmla="*/ 32 h 148"/>
                <a:gd name="T58" fmla="*/ 71 w 127"/>
                <a:gd name="T59" fmla="*/ 31 h 148"/>
                <a:gd name="T60" fmla="*/ 64 w 127"/>
                <a:gd name="T61" fmla="*/ 31 h 148"/>
                <a:gd name="T62" fmla="*/ 64 w 127"/>
                <a:gd name="T63" fmla="*/ 31 h 148"/>
                <a:gd name="T64" fmla="*/ 56 w 127"/>
                <a:gd name="T65" fmla="*/ 31 h 148"/>
                <a:gd name="T66" fmla="*/ 50 w 127"/>
                <a:gd name="T67" fmla="*/ 33 h 148"/>
                <a:gd name="T68" fmla="*/ 45 w 127"/>
                <a:gd name="T69" fmla="*/ 37 h 148"/>
                <a:gd name="T70" fmla="*/ 40 w 127"/>
                <a:gd name="T71" fmla="*/ 40 h 148"/>
                <a:gd name="T72" fmla="*/ 36 w 127"/>
                <a:gd name="T73" fmla="*/ 46 h 148"/>
                <a:gd name="T74" fmla="*/ 34 w 127"/>
                <a:gd name="T75" fmla="*/ 53 h 148"/>
                <a:gd name="T76" fmla="*/ 32 w 127"/>
                <a:gd name="T77" fmla="*/ 60 h 148"/>
                <a:gd name="T78" fmla="*/ 31 w 127"/>
                <a:gd name="T79" fmla="*/ 67 h 148"/>
                <a:gd name="T80" fmla="*/ 31 w 127"/>
                <a:gd name="T81" fmla="*/ 148 h 148"/>
                <a:gd name="T82" fmla="*/ 0 w 127"/>
                <a:gd name="T83" fmla="*/ 148 h 148"/>
                <a:gd name="T84" fmla="*/ 0 w 127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" h="148">
                  <a:moveTo>
                    <a:pt x="0" y="1"/>
                  </a:moveTo>
                  <a:lnTo>
                    <a:pt x="31" y="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7" y="12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6" y="4"/>
                  </a:lnTo>
                  <a:lnTo>
                    <a:pt x="106" y="9"/>
                  </a:lnTo>
                  <a:lnTo>
                    <a:pt x="113" y="16"/>
                  </a:lnTo>
                  <a:lnTo>
                    <a:pt x="119" y="24"/>
                  </a:lnTo>
                  <a:lnTo>
                    <a:pt x="124" y="34"/>
                  </a:lnTo>
                  <a:lnTo>
                    <a:pt x="126" y="46"/>
                  </a:lnTo>
                  <a:lnTo>
                    <a:pt x="127" y="60"/>
                  </a:lnTo>
                  <a:lnTo>
                    <a:pt x="127" y="148"/>
                  </a:lnTo>
                  <a:lnTo>
                    <a:pt x="96" y="148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5" y="59"/>
                  </a:lnTo>
                  <a:lnTo>
                    <a:pt x="93" y="50"/>
                  </a:lnTo>
                  <a:lnTo>
                    <a:pt x="91" y="44"/>
                  </a:lnTo>
                  <a:lnTo>
                    <a:pt x="87" y="39"/>
                  </a:lnTo>
                  <a:lnTo>
                    <a:pt x="82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6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1" y="67"/>
                  </a:lnTo>
                  <a:lnTo>
                    <a:pt x="31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504" y="2410"/>
              <a:ext cx="44" cy="68"/>
            </a:xfrm>
            <a:custGeom>
              <a:avLst/>
              <a:gdLst>
                <a:gd name="T0" fmla="*/ 0 w 134"/>
                <a:gd name="T1" fmla="*/ 0 h 205"/>
                <a:gd name="T2" fmla="*/ 37 w 134"/>
                <a:gd name="T3" fmla="*/ 0 h 205"/>
                <a:gd name="T4" fmla="*/ 102 w 134"/>
                <a:gd name="T5" fmla="*/ 141 h 205"/>
                <a:gd name="T6" fmla="*/ 102 w 134"/>
                <a:gd name="T7" fmla="*/ 0 h 205"/>
                <a:gd name="T8" fmla="*/ 134 w 134"/>
                <a:gd name="T9" fmla="*/ 0 h 205"/>
                <a:gd name="T10" fmla="*/ 134 w 134"/>
                <a:gd name="T11" fmla="*/ 205 h 205"/>
                <a:gd name="T12" fmla="*/ 99 w 134"/>
                <a:gd name="T13" fmla="*/ 205 h 205"/>
                <a:gd name="T14" fmla="*/ 33 w 134"/>
                <a:gd name="T15" fmla="*/ 64 h 205"/>
                <a:gd name="T16" fmla="*/ 33 w 134"/>
                <a:gd name="T17" fmla="*/ 205 h 205"/>
                <a:gd name="T18" fmla="*/ 0 w 134"/>
                <a:gd name="T19" fmla="*/ 205 h 205"/>
                <a:gd name="T20" fmla="*/ 0 w 134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05">
                  <a:moveTo>
                    <a:pt x="0" y="0"/>
                  </a:moveTo>
                  <a:lnTo>
                    <a:pt x="37" y="0"/>
                  </a:lnTo>
                  <a:lnTo>
                    <a:pt x="102" y="141"/>
                  </a:lnTo>
                  <a:lnTo>
                    <a:pt x="102" y="0"/>
                  </a:lnTo>
                  <a:lnTo>
                    <a:pt x="134" y="0"/>
                  </a:lnTo>
                  <a:lnTo>
                    <a:pt x="134" y="205"/>
                  </a:lnTo>
                  <a:lnTo>
                    <a:pt x="99" y="205"/>
                  </a:lnTo>
                  <a:lnTo>
                    <a:pt x="33" y="64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562" y="2429"/>
              <a:ext cx="42" cy="50"/>
            </a:xfrm>
            <a:custGeom>
              <a:avLst/>
              <a:gdLst>
                <a:gd name="T0" fmla="*/ 128 w 128"/>
                <a:gd name="T1" fmla="*/ 147 h 148"/>
                <a:gd name="T2" fmla="*/ 96 w 128"/>
                <a:gd name="T3" fmla="*/ 147 h 148"/>
                <a:gd name="T4" fmla="*/ 96 w 128"/>
                <a:gd name="T5" fmla="*/ 130 h 148"/>
                <a:gd name="T6" fmla="*/ 96 w 128"/>
                <a:gd name="T7" fmla="*/ 130 h 148"/>
                <a:gd name="T8" fmla="*/ 89 w 128"/>
                <a:gd name="T9" fmla="*/ 137 h 148"/>
                <a:gd name="T10" fmla="*/ 81 w 128"/>
                <a:gd name="T11" fmla="*/ 143 h 148"/>
                <a:gd name="T12" fmla="*/ 76 w 128"/>
                <a:gd name="T13" fmla="*/ 145 h 148"/>
                <a:gd name="T14" fmla="*/ 70 w 128"/>
                <a:gd name="T15" fmla="*/ 147 h 148"/>
                <a:gd name="T16" fmla="*/ 64 w 128"/>
                <a:gd name="T17" fmla="*/ 148 h 148"/>
                <a:gd name="T18" fmla="*/ 56 w 128"/>
                <a:gd name="T19" fmla="*/ 148 h 148"/>
                <a:gd name="T20" fmla="*/ 56 w 128"/>
                <a:gd name="T21" fmla="*/ 148 h 148"/>
                <a:gd name="T22" fmla="*/ 43 w 128"/>
                <a:gd name="T23" fmla="*/ 148 h 148"/>
                <a:gd name="T24" fmla="*/ 32 w 128"/>
                <a:gd name="T25" fmla="*/ 144 h 148"/>
                <a:gd name="T26" fmla="*/ 22 w 128"/>
                <a:gd name="T27" fmla="*/ 139 h 148"/>
                <a:gd name="T28" fmla="*/ 15 w 128"/>
                <a:gd name="T29" fmla="*/ 133 h 148"/>
                <a:gd name="T30" fmla="*/ 8 w 128"/>
                <a:gd name="T31" fmla="*/ 125 h 148"/>
                <a:gd name="T32" fmla="*/ 4 w 128"/>
                <a:gd name="T33" fmla="*/ 114 h 148"/>
                <a:gd name="T34" fmla="*/ 0 w 128"/>
                <a:gd name="T35" fmla="*/ 102 h 148"/>
                <a:gd name="T36" fmla="*/ 0 w 128"/>
                <a:gd name="T37" fmla="*/ 88 h 148"/>
                <a:gd name="T38" fmla="*/ 0 w 128"/>
                <a:gd name="T39" fmla="*/ 0 h 148"/>
                <a:gd name="T40" fmla="*/ 32 w 128"/>
                <a:gd name="T41" fmla="*/ 0 h 148"/>
                <a:gd name="T42" fmla="*/ 32 w 128"/>
                <a:gd name="T43" fmla="*/ 81 h 148"/>
                <a:gd name="T44" fmla="*/ 32 w 128"/>
                <a:gd name="T45" fmla="*/ 81 h 148"/>
                <a:gd name="T46" fmla="*/ 32 w 128"/>
                <a:gd name="T47" fmla="*/ 91 h 148"/>
                <a:gd name="T48" fmla="*/ 34 w 128"/>
                <a:gd name="T49" fmla="*/ 98 h 148"/>
                <a:gd name="T50" fmla="*/ 37 w 128"/>
                <a:gd name="T51" fmla="*/ 104 h 148"/>
                <a:gd name="T52" fmla="*/ 40 w 128"/>
                <a:gd name="T53" fmla="*/ 109 h 148"/>
                <a:gd name="T54" fmla="*/ 44 w 128"/>
                <a:gd name="T55" fmla="*/ 114 h 148"/>
                <a:gd name="T56" fmla="*/ 50 w 128"/>
                <a:gd name="T57" fmla="*/ 116 h 148"/>
                <a:gd name="T58" fmla="*/ 56 w 128"/>
                <a:gd name="T59" fmla="*/ 117 h 148"/>
                <a:gd name="T60" fmla="*/ 64 w 128"/>
                <a:gd name="T61" fmla="*/ 119 h 148"/>
                <a:gd name="T62" fmla="*/ 64 w 128"/>
                <a:gd name="T63" fmla="*/ 119 h 148"/>
                <a:gd name="T64" fmla="*/ 71 w 128"/>
                <a:gd name="T65" fmla="*/ 117 h 148"/>
                <a:gd name="T66" fmla="*/ 78 w 128"/>
                <a:gd name="T67" fmla="*/ 115 h 148"/>
                <a:gd name="T68" fmla="*/ 83 w 128"/>
                <a:gd name="T69" fmla="*/ 112 h 148"/>
                <a:gd name="T70" fmla="*/ 88 w 128"/>
                <a:gd name="T71" fmla="*/ 108 h 148"/>
                <a:gd name="T72" fmla="*/ 92 w 128"/>
                <a:gd name="T73" fmla="*/ 103 h 148"/>
                <a:gd name="T74" fmla="*/ 94 w 128"/>
                <a:gd name="T75" fmla="*/ 97 h 148"/>
                <a:gd name="T76" fmla="*/ 95 w 128"/>
                <a:gd name="T77" fmla="*/ 89 h 148"/>
                <a:gd name="T78" fmla="*/ 96 w 128"/>
                <a:gd name="T79" fmla="*/ 81 h 148"/>
                <a:gd name="T80" fmla="*/ 96 w 128"/>
                <a:gd name="T81" fmla="*/ 0 h 148"/>
                <a:gd name="T82" fmla="*/ 128 w 128"/>
                <a:gd name="T83" fmla="*/ 0 h 148"/>
                <a:gd name="T84" fmla="*/ 128 w 128"/>
                <a:gd name="T8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128" y="147"/>
                  </a:moveTo>
                  <a:lnTo>
                    <a:pt x="96" y="147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89" y="137"/>
                  </a:lnTo>
                  <a:lnTo>
                    <a:pt x="81" y="143"/>
                  </a:lnTo>
                  <a:lnTo>
                    <a:pt x="76" y="145"/>
                  </a:lnTo>
                  <a:lnTo>
                    <a:pt x="70" y="147"/>
                  </a:lnTo>
                  <a:lnTo>
                    <a:pt x="6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3" y="148"/>
                  </a:lnTo>
                  <a:lnTo>
                    <a:pt x="32" y="144"/>
                  </a:lnTo>
                  <a:lnTo>
                    <a:pt x="22" y="139"/>
                  </a:lnTo>
                  <a:lnTo>
                    <a:pt x="15" y="133"/>
                  </a:lnTo>
                  <a:lnTo>
                    <a:pt x="8" y="125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32" y="91"/>
                  </a:lnTo>
                  <a:lnTo>
                    <a:pt x="34" y="98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7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71" y="117"/>
                  </a:lnTo>
                  <a:lnTo>
                    <a:pt x="78" y="115"/>
                  </a:lnTo>
                  <a:lnTo>
                    <a:pt x="83" y="112"/>
                  </a:lnTo>
                  <a:lnTo>
                    <a:pt x="88" y="108"/>
                  </a:lnTo>
                  <a:lnTo>
                    <a:pt x="92" y="103"/>
                  </a:lnTo>
                  <a:lnTo>
                    <a:pt x="94" y="97"/>
                  </a:lnTo>
                  <a:lnTo>
                    <a:pt x="95" y="89"/>
                  </a:lnTo>
                  <a:lnTo>
                    <a:pt x="96" y="81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2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1615" y="2429"/>
              <a:ext cx="50" cy="50"/>
            </a:xfrm>
            <a:custGeom>
              <a:avLst/>
              <a:gdLst>
                <a:gd name="T0" fmla="*/ 75 w 150"/>
                <a:gd name="T1" fmla="*/ 120 h 149"/>
                <a:gd name="T2" fmla="*/ 92 w 150"/>
                <a:gd name="T3" fmla="*/ 116 h 149"/>
                <a:gd name="T4" fmla="*/ 106 w 150"/>
                <a:gd name="T5" fmla="*/ 106 h 149"/>
                <a:gd name="T6" fmla="*/ 114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7 w 150"/>
                <a:gd name="T13" fmla="*/ 90 h 149"/>
                <a:gd name="T14" fmla="*/ 143 w 150"/>
                <a:gd name="T15" fmla="*/ 104 h 149"/>
                <a:gd name="T16" fmla="*/ 128 w 150"/>
                <a:gd name="T17" fmla="*/ 128 h 149"/>
                <a:gd name="T18" fmla="*/ 104 w 150"/>
                <a:gd name="T19" fmla="*/ 144 h 149"/>
                <a:gd name="T20" fmla="*/ 90 w 150"/>
                <a:gd name="T21" fmla="*/ 148 h 149"/>
                <a:gd name="T22" fmla="*/ 75 w 150"/>
                <a:gd name="T23" fmla="*/ 149 h 149"/>
                <a:gd name="T24" fmla="*/ 67 w 150"/>
                <a:gd name="T25" fmla="*/ 149 h 149"/>
                <a:gd name="T26" fmla="*/ 52 w 150"/>
                <a:gd name="T27" fmla="*/ 146 h 149"/>
                <a:gd name="T28" fmla="*/ 33 w 150"/>
                <a:gd name="T29" fmla="*/ 137 h 149"/>
                <a:gd name="T30" fmla="*/ 12 w 150"/>
                <a:gd name="T31" fmla="*/ 117 h 149"/>
                <a:gd name="T32" fmla="*/ 3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1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59 w 150"/>
                <a:gd name="T47" fmla="*/ 1 h 149"/>
                <a:gd name="T48" fmla="*/ 75 w 150"/>
                <a:gd name="T49" fmla="*/ 0 h 149"/>
                <a:gd name="T50" fmla="*/ 83 w 150"/>
                <a:gd name="T51" fmla="*/ 0 h 149"/>
                <a:gd name="T52" fmla="*/ 98 w 150"/>
                <a:gd name="T53" fmla="*/ 4 h 149"/>
                <a:gd name="T54" fmla="*/ 112 w 150"/>
                <a:gd name="T55" fmla="*/ 9 h 149"/>
                <a:gd name="T56" fmla="*/ 128 w 150"/>
                <a:gd name="T57" fmla="*/ 22 h 149"/>
                <a:gd name="T58" fmla="*/ 104 w 150"/>
                <a:gd name="T59" fmla="*/ 43 h 149"/>
                <a:gd name="T60" fmla="*/ 91 w 150"/>
                <a:gd name="T61" fmla="*/ 34 h 149"/>
                <a:gd name="T62" fmla="*/ 75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6 w 150"/>
                <a:gd name="T75" fmla="*/ 93 h 149"/>
                <a:gd name="T76" fmla="*/ 45 w 150"/>
                <a:gd name="T77" fmla="*/ 106 h 149"/>
                <a:gd name="T78" fmla="*/ 57 w 150"/>
                <a:gd name="T79" fmla="*/ 116 h 149"/>
                <a:gd name="T80" fmla="*/ 75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5" y="120"/>
                  </a:moveTo>
                  <a:lnTo>
                    <a:pt x="75" y="120"/>
                  </a:lnTo>
                  <a:lnTo>
                    <a:pt x="84" y="118"/>
                  </a:lnTo>
                  <a:lnTo>
                    <a:pt x="92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4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8" y="83"/>
                  </a:lnTo>
                  <a:lnTo>
                    <a:pt x="147" y="90"/>
                  </a:lnTo>
                  <a:lnTo>
                    <a:pt x="146" y="98"/>
                  </a:lnTo>
                  <a:lnTo>
                    <a:pt x="143" y="104"/>
                  </a:lnTo>
                  <a:lnTo>
                    <a:pt x="136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59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2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98" y="38"/>
                  </a:lnTo>
                  <a:lnTo>
                    <a:pt x="91" y="34"/>
                  </a:lnTo>
                  <a:lnTo>
                    <a:pt x="84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66" y="31"/>
                  </a:lnTo>
                  <a:lnTo>
                    <a:pt x="57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6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6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7" y="116"/>
                  </a:lnTo>
                  <a:lnTo>
                    <a:pt x="66" y="118"/>
                  </a:lnTo>
                  <a:lnTo>
                    <a:pt x="75" y="120"/>
                  </a:lnTo>
                  <a:lnTo>
                    <a:pt x="75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674" y="2409"/>
              <a:ext cx="10" cy="69"/>
            </a:xfrm>
            <a:custGeom>
              <a:avLst/>
              <a:gdLst>
                <a:gd name="T0" fmla="*/ 0 w 32"/>
                <a:gd name="T1" fmla="*/ 4 h 209"/>
                <a:gd name="T2" fmla="*/ 32 w 32"/>
                <a:gd name="T3" fmla="*/ 0 h 209"/>
                <a:gd name="T4" fmla="*/ 32 w 32"/>
                <a:gd name="T5" fmla="*/ 209 h 209"/>
                <a:gd name="T6" fmla="*/ 0 w 32"/>
                <a:gd name="T7" fmla="*/ 209 h 209"/>
                <a:gd name="T8" fmla="*/ 0 w 32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9">
                  <a:moveTo>
                    <a:pt x="0" y="4"/>
                  </a:moveTo>
                  <a:lnTo>
                    <a:pt x="32" y="0"/>
                  </a:lnTo>
                  <a:lnTo>
                    <a:pt x="32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1694" y="2429"/>
              <a:ext cx="50" cy="50"/>
            </a:xfrm>
            <a:custGeom>
              <a:avLst/>
              <a:gdLst>
                <a:gd name="T0" fmla="*/ 35 w 149"/>
                <a:gd name="T1" fmla="*/ 85 h 149"/>
                <a:gd name="T2" fmla="*/ 39 w 149"/>
                <a:gd name="T3" fmla="*/ 99 h 149"/>
                <a:gd name="T4" fmla="*/ 49 w 149"/>
                <a:gd name="T5" fmla="*/ 110 h 149"/>
                <a:gd name="T6" fmla="*/ 61 w 149"/>
                <a:gd name="T7" fmla="*/ 116 h 149"/>
                <a:gd name="T8" fmla="*/ 76 w 149"/>
                <a:gd name="T9" fmla="*/ 120 h 149"/>
                <a:gd name="T10" fmla="*/ 87 w 149"/>
                <a:gd name="T11" fmla="*/ 118 h 149"/>
                <a:gd name="T12" fmla="*/ 103 w 149"/>
                <a:gd name="T13" fmla="*/ 111 h 149"/>
                <a:gd name="T14" fmla="*/ 147 w 149"/>
                <a:gd name="T15" fmla="*/ 105 h 149"/>
                <a:gd name="T16" fmla="*/ 143 w 149"/>
                <a:gd name="T17" fmla="*/ 115 h 149"/>
                <a:gd name="T18" fmla="*/ 130 w 149"/>
                <a:gd name="T19" fmla="*/ 131 h 149"/>
                <a:gd name="T20" fmla="*/ 110 w 149"/>
                <a:gd name="T21" fmla="*/ 143 h 149"/>
                <a:gd name="T22" fmla="*/ 88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7 w 149"/>
                <a:gd name="T29" fmla="*/ 144 h 149"/>
                <a:gd name="T30" fmla="*/ 22 w 149"/>
                <a:gd name="T31" fmla="*/ 128 h 149"/>
                <a:gd name="T32" fmla="*/ 7 w 149"/>
                <a:gd name="T33" fmla="*/ 104 h 149"/>
                <a:gd name="T34" fmla="*/ 3 w 149"/>
                <a:gd name="T35" fmla="*/ 90 h 149"/>
                <a:gd name="T36" fmla="*/ 0 w 149"/>
                <a:gd name="T37" fmla="*/ 74 h 149"/>
                <a:gd name="T38" fmla="*/ 2 w 149"/>
                <a:gd name="T39" fmla="*/ 67 h 149"/>
                <a:gd name="T40" fmla="*/ 7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60 w 149"/>
                <a:gd name="T47" fmla="*/ 1 h 149"/>
                <a:gd name="T48" fmla="*/ 75 w 149"/>
                <a:gd name="T49" fmla="*/ 0 h 149"/>
                <a:gd name="T50" fmla="*/ 83 w 149"/>
                <a:gd name="T51" fmla="*/ 0 h 149"/>
                <a:gd name="T52" fmla="*/ 98 w 149"/>
                <a:gd name="T53" fmla="*/ 4 h 149"/>
                <a:gd name="T54" fmla="*/ 116 w 149"/>
                <a:gd name="T55" fmla="*/ 12 h 149"/>
                <a:gd name="T56" fmla="*/ 137 w 149"/>
                <a:gd name="T57" fmla="*/ 33 h 149"/>
                <a:gd name="T58" fmla="*/ 148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9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9 w 149"/>
                <a:gd name="T77" fmla="*/ 31 h 149"/>
                <a:gd name="T78" fmla="*/ 56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5" y="85"/>
                  </a:moveTo>
                  <a:lnTo>
                    <a:pt x="35" y="85"/>
                  </a:lnTo>
                  <a:lnTo>
                    <a:pt x="37" y="93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49" y="110"/>
                  </a:lnTo>
                  <a:lnTo>
                    <a:pt x="54" y="113"/>
                  </a:lnTo>
                  <a:lnTo>
                    <a:pt x="61" y="116"/>
                  </a:lnTo>
                  <a:lnTo>
                    <a:pt x="69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7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3" y="115"/>
                  </a:lnTo>
                  <a:lnTo>
                    <a:pt x="137" y="123"/>
                  </a:lnTo>
                  <a:lnTo>
                    <a:pt x="130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8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9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7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7" y="104"/>
                  </a:lnTo>
                  <a:lnTo>
                    <a:pt x="4" y="96"/>
                  </a:lnTo>
                  <a:lnTo>
                    <a:pt x="3" y="90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4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7" y="33"/>
                  </a:lnTo>
                  <a:lnTo>
                    <a:pt x="143" y="45"/>
                  </a:lnTo>
                  <a:lnTo>
                    <a:pt x="148" y="60"/>
                  </a:lnTo>
                  <a:lnTo>
                    <a:pt x="149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5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9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2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2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1751" y="2429"/>
              <a:ext cx="49" cy="50"/>
            </a:xfrm>
            <a:custGeom>
              <a:avLst/>
              <a:gdLst>
                <a:gd name="T0" fmla="*/ 147 w 147"/>
                <a:gd name="T1" fmla="*/ 148 h 149"/>
                <a:gd name="T2" fmla="*/ 114 w 147"/>
                <a:gd name="T3" fmla="*/ 133 h 149"/>
                <a:gd name="T4" fmla="*/ 108 w 147"/>
                <a:gd name="T5" fmla="*/ 138 h 149"/>
                <a:gd name="T6" fmla="*/ 86 w 147"/>
                <a:gd name="T7" fmla="*/ 148 h 149"/>
                <a:gd name="T8" fmla="*/ 73 w 147"/>
                <a:gd name="T9" fmla="*/ 149 h 149"/>
                <a:gd name="T10" fmla="*/ 57 w 147"/>
                <a:gd name="T11" fmla="*/ 148 h 149"/>
                <a:gd name="T12" fmla="*/ 31 w 147"/>
                <a:gd name="T13" fmla="*/ 138 h 149"/>
                <a:gd name="T14" fmla="*/ 12 w 147"/>
                <a:gd name="T15" fmla="*/ 117 h 149"/>
                <a:gd name="T16" fmla="*/ 2 w 147"/>
                <a:gd name="T17" fmla="*/ 98 h 149"/>
                <a:gd name="T18" fmla="*/ 0 w 147"/>
                <a:gd name="T19" fmla="*/ 83 h 149"/>
                <a:gd name="T20" fmla="*/ 0 w 147"/>
                <a:gd name="T21" fmla="*/ 74 h 149"/>
                <a:gd name="T22" fmla="*/ 1 w 147"/>
                <a:gd name="T23" fmla="*/ 59 h 149"/>
                <a:gd name="T24" fmla="*/ 5 w 147"/>
                <a:gd name="T25" fmla="*/ 44 h 149"/>
                <a:gd name="T26" fmla="*/ 20 w 147"/>
                <a:gd name="T27" fmla="*/ 21 h 149"/>
                <a:gd name="T28" fmla="*/ 44 w 147"/>
                <a:gd name="T29" fmla="*/ 5 h 149"/>
                <a:gd name="T30" fmla="*/ 73 w 147"/>
                <a:gd name="T31" fmla="*/ 0 h 149"/>
                <a:gd name="T32" fmla="*/ 80 w 147"/>
                <a:gd name="T33" fmla="*/ 0 h 149"/>
                <a:gd name="T34" fmla="*/ 98 w 147"/>
                <a:gd name="T35" fmla="*/ 5 h 149"/>
                <a:gd name="T36" fmla="*/ 114 w 147"/>
                <a:gd name="T37" fmla="*/ 17 h 149"/>
                <a:gd name="T38" fmla="*/ 147 w 147"/>
                <a:gd name="T39" fmla="*/ 1 h 149"/>
                <a:gd name="T40" fmla="*/ 74 w 147"/>
                <a:gd name="T41" fmla="*/ 31 h 149"/>
                <a:gd name="T42" fmla="*/ 57 w 147"/>
                <a:gd name="T43" fmla="*/ 34 h 149"/>
                <a:gd name="T44" fmla="*/ 44 w 147"/>
                <a:gd name="T45" fmla="*/ 44 h 149"/>
                <a:gd name="T46" fmla="*/ 34 w 147"/>
                <a:gd name="T47" fmla="*/ 57 h 149"/>
                <a:gd name="T48" fmla="*/ 31 w 147"/>
                <a:gd name="T49" fmla="*/ 74 h 149"/>
                <a:gd name="T50" fmla="*/ 31 w 147"/>
                <a:gd name="T51" fmla="*/ 83 h 149"/>
                <a:gd name="T52" fmla="*/ 37 w 147"/>
                <a:gd name="T53" fmla="*/ 99 h 149"/>
                <a:gd name="T54" fmla="*/ 50 w 147"/>
                <a:gd name="T55" fmla="*/ 111 h 149"/>
                <a:gd name="T56" fmla="*/ 65 w 147"/>
                <a:gd name="T57" fmla="*/ 117 h 149"/>
                <a:gd name="T58" fmla="*/ 74 w 147"/>
                <a:gd name="T59" fmla="*/ 118 h 149"/>
                <a:gd name="T60" fmla="*/ 90 w 147"/>
                <a:gd name="T61" fmla="*/ 115 h 149"/>
                <a:gd name="T62" fmla="*/ 103 w 147"/>
                <a:gd name="T63" fmla="*/ 105 h 149"/>
                <a:gd name="T64" fmla="*/ 112 w 147"/>
                <a:gd name="T65" fmla="*/ 92 h 149"/>
                <a:gd name="T66" fmla="*/ 115 w 147"/>
                <a:gd name="T67" fmla="*/ 74 h 149"/>
                <a:gd name="T68" fmla="*/ 114 w 147"/>
                <a:gd name="T69" fmla="*/ 66 h 149"/>
                <a:gd name="T70" fmla="*/ 108 w 147"/>
                <a:gd name="T71" fmla="*/ 50 h 149"/>
                <a:gd name="T72" fmla="*/ 97 w 147"/>
                <a:gd name="T73" fmla="*/ 38 h 149"/>
                <a:gd name="T74" fmla="*/ 83 w 147"/>
                <a:gd name="T75" fmla="*/ 32 h 149"/>
                <a:gd name="T76" fmla="*/ 74 w 147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9">
                  <a:moveTo>
                    <a:pt x="147" y="1"/>
                  </a:moveTo>
                  <a:lnTo>
                    <a:pt x="147" y="148"/>
                  </a:lnTo>
                  <a:lnTo>
                    <a:pt x="114" y="148"/>
                  </a:lnTo>
                  <a:lnTo>
                    <a:pt x="114" y="133"/>
                  </a:lnTo>
                  <a:lnTo>
                    <a:pt x="114" y="133"/>
                  </a:lnTo>
                  <a:lnTo>
                    <a:pt x="108" y="138"/>
                  </a:lnTo>
                  <a:lnTo>
                    <a:pt x="98" y="144"/>
                  </a:lnTo>
                  <a:lnTo>
                    <a:pt x="86" y="148"/>
                  </a:lnTo>
                  <a:lnTo>
                    <a:pt x="80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7" y="148"/>
                  </a:lnTo>
                  <a:lnTo>
                    <a:pt x="44" y="144"/>
                  </a:lnTo>
                  <a:lnTo>
                    <a:pt x="31" y="138"/>
                  </a:lnTo>
                  <a:lnTo>
                    <a:pt x="20" y="128"/>
                  </a:lnTo>
                  <a:lnTo>
                    <a:pt x="12" y="117"/>
                  </a:lnTo>
                  <a:lnTo>
                    <a:pt x="5" y="105"/>
                  </a:lnTo>
                  <a:lnTo>
                    <a:pt x="2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2" y="51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8" y="5"/>
                  </a:lnTo>
                  <a:lnTo>
                    <a:pt x="108" y="11"/>
                  </a:lnTo>
                  <a:lnTo>
                    <a:pt x="114" y="17"/>
                  </a:lnTo>
                  <a:lnTo>
                    <a:pt x="114" y="1"/>
                  </a:lnTo>
                  <a:lnTo>
                    <a:pt x="147" y="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5" y="32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34" y="57"/>
                  </a:lnTo>
                  <a:lnTo>
                    <a:pt x="31" y="66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83"/>
                  </a:lnTo>
                  <a:lnTo>
                    <a:pt x="34" y="92"/>
                  </a:lnTo>
                  <a:lnTo>
                    <a:pt x="37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7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3" y="117"/>
                  </a:lnTo>
                  <a:lnTo>
                    <a:pt x="90" y="115"/>
                  </a:lnTo>
                  <a:lnTo>
                    <a:pt x="97" y="111"/>
                  </a:lnTo>
                  <a:lnTo>
                    <a:pt x="103" y="105"/>
                  </a:lnTo>
                  <a:lnTo>
                    <a:pt x="108" y="99"/>
                  </a:lnTo>
                  <a:lnTo>
                    <a:pt x="112" y="92"/>
                  </a:lnTo>
                  <a:lnTo>
                    <a:pt x="114" y="8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4" y="66"/>
                  </a:lnTo>
                  <a:lnTo>
                    <a:pt x="112" y="57"/>
                  </a:lnTo>
                  <a:lnTo>
                    <a:pt x="108" y="50"/>
                  </a:lnTo>
                  <a:lnTo>
                    <a:pt x="103" y="44"/>
                  </a:lnTo>
                  <a:lnTo>
                    <a:pt x="97" y="38"/>
                  </a:lnTo>
                  <a:lnTo>
                    <a:pt x="90" y="34"/>
                  </a:lnTo>
                  <a:lnTo>
                    <a:pt x="83" y="32"/>
                  </a:lnTo>
                  <a:lnTo>
                    <a:pt x="74" y="31"/>
                  </a:lnTo>
                  <a:lnTo>
                    <a:pt x="7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1812" y="2429"/>
              <a:ext cx="23" cy="49"/>
            </a:xfrm>
            <a:custGeom>
              <a:avLst/>
              <a:gdLst>
                <a:gd name="T0" fmla="*/ 0 w 70"/>
                <a:gd name="T1" fmla="*/ 1 h 148"/>
                <a:gd name="T2" fmla="*/ 32 w 70"/>
                <a:gd name="T3" fmla="*/ 1 h 148"/>
                <a:gd name="T4" fmla="*/ 32 w 70"/>
                <a:gd name="T5" fmla="*/ 17 h 148"/>
                <a:gd name="T6" fmla="*/ 32 w 70"/>
                <a:gd name="T7" fmla="*/ 17 h 148"/>
                <a:gd name="T8" fmla="*/ 38 w 70"/>
                <a:gd name="T9" fmla="*/ 10 h 148"/>
                <a:gd name="T10" fmla="*/ 47 w 70"/>
                <a:gd name="T11" fmla="*/ 5 h 148"/>
                <a:gd name="T12" fmla="*/ 50 w 70"/>
                <a:gd name="T13" fmla="*/ 3 h 148"/>
                <a:gd name="T14" fmla="*/ 56 w 70"/>
                <a:gd name="T15" fmla="*/ 1 h 148"/>
                <a:gd name="T16" fmla="*/ 62 w 70"/>
                <a:gd name="T17" fmla="*/ 0 h 148"/>
                <a:gd name="T18" fmla="*/ 70 w 70"/>
                <a:gd name="T19" fmla="*/ 0 h 148"/>
                <a:gd name="T20" fmla="*/ 70 w 70"/>
                <a:gd name="T21" fmla="*/ 31 h 148"/>
                <a:gd name="T22" fmla="*/ 67 w 70"/>
                <a:gd name="T23" fmla="*/ 31 h 148"/>
                <a:gd name="T24" fmla="*/ 67 w 70"/>
                <a:gd name="T25" fmla="*/ 31 h 148"/>
                <a:gd name="T26" fmla="*/ 60 w 70"/>
                <a:gd name="T27" fmla="*/ 32 h 148"/>
                <a:gd name="T28" fmla="*/ 53 w 70"/>
                <a:gd name="T29" fmla="*/ 33 h 148"/>
                <a:gd name="T30" fmla="*/ 47 w 70"/>
                <a:gd name="T31" fmla="*/ 37 h 148"/>
                <a:gd name="T32" fmla="*/ 42 w 70"/>
                <a:gd name="T33" fmla="*/ 40 h 148"/>
                <a:gd name="T34" fmla="*/ 38 w 70"/>
                <a:gd name="T35" fmla="*/ 46 h 148"/>
                <a:gd name="T36" fmla="*/ 34 w 70"/>
                <a:gd name="T37" fmla="*/ 53 h 148"/>
                <a:gd name="T38" fmla="*/ 33 w 70"/>
                <a:gd name="T39" fmla="*/ 60 h 148"/>
                <a:gd name="T40" fmla="*/ 32 w 70"/>
                <a:gd name="T41" fmla="*/ 67 h 148"/>
                <a:gd name="T42" fmla="*/ 32 w 70"/>
                <a:gd name="T43" fmla="*/ 148 h 148"/>
                <a:gd name="T44" fmla="*/ 0 w 70"/>
                <a:gd name="T45" fmla="*/ 148 h 148"/>
                <a:gd name="T46" fmla="*/ 0 w 70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3" y="33"/>
                  </a:lnTo>
                  <a:lnTo>
                    <a:pt x="47" y="37"/>
                  </a:lnTo>
                  <a:lnTo>
                    <a:pt x="42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EditPoints="1"/>
            </p:cNvSpPr>
            <p:nvPr userDrawn="1"/>
          </p:nvSpPr>
          <p:spPr bwMode="auto">
            <a:xfrm>
              <a:off x="1873" y="2410"/>
              <a:ext cx="40" cy="68"/>
            </a:xfrm>
            <a:custGeom>
              <a:avLst/>
              <a:gdLst>
                <a:gd name="T0" fmla="*/ 60 w 119"/>
                <a:gd name="T1" fmla="*/ 0 h 205"/>
                <a:gd name="T2" fmla="*/ 60 w 119"/>
                <a:gd name="T3" fmla="*/ 0 h 205"/>
                <a:gd name="T4" fmla="*/ 72 w 119"/>
                <a:gd name="T5" fmla="*/ 1 h 205"/>
                <a:gd name="T6" fmla="*/ 83 w 119"/>
                <a:gd name="T7" fmla="*/ 3 h 205"/>
                <a:gd name="T8" fmla="*/ 93 w 119"/>
                <a:gd name="T9" fmla="*/ 8 h 205"/>
                <a:gd name="T10" fmla="*/ 102 w 119"/>
                <a:gd name="T11" fmla="*/ 16 h 205"/>
                <a:gd name="T12" fmla="*/ 109 w 119"/>
                <a:gd name="T13" fmla="*/ 24 h 205"/>
                <a:gd name="T14" fmla="*/ 114 w 119"/>
                <a:gd name="T15" fmla="*/ 34 h 205"/>
                <a:gd name="T16" fmla="*/ 117 w 119"/>
                <a:gd name="T17" fmla="*/ 45 h 205"/>
                <a:gd name="T18" fmla="*/ 119 w 119"/>
                <a:gd name="T19" fmla="*/ 58 h 205"/>
                <a:gd name="T20" fmla="*/ 119 w 119"/>
                <a:gd name="T21" fmla="*/ 58 h 205"/>
                <a:gd name="T22" fmla="*/ 117 w 119"/>
                <a:gd name="T23" fmla="*/ 71 h 205"/>
                <a:gd name="T24" fmla="*/ 115 w 119"/>
                <a:gd name="T25" fmla="*/ 80 h 205"/>
                <a:gd name="T26" fmla="*/ 110 w 119"/>
                <a:gd name="T27" fmla="*/ 90 h 205"/>
                <a:gd name="T28" fmla="*/ 105 w 119"/>
                <a:gd name="T29" fmla="*/ 97 h 205"/>
                <a:gd name="T30" fmla="*/ 98 w 119"/>
                <a:gd name="T31" fmla="*/ 105 h 205"/>
                <a:gd name="T32" fmla="*/ 91 w 119"/>
                <a:gd name="T33" fmla="*/ 110 h 205"/>
                <a:gd name="T34" fmla="*/ 81 w 119"/>
                <a:gd name="T35" fmla="*/ 113 h 205"/>
                <a:gd name="T36" fmla="*/ 72 w 119"/>
                <a:gd name="T37" fmla="*/ 116 h 205"/>
                <a:gd name="T38" fmla="*/ 119 w 119"/>
                <a:gd name="T39" fmla="*/ 205 h 205"/>
                <a:gd name="T40" fmla="*/ 81 w 119"/>
                <a:gd name="T41" fmla="*/ 205 h 205"/>
                <a:gd name="T42" fmla="*/ 37 w 119"/>
                <a:gd name="T43" fmla="*/ 117 h 205"/>
                <a:gd name="T44" fmla="*/ 33 w 119"/>
                <a:gd name="T45" fmla="*/ 117 h 205"/>
                <a:gd name="T46" fmla="*/ 33 w 119"/>
                <a:gd name="T47" fmla="*/ 205 h 205"/>
                <a:gd name="T48" fmla="*/ 0 w 119"/>
                <a:gd name="T49" fmla="*/ 205 h 205"/>
                <a:gd name="T50" fmla="*/ 0 w 119"/>
                <a:gd name="T51" fmla="*/ 0 h 205"/>
                <a:gd name="T52" fmla="*/ 60 w 119"/>
                <a:gd name="T53" fmla="*/ 0 h 205"/>
                <a:gd name="T54" fmla="*/ 33 w 119"/>
                <a:gd name="T55" fmla="*/ 86 h 205"/>
                <a:gd name="T56" fmla="*/ 60 w 119"/>
                <a:gd name="T57" fmla="*/ 86 h 205"/>
                <a:gd name="T58" fmla="*/ 60 w 119"/>
                <a:gd name="T59" fmla="*/ 86 h 205"/>
                <a:gd name="T60" fmla="*/ 66 w 119"/>
                <a:gd name="T61" fmla="*/ 85 h 205"/>
                <a:gd name="T62" fmla="*/ 72 w 119"/>
                <a:gd name="T63" fmla="*/ 84 h 205"/>
                <a:gd name="T64" fmla="*/ 76 w 119"/>
                <a:gd name="T65" fmla="*/ 81 h 205"/>
                <a:gd name="T66" fmla="*/ 80 w 119"/>
                <a:gd name="T67" fmla="*/ 78 h 205"/>
                <a:gd name="T68" fmla="*/ 83 w 119"/>
                <a:gd name="T69" fmla="*/ 74 h 205"/>
                <a:gd name="T70" fmla="*/ 84 w 119"/>
                <a:gd name="T71" fmla="*/ 69 h 205"/>
                <a:gd name="T72" fmla="*/ 86 w 119"/>
                <a:gd name="T73" fmla="*/ 64 h 205"/>
                <a:gd name="T74" fmla="*/ 87 w 119"/>
                <a:gd name="T75" fmla="*/ 58 h 205"/>
                <a:gd name="T76" fmla="*/ 87 w 119"/>
                <a:gd name="T77" fmla="*/ 58 h 205"/>
                <a:gd name="T78" fmla="*/ 86 w 119"/>
                <a:gd name="T79" fmla="*/ 53 h 205"/>
                <a:gd name="T80" fmla="*/ 84 w 119"/>
                <a:gd name="T81" fmla="*/ 47 h 205"/>
                <a:gd name="T82" fmla="*/ 83 w 119"/>
                <a:gd name="T83" fmla="*/ 42 h 205"/>
                <a:gd name="T84" fmla="*/ 80 w 119"/>
                <a:gd name="T85" fmla="*/ 39 h 205"/>
                <a:gd name="T86" fmla="*/ 76 w 119"/>
                <a:gd name="T87" fmla="*/ 35 h 205"/>
                <a:gd name="T88" fmla="*/ 72 w 119"/>
                <a:gd name="T89" fmla="*/ 33 h 205"/>
                <a:gd name="T90" fmla="*/ 66 w 119"/>
                <a:gd name="T91" fmla="*/ 31 h 205"/>
                <a:gd name="T92" fmla="*/ 60 w 119"/>
                <a:gd name="T93" fmla="*/ 31 h 205"/>
                <a:gd name="T94" fmla="*/ 33 w 119"/>
                <a:gd name="T95" fmla="*/ 31 h 205"/>
                <a:gd name="T96" fmla="*/ 33 w 119"/>
                <a:gd name="T97" fmla="*/ 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205">
                  <a:moveTo>
                    <a:pt x="60" y="0"/>
                  </a:moveTo>
                  <a:lnTo>
                    <a:pt x="60" y="0"/>
                  </a:lnTo>
                  <a:lnTo>
                    <a:pt x="72" y="1"/>
                  </a:lnTo>
                  <a:lnTo>
                    <a:pt x="83" y="3"/>
                  </a:lnTo>
                  <a:lnTo>
                    <a:pt x="93" y="8"/>
                  </a:lnTo>
                  <a:lnTo>
                    <a:pt x="102" y="16"/>
                  </a:lnTo>
                  <a:lnTo>
                    <a:pt x="109" y="24"/>
                  </a:lnTo>
                  <a:lnTo>
                    <a:pt x="114" y="34"/>
                  </a:lnTo>
                  <a:lnTo>
                    <a:pt x="117" y="45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7" y="71"/>
                  </a:lnTo>
                  <a:lnTo>
                    <a:pt x="115" y="80"/>
                  </a:lnTo>
                  <a:lnTo>
                    <a:pt x="110" y="90"/>
                  </a:lnTo>
                  <a:lnTo>
                    <a:pt x="105" y="97"/>
                  </a:lnTo>
                  <a:lnTo>
                    <a:pt x="98" y="105"/>
                  </a:lnTo>
                  <a:lnTo>
                    <a:pt x="91" y="110"/>
                  </a:lnTo>
                  <a:lnTo>
                    <a:pt x="81" y="113"/>
                  </a:lnTo>
                  <a:lnTo>
                    <a:pt x="72" y="116"/>
                  </a:lnTo>
                  <a:lnTo>
                    <a:pt x="119" y="205"/>
                  </a:lnTo>
                  <a:lnTo>
                    <a:pt x="81" y="205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33" y="86"/>
                  </a:moveTo>
                  <a:lnTo>
                    <a:pt x="60" y="86"/>
                  </a:lnTo>
                  <a:lnTo>
                    <a:pt x="60" y="86"/>
                  </a:lnTo>
                  <a:lnTo>
                    <a:pt x="66" y="85"/>
                  </a:lnTo>
                  <a:lnTo>
                    <a:pt x="72" y="84"/>
                  </a:lnTo>
                  <a:lnTo>
                    <a:pt x="76" y="81"/>
                  </a:lnTo>
                  <a:lnTo>
                    <a:pt x="80" y="78"/>
                  </a:lnTo>
                  <a:lnTo>
                    <a:pt x="83" y="74"/>
                  </a:lnTo>
                  <a:lnTo>
                    <a:pt x="84" y="69"/>
                  </a:lnTo>
                  <a:lnTo>
                    <a:pt x="86" y="64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6" y="53"/>
                  </a:lnTo>
                  <a:lnTo>
                    <a:pt x="84" y="47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2" y="33"/>
                  </a:lnTo>
                  <a:lnTo>
                    <a:pt x="66" y="31"/>
                  </a:lnTo>
                  <a:lnTo>
                    <a:pt x="60" y="31"/>
                  </a:lnTo>
                  <a:lnTo>
                    <a:pt x="33" y="31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1918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5 w 149"/>
                <a:gd name="T11" fmla="*/ 118 h 149"/>
                <a:gd name="T12" fmla="*/ 102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4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4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974" y="2429"/>
              <a:ext cx="33" cy="50"/>
            </a:xfrm>
            <a:custGeom>
              <a:avLst/>
              <a:gdLst>
                <a:gd name="T0" fmla="*/ 31 w 101"/>
                <a:gd name="T1" fmla="*/ 99 h 149"/>
                <a:gd name="T2" fmla="*/ 33 w 101"/>
                <a:gd name="T3" fmla="*/ 107 h 149"/>
                <a:gd name="T4" fmla="*/ 37 w 101"/>
                <a:gd name="T5" fmla="*/ 113 h 149"/>
                <a:gd name="T6" fmla="*/ 50 w 101"/>
                <a:gd name="T7" fmla="*/ 120 h 149"/>
                <a:gd name="T8" fmla="*/ 57 w 101"/>
                <a:gd name="T9" fmla="*/ 118 h 149"/>
                <a:gd name="T10" fmla="*/ 66 w 101"/>
                <a:gd name="T11" fmla="*/ 112 h 149"/>
                <a:gd name="T12" fmla="*/ 68 w 101"/>
                <a:gd name="T13" fmla="*/ 105 h 149"/>
                <a:gd name="T14" fmla="*/ 68 w 101"/>
                <a:gd name="T15" fmla="*/ 101 h 149"/>
                <a:gd name="T16" fmla="*/ 66 w 101"/>
                <a:gd name="T17" fmla="*/ 92 h 149"/>
                <a:gd name="T18" fmla="*/ 60 w 101"/>
                <a:gd name="T19" fmla="*/ 85 h 149"/>
                <a:gd name="T20" fmla="*/ 40 w 101"/>
                <a:gd name="T21" fmla="*/ 79 h 149"/>
                <a:gd name="T22" fmla="*/ 36 w 101"/>
                <a:gd name="T23" fmla="*/ 77 h 149"/>
                <a:gd name="T24" fmla="*/ 25 w 101"/>
                <a:gd name="T25" fmla="*/ 71 h 149"/>
                <a:gd name="T26" fmla="*/ 16 w 101"/>
                <a:gd name="T27" fmla="*/ 62 h 149"/>
                <a:gd name="T28" fmla="*/ 11 w 101"/>
                <a:gd name="T29" fmla="*/ 49 h 149"/>
                <a:gd name="T30" fmla="*/ 10 w 101"/>
                <a:gd name="T31" fmla="*/ 40 h 149"/>
                <a:gd name="T32" fmla="*/ 14 w 101"/>
                <a:gd name="T33" fmla="*/ 24 h 149"/>
                <a:gd name="T34" fmla="*/ 22 w 101"/>
                <a:gd name="T35" fmla="*/ 11 h 149"/>
                <a:gd name="T36" fmla="*/ 34 w 101"/>
                <a:gd name="T37" fmla="*/ 3 h 149"/>
                <a:gd name="T38" fmla="*/ 50 w 101"/>
                <a:gd name="T39" fmla="*/ 0 h 149"/>
                <a:gd name="T40" fmla="*/ 61 w 101"/>
                <a:gd name="T41" fmla="*/ 1 h 149"/>
                <a:gd name="T42" fmla="*/ 78 w 101"/>
                <a:gd name="T43" fmla="*/ 11 h 149"/>
                <a:gd name="T44" fmla="*/ 65 w 101"/>
                <a:gd name="T45" fmla="*/ 38 h 149"/>
                <a:gd name="T46" fmla="*/ 64 w 101"/>
                <a:gd name="T47" fmla="*/ 34 h 149"/>
                <a:gd name="T48" fmla="*/ 56 w 101"/>
                <a:gd name="T49" fmla="*/ 29 h 149"/>
                <a:gd name="T50" fmla="*/ 53 w 101"/>
                <a:gd name="T51" fmla="*/ 28 h 149"/>
                <a:gd name="T52" fmla="*/ 44 w 101"/>
                <a:gd name="T53" fmla="*/ 32 h 149"/>
                <a:gd name="T54" fmla="*/ 40 w 101"/>
                <a:gd name="T55" fmla="*/ 40 h 149"/>
                <a:gd name="T56" fmla="*/ 42 w 101"/>
                <a:gd name="T57" fmla="*/ 44 h 149"/>
                <a:gd name="T58" fmla="*/ 47 w 101"/>
                <a:gd name="T59" fmla="*/ 50 h 149"/>
                <a:gd name="T60" fmla="*/ 61 w 101"/>
                <a:gd name="T61" fmla="*/ 55 h 149"/>
                <a:gd name="T62" fmla="*/ 73 w 101"/>
                <a:gd name="T63" fmla="*/ 59 h 149"/>
                <a:gd name="T64" fmla="*/ 83 w 101"/>
                <a:gd name="T65" fmla="*/ 63 h 149"/>
                <a:gd name="T66" fmla="*/ 93 w 101"/>
                <a:gd name="T67" fmla="*/ 72 h 149"/>
                <a:gd name="T68" fmla="*/ 99 w 101"/>
                <a:gd name="T69" fmla="*/ 84 h 149"/>
                <a:gd name="T70" fmla="*/ 101 w 101"/>
                <a:gd name="T71" fmla="*/ 100 h 149"/>
                <a:gd name="T72" fmla="*/ 100 w 101"/>
                <a:gd name="T73" fmla="*/ 111 h 149"/>
                <a:gd name="T74" fmla="*/ 93 w 101"/>
                <a:gd name="T75" fmla="*/ 128 h 149"/>
                <a:gd name="T76" fmla="*/ 79 w 101"/>
                <a:gd name="T77" fmla="*/ 142 h 149"/>
                <a:gd name="T78" fmla="*/ 61 w 101"/>
                <a:gd name="T79" fmla="*/ 149 h 149"/>
                <a:gd name="T80" fmla="*/ 50 w 101"/>
                <a:gd name="T81" fmla="*/ 149 h 149"/>
                <a:gd name="T82" fmla="*/ 29 w 101"/>
                <a:gd name="T83" fmla="*/ 145 h 149"/>
                <a:gd name="T84" fmla="*/ 14 w 101"/>
                <a:gd name="T85" fmla="*/ 135 h 149"/>
                <a:gd name="T86" fmla="*/ 4 w 101"/>
                <a:gd name="T87" fmla="*/ 118 h 149"/>
                <a:gd name="T88" fmla="*/ 0 w 101"/>
                <a:gd name="T89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9">
                  <a:moveTo>
                    <a:pt x="31" y="99"/>
                  </a:moveTo>
                  <a:lnTo>
                    <a:pt x="31" y="99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4" y="111"/>
                  </a:lnTo>
                  <a:lnTo>
                    <a:pt x="37" y="113"/>
                  </a:lnTo>
                  <a:lnTo>
                    <a:pt x="43" y="117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7" y="118"/>
                  </a:lnTo>
                  <a:lnTo>
                    <a:pt x="64" y="115"/>
                  </a:lnTo>
                  <a:lnTo>
                    <a:pt x="66" y="112"/>
                  </a:lnTo>
                  <a:lnTo>
                    <a:pt x="67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95"/>
                  </a:lnTo>
                  <a:lnTo>
                    <a:pt x="66" y="92"/>
                  </a:lnTo>
                  <a:lnTo>
                    <a:pt x="64" y="88"/>
                  </a:lnTo>
                  <a:lnTo>
                    <a:pt x="60" y="85"/>
                  </a:lnTo>
                  <a:lnTo>
                    <a:pt x="51" y="82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6" y="77"/>
                  </a:lnTo>
                  <a:lnTo>
                    <a:pt x="29" y="74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6" y="62"/>
                  </a:lnTo>
                  <a:lnTo>
                    <a:pt x="12" y="56"/>
                  </a:lnTo>
                  <a:lnTo>
                    <a:pt x="11" y="4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32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8" y="6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71" y="5"/>
                  </a:lnTo>
                  <a:lnTo>
                    <a:pt x="78" y="11"/>
                  </a:lnTo>
                  <a:lnTo>
                    <a:pt x="85" y="1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4" y="34"/>
                  </a:lnTo>
                  <a:lnTo>
                    <a:pt x="60" y="31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48" y="29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4"/>
                  </a:lnTo>
                  <a:lnTo>
                    <a:pt x="44" y="48"/>
                  </a:lnTo>
                  <a:lnTo>
                    <a:pt x="47" y="50"/>
                  </a:lnTo>
                  <a:lnTo>
                    <a:pt x="51" y="53"/>
                  </a:lnTo>
                  <a:lnTo>
                    <a:pt x="61" y="55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8" y="61"/>
                  </a:lnTo>
                  <a:lnTo>
                    <a:pt x="83" y="63"/>
                  </a:lnTo>
                  <a:lnTo>
                    <a:pt x="88" y="67"/>
                  </a:lnTo>
                  <a:lnTo>
                    <a:pt x="93" y="72"/>
                  </a:lnTo>
                  <a:lnTo>
                    <a:pt x="96" y="78"/>
                  </a:lnTo>
                  <a:lnTo>
                    <a:pt x="99" y="84"/>
                  </a:lnTo>
                  <a:lnTo>
                    <a:pt x="100" y="92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0" y="111"/>
                  </a:lnTo>
                  <a:lnTo>
                    <a:pt x="98" y="121"/>
                  </a:lnTo>
                  <a:lnTo>
                    <a:pt x="93" y="128"/>
                  </a:lnTo>
                  <a:lnTo>
                    <a:pt x="87" y="135"/>
                  </a:lnTo>
                  <a:lnTo>
                    <a:pt x="79" y="142"/>
                  </a:lnTo>
                  <a:lnTo>
                    <a:pt x="71" y="146"/>
                  </a:lnTo>
                  <a:lnTo>
                    <a:pt x="61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39" y="149"/>
                  </a:lnTo>
                  <a:lnTo>
                    <a:pt x="29" y="145"/>
                  </a:lnTo>
                  <a:lnTo>
                    <a:pt x="21" y="140"/>
                  </a:lnTo>
                  <a:lnTo>
                    <a:pt x="14" y="135"/>
                  </a:lnTo>
                  <a:lnTo>
                    <a:pt x="9" y="127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99"/>
                  </a:lnTo>
                  <a:lnTo>
                    <a:pt x="3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2015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5 w 149"/>
                <a:gd name="T9" fmla="*/ 120 h 149"/>
                <a:gd name="T10" fmla="*/ 85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5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1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7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7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1" y="22"/>
                  </a:lnTo>
                  <a:lnTo>
                    <a:pt x="32" y="12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7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2071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5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3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2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1 w 148"/>
                <a:gd name="T23" fmla="*/ 59 h 149"/>
                <a:gd name="T24" fmla="*/ 6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3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5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6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8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5" y="148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9" y="138"/>
                  </a:lnTo>
                  <a:lnTo>
                    <a:pt x="99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5" y="17"/>
                  </a:lnTo>
                  <a:lnTo>
                    <a:pt x="115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8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8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2132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3 w 69"/>
                <a:gd name="T3" fmla="*/ 1 h 148"/>
                <a:gd name="T4" fmla="*/ 33 w 69"/>
                <a:gd name="T5" fmla="*/ 17 h 148"/>
                <a:gd name="T6" fmla="*/ 33 w 69"/>
                <a:gd name="T7" fmla="*/ 17 h 148"/>
                <a:gd name="T8" fmla="*/ 38 w 69"/>
                <a:gd name="T9" fmla="*/ 10 h 148"/>
                <a:gd name="T10" fmla="*/ 46 w 69"/>
                <a:gd name="T11" fmla="*/ 5 h 148"/>
                <a:gd name="T12" fmla="*/ 51 w 69"/>
                <a:gd name="T13" fmla="*/ 3 h 148"/>
                <a:gd name="T14" fmla="*/ 56 w 69"/>
                <a:gd name="T15" fmla="*/ 1 h 148"/>
                <a:gd name="T16" fmla="*/ 63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4 w 69"/>
                <a:gd name="T29" fmla="*/ 33 h 148"/>
                <a:gd name="T30" fmla="*/ 47 w 69"/>
                <a:gd name="T31" fmla="*/ 37 h 148"/>
                <a:gd name="T32" fmla="*/ 43 w 69"/>
                <a:gd name="T33" fmla="*/ 40 h 148"/>
                <a:gd name="T34" fmla="*/ 38 w 69"/>
                <a:gd name="T35" fmla="*/ 46 h 148"/>
                <a:gd name="T36" fmla="*/ 35 w 69"/>
                <a:gd name="T37" fmla="*/ 53 h 148"/>
                <a:gd name="T38" fmla="*/ 33 w 69"/>
                <a:gd name="T39" fmla="*/ 60 h 148"/>
                <a:gd name="T40" fmla="*/ 33 w 69"/>
                <a:gd name="T41" fmla="*/ 67 h 148"/>
                <a:gd name="T42" fmla="*/ 33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3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8" y="10"/>
                  </a:lnTo>
                  <a:lnTo>
                    <a:pt x="46" y="5"/>
                  </a:lnTo>
                  <a:lnTo>
                    <a:pt x="51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3" y="60"/>
                  </a:lnTo>
                  <a:lnTo>
                    <a:pt x="33" y="67"/>
                  </a:lnTo>
                  <a:lnTo>
                    <a:pt x="33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160" y="2429"/>
              <a:ext cx="50" cy="50"/>
            </a:xfrm>
            <a:custGeom>
              <a:avLst/>
              <a:gdLst>
                <a:gd name="T0" fmla="*/ 76 w 150"/>
                <a:gd name="T1" fmla="*/ 120 h 149"/>
                <a:gd name="T2" fmla="*/ 93 w 150"/>
                <a:gd name="T3" fmla="*/ 116 h 149"/>
                <a:gd name="T4" fmla="*/ 106 w 150"/>
                <a:gd name="T5" fmla="*/ 106 h 149"/>
                <a:gd name="T6" fmla="*/ 115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9 w 150"/>
                <a:gd name="T13" fmla="*/ 90 h 149"/>
                <a:gd name="T14" fmla="*/ 144 w 150"/>
                <a:gd name="T15" fmla="*/ 104 h 149"/>
                <a:gd name="T16" fmla="*/ 128 w 150"/>
                <a:gd name="T17" fmla="*/ 128 h 149"/>
                <a:gd name="T18" fmla="*/ 105 w 150"/>
                <a:gd name="T19" fmla="*/ 144 h 149"/>
                <a:gd name="T20" fmla="*/ 90 w 150"/>
                <a:gd name="T21" fmla="*/ 148 h 149"/>
                <a:gd name="T22" fmla="*/ 76 w 150"/>
                <a:gd name="T23" fmla="*/ 149 h 149"/>
                <a:gd name="T24" fmla="*/ 67 w 150"/>
                <a:gd name="T25" fmla="*/ 149 h 149"/>
                <a:gd name="T26" fmla="*/ 53 w 150"/>
                <a:gd name="T27" fmla="*/ 146 h 149"/>
                <a:gd name="T28" fmla="*/ 33 w 150"/>
                <a:gd name="T29" fmla="*/ 137 h 149"/>
                <a:gd name="T30" fmla="*/ 14 w 150"/>
                <a:gd name="T31" fmla="*/ 117 h 149"/>
                <a:gd name="T32" fmla="*/ 4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3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60 w 150"/>
                <a:gd name="T47" fmla="*/ 1 h 149"/>
                <a:gd name="T48" fmla="*/ 76 w 150"/>
                <a:gd name="T49" fmla="*/ 0 h 149"/>
                <a:gd name="T50" fmla="*/ 84 w 150"/>
                <a:gd name="T51" fmla="*/ 0 h 149"/>
                <a:gd name="T52" fmla="*/ 99 w 150"/>
                <a:gd name="T53" fmla="*/ 4 h 149"/>
                <a:gd name="T54" fmla="*/ 112 w 150"/>
                <a:gd name="T55" fmla="*/ 9 h 149"/>
                <a:gd name="T56" fmla="*/ 129 w 150"/>
                <a:gd name="T57" fmla="*/ 22 h 149"/>
                <a:gd name="T58" fmla="*/ 105 w 150"/>
                <a:gd name="T59" fmla="*/ 43 h 149"/>
                <a:gd name="T60" fmla="*/ 93 w 150"/>
                <a:gd name="T61" fmla="*/ 34 h 149"/>
                <a:gd name="T62" fmla="*/ 76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7 w 150"/>
                <a:gd name="T75" fmla="*/ 93 h 149"/>
                <a:gd name="T76" fmla="*/ 45 w 150"/>
                <a:gd name="T77" fmla="*/ 106 h 149"/>
                <a:gd name="T78" fmla="*/ 59 w 150"/>
                <a:gd name="T79" fmla="*/ 116 h 149"/>
                <a:gd name="T80" fmla="*/ 76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6" y="120"/>
                  </a:moveTo>
                  <a:lnTo>
                    <a:pt x="76" y="120"/>
                  </a:lnTo>
                  <a:lnTo>
                    <a:pt x="84" y="118"/>
                  </a:lnTo>
                  <a:lnTo>
                    <a:pt x="93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5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0" y="83"/>
                  </a:lnTo>
                  <a:lnTo>
                    <a:pt x="149" y="90"/>
                  </a:lnTo>
                  <a:lnTo>
                    <a:pt x="146" y="98"/>
                  </a:lnTo>
                  <a:lnTo>
                    <a:pt x="144" y="104"/>
                  </a:lnTo>
                  <a:lnTo>
                    <a:pt x="138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5" y="144"/>
                  </a:lnTo>
                  <a:lnTo>
                    <a:pt x="98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3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3" y="59"/>
                  </a:lnTo>
                  <a:lnTo>
                    <a:pt x="4" y="51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3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4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66" y="31"/>
                  </a:lnTo>
                  <a:lnTo>
                    <a:pt x="59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7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7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9" y="116"/>
                  </a:lnTo>
                  <a:lnTo>
                    <a:pt x="66" y="118"/>
                  </a:lnTo>
                  <a:lnTo>
                    <a:pt x="76" y="120"/>
                  </a:lnTo>
                  <a:lnTo>
                    <a:pt x="7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219" y="2409"/>
              <a:ext cx="43" cy="69"/>
            </a:xfrm>
            <a:custGeom>
              <a:avLst/>
              <a:gdLst>
                <a:gd name="T0" fmla="*/ 0 w 130"/>
                <a:gd name="T1" fmla="*/ 4 h 209"/>
                <a:gd name="T2" fmla="*/ 31 w 130"/>
                <a:gd name="T3" fmla="*/ 0 h 209"/>
                <a:gd name="T4" fmla="*/ 31 w 130"/>
                <a:gd name="T5" fmla="*/ 79 h 209"/>
                <a:gd name="T6" fmla="*/ 31 w 130"/>
                <a:gd name="T7" fmla="*/ 79 h 209"/>
                <a:gd name="T8" fmla="*/ 39 w 130"/>
                <a:gd name="T9" fmla="*/ 72 h 209"/>
                <a:gd name="T10" fmla="*/ 48 w 130"/>
                <a:gd name="T11" fmla="*/ 66 h 209"/>
                <a:gd name="T12" fmla="*/ 60 w 130"/>
                <a:gd name="T13" fmla="*/ 62 h 209"/>
                <a:gd name="T14" fmla="*/ 67 w 130"/>
                <a:gd name="T15" fmla="*/ 61 h 209"/>
                <a:gd name="T16" fmla="*/ 74 w 130"/>
                <a:gd name="T17" fmla="*/ 61 h 209"/>
                <a:gd name="T18" fmla="*/ 74 w 130"/>
                <a:gd name="T19" fmla="*/ 61 h 209"/>
                <a:gd name="T20" fmla="*/ 86 w 130"/>
                <a:gd name="T21" fmla="*/ 62 h 209"/>
                <a:gd name="T22" fmla="*/ 97 w 130"/>
                <a:gd name="T23" fmla="*/ 65 h 209"/>
                <a:gd name="T24" fmla="*/ 107 w 130"/>
                <a:gd name="T25" fmla="*/ 70 h 209"/>
                <a:gd name="T26" fmla="*/ 114 w 130"/>
                <a:gd name="T27" fmla="*/ 77 h 209"/>
                <a:gd name="T28" fmla="*/ 120 w 130"/>
                <a:gd name="T29" fmla="*/ 85 h 209"/>
                <a:gd name="T30" fmla="*/ 125 w 130"/>
                <a:gd name="T31" fmla="*/ 95 h 209"/>
                <a:gd name="T32" fmla="*/ 129 w 130"/>
                <a:gd name="T33" fmla="*/ 107 h 209"/>
                <a:gd name="T34" fmla="*/ 130 w 130"/>
                <a:gd name="T35" fmla="*/ 121 h 209"/>
                <a:gd name="T36" fmla="*/ 130 w 130"/>
                <a:gd name="T37" fmla="*/ 209 h 209"/>
                <a:gd name="T38" fmla="*/ 97 w 130"/>
                <a:gd name="T39" fmla="*/ 209 h 209"/>
                <a:gd name="T40" fmla="*/ 97 w 130"/>
                <a:gd name="T41" fmla="*/ 128 h 209"/>
                <a:gd name="T42" fmla="*/ 97 w 130"/>
                <a:gd name="T43" fmla="*/ 128 h 209"/>
                <a:gd name="T44" fmla="*/ 97 w 130"/>
                <a:gd name="T45" fmla="*/ 120 h 209"/>
                <a:gd name="T46" fmla="*/ 96 w 130"/>
                <a:gd name="T47" fmla="*/ 112 h 209"/>
                <a:gd name="T48" fmla="*/ 93 w 130"/>
                <a:gd name="T49" fmla="*/ 106 h 209"/>
                <a:gd name="T50" fmla="*/ 90 w 130"/>
                <a:gd name="T51" fmla="*/ 101 h 209"/>
                <a:gd name="T52" fmla="*/ 85 w 130"/>
                <a:gd name="T53" fmla="*/ 96 h 209"/>
                <a:gd name="T54" fmla="*/ 80 w 130"/>
                <a:gd name="T55" fmla="*/ 94 h 209"/>
                <a:gd name="T56" fmla="*/ 73 w 130"/>
                <a:gd name="T57" fmla="*/ 92 h 209"/>
                <a:gd name="T58" fmla="*/ 65 w 130"/>
                <a:gd name="T59" fmla="*/ 92 h 209"/>
                <a:gd name="T60" fmla="*/ 65 w 130"/>
                <a:gd name="T61" fmla="*/ 92 h 209"/>
                <a:gd name="T62" fmla="*/ 58 w 130"/>
                <a:gd name="T63" fmla="*/ 92 h 209"/>
                <a:gd name="T64" fmla="*/ 52 w 130"/>
                <a:gd name="T65" fmla="*/ 94 h 209"/>
                <a:gd name="T66" fmla="*/ 46 w 130"/>
                <a:gd name="T67" fmla="*/ 98 h 209"/>
                <a:gd name="T68" fmla="*/ 41 w 130"/>
                <a:gd name="T69" fmla="*/ 101 h 209"/>
                <a:gd name="T70" fmla="*/ 37 w 130"/>
                <a:gd name="T71" fmla="*/ 107 h 209"/>
                <a:gd name="T72" fmla="*/ 34 w 130"/>
                <a:gd name="T73" fmla="*/ 114 h 209"/>
                <a:gd name="T74" fmla="*/ 32 w 130"/>
                <a:gd name="T75" fmla="*/ 121 h 209"/>
                <a:gd name="T76" fmla="*/ 31 w 130"/>
                <a:gd name="T77" fmla="*/ 128 h 209"/>
                <a:gd name="T78" fmla="*/ 31 w 130"/>
                <a:gd name="T79" fmla="*/ 209 h 209"/>
                <a:gd name="T80" fmla="*/ 0 w 130"/>
                <a:gd name="T81" fmla="*/ 209 h 209"/>
                <a:gd name="T82" fmla="*/ 0 w 130"/>
                <a:gd name="T83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09">
                  <a:moveTo>
                    <a:pt x="0" y="4"/>
                  </a:moveTo>
                  <a:lnTo>
                    <a:pt x="31" y="0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9" y="72"/>
                  </a:lnTo>
                  <a:lnTo>
                    <a:pt x="48" y="66"/>
                  </a:lnTo>
                  <a:lnTo>
                    <a:pt x="60" y="62"/>
                  </a:lnTo>
                  <a:lnTo>
                    <a:pt x="67" y="6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86" y="62"/>
                  </a:lnTo>
                  <a:lnTo>
                    <a:pt x="97" y="65"/>
                  </a:lnTo>
                  <a:lnTo>
                    <a:pt x="107" y="70"/>
                  </a:lnTo>
                  <a:lnTo>
                    <a:pt x="114" y="77"/>
                  </a:lnTo>
                  <a:lnTo>
                    <a:pt x="120" y="85"/>
                  </a:lnTo>
                  <a:lnTo>
                    <a:pt x="125" y="95"/>
                  </a:lnTo>
                  <a:lnTo>
                    <a:pt x="129" y="107"/>
                  </a:lnTo>
                  <a:lnTo>
                    <a:pt x="130" y="121"/>
                  </a:lnTo>
                  <a:lnTo>
                    <a:pt x="130" y="209"/>
                  </a:lnTo>
                  <a:lnTo>
                    <a:pt x="97" y="209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0"/>
                  </a:lnTo>
                  <a:lnTo>
                    <a:pt x="96" y="112"/>
                  </a:lnTo>
                  <a:lnTo>
                    <a:pt x="93" y="106"/>
                  </a:lnTo>
                  <a:lnTo>
                    <a:pt x="90" y="101"/>
                  </a:lnTo>
                  <a:lnTo>
                    <a:pt x="85" y="96"/>
                  </a:lnTo>
                  <a:lnTo>
                    <a:pt x="80" y="94"/>
                  </a:lnTo>
                  <a:lnTo>
                    <a:pt x="7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58" y="92"/>
                  </a:lnTo>
                  <a:lnTo>
                    <a:pt x="52" y="94"/>
                  </a:lnTo>
                  <a:lnTo>
                    <a:pt x="46" y="98"/>
                  </a:lnTo>
                  <a:lnTo>
                    <a:pt x="41" y="101"/>
                  </a:lnTo>
                  <a:lnTo>
                    <a:pt x="37" y="107"/>
                  </a:lnTo>
                  <a:lnTo>
                    <a:pt x="34" y="114"/>
                  </a:lnTo>
                  <a:lnTo>
                    <a:pt x="32" y="121"/>
                  </a:lnTo>
                  <a:lnTo>
                    <a:pt x="31" y="128"/>
                  </a:lnTo>
                  <a:lnTo>
                    <a:pt x="31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300" y="2410"/>
              <a:ext cx="67" cy="69"/>
            </a:xfrm>
            <a:custGeom>
              <a:avLst/>
              <a:gdLst>
                <a:gd name="T0" fmla="*/ 101 w 202"/>
                <a:gd name="T1" fmla="*/ 176 h 207"/>
                <a:gd name="T2" fmla="*/ 129 w 202"/>
                <a:gd name="T3" fmla="*/ 171 h 207"/>
                <a:gd name="T4" fmla="*/ 150 w 202"/>
                <a:gd name="T5" fmla="*/ 156 h 207"/>
                <a:gd name="T6" fmla="*/ 165 w 202"/>
                <a:gd name="T7" fmla="*/ 132 h 207"/>
                <a:gd name="T8" fmla="*/ 170 w 202"/>
                <a:gd name="T9" fmla="*/ 103 h 207"/>
                <a:gd name="T10" fmla="*/ 202 w 202"/>
                <a:gd name="T11" fmla="*/ 103 h 207"/>
                <a:gd name="T12" fmla="*/ 201 w 202"/>
                <a:gd name="T13" fmla="*/ 124 h 207"/>
                <a:gd name="T14" fmla="*/ 195 w 202"/>
                <a:gd name="T15" fmla="*/ 143 h 207"/>
                <a:gd name="T16" fmla="*/ 185 w 202"/>
                <a:gd name="T17" fmla="*/ 162 h 207"/>
                <a:gd name="T18" fmla="*/ 173 w 202"/>
                <a:gd name="T19" fmla="*/ 178 h 207"/>
                <a:gd name="T20" fmla="*/ 159 w 202"/>
                <a:gd name="T21" fmla="*/ 190 h 207"/>
                <a:gd name="T22" fmla="*/ 142 w 202"/>
                <a:gd name="T23" fmla="*/ 200 h 207"/>
                <a:gd name="T24" fmla="*/ 122 w 202"/>
                <a:gd name="T25" fmla="*/ 206 h 207"/>
                <a:gd name="T26" fmla="*/ 101 w 202"/>
                <a:gd name="T27" fmla="*/ 207 h 207"/>
                <a:gd name="T28" fmla="*/ 92 w 202"/>
                <a:gd name="T29" fmla="*/ 207 h 207"/>
                <a:gd name="T30" fmla="*/ 71 w 202"/>
                <a:gd name="T31" fmla="*/ 203 h 207"/>
                <a:gd name="T32" fmla="*/ 53 w 202"/>
                <a:gd name="T33" fmla="*/ 195 h 207"/>
                <a:gd name="T34" fmla="*/ 37 w 202"/>
                <a:gd name="T35" fmla="*/ 184 h 207"/>
                <a:gd name="T36" fmla="*/ 23 w 202"/>
                <a:gd name="T37" fmla="*/ 169 h 207"/>
                <a:gd name="T38" fmla="*/ 12 w 202"/>
                <a:gd name="T39" fmla="*/ 153 h 207"/>
                <a:gd name="T40" fmla="*/ 5 w 202"/>
                <a:gd name="T41" fmla="*/ 135 h 207"/>
                <a:gd name="T42" fmla="*/ 2 w 202"/>
                <a:gd name="T43" fmla="*/ 114 h 207"/>
                <a:gd name="T44" fmla="*/ 0 w 202"/>
                <a:gd name="T45" fmla="*/ 103 h 207"/>
                <a:gd name="T46" fmla="*/ 3 w 202"/>
                <a:gd name="T47" fmla="*/ 82 h 207"/>
                <a:gd name="T48" fmla="*/ 9 w 202"/>
                <a:gd name="T49" fmla="*/ 63 h 207"/>
                <a:gd name="T50" fmla="*/ 17 w 202"/>
                <a:gd name="T51" fmla="*/ 45 h 207"/>
                <a:gd name="T52" fmla="*/ 30 w 202"/>
                <a:gd name="T53" fmla="*/ 30 h 207"/>
                <a:gd name="T54" fmla="*/ 44 w 202"/>
                <a:gd name="T55" fmla="*/ 17 h 207"/>
                <a:gd name="T56" fmla="*/ 61 w 202"/>
                <a:gd name="T57" fmla="*/ 8 h 207"/>
                <a:gd name="T58" fmla="*/ 81 w 202"/>
                <a:gd name="T59" fmla="*/ 2 h 207"/>
                <a:gd name="T60" fmla="*/ 101 w 202"/>
                <a:gd name="T61" fmla="*/ 0 h 207"/>
                <a:gd name="T62" fmla="*/ 114 w 202"/>
                <a:gd name="T63" fmla="*/ 0 h 207"/>
                <a:gd name="T64" fmla="*/ 135 w 202"/>
                <a:gd name="T65" fmla="*/ 6 h 207"/>
                <a:gd name="T66" fmla="*/ 155 w 202"/>
                <a:gd name="T67" fmla="*/ 15 h 207"/>
                <a:gd name="T68" fmla="*/ 172 w 202"/>
                <a:gd name="T69" fmla="*/ 29 h 207"/>
                <a:gd name="T70" fmla="*/ 156 w 202"/>
                <a:gd name="T71" fmla="*/ 59 h 207"/>
                <a:gd name="T72" fmla="*/ 151 w 202"/>
                <a:gd name="T73" fmla="*/ 53 h 207"/>
                <a:gd name="T74" fmla="*/ 140 w 202"/>
                <a:gd name="T75" fmla="*/ 42 h 207"/>
                <a:gd name="T76" fmla="*/ 127 w 202"/>
                <a:gd name="T77" fmla="*/ 35 h 207"/>
                <a:gd name="T78" fmla="*/ 111 w 202"/>
                <a:gd name="T79" fmla="*/ 31 h 207"/>
                <a:gd name="T80" fmla="*/ 101 w 202"/>
                <a:gd name="T81" fmla="*/ 30 h 207"/>
                <a:gd name="T82" fmla="*/ 88 w 202"/>
                <a:gd name="T83" fmla="*/ 31 h 207"/>
                <a:gd name="T84" fmla="*/ 75 w 202"/>
                <a:gd name="T85" fmla="*/ 36 h 207"/>
                <a:gd name="T86" fmla="*/ 53 w 202"/>
                <a:gd name="T87" fmla="*/ 52 h 207"/>
                <a:gd name="T88" fmla="*/ 39 w 202"/>
                <a:gd name="T89" fmla="*/ 75 h 207"/>
                <a:gd name="T90" fmla="*/ 34 w 202"/>
                <a:gd name="T91" fmla="*/ 103 h 207"/>
                <a:gd name="T92" fmla="*/ 36 w 202"/>
                <a:gd name="T93" fmla="*/ 118 h 207"/>
                <a:gd name="T94" fmla="*/ 45 w 202"/>
                <a:gd name="T95" fmla="*/ 145 h 207"/>
                <a:gd name="T96" fmla="*/ 62 w 202"/>
                <a:gd name="T97" fmla="*/ 164 h 207"/>
                <a:gd name="T98" fmla="*/ 81 w 202"/>
                <a:gd name="T99" fmla="*/ 173 h 207"/>
                <a:gd name="T100" fmla="*/ 94 w 202"/>
                <a:gd name="T101" fmla="*/ 176 h 207"/>
                <a:gd name="T102" fmla="*/ 101 w 202"/>
                <a:gd name="T103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7">
                  <a:moveTo>
                    <a:pt x="101" y="176"/>
                  </a:moveTo>
                  <a:lnTo>
                    <a:pt x="101" y="176"/>
                  </a:lnTo>
                  <a:lnTo>
                    <a:pt x="116" y="175"/>
                  </a:lnTo>
                  <a:lnTo>
                    <a:pt x="129" y="171"/>
                  </a:lnTo>
                  <a:lnTo>
                    <a:pt x="140" y="164"/>
                  </a:lnTo>
                  <a:lnTo>
                    <a:pt x="150" y="156"/>
                  </a:lnTo>
                  <a:lnTo>
                    <a:pt x="159" y="145"/>
                  </a:lnTo>
                  <a:lnTo>
                    <a:pt x="165" y="132"/>
                  </a:lnTo>
                  <a:lnTo>
                    <a:pt x="168" y="119"/>
                  </a:lnTo>
                  <a:lnTo>
                    <a:pt x="170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2" y="114"/>
                  </a:lnTo>
                  <a:lnTo>
                    <a:pt x="201" y="124"/>
                  </a:lnTo>
                  <a:lnTo>
                    <a:pt x="199" y="135"/>
                  </a:lnTo>
                  <a:lnTo>
                    <a:pt x="195" y="143"/>
                  </a:lnTo>
                  <a:lnTo>
                    <a:pt x="190" y="153"/>
                  </a:lnTo>
                  <a:lnTo>
                    <a:pt x="185" y="162"/>
                  </a:lnTo>
                  <a:lnTo>
                    <a:pt x="181" y="169"/>
                  </a:lnTo>
                  <a:lnTo>
                    <a:pt x="173" y="178"/>
                  </a:lnTo>
                  <a:lnTo>
                    <a:pt x="167" y="184"/>
                  </a:lnTo>
                  <a:lnTo>
                    <a:pt x="159" y="190"/>
                  </a:lnTo>
                  <a:lnTo>
                    <a:pt x="151" y="195"/>
                  </a:lnTo>
                  <a:lnTo>
                    <a:pt x="142" y="200"/>
                  </a:lnTo>
                  <a:lnTo>
                    <a:pt x="133" y="203"/>
                  </a:lnTo>
                  <a:lnTo>
                    <a:pt x="122" y="206"/>
                  </a:lnTo>
                  <a:lnTo>
                    <a:pt x="112" y="207"/>
                  </a:lnTo>
                  <a:lnTo>
                    <a:pt x="101" y="207"/>
                  </a:lnTo>
                  <a:lnTo>
                    <a:pt x="101" y="207"/>
                  </a:lnTo>
                  <a:lnTo>
                    <a:pt x="92" y="207"/>
                  </a:lnTo>
                  <a:lnTo>
                    <a:pt x="81" y="206"/>
                  </a:lnTo>
                  <a:lnTo>
                    <a:pt x="71" y="203"/>
                  </a:lnTo>
                  <a:lnTo>
                    <a:pt x="61" y="200"/>
                  </a:lnTo>
                  <a:lnTo>
                    <a:pt x="53" y="195"/>
                  </a:lnTo>
                  <a:lnTo>
                    <a:pt x="44" y="190"/>
                  </a:lnTo>
                  <a:lnTo>
                    <a:pt x="37" y="184"/>
                  </a:lnTo>
                  <a:lnTo>
                    <a:pt x="30" y="178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9" y="143"/>
                  </a:lnTo>
                  <a:lnTo>
                    <a:pt x="5" y="135"/>
                  </a:lnTo>
                  <a:lnTo>
                    <a:pt x="3" y="124"/>
                  </a:lnTo>
                  <a:lnTo>
                    <a:pt x="2" y="114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2" y="92"/>
                  </a:lnTo>
                  <a:lnTo>
                    <a:pt x="3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3" y="12"/>
                  </a:lnTo>
                  <a:lnTo>
                    <a:pt x="61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5" y="6"/>
                  </a:lnTo>
                  <a:lnTo>
                    <a:pt x="146" y="9"/>
                  </a:lnTo>
                  <a:lnTo>
                    <a:pt x="155" y="15"/>
                  </a:lnTo>
                  <a:lnTo>
                    <a:pt x="163" y="22"/>
                  </a:lnTo>
                  <a:lnTo>
                    <a:pt x="172" y="29"/>
                  </a:lnTo>
                  <a:lnTo>
                    <a:pt x="179" y="37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1" y="53"/>
                  </a:lnTo>
                  <a:lnTo>
                    <a:pt x="146" y="47"/>
                  </a:lnTo>
                  <a:lnTo>
                    <a:pt x="140" y="42"/>
                  </a:lnTo>
                  <a:lnTo>
                    <a:pt x="134" y="39"/>
                  </a:lnTo>
                  <a:lnTo>
                    <a:pt x="127" y="35"/>
                  </a:lnTo>
                  <a:lnTo>
                    <a:pt x="118" y="32"/>
                  </a:lnTo>
                  <a:lnTo>
                    <a:pt x="111" y="31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94" y="31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5" y="36"/>
                  </a:lnTo>
                  <a:lnTo>
                    <a:pt x="62" y="42"/>
                  </a:lnTo>
                  <a:lnTo>
                    <a:pt x="53" y="52"/>
                  </a:lnTo>
                  <a:lnTo>
                    <a:pt x="45" y="62"/>
                  </a:lnTo>
                  <a:lnTo>
                    <a:pt x="39" y="75"/>
                  </a:lnTo>
                  <a:lnTo>
                    <a:pt x="36" y="89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6" y="118"/>
                  </a:lnTo>
                  <a:lnTo>
                    <a:pt x="39" y="132"/>
                  </a:lnTo>
                  <a:lnTo>
                    <a:pt x="45" y="145"/>
                  </a:lnTo>
                  <a:lnTo>
                    <a:pt x="53" y="156"/>
                  </a:lnTo>
                  <a:lnTo>
                    <a:pt x="62" y="164"/>
                  </a:lnTo>
                  <a:lnTo>
                    <a:pt x="75" y="170"/>
                  </a:lnTo>
                  <a:lnTo>
                    <a:pt x="81" y="173"/>
                  </a:lnTo>
                  <a:lnTo>
                    <a:pt x="88" y="175"/>
                  </a:lnTo>
                  <a:lnTo>
                    <a:pt x="94" y="176"/>
                  </a:lnTo>
                  <a:lnTo>
                    <a:pt x="101" y="176"/>
                  </a:lnTo>
                  <a:lnTo>
                    <a:pt x="101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 noEditPoints="1"/>
            </p:cNvSpPr>
            <p:nvPr userDrawn="1"/>
          </p:nvSpPr>
          <p:spPr bwMode="auto">
            <a:xfrm>
              <a:off x="2376" y="2429"/>
              <a:ext cx="49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59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7 w 148"/>
                <a:gd name="T23" fmla="*/ 149 h 149"/>
                <a:gd name="T24" fmla="*/ 75 w 148"/>
                <a:gd name="T25" fmla="*/ 149 h 149"/>
                <a:gd name="T26" fmla="*/ 59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5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8 w 148"/>
                <a:gd name="T71" fmla="*/ 38 h 149"/>
                <a:gd name="T72" fmla="*/ 87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59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8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3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5" y="12"/>
                  </a:lnTo>
                  <a:lnTo>
                    <a:pt x="126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8" y="38"/>
                  </a:lnTo>
                  <a:lnTo>
                    <a:pt x="94" y="34"/>
                  </a:lnTo>
                  <a:lnTo>
                    <a:pt x="87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434" y="2429"/>
              <a:ext cx="43" cy="49"/>
            </a:xfrm>
            <a:custGeom>
              <a:avLst/>
              <a:gdLst>
                <a:gd name="T0" fmla="*/ 0 w 128"/>
                <a:gd name="T1" fmla="*/ 1 h 148"/>
                <a:gd name="T2" fmla="*/ 32 w 128"/>
                <a:gd name="T3" fmla="*/ 1 h 148"/>
                <a:gd name="T4" fmla="*/ 32 w 128"/>
                <a:gd name="T5" fmla="*/ 18 h 148"/>
                <a:gd name="T6" fmla="*/ 32 w 128"/>
                <a:gd name="T7" fmla="*/ 18 h 148"/>
                <a:gd name="T8" fmla="*/ 38 w 128"/>
                <a:gd name="T9" fmla="*/ 12 h 148"/>
                <a:gd name="T10" fmla="*/ 47 w 128"/>
                <a:gd name="T11" fmla="*/ 6 h 148"/>
                <a:gd name="T12" fmla="*/ 53 w 128"/>
                <a:gd name="T13" fmla="*/ 4 h 148"/>
                <a:gd name="T14" fmla="*/ 59 w 128"/>
                <a:gd name="T15" fmla="*/ 1 h 148"/>
                <a:gd name="T16" fmla="*/ 65 w 128"/>
                <a:gd name="T17" fmla="*/ 0 h 148"/>
                <a:gd name="T18" fmla="*/ 72 w 128"/>
                <a:gd name="T19" fmla="*/ 0 h 148"/>
                <a:gd name="T20" fmla="*/ 72 w 128"/>
                <a:gd name="T21" fmla="*/ 0 h 148"/>
                <a:gd name="T22" fmla="*/ 84 w 128"/>
                <a:gd name="T23" fmla="*/ 1 h 148"/>
                <a:gd name="T24" fmla="*/ 97 w 128"/>
                <a:gd name="T25" fmla="*/ 4 h 148"/>
                <a:gd name="T26" fmla="*/ 105 w 128"/>
                <a:gd name="T27" fmla="*/ 9 h 148"/>
                <a:gd name="T28" fmla="*/ 114 w 128"/>
                <a:gd name="T29" fmla="*/ 16 h 148"/>
                <a:gd name="T30" fmla="*/ 120 w 128"/>
                <a:gd name="T31" fmla="*/ 24 h 148"/>
                <a:gd name="T32" fmla="*/ 125 w 128"/>
                <a:gd name="T33" fmla="*/ 34 h 148"/>
                <a:gd name="T34" fmla="*/ 127 w 128"/>
                <a:gd name="T35" fmla="*/ 46 h 148"/>
                <a:gd name="T36" fmla="*/ 128 w 128"/>
                <a:gd name="T37" fmla="*/ 60 h 148"/>
                <a:gd name="T38" fmla="*/ 128 w 128"/>
                <a:gd name="T39" fmla="*/ 148 h 148"/>
                <a:gd name="T40" fmla="*/ 97 w 128"/>
                <a:gd name="T41" fmla="*/ 148 h 148"/>
                <a:gd name="T42" fmla="*/ 97 w 128"/>
                <a:gd name="T43" fmla="*/ 67 h 148"/>
                <a:gd name="T44" fmla="*/ 97 w 128"/>
                <a:gd name="T45" fmla="*/ 67 h 148"/>
                <a:gd name="T46" fmla="*/ 95 w 128"/>
                <a:gd name="T47" fmla="*/ 59 h 148"/>
                <a:gd name="T48" fmla="*/ 94 w 128"/>
                <a:gd name="T49" fmla="*/ 50 h 148"/>
                <a:gd name="T50" fmla="*/ 92 w 128"/>
                <a:gd name="T51" fmla="*/ 44 h 148"/>
                <a:gd name="T52" fmla="*/ 88 w 128"/>
                <a:gd name="T53" fmla="*/ 39 h 148"/>
                <a:gd name="T54" fmla="*/ 83 w 128"/>
                <a:gd name="T55" fmla="*/ 35 h 148"/>
                <a:gd name="T56" fmla="*/ 78 w 128"/>
                <a:gd name="T57" fmla="*/ 32 h 148"/>
                <a:gd name="T58" fmla="*/ 71 w 128"/>
                <a:gd name="T59" fmla="*/ 31 h 148"/>
                <a:gd name="T60" fmla="*/ 64 w 128"/>
                <a:gd name="T61" fmla="*/ 31 h 148"/>
                <a:gd name="T62" fmla="*/ 64 w 128"/>
                <a:gd name="T63" fmla="*/ 31 h 148"/>
                <a:gd name="T64" fmla="*/ 56 w 128"/>
                <a:gd name="T65" fmla="*/ 31 h 148"/>
                <a:gd name="T66" fmla="*/ 50 w 128"/>
                <a:gd name="T67" fmla="*/ 33 h 148"/>
                <a:gd name="T68" fmla="*/ 44 w 128"/>
                <a:gd name="T69" fmla="*/ 37 h 148"/>
                <a:gd name="T70" fmla="*/ 41 w 128"/>
                <a:gd name="T71" fmla="*/ 40 h 148"/>
                <a:gd name="T72" fmla="*/ 37 w 128"/>
                <a:gd name="T73" fmla="*/ 46 h 148"/>
                <a:gd name="T74" fmla="*/ 34 w 128"/>
                <a:gd name="T75" fmla="*/ 53 h 148"/>
                <a:gd name="T76" fmla="*/ 32 w 128"/>
                <a:gd name="T77" fmla="*/ 60 h 148"/>
                <a:gd name="T78" fmla="*/ 32 w 128"/>
                <a:gd name="T79" fmla="*/ 67 h 148"/>
                <a:gd name="T80" fmla="*/ 32 w 128"/>
                <a:gd name="T81" fmla="*/ 148 h 148"/>
                <a:gd name="T82" fmla="*/ 0 w 128"/>
                <a:gd name="T83" fmla="*/ 148 h 148"/>
                <a:gd name="T84" fmla="*/ 0 w 128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0" y="1"/>
                  </a:moveTo>
                  <a:lnTo>
                    <a:pt x="32" y="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47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4" y="1"/>
                  </a:lnTo>
                  <a:lnTo>
                    <a:pt x="97" y="4"/>
                  </a:lnTo>
                  <a:lnTo>
                    <a:pt x="105" y="9"/>
                  </a:lnTo>
                  <a:lnTo>
                    <a:pt x="114" y="16"/>
                  </a:lnTo>
                  <a:lnTo>
                    <a:pt x="120" y="24"/>
                  </a:lnTo>
                  <a:lnTo>
                    <a:pt x="125" y="34"/>
                  </a:lnTo>
                  <a:lnTo>
                    <a:pt x="127" y="46"/>
                  </a:lnTo>
                  <a:lnTo>
                    <a:pt x="128" y="60"/>
                  </a:lnTo>
                  <a:lnTo>
                    <a:pt x="128" y="148"/>
                  </a:lnTo>
                  <a:lnTo>
                    <a:pt x="97" y="148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59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8" y="39"/>
                  </a:lnTo>
                  <a:lnTo>
                    <a:pt x="83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37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2484" y="2409"/>
              <a:ext cx="35" cy="69"/>
            </a:xfrm>
            <a:custGeom>
              <a:avLst/>
              <a:gdLst>
                <a:gd name="T0" fmla="*/ 30 w 106"/>
                <a:gd name="T1" fmla="*/ 4 h 209"/>
                <a:gd name="T2" fmla="*/ 62 w 106"/>
                <a:gd name="T3" fmla="*/ 0 h 209"/>
                <a:gd name="T4" fmla="*/ 62 w 106"/>
                <a:gd name="T5" fmla="*/ 62 h 209"/>
                <a:gd name="T6" fmla="*/ 106 w 106"/>
                <a:gd name="T7" fmla="*/ 62 h 209"/>
                <a:gd name="T8" fmla="*/ 106 w 106"/>
                <a:gd name="T9" fmla="*/ 93 h 209"/>
                <a:gd name="T10" fmla="*/ 62 w 106"/>
                <a:gd name="T11" fmla="*/ 93 h 209"/>
                <a:gd name="T12" fmla="*/ 62 w 106"/>
                <a:gd name="T13" fmla="*/ 209 h 209"/>
                <a:gd name="T14" fmla="*/ 30 w 106"/>
                <a:gd name="T15" fmla="*/ 209 h 209"/>
                <a:gd name="T16" fmla="*/ 30 w 106"/>
                <a:gd name="T17" fmla="*/ 93 h 209"/>
                <a:gd name="T18" fmla="*/ 0 w 106"/>
                <a:gd name="T19" fmla="*/ 93 h 209"/>
                <a:gd name="T20" fmla="*/ 0 w 106"/>
                <a:gd name="T21" fmla="*/ 62 h 209"/>
                <a:gd name="T22" fmla="*/ 30 w 106"/>
                <a:gd name="T23" fmla="*/ 62 h 209"/>
                <a:gd name="T24" fmla="*/ 30 w 106"/>
                <a:gd name="T25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09">
                  <a:moveTo>
                    <a:pt x="30" y="4"/>
                  </a:moveTo>
                  <a:lnTo>
                    <a:pt x="62" y="0"/>
                  </a:lnTo>
                  <a:lnTo>
                    <a:pt x="62" y="62"/>
                  </a:lnTo>
                  <a:lnTo>
                    <a:pt x="106" y="62"/>
                  </a:lnTo>
                  <a:lnTo>
                    <a:pt x="106" y="93"/>
                  </a:lnTo>
                  <a:lnTo>
                    <a:pt x="62" y="93"/>
                  </a:lnTo>
                  <a:lnTo>
                    <a:pt x="62" y="209"/>
                  </a:lnTo>
                  <a:lnTo>
                    <a:pt x="30" y="209"/>
                  </a:lnTo>
                  <a:lnTo>
                    <a:pt x="30" y="93"/>
                  </a:lnTo>
                  <a:lnTo>
                    <a:pt x="0" y="93"/>
                  </a:lnTo>
                  <a:lnTo>
                    <a:pt x="0" y="62"/>
                  </a:lnTo>
                  <a:lnTo>
                    <a:pt x="30" y="62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2527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2 w 69"/>
                <a:gd name="T3" fmla="*/ 1 h 148"/>
                <a:gd name="T4" fmla="*/ 32 w 69"/>
                <a:gd name="T5" fmla="*/ 17 h 148"/>
                <a:gd name="T6" fmla="*/ 32 w 69"/>
                <a:gd name="T7" fmla="*/ 17 h 148"/>
                <a:gd name="T8" fmla="*/ 38 w 69"/>
                <a:gd name="T9" fmla="*/ 10 h 148"/>
                <a:gd name="T10" fmla="*/ 45 w 69"/>
                <a:gd name="T11" fmla="*/ 5 h 148"/>
                <a:gd name="T12" fmla="*/ 50 w 69"/>
                <a:gd name="T13" fmla="*/ 3 h 148"/>
                <a:gd name="T14" fmla="*/ 56 w 69"/>
                <a:gd name="T15" fmla="*/ 1 h 148"/>
                <a:gd name="T16" fmla="*/ 62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2 w 69"/>
                <a:gd name="T29" fmla="*/ 33 h 148"/>
                <a:gd name="T30" fmla="*/ 46 w 69"/>
                <a:gd name="T31" fmla="*/ 37 h 148"/>
                <a:gd name="T32" fmla="*/ 41 w 69"/>
                <a:gd name="T33" fmla="*/ 40 h 148"/>
                <a:gd name="T34" fmla="*/ 38 w 69"/>
                <a:gd name="T35" fmla="*/ 46 h 148"/>
                <a:gd name="T36" fmla="*/ 34 w 69"/>
                <a:gd name="T37" fmla="*/ 53 h 148"/>
                <a:gd name="T38" fmla="*/ 33 w 69"/>
                <a:gd name="T39" fmla="*/ 60 h 148"/>
                <a:gd name="T40" fmla="*/ 32 w 69"/>
                <a:gd name="T41" fmla="*/ 67 h 148"/>
                <a:gd name="T42" fmla="*/ 32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5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6" y="37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2555" y="2429"/>
              <a:ext cx="50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6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2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6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2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50129" b="9678"/>
          <a:stretch/>
        </p:blipFill>
        <p:spPr>
          <a:xfrm>
            <a:off x="754744" y="756557"/>
            <a:ext cx="5331731" cy="535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41619" y="2819399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809750" y="3128963"/>
            <a:ext cx="2332038" cy="844550"/>
            <a:chOff x="1140" y="1971"/>
            <a:chExt cx="1469" cy="53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40" y="1971"/>
              <a:ext cx="1469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1646" y="2174"/>
              <a:ext cx="187" cy="131"/>
            </a:xfrm>
            <a:custGeom>
              <a:avLst/>
              <a:gdLst>
                <a:gd name="T0" fmla="*/ 562 w 562"/>
                <a:gd name="T1" fmla="*/ 393 h 393"/>
                <a:gd name="T2" fmla="*/ 216 w 562"/>
                <a:gd name="T3" fmla="*/ 0 h 393"/>
                <a:gd name="T4" fmla="*/ 0 w 562"/>
                <a:gd name="T5" fmla="*/ 0 h 393"/>
                <a:gd name="T6" fmla="*/ 342 w 562"/>
                <a:gd name="T7" fmla="*/ 393 h 393"/>
                <a:gd name="T8" fmla="*/ 562 w 562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393">
                  <a:moveTo>
                    <a:pt x="562" y="39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342" y="393"/>
                  </a:lnTo>
                  <a:lnTo>
                    <a:pt x="562" y="393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79" y="1971"/>
              <a:ext cx="53" cy="334"/>
            </a:xfrm>
            <a:custGeom>
              <a:avLst/>
              <a:gdLst>
                <a:gd name="T0" fmla="*/ 0 w 161"/>
                <a:gd name="T1" fmla="*/ 0 h 1003"/>
                <a:gd name="T2" fmla="*/ 0 w 161"/>
                <a:gd name="T3" fmla="*/ 1003 h 1003"/>
                <a:gd name="T4" fmla="*/ 161 w 161"/>
                <a:gd name="T5" fmla="*/ 1003 h 1003"/>
                <a:gd name="T6" fmla="*/ 161 w 161"/>
                <a:gd name="T7" fmla="*/ 638 h 1003"/>
                <a:gd name="T8" fmla="*/ 161 w 161"/>
                <a:gd name="T9" fmla="*/ 639 h 1003"/>
                <a:gd name="T10" fmla="*/ 161 w 161"/>
                <a:gd name="T11" fmla="*/ 601 h 1003"/>
                <a:gd name="T12" fmla="*/ 161 w 161"/>
                <a:gd name="T13" fmla="*/ 601 h 1003"/>
                <a:gd name="T14" fmla="*/ 161 w 161"/>
                <a:gd name="T15" fmla="*/ 0 h 1003"/>
                <a:gd name="T16" fmla="*/ 0 w 161"/>
                <a:gd name="T17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003">
                  <a:moveTo>
                    <a:pt x="0" y="0"/>
                  </a:moveTo>
                  <a:lnTo>
                    <a:pt x="0" y="1003"/>
                  </a:lnTo>
                  <a:lnTo>
                    <a:pt x="161" y="1003"/>
                  </a:lnTo>
                  <a:lnTo>
                    <a:pt x="161" y="638"/>
                  </a:lnTo>
                  <a:lnTo>
                    <a:pt x="161" y="639"/>
                  </a:lnTo>
                  <a:lnTo>
                    <a:pt x="161" y="601"/>
                  </a:lnTo>
                  <a:lnTo>
                    <a:pt x="161" y="601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545 w 723"/>
                <a:gd name="T1" fmla="*/ 296 h 755"/>
                <a:gd name="T2" fmla="*/ 531 w 723"/>
                <a:gd name="T3" fmla="*/ 246 h 755"/>
                <a:gd name="T4" fmla="*/ 505 w 723"/>
                <a:gd name="T5" fmla="*/ 206 h 755"/>
                <a:gd name="T6" fmla="*/ 471 w 723"/>
                <a:gd name="T7" fmla="*/ 176 h 755"/>
                <a:gd name="T8" fmla="*/ 428 w 723"/>
                <a:gd name="T9" fmla="*/ 157 h 755"/>
                <a:gd name="T10" fmla="*/ 380 w 723"/>
                <a:gd name="T11" fmla="*/ 148 h 755"/>
                <a:gd name="T12" fmla="*/ 346 w 723"/>
                <a:gd name="T13" fmla="*/ 149 h 755"/>
                <a:gd name="T14" fmla="*/ 299 w 723"/>
                <a:gd name="T15" fmla="*/ 157 h 755"/>
                <a:gd name="T16" fmla="*/ 257 w 723"/>
                <a:gd name="T17" fmla="*/ 178 h 755"/>
                <a:gd name="T18" fmla="*/ 220 w 723"/>
                <a:gd name="T19" fmla="*/ 209 h 755"/>
                <a:gd name="T20" fmla="*/ 191 w 723"/>
                <a:gd name="T21" fmla="*/ 249 h 755"/>
                <a:gd name="T22" fmla="*/ 170 w 723"/>
                <a:gd name="T23" fmla="*/ 296 h 755"/>
                <a:gd name="T24" fmla="*/ 0 w 723"/>
                <a:gd name="T25" fmla="*/ 357 h 755"/>
                <a:gd name="T26" fmla="*/ 7 w 723"/>
                <a:gd name="T27" fmla="*/ 300 h 755"/>
                <a:gd name="T28" fmla="*/ 22 w 723"/>
                <a:gd name="T29" fmla="*/ 245 h 755"/>
                <a:gd name="T30" fmla="*/ 44 w 723"/>
                <a:gd name="T31" fmla="*/ 195 h 755"/>
                <a:gd name="T32" fmla="*/ 72 w 723"/>
                <a:gd name="T33" fmla="*/ 149 h 755"/>
                <a:gd name="T34" fmla="*/ 107 w 723"/>
                <a:gd name="T35" fmla="*/ 109 h 755"/>
                <a:gd name="T36" fmla="*/ 147 w 723"/>
                <a:gd name="T37" fmla="*/ 73 h 755"/>
                <a:gd name="T38" fmla="*/ 192 w 723"/>
                <a:gd name="T39" fmla="*/ 44 h 755"/>
                <a:gd name="T40" fmla="*/ 242 w 723"/>
                <a:gd name="T41" fmla="*/ 22 h 755"/>
                <a:gd name="T42" fmla="*/ 296 w 723"/>
                <a:gd name="T43" fmla="*/ 7 h 755"/>
                <a:gd name="T44" fmla="*/ 354 w 723"/>
                <a:gd name="T45" fmla="*/ 0 h 755"/>
                <a:gd name="T46" fmla="*/ 392 w 723"/>
                <a:gd name="T47" fmla="*/ 0 h 755"/>
                <a:gd name="T48" fmla="*/ 447 w 723"/>
                <a:gd name="T49" fmla="*/ 6 h 755"/>
                <a:gd name="T50" fmla="*/ 497 w 723"/>
                <a:gd name="T51" fmla="*/ 20 h 755"/>
                <a:gd name="T52" fmla="*/ 543 w 723"/>
                <a:gd name="T53" fmla="*/ 40 h 755"/>
                <a:gd name="T54" fmla="*/ 584 w 723"/>
                <a:gd name="T55" fmla="*/ 67 h 755"/>
                <a:gd name="T56" fmla="*/ 621 w 723"/>
                <a:gd name="T57" fmla="*/ 101 h 755"/>
                <a:gd name="T58" fmla="*/ 653 w 723"/>
                <a:gd name="T59" fmla="*/ 140 h 755"/>
                <a:gd name="T60" fmla="*/ 678 w 723"/>
                <a:gd name="T61" fmla="*/ 185 h 755"/>
                <a:gd name="T62" fmla="*/ 699 w 723"/>
                <a:gd name="T63" fmla="*/ 237 h 755"/>
                <a:gd name="T64" fmla="*/ 713 w 723"/>
                <a:gd name="T65" fmla="*/ 294 h 755"/>
                <a:gd name="T66" fmla="*/ 722 w 723"/>
                <a:gd name="T67" fmla="*/ 356 h 755"/>
                <a:gd name="T68" fmla="*/ 167 w 723"/>
                <a:gd name="T69" fmla="*/ 421 h 755"/>
                <a:gd name="T70" fmla="*/ 175 w 723"/>
                <a:gd name="T71" fmla="*/ 459 h 755"/>
                <a:gd name="T72" fmla="*/ 200 w 723"/>
                <a:gd name="T73" fmla="*/ 507 h 755"/>
                <a:gd name="T74" fmla="*/ 236 w 723"/>
                <a:gd name="T75" fmla="*/ 548 h 755"/>
                <a:gd name="T76" fmla="*/ 282 w 723"/>
                <a:gd name="T77" fmla="*/ 576 h 755"/>
                <a:gd name="T78" fmla="*/ 337 w 723"/>
                <a:gd name="T79" fmla="*/ 592 h 755"/>
                <a:gd name="T80" fmla="*/ 376 w 723"/>
                <a:gd name="T81" fmla="*/ 595 h 755"/>
                <a:gd name="T82" fmla="*/ 424 w 723"/>
                <a:gd name="T83" fmla="*/ 592 h 755"/>
                <a:gd name="T84" fmla="*/ 465 w 723"/>
                <a:gd name="T85" fmla="*/ 581 h 755"/>
                <a:gd name="T86" fmla="*/ 513 w 723"/>
                <a:gd name="T87" fmla="*/ 557 h 755"/>
                <a:gd name="T88" fmla="*/ 566 w 723"/>
                <a:gd name="T89" fmla="*/ 512 h 755"/>
                <a:gd name="T90" fmla="*/ 662 w 723"/>
                <a:gd name="T91" fmla="*/ 640 h 755"/>
                <a:gd name="T92" fmla="*/ 620 w 723"/>
                <a:gd name="T93" fmla="*/ 678 h 755"/>
                <a:gd name="T94" fmla="*/ 569 w 723"/>
                <a:gd name="T95" fmla="*/ 710 h 755"/>
                <a:gd name="T96" fmla="*/ 511 w 723"/>
                <a:gd name="T97" fmla="*/ 734 h 755"/>
                <a:gd name="T98" fmla="*/ 447 w 723"/>
                <a:gd name="T99" fmla="*/ 749 h 755"/>
                <a:gd name="T100" fmla="*/ 376 w 723"/>
                <a:gd name="T101" fmla="*/ 755 h 755"/>
                <a:gd name="T102" fmla="*/ 337 w 723"/>
                <a:gd name="T103" fmla="*/ 752 h 755"/>
                <a:gd name="T104" fmla="*/ 280 w 723"/>
                <a:gd name="T105" fmla="*/ 743 h 755"/>
                <a:gd name="T106" fmla="*/ 226 w 723"/>
                <a:gd name="T107" fmla="*/ 726 h 755"/>
                <a:gd name="T108" fmla="*/ 178 w 723"/>
                <a:gd name="T109" fmla="*/ 701 h 755"/>
                <a:gd name="T110" fmla="*/ 134 w 723"/>
                <a:gd name="T111" fmla="*/ 670 h 755"/>
                <a:gd name="T112" fmla="*/ 95 w 723"/>
                <a:gd name="T113" fmla="*/ 633 h 755"/>
                <a:gd name="T114" fmla="*/ 62 w 723"/>
                <a:gd name="T115" fmla="*/ 590 h 755"/>
                <a:gd name="T116" fmla="*/ 35 w 723"/>
                <a:gd name="T117" fmla="*/ 543 h 755"/>
                <a:gd name="T118" fmla="*/ 16 w 723"/>
                <a:gd name="T119" fmla="*/ 492 h 755"/>
                <a:gd name="T120" fmla="*/ 4 w 723"/>
                <a:gd name="T121" fmla="*/ 435 h 755"/>
                <a:gd name="T122" fmla="*/ 0 w 723"/>
                <a:gd name="T123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755">
                  <a:moveTo>
                    <a:pt x="170" y="296"/>
                  </a:moveTo>
                  <a:lnTo>
                    <a:pt x="545" y="296"/>
                  </a:lnTo>
                  <a:lnTo>
                    <a:pt x="545" y="296"/>
                  </a:lnTo>
                  <a:lnTo>
                    <a:pt x="542" y="279"/>
                  </a:lnTo>
                  <a:lnTo>
                    <a:pt x="537" y="262"/>
                  </a:lnTo>
                  <a:lnTo>
                    <a:pt x="531" y="246"/>
                  </a:lnTo>
                  <a:lnTo>
                    <a:pt x="522" y="232"/>
                  </a:lnTo>
                  <a:lnTo>
                    <a:pt x="514" y="218"/>
                  </a:lnTo>
                  <a:lnTo>
                    <a:pt x="505" y="206"/>
                  </a:lnTo>
                  <a:lnTo>
                    <a:pt x="494" y="195"/>
                  </a:lnTo>
                  <a:lnTo>
                    <a:pt x="483" y="185"/>
                  </a:lnTo>
                  <a:lnTo>
                    <a:pt x="471" y="176"/>
                  </a:lnTo>
                  <a:lnTo>
                    <a:pt x="458" y="168"/>
                  </a:lnTo>
                  <a:lnTo>
                    <a:pt x="443" y="162"/>
                  </a:lnTo>
                  <a:lnTo>
                    <a:pt x="428" y="157"/>
                  </a:lnTo>
                  <a:lnTo>
                    <a:pt x="413" y="153"/>
                  </a:lnTo>
                  <a:lnTo>
                    <a:pt x="397" y="150"/>
                  </a:lnTo>
                  <a:lnTo>
                    <a:pt x="380" y="148"/>
                  </a:lnTo>
                  <a:lnTo>
                    <a:pt x="362" y="148"/>
                  </a:lnTo>
                  <a:lnTo>
                    <a:pt x="362" y="148"/>
                  </a:lnTo>
                  <a:lnTo>
                    <a:pt x="346" y="149"/>
                  </a:lnTo>
                  <a:lnTo>
                    <a:pt x="330" y="150"/>
                  </a:lnTo>
                  <a:lnTo>
                    <a:pt x="314" y="154"/>
                  </a:lnTo>
                  <a:lnTo>
                    <a:pt x="299" y="157"/>
                  </a:lnTo>
                  <a:lnTo>
                    <a:pt x="285" y="164"/>
                  </a:lnTo>
                  <a:lnTo>
                    <a:pt x="270" y="171"/>
                  </a:lnTo>
                  <a:lnTo>
                    <a:pt x="257" y="178"/>
                  </a:lnTo>
                  <a:lnTo>
                    <a:pt x="243" y="188"/>
                  </a:lnTo>
                  <a:lnTo>
                    <a:pt x="231" y="198"/>
                  </a:lnTo>
                  <a:lnTo>
                    <a:pt x="220" y="209"/>
                  </a:lnTo>
                  <a:lnTo>
                    <a:pt x="209" y="221"/>
                  </a:lnTo>
                  <a:lnTo>
                    <a:pt x="200" y="234"/>
                  </a:lnTo>
                  <a:lnTo>
                    <a:pt x="191" y="249"/>
                  </a:lnTo>
                  <a:lnTo>
                    <a:pt x="183" y="264"/>
                  </a:lnTo>
                  <a:lnTo>
                    <a:pt x="176" y="281"/>
                  </a:lnTo>
                  <a:lnTo>
                    <a:pt x="170" y="296"/>
                  </a:lnTo>
                  <a:close/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2186" y="2104"/>
              <a:ext cx="125" cy="49"/>
            </a:xfrm>
            <a:custGeom>
              <a:avLst/>
              <a:gdLst>
                <a:gd name="T0" fmla="*/ 0 w 375"/>
                <a:gd name="T1" fmla="*/ 148 h 148"/>
                <a:gd name="T2" fmla="*/ 375 w 375"/>
                <a:gd name="T3" fmla="*/ 148 h 148"/>
                <a:gd name="T4" fmla="*/ 375 w 375"/>
                <a:gd name="T5" fmla="*/ 148 h 148"/>
                <a:gd name="T6" fmla="*/ 372 w 375"/>
                <a:gd name="T7" fmla="*/ 131 h 148"/>
                <a:gd name="T8" fmla="*/ 367 w 375"/>
                <a:gd name="T9" fmla="*/ 114 h 148"/>
                <a:gd name="T10" fmla="*/ 361 w 375"/>
                <a:gd name="T11" fmla="*/ 98 h 148"/>
                <a:gd name="T12" fmla="*/ 352 w 375"/>
                <a:gd name="T13" fmla="*/ 84 h 148"/>
                <a:gd name="T14" fmla="*/ 344 w 375"/>
                <a:gd name="T15" fmla="*/ 70 h 148"/>
                <a:gd name="T16" fmla="*/ 335 w 375"/>
                <a:gd name="T17" fmla="*/ 58 h 148"/>
                <a:gd name="T18" fmla="*/ 324 w 375"/>
                <a:gd name="T19" fmla="*/ 47 h 148"/>
                <a:gd name="T20" fmla="*/ 313 w 375"/>
                <a:gd name="T21" fmla="*/ 37 h 148"/>
                <a:gd name="T22" fmla="*/ 301 w 375"/>
                <a:gd name="T23" fmla="*/ 28 h 148"/>
                <a:gd name="T24" fmla="*/ 288 w 375"/>
                <a:gd name="T25" fmla="*/ 20 h 148"/>
                <a:gd name="T26" fmla="*/ 273 w 375"/>
                <a:gd name="T27" fmla="*/ 14 h 148"/>
                <a:gd name="T28" fmla="*/ 258 w 375"/>
                <a:gd name="T29" fmla="*/ 9 h 148"/>
                <a:gd name="T30" fmla="*/ 243 w 375"/>
                <a:gd name="T31" fmla="*/ 5 h 148"/>
                <a:gd name="T32" fmla="*/ 227 w 375"/>
                <a:gd name="T33" fmla="*/ 2 h 148"/>
                <a:gd name="T34" fmla="*/ 210 w 375"/>
                <a:gd name="T35" fmla="*/ 0 h 148"/>
                <a:gd name="T36" fmla="*/ 192 w 375"/>
                <a:gd name="T37" fmla="*/ 0 h 148"/>
                <a:gd name="T38" fmla="*/ 192 w 375"/>
                <a:gd name="T39" fmla="*/ 0 h 148"/>
                <a:gd name="T40" fmla="*/ 176 w 375"/>
                <a:gd name="T41" fmla="*/ 1 h 148"/>
                <a:gd name="T42" fmla="*/ 160 w 375"/>
                <a:gd name="T43" fmla="*/ 2 h 148"/>
                <a:gd name="T44" fmla="*/ 144 w 375"/>
                <a:gd name="T45" fmla="*/ 6 h 148"/>
                <a:gd name="T46" fmla="*/ 129 w 375"/>
                <a:gd name="T47" fmla="*/ 9 h 148"/>
                <a:gd name="T48" fmla="*/ 115 w 375"/>
                <a:gd name="T49" fmla="*/ 16 h 148"/>
                <a:gd name="T50" fmla="*/ 100 w 375"/>
                <a:gd name="T51" fmla="*/ 23 h 148"/>
                <a:gd name="T52" fmla="*/ 87 w 375"/>
                <a:gd name="T53" fmla="*/ 30 h 148"/>
                <a:gd name="T54" fmla="*/ 73 w 375"/>
                <a:gd name="T55" fmla="*/ 40 h 148"/>
                <a:gd name="T56" fmla="*/ 61 w 375"/>
                <a:gd name="T57" fmla="*/ 50 h 148"/>
                <a:gd name="T58" fmla="*/ 50 w 375"/>
                <a:gd name="T59" fmla="*/ 61 h 148"/>
                <a:gd name="T60" fmla="*/ 39 w 375"/>
                <a:gd name="T61" fmla="*/ 73 h 148"/>
                <a:gd name="T62" fmla="*/ 30 w 375"/>
                <a:gd name="T63" fmla="*/ 86 h 148"/>
                <a:gd name="T64" fmla="*/ 21 w 375"/>
                <a:gd name="T65" fmla="*/ 101 h 148"/>
                <a:gd name="T66" fmla="*/ 13 w 375"/>
                <a:gd name="T67" fmla="*/ 116 h 148"/>
                <a:gd name="T68" fmla="*/ 6 w 375"/>
                <a:gd name="T69" fmla="*/ 133 h 148"/>
                <a:gd name="T70" fmla="*/ 0 w 375"/>
                <a:gd name="T7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148">
                  <a:moveTo>
                    <a:pt x="0" y="148"/>
                  </a:moveTo>
                  <a:lnTo>
                    <a:pt x="375" y="148"/>
                  </a:lnTo>
                  <a:lnTo>
                    <a:pt x="375" y="148"/>
                  </a:lnTo>
                  <a:lnTo>
                    <a:pt x="372" y="131"/>
                  </a:lnTo>
                  <a:lnTo>
                    <a:pt x="367" y="114"/>
                  </a:lnTo>
                  <a:lnTo>
                    <a:pt x="361" y="98"/>
                  </a:lnTo>
                  <a:lnTo>
                    <a:pt x="352" y="84"/>
                  </a:lnTo>
                  <a:lnTo>
                    <a:pt x="344" y="70"/>
                  </a:lnTo>
                  <a:lnTo>
                    <a:pt x="335" y="58"/>
                  </a:lnTo>
                  <a:lnTo>
                    <a:pt x="324" y="47"/>
                  </a:lnTo>
                  <a:lnTo>
                    <a:pt x="313" y="37"/>
                  </a:lnTo>
                  <a:lnTo>
                    <a:pt x="301" y="28"/>
                  </a:lnTo>
                  <a:lnTo>
                    <a:pt x="288" y="20"/>
                  </a:lnTo>
                  <a:lnTo>
                    <a:pt x="273" y="14"/>
                  </a:lnTo>
                  <a:lnTo>
                    <a:pt x="258" y="9"/>
                  </a:lnTo>
                  <a:lnTo>
                    <a:pt x="243" y="5"/>
                  </a:lnTo>
                  <a:lnTo>
                    <a:pt x="227" y="2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6" y="1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29" y="9"/>
                  </a:lnTo>
                  <a:lnTo>
                    <a:pt x="115" y="16"/>
                  </a:lnTo>
                  <a:lnTo>
                    <a:pt x="100" y="23"/>
                  </a:lnTo>
                  <a:lnTo>
                    <a:pt x="87" y="30"/>
                  </a:lnTo>
                  <a:lnTo>
                    <a:pt x="73" y="40"/>
                  </a:lnTo>
                  <a:lnTo>
                    <a:pt x="61" y="50"/>
                  </a:lnTo>
                  <a:lnTo>
                    <a:pt x="50" y="61"/>
                  </a:lnTo>
                  <a:lnTo>
                    <a:pt x="39" y="73"/>
                  </a:lnTo>
                  <a:lnTo>
                    <a:pt x="30" y="86"/>
                  </a:lnTo>
                  <a:lnTo>
                    <a:pt x="21" y="101"/>
                  </a:lnTo>
                  <a:lnTo>
                    <a:pt x="13" y="116"/>
                  </a:lnTo>
                  <a:lnTo>
                    <a:pt x="6" y="133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0 w 723"/>
                <a:gd name="T1" fmla="*/ 357 h 755"/>
                <a:gd name="T2" fmla="*/ 7 w 723"/>
                <a:gd name="T3" fmla="*/ 300 h 755"/>
                <a:gd name="T4" fmla="*/ 22 w 723"/>
                <a:gd name="T5" fmla="*/ 245 h 755"/>
                <a:gd name="T6" fmla="*/ 44 w 723"/>
                <a:gd name="T7" fmla="*/ 195 h 755"/>
                <a:gd name="T8" fmla="*/ 72 w 723"/>
                <a:gd name="T9" fmla="*/ 149 h 755"/>
                <a:gd name="T10" fmla="*/ 107 w 723"/>
                <a:gd name="T11" fmla="*/ 109 h 755"/>
                <a:gd name="T12" fmla="*/ 147 w 723"/>
                <a:gd name="T13" fmla="*/ 73 h 755"/>
                <a:gd name="T14" fmla="*/ 192 w 723"/>
                <a:gd name="T15" fmla="*/ 44 h 755"/>
                <a:gd name="T16" fmla="*/ 242 w 723"/>
                <a:gd name="T17" fmla="*/ 22 h 755"/>
                <a:gd name="T18" fmla="*/ 296 w 723"/>
                <a:gd name="T19" fmla="*/ 7 h 755"/>
                <a:gd name="T20" fmla="*/ 354 w 723"/>
                <a:gd name="T21" fmla="*/ 0 h 755"/>
                <a:gd name="T22" fmla="*/ 392 w 723"/>
                <a:gd name="T23" fmla="*/ 0 h 755"/>
                <a:gd name="T24" fmla="*/ 447 w 723"/>
                <a:gd name="T25" fmla="*/ 6 h 755"/>
                <a:gd name="T26" fmla="*/ 497 w 723"/>
                <a:gd name="T27" fmla="*/ 20 h 755"/>
                <a:gd name="T28" fmla="*/ 543 w 723"/>
                <a:gd name="T29" fmla="*/ 40 h 755"/>
                <a:gd name="T30" fmla="*/ 584 w 723"/>
                <a:gd name="T31" fmla="*/ 67 h 755"/>
                <a:gd name="T32" fmla="*/ 621 w 723"/>
                <a:gd name="T33" fmla="*/ 101 h 755"/>
                <a:gd name="T34" fmla="*/ 653 w 723"/>
                <a:gd name="T35" fmla="*/ 140 h 755"/>
                <a:gd name="T36" fmla="*/ 678 w 723"/>
                <a:gd name="T37" fmla="*/ 185 h 755"/>
                <a:gd name="T38" fmla="*/ 699 w 723"/>
                <a:gd name="T39" fmla="*/ 237 h 755"/>
                <a:gd name="T40" fmla="*/ 713 w 723"/>
                <a:gd name="T41" fmla="*/ 294 h 755"/>
                <a:gd name="T42" fmla="*/ 722 w 723"/>
                <a:gd name="T43" fmla="*/ 356 h 755"/>
                <a:gd name="T44" fmla="*/ 167 w 723"/>
                <a:gd name="T45" fmla="*/ 421 h 755"/>
                <a:gd name="T46" fmla="*/ 175 w 723"/>
                <a:gd name="T47" fmla="*/ 459 h 755"/>
                <a:gd name="T48" fmla="*/ 200 w 723"/>
                <a:gd name="T49" fmla="*/ 507 h 755"/>
                <a:gd name="T50" fmla="*/ 236 w 723"/>
                <a:gd name="T51" fmla="*/ 548 h 755"/>
                <a:gd name="T52" fmla="*/ 282 w 723"/>
                <a:gd name="T53" fmla="*/ 576 h 755"/>
                <a:gd name="T54" fmla="*/ 337 w 723"/>
                <a:gd name="T55" fmla="*/ 592 h 755"/>
                <a:gd name="T56" fmla="*/ 376 w 723"/>
                <a:gd name="T57" fmla="*/ 595 h 755"/>
                <a:gd name="T58" fmla="*/ 424 w 723"/>
                <a:gd name="T59" fmla="*/ 592 h 755"/>
                <a:gd name="T60" fmla="*/ 465 w 723"/>
                <a:gd name="T61" fmla="*/ 581 h 755"/>
                <a:gd name="T62" fmla="*/ 513 w 723"/>
                <a:gd name="T63" fmla="*/ 557 h 755"/>
                <a:gd name="T64" fmla="*/ 566 w 723"/>
                <a:gd name="T65" fmla="*/ 512 h 755"/>
                <a:gd name="T66" fmla="*/ 662 w 723"/>
                <a:gd name="T67" fmla="*/ 640 h 755"/>
                <a:gd name="T68" fmla="*/ 620 w 723"/>
                <a:gd name="T69" fmla="*/ 678 h 755"/>
                <a:gd name="T70" fmla="*/ 569 w 723"/>
                <a:gd name="T71" fmla="*/ 710 h 755"/>
                <a:gd name="T72" fmla="*/ 511 w 723"/>
                <a:gd name="T73" fmla="*/ 734 h 755"/>
                <a:gd name="T74" fmla="*/ 447 w 723"/>
                <a:gd name="T75" fmla="*/ 749 h 755"/>
                <a:gd name="T76" fmla="*/ 376 w 723"/>
                <a:gd name="T77" fmla="*/ 755 h 755"/>
                <a:gd name="T78" fmla="*/ 337 w 723"/>
                <a:gd name="T79" fmla="*/ 752 h 755"/>
                <a:gd name="T80" fmla="*/ 280 w 723"/>
                <a:gd name="T81" fmla="*/ 743 h 755"/>
                <a:gd name="T82" fmla="*/ 226 w 723"/>
                <a:gd name="T83" fmla="*/ 726 h 755"/>
                <a:gd name="T84" fmla="*/ 178 w 723"/>
                <a:gd name="T85" fmla="*/ 701 h 755"/>
                <a:gd name="T86" fmla="*/ 134 w 723"/>
                <a:gd name="T87" fmla="*/ 670 h 755"/>
                <a:gd name="T88" fmla="*/ 95 w 723"/>
                <a:gd name="T89" fmla="*/ 633 h 755"/>
                <a:gd name="T90" fmla="*/ 62 w 723"/>
                <a:gd name="T91" fmla="*/ 590 h 755"/>
                <a:gd name="T92" fmla="*/ 35 w 723"/>
                <a:gd name="T93" fmla="*/ 543 h 755"/>
                <a:gd name="T94" fmla="*/ 16 w 723"/>
                <a:gd name="T95" fmla="*/ 492 h 755"/>
                <a:gd name="T96" fmla="*/ 4 w 723"/>
                <a:gd name="T97" fmla="*/ 435 h 755"/>
                <a:gd name="T98" fmla="*/ 0 w 723"/>
                <a:gd name="T99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3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2400" y="2055"/>
              <a:ext cx="209" cy="250"/>
            </a:xfrm>
            <a:custGeom>
              <a:avLst/>
              <a:gdLst>
                <a:gd name="T0" fmla="*/ 458 w 628"/>
                <a:gd name="T1" fmla="*/ 752 h 752"/>
                <a:gd name="T2" fmla="*/ 458 w 628"/>
                <a:gd name="T3" fmla="*/ 315 h 752"/>
                <a:gd name="T4" fmla="*/ 454 w 628"/>
                <a:gd name="T5" fmla="*/ 285 h 752"/>
                <a:gd name="T6" fmla="*/ 445 w 628"/>
                <a:gd name="T7" fmla="*/ 259 h 752"/>
                <a:gd name="T8" fmla="*/ 432 w 628"/>
                <a:gd name="T9" fmla="*/ 234 h 752"/>
                <a:gd name="T10" fmla="*/ 415 w 628"/>
                <a:gd name="T11" fmla="*/ 212 h 752"/>
                <a:gd name="T12" fmla="*/ 394 w 628"/>
                <a:gd name="T13" fmla="*/ 195 h 752"/>
                <a:gd name="T14" fmla="*/ 370 w 628"/>
                <a:gd name="T15" fmla="*/ 182 h 752"/>
                <a:gd name="T16" fmla="*/ 342 w 628"/>
                <a:gd name="T17" fmla="*/ 173 h 752"/>
                <a:gd name="T18" fmla="*/ 314 w 628"/>
                <a:gd name="T19" fmla="*/ 171 h 752"/>
                <a:gd name="T20" fmla="*/ 299 w 628"/>
                <a:gd name="T21" fmla="*/ 171 h 752"/>
                <a:gd name="T22" fmla="*/ 271 w 628"/>
                <a:gd name="T23" fmla="*/ 177 h 752"/>
                <a:gd name="T24" fmla="*/ 244 w 628"/>
                <a:gd name="T25" fmla="*/ 188 h 752"/>
                <a:gd name="T26" fmla="*/ 222 w 628"/>
                <a:gd name="T27" fmla="*/ 204 h 752"/>
                <a:gd name="T28" fmla="*/ 203 w 628"/>
                <a:gd name="T29" fmla="*/ 223 h 752"/>
                <a:gd name="T30" fmla="*/ 187 w 628"/>
                <a:gd name="T31" fmla="*/ 245 h 752"/>
                <a:gd name="T32" fmla="*/ 176 w 628"/>
                <a:gd name="T33" fmla="*/ 272 h 752"/>
                <a:gd name="T34" fmla="*/ 170 w 628"/>
                <a:gd name="T35" fmla="*/ 300 h 752"/>
                <a:gd name="T36" fmla="*/ 170 w 628"/>
                <a:gd name="T37" fmla="*/ 752 h 752"/>
                <a:gd name="T38" fmla="*/ 0 w 628"/>
                <a:gd name="T39" fmla="*/ 315 h 752"/>
                <a:gd name="T40" fmla="*/ 0 w 628"/>
                <a:gd name="T41" fmla="*/ 298 h 752"/>
                <a:gd name="T42" fmla="*/ 3 w 628"/>
                <a:gd name="T43" fmla="*/ 266 h 752"/>
                <a:gd name="T44" fmla="*/ 9 w 628"/>
                <a:gd name="T45" fmla="*/ 235 h 752"/>
                <a:gd name="T46" fmla="*/ 18 w 628"/>
                <a:gd name="T47" fmla="*/ 206 h 752"/>
                <a:gd name="T48" fmla="*/ 30 w 628"/>
                <a:gd name="T49" fmla="*/ 178 h 752"/>
                <a:gd name="T50" fmla="*/ 45 w 628"/>
                <a:gd name="T51" fmla="*/ 151 h 752"/>
                <a:gd name="T52" fmla="*/ 71 w 628"/>
                <a:gd name="T53" fmla="*/ 115 h 752"/>
                <a:gd name="T54" fmla="*/ 114 w 628"/>
                <a:gd name="T55" fmla="*/ 72 h 752"/>
                <a:gd name="T56" fmla="*/ 151 w 628"/>
                <a:gd name="T57" fmla="*/ 45 h 752"/>
                <a:gd name="T58" fmla="*/ 177 w 628"/>
                <a:gd name="T59" fmla="*/ 31 h 752"/>
                <a:gd name="T60" fmla="*/ 205 w 628"/>
                <a:gd name="T61" fmla="*/ 18 h 752"/>
                <a:gd name="T62" fmla="*/ 235 w 628"/>
                <a:gd name="T63" fmla="*/ 10 h 752"/>
                <a:gd name="T64" fmla="*/ 265 w 628"/>
                <a:gd name="T65" fmla="*/ 4 h 752"/>
                <a:gd name="T66" fmla="*/ 297 w 628"/>
                <a:gd name="T67" fmla="*/ 0 h 752"/>
                <a:gd name="T68" fmla="*/ 314 w 628"/>
                <a:gd name="T69" fmla="*/ 0 h 752"/>
                <a:gd name="T70" fmla="*/ 345 w 628"/>
                <a:gd name="T71" fmla="*/ 1 h 752"/>
                <a:gd name="T72" fmla="*/ 377 w 628"/>
                <a:gd name="T73" fmla="*/ 6 h 752"/>
                <a:gd name="T74" fmla="*/ 406 w 628"/>
                <a:gd name="T75" fmla="*/ 14 h 752"/>
                <a:gd name="T76" fmla="*/ 436 w 628"/>
                <a:gd name="T77" fmla="*/ 25 h 752"/>
                <a:gd name="T78" fmla="*/ 464 w 628"/>
                <a:gd name="T79" fmla="*/ 38 h 752"/>
                <a:gd name="T80" fmla="*/ 489 w 628"/>
                <a:gd name="T81" fmla="*/ 54 h 752"/>
                <a:gd name="T82" fmla="*/ 535 w 628"/>
                <a:gd name="T83" fmla="*/ 92 h 752"/>
                <a:gd name="T84" fmla="*/ 574 w 628"/>
                <a:gd name="T85" fmla="*/ 139 h 752"/>
                <a:gd name="T86" fmla="*/ 590 w 628"/>
                <a:gd name="T87" fmla="*/ 165 h 752"/>
                <a:gd name="T88" fmla="*/ 602 w 628"/>
                <a:gd name="T89" fmla="*/ 192 h 752"/>
                <a:gd name="T90" fmla="*/ 613 w 628"/>
                <a:gd name="T91" fmla="*/ 221 h 752"/>
                <a:gd name="T92" fmla="*/ 621 w 628"/>
                <a:gd name="T93" fmla="*/ 251 h 752"/>
                <a:gd name="T94" fmla="*/ 626 w 628"/>
                <a:gd name="T95" fmla="*/ 282 h 752"/>
                <a:gd name="T96" fmla="*/ 628 w 628"/>
                <a:gd name="T97" fmla="*/ 31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8" h="752">
                  <a:moveTo>
                    <a:pt x="628" y="752"/>
                  </a:moveTo>
                  <a:lnTo>
                    <a:pt x="458" y="752"/>
                  </a:lnTo>
                  <a:lnTo>
                    <a:pt x="458" y="315"/>
                  </a:lnTo>
                  <a:lnTo>
                    <a:pt x="458" y="315"/>
                  </a:lnTo>
                  <a:lnTo>
                    <a:pt x="456" y="300"/>
                  </a:lnTo>
                  <a:lnTo>
                    <a:pt x="454" y="285"/>
                  </a:lnTo>
                  <a:lnTo>
                    <a:pt x="450" y="272"/>
                  </a:lnTo>
                  <a:lnTo>
                    <a:pt x="445" y="259"/>
                  </a:lnTo>
                  <a:lnTo>
                    <a:pt x="439" y="245"/>
                  </a:lnTo>
                  <a:lnTo>
                    <a:pt x="432" y="234"/>
                  </a:lnTo>
                  <a:lnTo>
                    <a:pt x="425" y="223"/>
                  </a:lnTo>
                  <a:lnTo>
                    <a:pt x="415" y="212"/>
                  </a:lnTo>
                  <a:lnTo>
                    <a:pt x="405" y="204"/>
                  </a:lnTo>
                  <a:lnTo>
                    <a:pt x="394" y="195"/>
                  </a:lnTo>
                  <a:lnTo>
                    <a:pt x="382" y="188"/>
                  </a:lnTo>
                  <a:lnTo>
                    <a:pt x="370" y="182"/>
                  </a:lnTo>
                  <a:lnTo>
                    <a:pt x="356" y="177"/>
                  </a:lnTo>
                  <a:lnTo>
                    <a:pt x="342" y="173"/>
                  </a:lnTo>
                  <a:lnTo>
                    <a:pt x="328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299" y="171"/>
                  </a:lnTo>
                  <a:lnTo>
                    <a:pt x="285" y="173"/>
                  </a:lnTo>
                  <a:lnTo>
                    <a:pt x="271" y="177"/>
                  </a:lnTo>
                  <a:lnTo>
                    <a:pt x="258" y="182"/>
                  </a:lnTo>
                  <a:lnTo>
                    <a:pt x="244" y="188"/>
                  </a:lnTo>
                  <a:lnTo>
                    <a:pt x="233" y="195"/>
                  </a:lnTo>
                  <a:lnTo>
                    <a:pt x="222" y="204"/>
                  </a:lnTo>
                  <a:lnTo>
                    <a:pt x="212" y="212"/>
                  </a:lnTo>
                  <a:lnTo>
                    <a:pt x="203" y="223"/>
                  </a:lnTo>
                  <a:lnTo>
                    <a:pt x="194" y="234"/>
                  </a:lnTo>
                  <a:lnTo>
                    <a:pt x="187" y="245"/>
                  </a:lnTo>
                  <a:lnTo>
                    <a:pt x="181" y="259"/>
                  </a:lnTo>
                  <a:lnTo>
                    <a:pt x="176" y="272"/>
                  </a:lnTo>
                  <a:lnTo>
                    <a:pt x="173" y="285"/>
                  </a:lnTo>
                  <a:lnTo>
                    <a:pt x="170" y="300"/>
                  </a:lnTo>
                  <a:lnTo>
                    <a:pt x="170" y="315"/>
                  </a:lnTo>
                  <a:lnTo>
                    <a:pt x="170" y="752"/>
                  </a:lnTo>
                  <a:lnTo>
                    <a:pt x="0" y="75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298"/>
                  </a:lnTo>
                  <a:lnTo>
                    <a:pt x="1" y="282"/>
                  </a:lnTo>
                  <a:lnTo>
                    <a:pt x="3" y="266"/>
                  </a:lnTo>
                  <a:lnTo>
                    <a:pt x="6" y="251"/>
                  </a:lnTo>
                  <a:lnTo>
                    <a:pt x="9" y="235"/>
                  </a:lnTo>
                  <a:lnTo>
                    <a:pt x="13" y="221"/>
                  </a:lnTo>
                  <a:lnTo>
                    <a:pt x="18" y="206"/>
                  </a:lnTo>
                  <a:lnTo>
                    <a:pt x="24" y="192"/>
                  </a:lnTo>
                  <a:lnTo>
                    <a:pt x="30" y="178"/>
                  </a:lnTo>
                  <a:lnTo>
                    <a:pt x="37" y="165"/>
                  </a:lnTo>
                  <a:lnTo>
                    <a:pt x="45" y="151"/>
                  </a:lnTo>
                  <a:lnTo>
                    <a:pt x="53" y="139"/>
                  </a:lnTo>
                  <a:lnTo>
                    <a:pt x="71" y="115"/>
                  </a:lnTo>
                  <a:lnTo>
                    <a:pt x="91" y="92"/>
                  </a:lnTo>
                  <a:lnTo>
                    <a:pt x="114" y="72"/>
                  </a:lnTo>
                  <a:lnTo>
                    <a:pt x="137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7" y="31"/>
                  </a:lnTo>
                  <a:lnTo>
                    <a:pt x="191" y="25"/>
                  </a:lnTo>
                  <a:lnTo>
                    <a:pt x="205" y="18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1" y="6"/>
                  </a:lnTo>
                  <a:lnTo>
                    <a:pt x="265" y="4"/>
                  </a:lnTo>
                  <a:lnTo>
                    <a:pt x="281" y="1"/>
                  </a:lnTo>
                  <a:lnTo>
                    <a:pt x="297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5" y="1"/>
                  </a:lnTo>
                  <a:lnTo>
                    <a:pt x="361" y="4"/>
                  </a:lnTo>
                  <a:lnTo>
                    <a:pt x="377" y="6"/>
                  </a:lnTo>
                  <a:lnTo>
                    <a:pt x="392" y="10"/>
                  </a:lnTo>
                  <a:lnTo>
                    <a:pt x="406" y="14"/>
                  </a:lnTo>
                  <a:lnTo>
                    <a:pt x="421" y="18"/>
                  </a:lnTo>
                  <a:lnTo>
                    <a:pt x="436" y="25"/>
                  </a:lnTo>
                  <a:lnTo>
                    <a:pt x="449" y="31"/>
                  </a:lnTo>
                  <a:lnTo>
                    <a:pt x="464" y="38"/>
                  </a:lnTo>
                  <a:lnTo>
                    <a:pt x="476" y="45"/>
                  </a:lnTo>
                  <a:lnTo>
                    <a:pt x="489" y="54"/>
                  </a:lnTo>
                  <a:lnTo>
                    <a:pt x="514" y="72"/>
                  </a:lnTo>
                  <a:lnTo>
                    <a:pt x="535" y="92"/>
                  </a:lnTo>
                  <a:lnTo>
                    <a:pt x="556" y="115"/>
                  </a:lnTo>
                  <a:lnTo>
                    <a:pt x="574" y="139"/>
                  </a:lnTo>
                  <a:lnTo>
                    <a:pt x="582" y="151"/>
                  </a:lnTo>
                  <a:lnTo>
                    <a:pt x="590" y="165"/>
                  </a:lnTo>
                  <a:lnTo>
                    <a:pt x="596" y="178"/>
                  </a:lnTo>
                  <a:lnTo>
                    <a:pt x="602" y="192"/>
                  </a:lnTo>
                  <a:lnTo>
                    <a:pt x="609" y="206"/>
                  </a:lnTo>
                  <a:lnTo>
                    <a:pt x="613" y="221"/>
                  </a:lnTo>
                  <a:lnTo>
                    <a:pt x="618" y="235"/>
                  </a:lnTo>
                  <a:lnTo>
                    <a:pt x="621" y="251"/>
                  </a:lnTo>
                  <a:lnTo>
                    <a:pt x="624" y="266"/>
                  </a:lnTo>
                  <a:lnTo>
                    <a:pt x="626" y="282"/>
                  </a:lnTo>
                  <a:lnTo>
                    <a:pt x="627" y="298"/>
                  </a:lnTo>
                  <a:lnTo>
                    <a:pt x="628" y="315"/>
                  </a:lnTo>
                  <a:lnTo>
                    <a:pt x="628" y="75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1148" y="2410"/>
              <a:ext cx="45" cy="68"/>
            </a:xfrm>
            <a:custGeom>
              <a:avLst/>
              <a:gdLst>
                <a:gd name="T0" fmla="*/ 103 w 134"/>
                <a:gd name="T1" fmla="*/ 88 h 205"/>
                <a:gd name="T2" fmla="*/ 114 w 134"/>
                <a:gd name="T3" fmla="*/ 96 h 205"/>
                <a:gd name="T4" fmla="*/ 125 w 134"/>
                <a:gd name="T5" fmla="*/ 107 h 205"/>
                <a:gd name="T6" fmla="*/ 131 w 134"/>
                <a:gd name="T7" fmla="*/ 123 h 205"/>
                <a:gd name="T8" fmla="*/ 134 w 134"/>
                <a:gd name="T9" fmla="*/ 140 h 205"/>
                <a:gd name="T10" fmla="*/ 133 w 134"/>
                <a:gd name="T11" fmla="*/ 153 h 205"/>
                <a:gd name="T12" fmla="*/ 122 w 134"/>
                <a:gd name="T13" fmla="*/ 177 h 205"/>
                <a:gd name="T14" fmla="*/ 105 w 134"/>
                <a:gd name="T15" fmla="*/ 194 h 205"/>
                <a:gd name="T16" fmla="*/ 82 w 134"/>
                <a:gd name="T17" fmla="*/ 203 h 205"/>
                <a:gd name="T18" fmla="*/ 0 w 134"/>
                <a:gd name="T19" fmla="*/ 205 h 205"/>
                <a:gd name="T20" fmla="*/ 67 w 134"/>
                <a:gd name="T21" fmla="*/ 0 h 205"/>
                <a:gd name="T22" fmla="*/ 80 w 134"/>
                <a:gd name="T23" fmla="*/ 1 h 205"/>
                <a:gd name="T24" fmla="*/ 99 w 134"/>
                <a:gd name="T25" fmla="*/ 8 h 205"/>
                <a:gd name="T26" fmla="*/ 114 w 134"/>
                <a:gd name="T27" fmla="*/ 23 h 205"/>
                <a:gd name="T28" fmla="*/ 121 w 134"/>
                <a:gd name="T29" fmla="*/ 41 h 205"/>
                <a:gd name="T30" fmla="*/ 121 w 134"/>
                <a:gd name="T31" fmla="*/ 53 h 205"/>
                <a:gd name="T32" fmla="*/ 120 w 134"/>
                <a:gd name="T33" fmla="*/ 64 h 205"/>
                <a:gd name="T34" fmla="*/ 110 w 134"/>
                <a:gd name="T35" fmla="*/ 83 h 205"/>
                <a:gd name="T36" fmla="*/ 103 w 134"/>
                <a:gd name="T37" fmla="*/ 88 h 205"/>
                <a:gd name="T38" fmla="*/ 67 w 134"/>
                <a:gd name="T39" fmla="*/ 75 h 205"/>
                <a:gd name="T40" fmla="*/ 72 w 134"/>
                <a:gd name="T41" fmla="*/ 74 h 205"/>
                <a:gd name="T42" fmla="*/ 81 w 134"/>
                <a:gd name="T43" fmla="*/ 72 h 205"/>
                <a:gd name="T44" fmla="*/ 86 w 134"/>
                <a:gd name="T45" fmla="*/ 66 h 205"/>
                <a:gd name="T46" fmla="*/ 89 w 134"/>
                <a:gd name="T47" fmla="*/ 58 h 205"/>
                <a:gd name="T48" fmla="*/ 89 w 134"/>
                <a:gd name="T49" fmla="*/ 53 h 205"/>
                <a:gd name="T50" fmla="*/ 88 w 134"/>
                <a:gd name="T51" fmla="*/ 44 h 205"/>
                <a:gd name="T52" fmla="*/ 83 w 134"/>
                <a:gd name="T53" fmla="*/ 38 h 205"/>
                <a:gd name="T54" fmla="*/ 76 w 134"/>
                <a:gd name="T55" fmla="*/ 33 h 205"/>
                <a:gd name="T56" fmla="*/ 67 w 134"/>
                <a:gd name="T57" fmla="*/ 31 h 205"/>
                <a:gd name="T58" fmla="*/ 33 w 134"/>
                <a:gd name="T59" fmla="*/ 75 h 205"/>
                <a:gd name="T60" fmla="*/ 67 w 134"/>
                <a:gd name="T61" fmla="*/ 174 h 205"/>
                <a:gd name="T62" fmla="*/ 75 w 134"/>
                <a:gd name="T63" fmla="*/ 173 h 205"/>
                <a:gd name="T64" fmla="*/ 87 w 134"/>
                <a:gd name="T65" fmla="*/ 168 h 205"/>
                <a:gd name="T66" fmla="*/ 97 w 134"/>
                <a:gd name="T67" fmla="*/ 160 h 205"/>
                <a:gd name="T68" fmla="*/ 100 w 134"/>
                <a:gd name="T69" fmla="*/ 147 h 205"/>
                <a:gd name="T70" fmla="*/ 101 w 134"/>
                <a:gd name="T71" fmla="*/ 140 h 205"/>
                <a:gd name="T72" fmla="*/ 99 w 134"/>
                <a:gd name="T73" fmla="*/ 127 h 205"/>
                <a:gd name="T74" fmla="*/ 92 w 134"/>
                <a:gd name="T75" fmla="*/ 116 h 205"/>
                <a:gd name="T76" fmla="*/ 82 w 134"/>
                <a:gd name="T77" fmla="*/ 108 h 205"/>
                <a:gd name="T78" fmla="*/ 67 w 134"/>
                <a:gd name="T79" fmla="*/ 106 h 205"/>
                <a:gd name="T80" fmla="*/ 33 w 134"/>
                <a:gd name="T8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205">
                  <a:moveTo>
                    <a:pt x="103" y="88"/>
                  </a:moveTo>
                  <a:lnTo>
                    <a:pt x="103" y="88"/>
                  </a:lnTo>
                  <a:lnTo>
                    <a:pt x="109" y="91"/>
                  </a:lnTo>
                  <a:lnTo>
                    <a:pt x="114" y="96"/>
                  </a:lnTo>
                  <a:lnTo>
                    <a:pt x="120" y="101"/>
                  </a:lnTo>
                  <a:lnTo>
                    <a:pt x="125" y="107"/>
                  </a:lnTo>
                  <a:lnTo>
                    <a:pt x="128" y="114"/>
                  </a:lnTo>
                  <a:lnTo>
                    <a:pt x="131" y="123"/>
                  </a:lnTo>
                  <a:lnTo>
                    <a:pt x="133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53"/>
                  </a:lnTo>
                  <a:lnTo>
                    <a:pt x="128" y="166"/>
                  </a:lnTo>
                  <a:lnTo>
                    <a:pt x="122" y="177"/>
                  </a:lnTo>
                  <a:lnTo>
                    <a:pt x="115" y="186"/>
                  </a:lnTo>
                  <a:lnTo>
                    <a:pt x="105" y="194"/>
                  </a:lnTo>
                  <a:lnTo>
                    <a:pt x="94" y="200"/>
                  </a:lnTo>
                  <a:lnTo>
                    <a:pt x="82" y="203"/>
                  </a:lnTo>
                  <a:lnTo>
                    <a:pt x="69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8"/>
                  </a:lnTo>
                  <a:lnTo>
                    <a:pt x="106" y="14"/>
                  </a:lnTo>
                  <a:lnTo>
                    <a:pt x="114" y="23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60"/>
                  </a:lnTo>
                  <a:lnTo>
                    <a:pt x="120" y="64"/>
                  </a:lnTo>
                  <a:lnTo>
                    <a:pt x="116" y="74"/>
                  </a:lnTo>
                  <a:lnTo>
                    <a:pt x="110" y="83"/>
                  </a:lnTo>
                  <a:lnTo>
                    <a:pt x="103" y="88"/>
                  </a:lnTo>
                  <a:lnTo>
                    <a:pt x="103" y="88"/>
                  </a:lnTo>
                  <a:close/>
                  <a:moveTo>
                    <a:pt x="33" y="75"/>
                  </a:moveTo>
                  <a:lnTo>
                    <a:pt x="67" y="75"/>
                  </a:lnTo>
                  <a:lnTo>
                    <a:pt x="67" y="75"/>
                  </a:lnTo>
                  <a:lnTo>
                    <a:pt x="72" y="74"/>
                  </a:lnTo>
                  <a:lnTo>
                    <a:pt x="76" y="73"/>
                  </a:lnTo>
                  <a:lnTo>
                    <a:pt x="81" y="72"/>
                  </a:lnTo>
                  <a:lnTo>
                    <a:pt x="83" y="69"/>
                  </a:lnTo>
                  <a:lnTo>
                    <a:pt x="86" y="66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49"/>
                  </a:lnTo>
                  <a:lnTo>
                    <a:pt x="88" y="44"/>
                  </a:lnTo>
                  <a:lnTo>
                    <a:pt x="86" y="40"/>
                  </a:lnTo>
                  <a:lnTo>
                    <a:pt x="83" y="38"/>
                  </a:lnTo>
                  <a:lnTo>
                    <a:pt x="81" y="34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7" y="31"/>
                  </a:lnTo>
                  <a:lnTo>
                    <a:pt x="33" y="31"/>
                  </a:lnTo>
                  <a:lnTo>
                    <a:pt x="33" y="75"/>
                  </a:lnTo>
                  <a:close/>
                  <a:moveTo>
                    <a:pt x="33" y="174"/>
                  </a:moveTo>
                  <a:lnTo>
                    <a:pt x="67" y="174"/>
                  </a:lnTo>
                  <a:lnTo>
                    <a:pt x="67" y="174"/>
                  </a:lnTo>
                  <a:lnTo>
                    <a:pt x="75" y="173"/>
                  </a:lnTo>
                  <a:lnTo>
                    <a:pt x="82" y="172"/>
                  </a:lnTo>
                  <a:lnTo>
                    <a:pt x="87" y="168"/>
                  </a:lnTo>
                  <a:lnTo>
                    <a:pt x="92" y="164"/>
                  </a:lnTo>
                  <a:lnTo>
                    <a:pt x="97" y="160"/>
                  </a:lnTo>
                  <a:lnTo>
                    <a:pt x="99" y="153"/>
                  </a:lnTo>
                  <a:lnTo>
                    <a:pt x="100" y="147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0" y="133"/>
                  </a:lnTo>
                  <a:lnTo>
                    <a:pt x="99" y="127"/>
                  </a:lnTo>
                  <a:lnTo>
                    <a:pt x="97" y="120"/>
                  </a:lnTo>
                  <a:lnTo>
                    <a:pt x="92" y="116"/>
                  </a:lnTo>
                  <a:lnTo>
                    <a:pt x="87" y="111"/>
                  </a:lnTo>
                  <a:lnTo>
                    <a:pt x="82" y="108"/>
                  </a:lnTo>
                  <a:lnTo>
                    <a:pt x="75" y="107"/>
                  </a:lnTo>
                  <a:lnTo>
                    <a:pt x="67" y="106"/>
                  </a:lnTo>
                  <a:lnTo>
                    <a:pt x="33" y="106"/>
                  </a:lnTo>
                  <a:lnTo>
                    <a:pt x="33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 noEditPoints="1"/>
            </p:cNvSpPr>
            <p:nvPr userDrawn="1"/>
          </p:nvSpPr>
          <p:spPr bwMode="auto">
            <a:xfrm>
              <a:off x="1201" y="2429"/>
              <a:ext cx="50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60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6 w 148"/>
                <a:gd name="T23" fmla="*/ 149 h 149"/>
                <a:gd name="T24" fmla="*/ 75 w 148"/>
                <a:gd name="T25" fmla="*/ 149 h 149"/>
                <a:gd name="T26" fmla="*/ 60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6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9 w 148"/>
                <a:gd name="T71" fmla="*/ 38 h 149"/>
                <a:gd name="T72" fmla="*/ 88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9" y="146"/>
                  </a:lnTo>
                  <a:lnTo>
                    <a:pt x="86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8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261" y="2409"/>
              <a:ext cx="11" cy="69"/>
            </a:xfrm>
            <a:custGeom>
              <a:avLst/>
              <a:gdLst>
                <a:gd name="T0" fmla="*/ 0 w 33"/>
                <a:gd name="T1" fmla="*/ 4 h 209"/>
                <a:gd name="T2" fmla="*/ 33 w 33"/>
                <a:gd name="T3" fmla="*/ 0 h 209"/>
                <a:gd name="T4" fmla="*/ 33 w 33"/>
                <a:gd name="T5" fmla="*/ 209 h 209"/>
                <a:gd name="T6" fmla="*/ 0 w 33"/>
                <a:gd name="T7" fmla="*/ 209 h 209"/>
                <a:gd name="T8" fmla="*/ 0 w 33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9">
                  <a:moveTo>
                    <a:pt x="0" y="4"/>
                  </a:moveTo>
                  <a:lnTo>
                    <a:pt x="33" y="0"/>
                  </a:lnTo>
                  <a:lnTo>
                    <a:pt x="33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280" y="2429"/>
              <a:ext cx="46" cy="74"/>
            </a:xfrm>
            <a:custGeom>
              <a:avLst/>
              <a:gdLst>
                <a:gd name="T0" fmla="*/ 75 w 137"/>
                <a:gd name="T1" fmla="*/ 0 h 222"/>
                <a:gd name="T2" fmla="*/ 97 w 137"/>
                <a:gd name="T3" fmla="*/ 9 h 222"/>
                <a:gd name="T4" fmla="*/ 128 w 137"/>
                <a:gd name="T5" fmla="*/ 59 h 222"/>
                <a:gd name="T6" fmla="*/ 123 w 137"/>
                <a:gd name="T7" fmla="*/ 83 h 222"/>
                <a:gd name="T8" fmla="*/ 109 w 137"/>
                <a:gd name="T9" fmla="*/ 101 h 222"/>
                <a:gd name="T10" fmla="*/ 125 w 137"/>
                <a:gd name="T11" fmla="*/ 118 h 222"/>
                <a:gd name="T12" fmla="*/ 134 w 137"/>
                <a:gd name="T13" fmla="*/ 139 h 222"/>
                <a:gd name="T14" fmla="*/ 137 w 137"/>
                <a:gd name="T15" fmla="*/ 155 h 222"/>
                <a:gd name="T16" fmla="*/ 125 w 137"/>
                <a:gd name="T17" fmla="*/ 194 h 222"/>
                <a:gd name="T18" fmla="*/ 95 w 137"/>
                <a:gd name="T19" fmla="*/ 217 h 222"/>
                <a:gd name="T20" fmla="*/ 69 w 137"/>
                <a:gd name="T21" fmla="*/ 222 h 222"/>
                <a:gd name="T22" fmla="*/ 32 w 137"/>
                <a:gd name="T23" fmla="*/ 213 h 222"/>
                <a:gd name="T24" fmla="*/ 9 w 137"/>
                <a:gd name="T25" fmla="*/ 189 h 222"/>
                <a:gd name="T26" fmla="*/ 33 w 137"/>
                <a:gd name="T27" fmla="*/ 167 h 222"/>
                <a:gd name="T28" fmla="*/ 38 w 137"/>
                <a:gd name="T29" fmla="*/ 177 h 222"/>
                <a:gd name="T30" fmla="*/ 49 w 137"/>
                <a:gd name="T31" fmla="*/ 188 h 222"/>
                <a:gd name="T32" fmla="*/ 69 w 137"/>
                <a:gd name="T33" fmla="*/ 192 h 222"/>
                <a:gd name="T34" fmla="*/ 83 w 137"/>
                <a:gd name="T35" fmla="*/ 189 h 222"/>
                <a:gd name="T36" fmla="*/ 98 w 137"/>
                <a:gd name="T37" fmla="*/ 177 h 222"/>
                <a:gd name="T38" fmla="*/ 104 w 137"/>
                <a:gd name="T39" fmla="*/ 155 h 222"/>
                <a:gd name="T40" fmla="*/ 101 w 137"/>
                <a:gd name="T41" fmla="*/ 140 h 222"/>
                <a:gd name="T42" fmla="*/ 89 w 137"/>
                <a:gd name="T43" fmla="*/ 124 h 222"/>
                <a:gd name="T44" fmla="*/ 69 w 137"/>
                <a:gd name="T45" fmla="*/ 118 h 222"/>
                <a:gd name="T46" fmla="*/ 58 w 137"/>
                <a:gd name="T47" fmla="*/ 120 h 222"/>
                <a:gd name="T48" fmla="*/ 36 w 137"/>
                <a:gd name="T49" fmla="*/ 138 h 222"/>
                <a:gd name="T50" fmla="*/ 19 w 137"/>
                <a:gd name="T51" fmla="*/ 107 h 222"/>
                <a:gd name="T52" fmla="*/ 19 w 137"/>
                <a:gd name="T53" fmla="*/ 93 h 222"/>
                <a:gd name="T54" fmla="*/ 8 w 137"/>
                <a:gd name="T55" fmla="*/ 59 h 222"/>
                <a:gd name="T56" fmla="*/ 11 w 137"/>
                <a:gd name="T57" fmla="*/ 35 h 222"/>
                <a:gd name="T58" fmla="*/ 32 w 137"/>
                <a:gd name="T59" fmla="*/ 10 h 222"/>
                <a:gd name="T60" fmla="*/ 66 w 137"/>
                <a:gd name="T61" fmla="*/ 0 h 222"/>
                <a:gd name="T62" fmla="*/ 69 w 137"/>
                <a:gd name="T63" fmla="*/ 88 h 222"/>
                <a:gd name="T64" fmla="*/ 84 w 137"/>
                <a:gd name="T65" fmla="*/ 83 h 222"/>
                <a:gd name="T66" fmla="*/ 94 w 137"/>
                <a:gd name="T67" fmla="*/ 71 h 222"/>
                <a:gd name="T68" fmla="*/ 97 w 137"/>
                <a:gd name="T69" fmla="*/ 59 h 222"/>
                <a:gd name="T70" fmla="*/ 92 w 137"/>
                <a:gd name="T71" fmla="*/ 43 h 222"/>
                <a:gd name="T72" fmla="*/ 79 w 137"/>
                <a:gd name="T73" fmla="*/ 32 h 222"/>
                <a:gd name="T74" fmla="*/ 69 w 137"/>
                <a:gd name="T75" fmla="*/ 31 h 222"/>
                <a:gd name="T76" fmla="*/ 51 w 137"/>
                <a:gd name="T77" fmla="*/ 34 h 222"/>
                <a:gd name="T78" fmla="*/ 42 w 137"/>
                <a:gd name="T79" fmla="*/ 48 h 222"/>
                <a:gd name="T80" fmla="*/ 39 w 137"/>
                <a:gd name="T81" fmla="*/ 59 h 222"/>
                <a:gd name="T82" fmla="*/ 44 w 137"/>
                <a:gd name="T83" fmla="*/ 76 h 222"/>
                <a:gd name="T84" fmla="*/ 56 w 137"/>
                <a:gd name="T85" fmla="*/ 85 h 222"/>
                <a:gd name="T86" fmla="*/ 69 w 137"/>
                <a:gd name="T87" fmla="*/ 8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222">
                  <a:moveTo>
                    <a:pt x="66" y="0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5"/>
                  </a:lnTo>
                  <a:lnTo>
                    <a:pt x="97" y="9"/>
                  </a:lnTo>
                  <a:lnTo>
                    <a:pt x="97" y="1"/>
                  </a:lnTo>
                  <a:lnTo>
                    <a:pt x="128" y="1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7" y="72"/>
                  </a:lnTo>
                  <a:lnTo>
                    <a:pt x="123" y="83"/>
                  </a:lnTo>
                  <a:lnTo>
                    <a:pt x="117" y="93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15" y="106"/>
                  </a:lnTo>
                  <a:lnTo>
                    <a:pt x="120" y="112"/>
                  </a:lnTo>
                  <a:lnTo>
                    <a:pt x="125" y="118"/>
                  </a:lnTo>
                  <a:lnTo>
                    <a:pt x="129" y="124"/>
                  </a:lnTo>
                  <a:lnTo>
                    <a:pt x="132" y="132"/>
                  </a:lnTo>
                  <a:lnTo>
                    <a:pt x="134" y="139"/>
                  </a:lnTo>
                  <a:lnTo>
                    <a:pt x="136" y="146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4" y="170"/>
                  </a:lnTo>
                  <a:lnTo>
                    <a:pt x="131" y="183"/>
                  </a:lnTo>
                  <a:lnTo>
                    <a:pt x="125" y="194"/>
                  </a:lnTo>
                  <a:lnTo>
                    <a:pt x="116" y="204"/>
                  </a:lnTo>
                  <a:lnTo>
                    <a:pt x="106" y="212"/>
                  </a:lnTo>
                  <a:lnTo>
                    <a:pt x="95" y="217"/>
                  </a:lnTo>
                  <a:lnTo>
                    <a:pt x="82" y="221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55" y="221"/>
                  </a:lnTo>
                  <a:lnTo>
                    <a:pt x="43" y="218"/>
                  </a:lnTo>
                  <a:lnTo>
                    <a:pt x="32" y="213"/>
                  </a:lnTo>
                  <a:lnTo>
                    <a:pt x="22" y="207"/>
                  </a:lnTo>
                  <a:lnTo>
                    <a:pt x="15" y="199"/>
                  </a:lnTo>
                  <a:lnTo>
                    <a:pt x="9" y="189"/>
                  </a:lnTo>
                  <a:lnTo>
                    <a:pt x="3" y="178"/>
                  </a:lnTo>
                  <a:lnTo>
                    <a:pt x="0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6" y="172"/>
                  </a:lnTo>
                  <a:lnTo>
                    <a:pt x="38" y="177"/>
                  </a:lnTo>
                  <a:lnTo>
                    <a:pt x="42" y="181"/>
                  </a:lnTo>
                  <a:lnTo>
                    <a:pt x="45" y="184"/>
                  </a:lnTo>
                  <a:lnTo>
                    <a:pt x="49" y="188"/>
                  </a:lnTo>
                  <a:lnTo>
                    <a:pt x="55" y="190"/>
                  </a:lnTo>
                  <a:lnTo>
                    <a:pt x="61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6" y="192"/>
                  </a:lnTo>
                  <a:lnTo>
                    <a:pt x="83" y="189"/>
                  </a:lnTo>
                  <a:lnTo>
                    <a:pt x="89" y="187"/>
                  </a:lnTo>
                  <a:lnTo>
                    <a:pt x="94" y="182"/>
                  </a:lnTo>
                  <a:lnTo>
                    <a:pt x="98" y="177"/>
                  </a:lnTo>
                  <a:lnTo>
                    <a:pt x="101" y="170"/>
                  </a:lnTo>
                  <a:lnTo>
                    <a:pt x="103" y="162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103" y="148"/>
                  </a:lnTo>
                  <a:lnTo>
                    <a:pt x="101" y="140"/>
                  </a:lnTo>
                  <a:lnTo>
                    <a:pt x="98" y="134"/>
                  </a:lnTo>
                  <a:lnTo>
                    <a:pt x="94" y="128"/>
                  </a:lnTo>
                  <a:lnTo>
                    <a:pt x="89" y="124"/>
                  </a:lnTo>
                  <a:lnTo>
                    <a:pt x="83" y="121"/>
                  </a:lnTo>
                  <a:lnTo>
                    <a:pt x="76" y="118"/>
                  </a:lnTo>
                  <a:lnTo>
                    <a:pt x="69" y="118"/>
                  </a:lnTo>
                  <a:lnTo>
                    <a:pt x="69" y="118"/>
                  </a:lnTo>
                  <a:lnTo>
                    <a:pt x="62" y="118"/>
                  </a:lnTo>
                  <a:lnTo>
                    <a:pt x="58" y="120"/>
                  </a:lnTo>
                  <a:lnTo>
                    <a:pt x="49" y="123"/>
                  </a:lnTo>
                  <a:lnTo>
                    <a:pt x="42" y="129"/>
                  </a:lnTo>
                  <a:lnTo>
                    <a:pt x="36" y="138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9" y="107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19" y="93"/>
                  </a:lnTo>
                  <a:lnTo>
                    <a:pt x="13" y="83"/>
                  </a:lnTo>
                  <a:lnTo>
                    <a:pt x="9" y="72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48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2" y="10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9" y="88"/>
                  </a:moveTo>
                  <a:lnTo>
                    <a:pt x="69" y="88"/>
                  </a:lnTo>
                  <a:lnTo>
                    <a:pt x="73" y="87"/>
                  </a:lnTo>
                  <a:lnTo>
                    <a:pt x="79" y="85"/>
                  </a:lnTo>
                  <a:lnTo>
                    <a:pt x="84" y="83"/>
                  </a:lnTo>
                  <a:lnTo>
                    <a:pt x="88" y="79"/>
                  </a:lnTo>
                  <a:lnTo>
                    <a:pt x="92" y="76"/>
                  </a:lnTo>
                  <a:lnTo>
                    <a:pt x="94" y="71"/>
                  </a:lnTo>
                  <a:lnTo>
                    <a:pt x="95" y="66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53"/>
                  </a:lnTo>
                  <a:lnTo>
                    <a:pt x="94" y="48"/>
                  </a:lnTo>
                  <a:lnTo>
                    <a:pt x="92" y="43"/>
                  </a:lnTo>
                  <a:lnTo>
                    <a:pt x="88" y="38"/>
                  </a:lnTo>
                  <a:lnTo>
                    <a:pt x="84" y="34"/>
                  </a:lnTo>
                  <a:lnTo>
                    <a:pt x="79" y="32"/>
                  </a:lnTo>
                  <a:lnTo>
                    <a:pt x="73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6" y="32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4" y="43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1" y="66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8" y="79"/>
                  </a:lnTo>
                  <a:lnTo>
                    <a:pt x="51" y="83"/>
                  </a:lnTo>
                  <a:lnTo>
                    <a:pt x="56" y="85"/>
                  </a:lnTo>
                  <a:lnTo>
                    <a:pt x="62" y="87"/>
                  </a:lnTo>
                  <a:lnTo>
                    <a:pt x="69" y="88"/>
                  </a:lnTo>
                  <a:lnTo>
                    <a:pt x="6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1335" y="2410"/>
              <a:ext cx="14" cy="68"/>
            </a:xfrm>
            <a:custGeom>
              <a:avLst/>
              <a:gdLst>
                <a:gd name="T0" fmla="*/ 22 w 42"/>
                <a:gd name="T1" fmla="*/ 0 h 206"/>
                <a:gd name="T2" fmla="*/ 22 w 42"/>
                <a:gd name="T3" fmla="*/ 0 h 206"/>
                <a:gd name="T4" fmla="*/ 25 w 42"/>
                <a:gd name="T5" fmla="*/ 0 h 206"/>
                <a:gd name="T6" fmla="*/ 29 w 42"/>
                <a:gd name="T7" fmla="*/ 1 h 206"/>
                <a:gd name="T8" fmla="*/ 33 w 42"/>
                <a:gd name="T9" fmla="*/ 3 h 206"/>
                <a:gd name="T10" fmla="*/ 36 w 42"/>
                <a:gd name="T11" fmla="*/ 6 h 206"/>
                <a:gd name="T12" fmla="*/ 39 w 42"/>
                <a:gd name="T13" fmla="*/ 9 h 206"/>
                <a:gd name="T14" fmla="*/ 41 w 42"/>
                <a:gd name="T15" fmla="*/ 13 h 206"/>
                <a:gd name="T16" fmla="*/ 42 w 42"/>
                <a:gd name="T17" fmla="*/ 17 h 206"/>
                <a:gd name="T18" fmla="*/ 42 w 42"/>
                <a:gd name="T19" fmla="*/ 22 h 206"/>
                <a:gd name="T20" fmla="*/ 42 w 42"/>
                <a:gd name="T21" fmla="*/ 22 h 206"/>
                <a:gd name="T22" fmla="*/ 42 w 42"/>
                <a:gd name="T23" fmla="*/ 26 h 206"/>
                <a:gd name="T24" fmla="*/ 41 w 42"/>
                <a:gd name="T25" fmla="*/ 30 h 206"/>
                <a:gd name="T26" fmla="*/ 39 w 42"/>
                <a:gd name="T27" fmla="*/ 34 h 206"/>
                <a:gd name="T28" fmla="*/ 36 w 42"/>
                <a:gd name="T29" fmla="*/ 37 h 206"/>
                <a:gd name="T30" fmla="*/ 33 w 42"/>
                <a:gd name="T31" fmla="*/ 40 h 206"/>
                <a:gd name="T32" fmla="*/ 29 w 42"/>
                <a:gd name="T33" fmla="*/ 41 h 206"/>
                <a:gd name="T34" fmla="*/ 25 w 42"/>
                <a:gd name="T35" fmla="*/ 42 h 206"/>
                <a:gd name="T36" fmla="*/ 22 w 42"/>
                <a:gd name="T37" fmla="*/ 43 h 206"/>
                <a:gd name="T38" fmla="*/ 22 w 42"/>
                <a:gd name="T39" fmla="*/ 43 h 206"/>
                <a:gd name="T40" fmla="*/ 17 w 42"/>
                <a:gd name="T41" fmla="*/ 42 h 206"/>
                <a:gd name="T42" fmla="*/ 13 w 42"/>
                <a:gd name="T43" fmla="*/ 41 h 206"/>
                <a:gd name="T44" fmla="*/ 9 w 42"/>
                <a:gd name="T45" fmla="*/ 40 h 206"/>
                <a:gd name="T46" fmla="*/ 6 w 42"/>
                <a:gd name="T47" fmla="*/ 37 h 206"/>
                <a:gd name="T48" fmla="*/ 3 w 42"/>
                <a:gd name="T49" fmla="*/ 34 h 206"/>
                <a:gd name="T50" fmla="*/ 1 w 42"/>
                <a:gd name="T51" fmla="*/ 30 h 206"/>
                <a:gd name="T52" fmla="*/ 0 w 42"/>
                <a:gd name="T53" fmla="*/ 26 h 206"/>
                <a:gd name="T54" fmla="*/ 0 w 42"/>
                <a:gd name="T55" fmla="*/ 22 h 206"/>
                <a:gd name="T56" fmla="*/ 0 w 42"/>
                <a:gd name="T57" fmla="*/ 22 h 206"/>
                <a:gd name="T58" fmla="*/ 0 w 42"/>
                <a:gd name="T59" fmla="*/ 17 h 206"/>
                <a:gd name="T60" fmla="*/ 1 w 42"/>
                <a:gd name="T61" fmla="*/ 13 h 206"/>
                <a:gd name="T62" fmla="*/ 3 w 42"/>
                <a:gd name="T63" fmla="*/ 9 h 206"/>
                <a:gd name="T64" fmla="*/ 6 w 42"/>
                <a:gd name="T65" fmla="*/ 6 h 206"/>
                <a:gd name="T66" fmla="*/ 9 w 42"/>
                <a:gd name="T67" fmla="*/ 3 h 206"/>
                <a:gd name="T68" fmla="*/ 13 w 42"/>
                <a:gd name="T69" fmla="*/ 1 h 206"/>
                <a:gd name="T70" fmla="*/ 17 w 42"/>
                <a:gd name="T71" fmla="*/ 0 h 206"/>
                <a:gd name="T72" fmla="*/ 22 w 42"/>
                <a:gd name="T73" fmla="*/ 0 h 206"/>
                <a:gd name="T74" fmla="*/ 22 w 42"/>
                <a:gd name="T75" fmla="*/ 0 h 206"/>
                <a:gd name="T76" fmla="*/ 5 w 42"/>
                <a:gd name="T77" fmla="*/ 59 h 206"/>
                <a:gd name="T78" fmla="*/ 37 w 42"/>
                <a:gd name="T79" fmla="*/ 59 h 206"/>
                <a:gd name="T80" fmla="*/ 37 w 42"/>
                <a:gd name="T81" fmla="*/ 206 h 206"/>
                <a:gd name="T82" fmla="*/ 5 w 42"/>
                <a:gd name="T83" fmla="*/ 206 h 206"/>
                <a:gd name="T84" fmla="*/ 5 w 42"/>
                <a:gd name="T85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206">
                  <a:moveTo>
                    <a:pt x="22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5" y="59"/>
                  </a:moveTo>
                  <a:lnTo>
                    <a:pt x="37" y="59"/>
                  </a:lnTo>
                  <a:lnTo>
                    <a:pt x="37" y="206"/>
                  </a:lnTo>
                  <a:lnTo>
                    <a:pt x="5" y="206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 noEditPoints="1"/>
            </p:cNvSpPr>
            <p:nvPr userDrawn="1"/>
          </p:nvSpPr>
          <p:spPr bwMode="auto">
            <a:xfrm>
              <a:off x="1357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6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4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3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2 w 148"/>
                <a:gd name="T23" fmla="*/ 59 h 149"/>
                <a:gd name="T24" fmla="*/ 7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4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6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7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9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6" y="148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09" y="138"/>
                  </a:lnTo>
                  <a:lnTo>
                    <a:pt x="100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3" y="117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6" y="17"/>
                  </a:lnTo>
                  <a:lnTo>
                    <a:pt x="116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9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419" y="2429"/>
              <a:ext cx="42" cy="49"/>
            </a:xfrm>
            <a:custGeom>
              <a:avLst/>
              <a:gdLst>
                <a:gd name="T0" fmla="*/ 0 w 127"/>
                <a:gd name="T1" fmla="*/ 1 h 148"/>
                <a:gd name="T2" fmla="*/ 31 w 127"/>
                <a:gd name="T3" fmla="*/ 1 h 148"/>
                <a:gd name="T4" fmla="*/ 31 w 127"/>
                <a:gd name="T5" fmla="*/ 18 h 148"/>
                <a:gd name="T6" fmla="*/ 31 w 127"/>
                <a:gd name="T7" fmla="*/ 18 h 148"/>
                <a:gd name="T8" fmla="*/ 37 w 127"/>
                <a:gd name="T9" fmla="*/ 12 h 148"/>
                <a:gd name="T10" fmla="*/ 46 w 127"/>
                <a:gd name="T11" fmla="*/ 6 h 148"/>
                <a:gd name="T12" fmla="*/ 52 w 127"/>
                <a:gd name="T13" fmla="*/ 4 h 148"/>
                <a:gd name="T14" fmla="*/ 58 w 127"/>
                <a:gd name="T15" fmla="*/ 1 h 148"/>
                <a:gd name="T16" fmla="*/ 64 w 127"/>
                <a:gd name="T17" fmla="*/ 0 h 148"/>
                <a:gd name="T18" fmla="*/ 71 w 127"/>
                <a:gd name="T19" fmla="*/ 0 h 148"/>
                <a:gd name="T20" fmla="*/ 71 w 127"/>
                <a:gd name="T21" fmla="*/ 0 h 148"/>
                <a:gd name="T22" fmla="*/ 85 w 127"/>
                <a:gd name="T23" fmla="*/ 1 h 148"/>
                <a:gd name="T24" fmla="*/ 96 w 127"/>
                <a:gd name="T25" fmla="*/ 4 h 148"/>
                <a:gd name="T26" fmla="*/ 106 w 127"/>
                <a:gd name="T27" fmla="*/ 9 h 148"/>
                <a:gd name="T28" fmla="*/ 113 w 127"/>
                <a:gd name="T29" fmla="*/ 16 h 148"/>
                <a:gd name="T30" fmla="*/ 119 w 127"/>
                <a:gd name="T31" fmla="*/ 24 h 148"/>
                <a:gd name="T32" fmla="*/ 124 w 127"/>
                <a:gd name="T33" fmla="*/ 34 h 148"/>
                <a:gd name="T34" fmla="*/ 126 w 127"/>
                <a:gd name="T35" fmla="*/ 46 h 148"/>
                <a:gd name="T36" fmla="*/ 127 w 127"/>
                <a:gd name="T37" fmla="*/ 60 h 148"/>
                <a:gd name="T38" fmla="*/ 127 w 127"/>
                <a:gd name="T39" fmla="*/ 148 h 148"/>
                <a:gd name="T40" fmla="*/ 96 w 127"/>
                <a:gd name="T41" fmla="*/ 148 h 148"/>
                <a:gd name="T42" fmla="*/ 96 w 127"/>
                <a:gd name="T43" fmla="*/ 67 h 148"/>
                <a:gd name="T44" fmla="*/ 96 w 127"/>
                <a:gd name="T45" fmla="*/ 67 h 148"/>
                <a:gd name="T46" fmla="*/ 95 w 127"/>
                <a:gd name="T47" fmla="*/ 59 h 148"/>
                <a:gd name="T48" fmla="*/ 93 w 127"/>
                <a:gd name="T49" fmla="*/ 50 h 148"/>
                <a:gd name="T50" fmla="*/ 91 w 127"/>
                <a:gd name="T51" fmla="*/ 44 h 148"/>
                <a:gd name="T52" fmla="*/ 87 w 127"/>
                <a:gd name="T53" fmla="*/ 39 h 148"/>
                <a:gd name="T54" fmla="*/ 82 w 127"/>
                <a:gd name="T55" fmla="*/ 35 h 148"/>
                <a:gd name="T56" fmla="*/ 78 w 127"/>
                <a:gd name="T57" fmla="*/ 32 h 148"/>
                <a:gd name="T58" fmla="*/ 71 w 127"/>
                <a:gd name="T59" fmla="*/ 31 h 148"/>
                <a:gd name="T60" fmla="*/ 64 w 127"/>
                <a:gd name="T61" fmla="*/ 31 h 148"/>
                <a:gd name="T62" fmla="*/ 64 w 127"/>
                <a:gd name="T63" fmla="*/ 31 h 148"/>
                <a:gd name="T64" fmla="*/ 56 w 127"/>
                <a:gd name="T65" fmla="*/ 31 h 148"/>
                <a:gd name="T66" fmla="*/ 50 w 127"/>
                <a:gd name="T67" fmla="*/ 33 h 148"/>
                <a:gd name="T68" fmla="*/ 45 w 127"/>
                <a:gd name="T69" fmla="*/ 37 h 148"/>
                <a:gd name="T70" fmla="*/ 40 w 127"/>
                <a:gd name="T71" fmla="*/ 40 h 148"/>
                <a:gd name="T72" fmla="*/ 36 w 127"/>
                <a:gd name="T73" fmla="*/ 46 h 148"/>
                <a:gd name="T74" fmla="*/ 34 w 127"/>
                <a:gd name="T75" fmla="*/ 53 h 148"/>
                <a:gd name="T76" fmla="*/ 32 w 127"/>
                <a:gd name="T77" fmla="*/ 60 h 148"/>
                <a:gd name="T78" fmla="*/ 31 w 127"/>
                <a:gd name="T79" fmla="*/ 67 h 148"/>
                <a:gd name="T80" fmla="*/ 31 w 127"/>
                <a:gd name="T81" fmla="*/ 148 h 148"/>
                <a:gd name="T82" fmla="*/ 0 w 127"/>
                <a:gd name="T83" fmla="*/ 148 h 148"/>
                <a:gd name="T84" fmla="*/ 0 w 127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" h="148">
                  <a:moveTo>
                    <a:pt x="0" y="1"/>
                  </a:moveTo>
                  <a:lnTo>
                    <a:pt x="31" y="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7" y="12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6" y="4"/>
                  </a:lnTo>
                  <a:lnTo>
                    <a:pt x="106" y="9"/>
                  </a:lnTo>
                  <a:lnTo>
                    <a:pt x="113" y="16"/>
                  </a:lnTo>
                  <a:lnTo>
                    <a:pt x="119" y="24"/>
                  </a:lnTo>
                  <a:lnTo>
                    <a:pt x="124" y="34"/>
                  </a:lnTo>
                  <a:lnTo>
                    <a:pt x="126" y="46"/>
                  </a:lnTo>
                  <a:lnTo>
                    <a:pt x="127" y="60"/>
                  </a:lnTo>
                  <a:lnTo>
                    <a:pt x="127" y="148"/>
                  </a:lnTo>
                  <a:lnTo>
                    <a:pt x="96" y="148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5" y="59"/>
                  </a:lnTo>
                  <a:lnTo>
                    <a:pt x="93" y="50"/>
                  </a:lnTo>
                  <a:lnTo>
                    <a:pt x="91" y="44"/>
                  </a:lnTo>
                  <a:lnTo>
                    <a:pt x="87" y="39"/>
                  </a:lnTo>
                  <a:lnTo>
                    <a:pt x="82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6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1" y="67"/>
                  </a:lnTo>
                  <a:lnTo>
                    <a:pt x="31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1504" y="2410"/>
              <a:ext cx="44" cy="68"/>
            </a:xfrm>
            <a:custGeom>
              <a:avLst/>
              <a:gdLst>
                <a:gd name="T0" fmla="*/ 0 w 134"/>
                <a:gd name="T1" fmla="*/ 0 h 205"/>
                <a:gd name="T2" fmla="*/ 37 w 134"/>
                <a:gd name="T3" fmla="*/ 0 h 205"/>
                <a:gd name="T4" fmla="*/ 102 w 134"/>
                <a:gd name="T5" fmla="*/ 141 h 205"/>
                <a:gd name="T6" fmla="*/ 102 w 134"/>
                <a:gd name="T7" fmla="*/ 0 h 205"/>
                <a:gd name="T8" fmla="*/ 134 w 134"/>
                <a:gd name="T9" fmla="*/ 0 h 205"/>
                <a:gd name="T10" fmla="*/ 134 w 134"/>
                <a:gd name="T11" fmla="*/ 205 h 205"/>
                <a:gd name="T12" fmla="*/ 99 w 134"/>
                <a:gd name="T13" fmla="*/ 205 h 205"/>
                <a:gd name="T14" fmla="*/ 33 w 134"/>
                <a:gd name="T15" fmla="*/ 64 h 205"/>
                <a:gd name="T16" fmla="*/ 33 w 134"/>
                <a:gd name="T17" fmla="*/ 205 h 205"/>
                <a:gd name="T18" fmla="*/ 0 w 134"/>
                <a:gd name="T19" fmla="*/ 205 h 205"/>
                <a:gd name="T20" fmla="*/ 0 w 134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05">
                  <a:moveTo>
                    <a:pt x="0" y="0"/>
                  </a:moveTo>
                  <a:lnTo>
                    <a:pt x="37" y="0"/>
                  </a:lnTo>
                  <a:lnTo>
                    <a:pt x="102" y="141"/>
                  </a:lnTo>
                  <a:lnTo>
                    <a:pt x="102" y="0"/>
                  </a:lnTo>
                  <a:lnTo>
                    <a:pt x="134" y="0"/>
                  </a:lnTo>
                  <a:lnTo>
                    <a:pt x="134" y="205"/>
                  </a:lnTo>
                  <a:lnTo>
                    <a:pt x="99" y="205"/>
                  </a:lnTo>
                  <a:lnTo>
                    <a:pt x="33" y="64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1562" y="2429"/>
              <a:ext cx="42" cy="50"/>
            </a:xfrm>
            <a:custGeom>
              <a:avLst/>
              <a:gdLst>
                <a:gd name="T0" fmla="*/ 128 w 128"/>
                <a:gd name="T1" fmla="*/ 147 h 148"/>
                <a:gd name="T2" fmla="*/ 96 w 128"/>
                <a:gd name="T3" fmla="*/ 147 h 148"/>
                <a:gd name="T4" fmla="*/ 96 w 128"/>
                <a:gd name="T5" fmla="*/ 130 h 148"/>
                <a:gd name="T6" fmla="*/ 96 w 128"/>
                <a:gd name="T7" fmla="*/ 130 h 148"/>
                <a:gd name="T8" fmla="*/ 89 w 128"/>
                <a:gd name="T9" fmla="*/ 137 h 148"/>
                <a:gd name="T10" fmla="*/ 81 w 128"/>
                <a:gd name="T11" fmla="*/ 143 h 148"/>
                <a:gd name="T12" fmla="*/ 76 w 128"/>
                <a:gd name="T13" fmla="*/ 145 h 148"/>
                <a:gd name="T14" fmla="*/ 70 w 128"/>
                <a:gd name="T15" fmla="*/ 147 h 148"/>
                <a:gd name="T16" fmla="*/ 64 w 128"/>
                <a:gd name="T17" fmla="*/ 148 h 148"/>
                <a:gd name="T18" fmla="*/ 56 w 128"/>
                <a:gd name="T19" fmla="*/ 148 h 148"/>
                <a:gd name="T20" fmla="*/ 56 w 128"/>
                <a:gd name="T21" fmla="*/ 148 h 148"/>
                <a:gd name="T22" fmla="*/ 43 w 128"/>
                <a:gd name="T23" fmla="*/ 148 h 148"/>
                <a:gd name="T24" fmla="*/ 32 w 128"/>
                <a:gd name="T25" fmla="*/ 144 h 148"/>
                <a:gd name="T26" fmla="*/ 22 w 128"/>
                <a:gd name="T27" fmla="*/ 139 h 148"/>
                <a:gd name="T28" fmla="*/ 15 w 128"/>
                <a:gd name="T29" fmla="*/ 133 h 148"/>
                <a:gd name="T30" fmla="*/ 8 w 128"/>
                <a:gd name="T31" fmla="*/ 125 h 148"/>
                <a:gd name="T32" fmla="*/ 4 w 128"/>
                <a:gd name="T33" fmla="*/ 114 h 148"/>
                <a:gd name="T34" fmla="*/ 0 w 128"/>
                <a:gd name="T35" fmla="*/ 102 h 148"/>
                <a:gd name="T36" fmla="*/ 0 w 128"/>
                <a:gd name="T37" fmla="*/ 88 h 148"/>
                <a:gd name="T38" fmla="*/ 0 w 128"/>
                <a:gd name="T39" fmla="*/ 0 h 148"/>
                <a:gd name="T40" fmla="*/ 32 w 128"/>
                <a:gd name="T41" fmla="*/ 0 h 148"/>
                <a:gd name="T42" fmla="*/ 32 w 128"/>
                <a:gd name="T43" fmla="*/ 81 h 148"/>
                <a:gd name="T44" fmla="*/ 32 w 128"/>
                <a:gd name="T45" fmla="*/ 81 h 148"/>
                <a:gd name="T46" fmla="*/ 32 w 128"/>
                <a:gd name="T47" fmla="*/ 91 h 148"/>
                <a:gd name="T48" fmla="*/ 34 w 128"/>
                <a:gd name="T49" fmla="*/ 98 h 148"/>
                <a:gd name="T50" fmla="*/ 37 w 128"/>
                <a:gd name="T51" fmla="*/ 104 h 148"/>
                <a:gd name="T52" fmla="*/ 40 w 128"/>
                <a:gd name="T53" fmla="*/ 109 h 148"/>
                <a:gd name="T54" fmla="*/ 44 w 128"/>
                <a:gd name="T55" fmla="*/ 114 h 148"/>
                <a:gd name="T56" fmla="*/ 50 w 128"/>
                <a:gd name="T57" fmla="*/ 116 h 148"/>
                <a:gd name="T58" fmla="*/ 56 w 128"/>
                <a:gd name="T59" fmla="*/ 117 h 148"/>
                <a:gd name="T60" fmla="*/ 64 w 128"/>
                <a:gd name="T61" fmla="*/ 119 h 148"/>
                <a:gd name="T62" fmla="*/ 64 w 128"/>
                <a:gd name="T63" fmla="*/ 119 h 148"/>
                <a:gd name="T64" fmla="*/ 71 w 128"/>
                <a:gd name="T65" fmla="*/ 117 h 148"/>
                <a:gd name="T66" fmla="*/ 78 w 128"/>
                <a:gd name="T67" fmla="*/ 115 h 148"/>
                <a:gd name="T68" fmla="*/ 83 w 128"/>
                <a:gd name="T69" fmla="*/ 112 h 148"/>
                <a:gd name="T70" fmla="*/ 88 w 128"/>
                <a:gd name="T71" fmla="*/ 108 h 148"/>
                <a:gd name="T72" fmla="*/ 92 w 128"/>
                <a:gd name="T73" fmla="*/ 103 h 148"/>
                <a:gd name="T74" fmla="*/ 94 w 128"/>
                <a:gd name="T75" fmla="*/ 97 h 148"/>
                <a:gd name="T76" fmla="*/ 95 w 128"/>
                <a:gd name="T77" fmla="*/ 89 h 148"/>
                <a:gd name="T78" fmla="*/ 96 w 128"/>
                <a:gd name="T79" fmla="*/ 81 h 148"/>
                <a:gd name="T80" fmla="*/ 96 w 128"/>
                <a:gd name="T81" fmla="*/ 0 h 148"/>
                <a:gd name="T82" fmla="*/ 128 w 128"/>
                <a:gd name="T83" fmla="*/ 0 h 148"/>
                <a:gd name="T84" fmla="*/ 128 w 128"/>
                <a:gd name="T8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128" y="147"/>
                  </a:moveTo>
                  <a:lnTo>
                    <a:pt x="96" y="147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89" y="137"/>
                  </a:lnTo>
                  <a:lnTo>
                    <a:pt x="81" y="143"/>
                  </a:lnTo>
                  <a:lnTo>
                    <a:pt x="76" y="145"/>
                  </a:lnTo>
                  <a:lnTo>
                    <a:pt x="70" y="147"/>
                  </a:lnTo>
                  <a:lnTo>
                    <a:pt x="6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3" y="148"/>
                  </a:lnTo>
                  <a:lnTo>
                    <a:pt x="32" y="144"/>
                  </a:lnTo>
                  <a:lnTo>
                    <a:pt x="22" y="139"/>
                  </a:lnTo>
                  <a:lnTo>
                    <a:pt x="15" y="133"/>
                  </a:lnTo>
                  <a:lnTo>
                    <a:pt x="8" y="125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32" y="91"/>
                  </a:lnTo>
                  <a:lnTo>
                    <a:pt x="34" y="98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7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71" y="117"/>
                  </a:lnTo>
                  <a:lnTo>
                    <a:pt x="78" y="115"/>
                  </a:lnTo>
                  <a:lnTo>
                    <a:pt x="83" y="112"/>
                  </a:lnTo>
                  <a:lnTo>
                    <a:pt x="88" y="108"/>
                  </a:lnTo>
                  <a:lnTo>
                    <a:pt x="92" y="103"/>
                  </a:lnTo>
                  <a:lnTo>
                    <a:pt x="94" y="97"/>
                  </a:lnTo>
                  <a:lnTo>
                    <a:pt x="95" y="89"/>
                  </a:lnTo>
                  <a:lnTo>
                    <a:pt x="96" y="81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2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1615" y="2429"/>
              <a:ext cx="50" cy="50"/>
            </a:xfrm>
            <a:custGeom>
              <a:avLst/>
              <a:gdLst>
                <a:gd name="T0" fmla="*/ 75 w 150"/>
                <a:gd name="T1" fmla="*/ 120 h 149"/>
                <a:gd name="T2" fmla="*/ 92 w 150"/>
                <a:gd name="T3" fmla="*/ 116 h 149"/>
                <a:gd name="T4" fmla="*/ 106 w 150"/>
                <a:gd name="T5" fmla="*/ 106 h 149"/>
                <a:gd name="T6" fmla="*/ 114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7 w 150"/>
                <a:gd name="T13" fmla="*/ 90 h 149"/>
                <a:gd name="T14" fmla="*/ 143 w 150"/>
                <a:gd name="T15" fmla="*/ 104 h 149"/>
                <a:gd name="T16" fmla="*/ 128 w 150"/>
                <a:gd name="T17" fmla="*/ 128 h 149"/>
                <a:gd name="T18" fmla="*/ 104 w 150"/>
                <a:gd name="T19" fmla="*/ 144 h 149"/>
                <a:gd name="T20" fmla="*/ 90 w 150"/>
                <a:gd name="T21" fmla="*/ 148 h 149"/>
                <a:gd name="T22" fmla="*/ 75 w 150"/>
                <a:gd name="T23" fmla="*/ 149 h 149"/>
                <a:gd name="T24" fmla="*/ 67 w 150"/>
                <a:gd name="T25" fmla="*/ 149 h 149"/>
                <a:gd name="T26" fmla="*/ 52 w 150"/>
                <a:gd name="T27" fmla="*/ 146 h 149"/>
                <a:gd name="T28" fmla="*/ 33 w 150"/>
                <a:gd name="T29" fmla="*/ 137 h 149"/>
                <a:gd name="T30" fmla="*/ 12 w 150"/>
                <a:gd name="T31" fmla="*/ 117 h 149"/>
                <a:gd name="T32" fmla="*/ 3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1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59 w 150"/>
                <a:gd name="T47" fmla="*/ 1 h 149"/>
                <a:gd name="T48" fmla="*/ 75 w 150"/>
                <a:gd name="T49" fmla="*/ 0 h 149"/>
                <a:gd name="T50" fmla="*/ 83 w 150"/>
                <a:gd name="T51" fmla="*/ 0 h 149"/>
                <a:gd name="T52" fmla="*/ 98 w 150"/>
                <a:gd name="T53" fmla="*/ 4 h 149"/>
                <a:gd name="T54" fmla="*/ 112 w 150"/>
                <a:gd name="T55" fmla="*/ 9 h 149"/>
                <a:gd name="T56" fmla="*/ 128 w 150"/>
                <a:gd name="T57" fmla="*/ 22 h 149"/>
                <a:gd name="T58" fmla="*/ 104 w 150"/>
                <a:gd name="T59" fmla="*/ 43 h 149"/>
                <a:gd name="T60" fmla="*/ 91 w 150"/>
                <a:gd name="T61" fmla="*/ 34 h 149"/>
                <a:gd name="T62" fmla="*/ 75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6 w 150"/>
                <a:gd name="T75" fmla="*/ 93 h 149"/>
                <a:gd name="T76" fmla="*/ 45 w 150"/>
                <a:gd name="T77" fmla="*/ 106 h 149"/>
                <a:gd name="T78" fmla="*/ 57 w 150"/>
                <a:gd name="T79" fmla="*/ 116 h 149"/>
                <a:gd name="T80" fmla="*/ 75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5" y="120"/>
                  </a:moveTo>
                  <a:lnTo>
                    <a:pt x="75" y="120"/>
                  </a:lnTo>
                  <a:lnTo>
                    <a:pt x="84" y="118"/>
                  </a:lnTo>
                  <a:lnTo>
                    <a:pt x="92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4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8" y="83"/>
                  </a:lnTo>
                  <a:lnTo>
                    <a:pt x="147" y="90"/>
                  </a:lnTo>
                  <a:lnTo>
                    <a:pt x="146" y="98"/>
                  </a:lnTo>
                  <a:lnTo>
                    <a:pt x="143" y="104"/>
                  </a:lnTo>
                  <a:lnTo>
                    <a:pt x="136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59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2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98" y="38"/>
                  </a:lnTo>
                  <a:lnTo>
                    <a:pt x="91" y="34"/>
                  </a:lnTo>
                  <a:lnTo>
                    <a:pt x="84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66" y="31"/>
                  </a:lnTo>
                  <a:lnTo>
                    <a:pt x="57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6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6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7" y="116"/>
                  </a:lnTo>
                  <a:lnTo>
                    <a:pt x="66" y="118"/>
                  </a:lnTo>
                  <a:lnTo>
                    <a:pt x="75" y="120"/>
                  </a:lnTo>
                  <a:lnTo>
                    <a:pt x="75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1674" y="2409"/>
              <a:ext cx="10" cy="69"/>
            </a:xfrm>
            <a:custGeom>
              <a:avLst/>
              <a:gdLst>
                <a:gd name="T0" fmla="*/ 0 w 32"/>
                <a:gd name="T1" fmla="*/ 4 h 209"/>
                <a:gd name="T2" fmla="*/ 32 w 32"/>
                <a:gd name="T3" fmla="*/ 0 h 209"/>
                <a:gd name="T4" fmla="*/ 32 w 32"/>
                <a:gd name="T5" fmla="*/ 209 h 209"/>
                <a:gd name="T6" fmla="*/ 0 w 32"/>
                <a:gd name="T7" fmla="*/ 209 h 209"/>
                <a:gd name="T8" fmla="*/ 0 w 32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9">
                  <a:moveTo>
                    <a:pt x="0" y="4"/>
                  </a:moveTo>
                  <a:lnTo>
                    <a:pt x="32" y="0"/>
                  </a:lnTo>
                  <a:lnTo>
                    <a:pt x="32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1694" y="2429"/>
              <a:ext cx="50" cy="50"/>
            </a:xfrm>
            <a:custGeom>
              <a:avLst/>
              <a:gdLst>
                <a:gd name="T0" fmla="*/ 35 w 149"/>
                <a:gd name="T1" fmla="*/ 85 h 149"/>
                <a:gd name="T2" fmla="*/ 39 w 149"/>
                <a:gd name="T3" fmla="*/ 99 h 149"/>
                <a:gd name="T4" fmla="*/ 49 w 149"/>
                <a:gd name="T5" fmla="*/ 110 h 149"/>
                <a:gd name="T6" fmla="*/ 61 w 149"/>
                <a:gd name="T7" fmla="*/ 116 h 149"/>
                <a:gd name="T8" fmla="*/ 76 w 149"/>
                <a:gd name="T9" fmla="*/ 120 h 149"/>
                <a:gd name="T10" fmla="*/ 87 w 149"/>
                <a:gd name="T11" fmla="*/ 118 h 149"/>
                <a:gd name="T12" fmla="*/ 103 w 149"/>
                <a:gd name="T13" fmla="*/ 111 h 149"/>
                <a:gd name="T14" fmla="*/ 147 w 149"/>
                <a:gd name="T15" fmla="*/ 105 h 149"/>
                <a:gd name="T16" fmla="*/ 143 w 149"/>
                <a:gd name="T17" fmla="*/ 115 h 149"/>
                <a:gd name="T18" fmla="*/ 130 w 149"/>
                <a:gd name="T19" fmla="*/ 131 h 149"/>
                <a:gd name="T20" fmla="*/ 110 w 149"/>
                <a:gd name="T21" fmla="*/ 143 h 149"/>
                <a:gd name="T22" fmla="*/ 88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7 w 149"/>
                <a:gd name="T29" fmla="*/ 144 h 149"/>
                <a:gd name="T30" fmla="*/ 22 w 149"/>
                <a:gd name="T31" fmla="*/ 128 h 149"/>
                <a:gd name="T32" fmla="*/ 7 w 149"/>
                <a:gd name="T33" fmla="*/ 104 h 149"/>
                <a:gd name="T34" fmla="*/ 3 w 149"/>
                <a:gd name="T35" fmla="*/ 90 h 149"/>
                <a:gd name="T36" fmla="*/ 0 w 149"/>
                <a:gd name="T37" fmla="*/ 74 h 149"/>
                <a:gd name="T38" fmla="*/ 2 w 149"/>
                <a:gd name="T39" fmla="*/ 67 h 149"/>
                <a:gd name="T40" fmla="*/ 7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60 w 149"/>
                <a:gd name="T47" fmla="*/ 1 h 149"/>
                <a:gd name="T48" fmla="*/ 75 w 149"/>
                <a:gd name="T49" fmla="*/ 0 h 149"/>
                <a:gd name="T50" fmla="*/ 83 w 149"/>
                <a:gd name="T51" fmla="*/ 0 h 149"/>
                <a:gd name="T52" fmla="*/ 98 w 149"/>
                <a:gd name="T53" fmla="*/ 4 h 149"/>
                <a:gd name="T54" fmla="*/ 116 w 149"/>
                <a:gd name="T55" fmla="*/ 12 h 149"/>
                <a:gd name="T56" fmla="*/ 137 w 149"/>
                <a:gd name="T57" fmla="*/ 33 h 149"/>
                <a:gd name="T58" fmla="*/ 148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9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9 w 149"/>
                <a:gd name="T77" fmla="*/ 31 h 149"/>
                <a:gd name="T78" fmla="*/ 56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5" y="85"/>
                  </a:moveTo>
                  <a:lnTo>
                    <a:pt x="35" y="85"/>
                  </a:lnTo>
                  <a:lnTo>
                    <a:pt x="37" y="93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49" y="110"/>
                  </a:lnTo>
                  <a:lnTo>
                    <a:pt x="54" y="113"/>
                  </a:lnTo>
                  <a:lnTo>
                    <a:pt x="61" y="116"/>
                  </a:lnTo>
                  <a:lnTo>
                    <a:pt x="69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7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3" y="115"/>
                  </a:lnTo>
                  <a:lnTo>
                    <a:pt x="137" y="123"/>
                  </a:lnTo>
                  <a:lnTo>
                    <a:pt x="130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8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9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7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7" y="104"/>
                  </a:lnTo>
                  <a:lnTo>
                    <a:pt x="4" y="96"/>
                  </a:lnTo>
                  <a:lnTo>
                    <a:pt x="3" y="90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4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7" y="33"/>
                  </a:lnTo>
                  <a:lnTo>
                    <a:pt x="143" y="45"/>
                  </a:lnTo>
                  <a:lnTo>
                    <a:pt x="148" y="60"/>
                  </a:lnTo>
                  <a:lnTo>
                    <a:pt x="149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5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9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2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2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1751" y="2429"/>
              <a:ext cx="49" cy="50"/>
            </a:xfrm>
            <a:custGeom>
              <a:avLst/>
              <a:gdLst>
                <a:gd name="T0" fmla="*/ 147 w 147"/>
                <a:gd name="T1" fmla="*/ 148 h 149"/>
                <a:gd name="T2" fmla="*/ 114 w 147"/>
                <a:gd name="T3" fmla="*/ 133 h 149"/>
                <a:gd name="T4" fmla="*/ 108 w 147"/>
                <a:gd name="T5" fmla="*/ 138 h 149"/>
                <a:gd name="T6" fmla="*/ 86 w 147"/>
                <a:gd name="T7" fmla="*/ 148 h 149"/>
                <a:gd name="T8" fmla="*/ 73 w 147"/>
                <a:gd name="T9" fmla="*/ 149 h 149"/>
                <a:gd name="T10" fmla="*/ 57 w 147"/>
                <a:gd name="T11" fmla="*/ 148 h 149"/>
                <a:gd name="T12" fmla="*/ 31 w 147"/>
                <a:gd name="T13" fmla="*/ 138 h 149"/>
                <a:gd name="T14" fmla="*/ 12 w 147"/>
                <a:gd name="T15" fmla="*/ 117 h 149"/>
                <a:gd name="T16" fmla="*/ 2 w 147"/>
                <a:gd name="T17" fmla="*/ 98 h 149"/>
                <a:gd name="T18" fmla="*/ 0 w 147"/>
                <a:gd name="T19" fmla="*/ 83 h 149"/>
                <a:gd name="T20" fmla="*/ 0 w 147"/>
                <a:gd name="T21" fmla="*/ 74 h 149"/>
                <a:gd name="T22" fmla="*/ 1 w 147"/>
                <a:gd name="T23" fmla="*/ 59 h 149"/>
                <a:gd name="T24" fmla="*/ 5 w 147"/>
                <a:gd name="T25" fmla="*/ 44 h 149"/>
                <a:gd name="T26" fmla="*/ 20 w 147"/>
                <a:gd name="T27" fmla="*/ 21 h 149"/>
                <a:gd name="T28" fmla="*/ 44 w 147"/>
                <a:gd name="T29" fmla="*/ 5 h 149"/>
                <a:gd name="T30" fmla="*/ 73 w 147"/>
                <a:gd name="T31" fmla="*/ 0 h 149"/>
                <a:gd name="T32" fmla="*/ 80 w 147"/>
                <a:gd name="T33" fmla="*/ 0 h 149"/>
                <a:gd name="T34" fmla="*/ 98 w 147"/>
                <a:gd name="T35" fmla="*/ 5 h 149"/>
                <a:gd name="T36" fmla="*/ 114 w 147"/>
                <a:gd name="T37" fmla="*/ 17 h 149"/>
                <a:gd name="T38" fmla="*/ 147 w 147"/>
                <a:gd name="T39" fmla="*/ 1 h 149"/>
                <a:gd name="T40" fmla="*/ 74 w 147"/>
                <a:gd name="T41" fmla="*/ 31 h 149"/>
                <a:gd name="T42" fmla="*/ 57 w 147"/>
                <a:gd name="T43" fmla="*/ 34 h 149"/>
                <a:gd name="T44" fmla="*/ 44 w 147"/>
                <a:gd name="T45" fmla="*/ 44 h 149"/>
                <a:gd name="T46" fmla="*/ 34 w 147"/>
                <a:gd name="T47" fmla="*/ 57 h 149"/>
                <a:gd name="T48" fmla="*/ 31 w 147"/>
                <a:gd name="T49" fmla="*/ 74 h 149"/>
                <a:gd name="T50" fmla="*/ 31 w 147"/>
                <a:gd name="T51" fmla="*/ 83 h 149"/>
                <a:gd name="T52" fmla="*/ 37 w 147"/>
                <a:gd name="T53" fmla="*/ 99 h 149"/>
                <a:gd name="T54" fmla="*/ 50 w 147"/>
                <a:gd name="T55" fmla="*/ 111 h 149"/>
                <a:gd name="T56" fmla="*/ 65 w 147"/>
                <a:gd name="T57" fmla="*/ 117 h 149"/>
                <a:gd name="T58" fmla="*/ 74 w 147"/>
                <a:gd name="T59" fmla="*/ 118 h 149"/>
                <a:gd name="T60" fmla="*/ 90 w 147"/>
                <a:gd name="T61" fmla="*/ 115 h 149"/>
                <a:gd name="T62" fmla="*/ 103 w 147"/>
                <a:gd name="T63" fmla="*/ 105 h 149"/>
                <a:gd name="T64" fmla="*/ 112 w 147"/>
                <a:gd name="T65" fmla="*/ 92 h 149"/>
                <a:gd name="T66" fmla="*/ 115 w 147"/>
                <a:gd name="T67" fmla="*/ 74 h 149"/>
                <a:gd name="T68" fmla="*/ 114 w 147"/>
                <a:gd name="T69" fmla="*/ 66 h 149"/>
                <a:gd name="T70" fmla="*/ 108 w 147"/>
                <a:gd name="T71" fmla="*/ 50 h 149"/>
                <a:gd name="T72" fmla="*/ 97 w 147"/>
                <a:gd name="T73" fmla="*/ 38 h 149"/>
                <a:gd name="T74" fmla="*/ 83 w 147"/>
                <a:gd name="T75" fmla="*/ 32 h 149"/>
                <a:gd name="T76" fmla="*/ 74 w 147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9">
                  <a:moveTo>
                    <a:pt x="147" y="1"/>
                  </a:moveTo>
                  <a:lnTo>
                    <a:pt x="147" y="148"/>
                  </a:lnTo>
                  <a:lnTo>
                    <a:pt x="114" y="148"/>
                  </a:lnTo>
                  <a:lnTo>
                    <a:pt x="114" y="133"/>
                  </a:lnTo>
                  <a:lnTo>
                    <a:pt x="114" y="133"/>
                  </a:lnTo>
                  <a:lnTo>
                    <a:pt x="108" y="138"/>
                  </a:lnTo>
                  <a:lnTo>
                    <a:pt x="98" y="144"/>
                  </a:lnTo>
                  <a:lnTo>
                    <a:pt x="86" y="148"/>
                  </a:lnTo>
                  <a:lnTo>
                    <a:pt x="80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7" y="148"/>
                  </a:lnTo>
                  <a:lnTo>
                    <a:pt x="44" y="144"/>
                  </a:lnTo>
                  <a:lnTo>
                    <a:pt x="31" y="138"/>
                  </a:lnTo>
                  <a:lnTo>
                    <a:pt x="20" y="128"/>
                  </a:lnTo>
                  <a:lnTo>
                    <a:pt x="12" y="117"/>
                  </a:lnTo>
                  <a:lnTo>
                    <a:pt x="5" y="105"/>
                  </a:lnTo>
                  <a:lnTo>
                    <a:pt x="2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2" y="51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8" y="5"/>
                  </a:lnTo>
                  <a:lnTo>
                    <a:pt x="108" y="11"/>
                  </a:lnTo>
                  <a:lnTo>
                    <a:pt x="114" y="17"/>
                  </a:lnTo>
                  <a:lnTo>
                    <a:pt x="114" y="1"/>
                  </a:lnTo>
                  <a:lnTo>
                    <a:pt x="147" y="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5" y="32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34" y="57"/>
                  </a:lnTo>
                  <a:lnTo>
                    <a:pt x="31" y="66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83"/>
                  </a:lnTo>
                  <a:lnTo>
                    <a:pt x="34" y="92"/>
                  </a:lnTo>
                  <a:lnTo>
                    <a:pt x="37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7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3" y="117"/>
                  </a:lnTo>
                  <a:lnTo>
                    <a:pt x="90" y="115"/>
                  </a:lnTo>
                  <a:lnTo>
                    <a:pt x="97" y="111"/>
                  </a:lnTo>
                  <a:lnTo>
                    <a:pt x="103" y="105"/>
                  </a:lnTo>
                  <a:lnTo>
                    <a:pt x="108" y="99"/>
                  </a:lnTo>
                  <a:lnTo>
                    <a:pt x="112" y="92"/>
                  </a:lnTo>
                  <a:lnTo>
                    <a:pt x="114" y="8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4" y="66"/>
                  </a:lnTo>
                  <a:lnTo>
                    <a:pt x="112" y="57"/>
                  </a:lnTo>
                  <a:lnTo>
                    <a:pt x="108" y="50"/>
                  </a:lnTo>
                  <a:lnTo>
                    <a:pt x="103" y="44"/>
                  </a:lnTo>
                  <a:lnTo>
                    <a:pt x="97" y="38"/>
                  </a:lnTo>
                  <a:lnTo>
                    <a:pt x="90" y="34"/>
                  </a:lnTo>
                  <a:lnTo>
                    <a:pt x="83" y="32"/>
                  </a:lnTo>
                  <a:lnTo>
                    <a:pt x="74" y="31"/>
                  </a:lnTo>
                  <a:lnTo>
                    <a:pt x="7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auto">
            <a:xfrm>
              <a:off x="1812" y="2429"/>
              <a:ext cx="23" cy="49"/>
            </a:xfrm>
            <a:custGeom>
              <a:avLst/>
              <a:gdLst>
                <a:gd name="T0" fmla="*/ 0 w 70"/>
                <a:gd name="T1" fmla="*/ 1 h 148"/>
                <a:gd name="T2" fmla="*/ 32 w 70"/>
                <a:gd name="T3" fmla="*/ 1 h 148"/>
                <a:gd name="T4" fmla="*/ 32 w 70"/>
                <a:gd name="T5" fmla="*/ 17 h 148"/>
                <a:gd name="T6" fmla="*/ 32 w 70"/>
                <a:gd name="T7" fmla="*/ 17 h 148"/>
                <a:gd name="T8" fmla="*/ 38 w 70"/>
                <a:gd name="T9" fmla="*/ 10 h 148"/>
                <a:gd name="T10" fmla="*/ 47 w 70"/>
                <a:gd name="T11" fmla="*/ 5 h 148"/>
                <a:gd name="T12" fmla="*/ 50 w 70"/>
                <a:gd name="T13" fmla="*/ 3 h 148"/>
                <a:gd name="T14" fmla="*/ 56 w 70"/>
                <a:gd name="T15" fmla="*/ 1 h 148"/>
                <a:gd name="T16" fmla="*/ 62 w 70"/>
                <a:gd name="T17" fmla="*/ 0 h 148"/>
                <a:gd name="T18" fmla="*/ 70 w 70"/>
                <a:gd name="T19" fmla="*/ 0 h 148"/>
                <a:gd name="T20" fmla="*/ 70 w 70"/>
                <a:gd name="T21" fmla="*/ 31 h 148"/>
                <a:gd name="T22" fmla="*/ 67 w 70"/>
                <a:gd name="T23" fmla="*/ 31 h 148"/>
                <a:gd name="T24" fmla="*/ 67 w 70"/>
                <a:gd name="T25" fmla="*/ 31 h 148"/>
                <a:gd name="T26" fmla="*/ 60 w 70"/>
                <a:gd name="T27" fmla="*/ 32 h 148"/>
                <a:gd name="T28" fmla="*/ 53 w 70"/>
                <a:gd name="T29" fmla="*/ 33 h 148"/>
                <a:gd name="T30" fmla="*/ 47 w 70"/>
                <a:gd name="T31" fmla="*/ 37 h 148"/>
                <a:gd name="T32" fmla="*/ 42 w 70"/>
                <a:gd name="T33" fmla="*/ 40 h 148"/>
                <a:gd name="T34" fmla="*/ 38 w 70"/>
                <a:gd name="T35" fmla="*/ 46 h 148"/>
                <a:gd name="T36" fmla="*/ 34 w 70"/>
                <a:gd name="T37" fmla="*/ 53 h 148"/>
                <a:gd name="T38" fmla="*/ 33 w 70"/>
                <a:gd name="T39" fmla="*/ 60 h 148"/>
                <a:gd name="T40" fmla="*/ 32 w 70"/>
                <a:gd name="T41" fmla="*/ 67 h 148"/>
                <a:gd name="T42" fmla="*/ 32 w 70"/>
                <a:gd name="T43" fmla="*/ 148 h 148"/>
                <a:gd name="T44" fmla="*/ 0 w 70"/>
                <a:gd name="T45" fmla="*/ 148 h 148"/>
                <a:gd name="T46" fmla="*/ 0 w 70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3" y="33"/>
                  </a:lnTo>
                  <a:lnTo>
                    <a:pt x="47" y="37"/>
                  </a:lnTo>
                  <a:lnTo>
                    <a:pt x="42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 userDrawn="1"/>
          </p:nvSpPr>
          <p:spPr bwMode="auto">
            <a:xfrm>
              <a:off x="1873" y="2410"/>
              <a:ext cx="40" cy="68"/>
            </a:xfrm>
            <a:custGeom>
              <a:avLst/>
              <a:gdLst>
                <a:gd name="T0" fmla="*/ 60 w 119"/>
                <a:gd name="T1" fmla="*/ 0 h 205"/>
                <a:gd name="T2" fmla="*/ 60 w 119"/>
                <a:gd name="T3" fmla="*/ 0 h 205"/>
                <a:gd name="T4" fmla="*/ 72 w 119"/>
                <a:gd name="T5" fmla="*/ 1 h 205"/>
                <a:gd name="T6" fmla="*/ 83 w 119"/>
                <a:gd name="T7" fmla="*/ 3 h 205"/>
                <a:gd name="T8" fmla="*/ 93 w 119"/>
                <a:gd name="T9" fmla="*/ 8 h 205"/>
                <a:gd name="T10" fmla="*/ 102 w 119"/>
                <a:gd name="T11" fmla="*/ 16 h 205"/>
                <a:gd name="T12" fmla="*/ 109 w 119"/>
                <a:gd name="T13" fmla="*/ 24 h 205"/>
                <a:gd name="T14" fmla="*/ 114 w 119"/>
                <a:gd name="T15" fmla="*/ 34 h 205"/>
                <a:gd name="T16" fmla="*/ 117 w 119"/>
                <a:gd name="T17" fmla="*/ 45 h 205"/>
                <a:gd name="T18" fmla="*/ 119 w 119"/>
                <a:gd name="T19" fmla="*/ 58 h 205"/>
                <a:gd name="T20" fmla="*/ 119 w 119"/>
                <a:gd name="T21" fmla="*/ 58 h 205"/>
                <a:gd name="T22" fmla="*/ 117 w 119"/>
                <a:gd name="T23" fmla="*/ 71 h 205"/>
                <a:gd name="T24" fmla="*/ 115 w 119"/>
                <a:gd name="T25" fmla="*/ 80 h 205"/>
                <a:gd name="T26" fmla="*/ 110 w 119"/>
                <a:gd name="T27" fmla="*/ 90 h 205"/>
                <a:gd name="T28" fmla="*/ 105 w 119"/>
                <a:gd name="T29" fmla="*/ 97 h 205"/>
                <a:gd name="T30" fmla="*/ 98 w 119"/>
                <a:gd name="T31" fmla="*/ 105 h 205"/>
                <a:gd name="T32" fmla="*/ 91 w 119"/>
                <a:gd name="T33" fmla="*/ 110 h 205"/>
                <a:gd name="T34" fmla="*/ 81 w 119"/>
                <a:gd name="T35" fmla="*/ 113 h 205"/>
                <a:gd name="T36" fmla="*/ 72 w 119"/>
                <a:gd name="T37" fmla="*/ 116 h 205"/>
                <a:gd name="T38" fmla="*/ 119 w 119"/>
                <a:gd name="T39" fmla="*/ 205 h 205"/>
                <a:gd name="T40" fmla="*/ 81 w 119"/>
                <a:gd name="T41" fmla="*/ 205 h 205"/>
                <a:gd name="T42" fmla="*/ 37 w 119"/>
                <a:gd name="T43" fmla="*/ 117 h 205"/>
                <a:gd name="T44" fmla="*/ 33 w 119"/>
                <a:gd name="T45" fmla="*/ 117 h 205"/>
                <a:gd name="T46" fmla="*/ 33 w 119"/>
                <a:gd name="T47" fmla="*/ 205 h 205"/>
                <a:gd name="T48" fmla="*/ 0 w 119"/>
                <a:gd name="T49" fmla="*/ 205 h 205"/>
                <a:gd name="T50" fmla="*/ 0 w 119"/>
                <a:gd name="T51" fmla="*/ 0 h 205"/>
                <a:gd name="T52" fmla="*/ 60 w 119"/>
                <a:gd name="T53" fmla="*/ 0 h 205"/>
                <a:gd name="T54" fmla="*/ 33 w 119"/>
                <a:gd name="T55" fmla="*/ 86 h 205"/>
                <a:gd name="T56" fmla="*/ 60 w 119"/>
                <a:gd name="T57" fmla="*/ 86 h 205"/>
                <a:gd name="T58" fmla="*/ 60 w 119"/>
                <a:gd name="T59" fmla="*/ 86 h 205"/>
                <a:gd name="T60" fmla="*/ 66 w 119"/>
                <a:gd name="T61" fmla="*/ 85 h 205"/>
                <a:gd name="T62" fmla="*/ 72 w 119"/>
                <a:gd name="T63" fmla="*/ 84 h 205"/>
                <a:gd name="T64" fmla="*/ 76 w 119"/>
                <a:gd name="T65" fmla="*/ 81 h 205"/>
                <a:gd name="T66" fmla="*/ 80 w 119"/>
                <a:gd name="T67" fmla="*/ 78 h 205"/>
                <a:gd name="T68" fmla="*/ 83 w 119"/>
                <a:gd name="T69" fmla="*/ 74 h 205"/>
                <a:gd name="T70" fmla="*/ 84 w 119"/>
                <a:gd name="T71" fmla="*/ 69 h 205"/>
                <a:gd name="T72" fmla="*/ 86 w 119"/>
                <a:gd name="T73" fmla="*/ 64 h 205"/>
                <a:gd name="T74" fmla="*/ 87 w 119"/>
                <a:gd name="T75" fmla="*/ 58 h 205"/>
                <a:gd name="T76" fmla="*/ 87 w 119"/>
                <a:gd name="T77" fmla="*/ 58 h 205"/>
                <a:gd name="T78" fmla="*/ 86 w 119"/>
                <a:gd name="T79" fmla="*/ 53 h 205"/>
                <a:gd name="T80" fmla="*/ 84 w 119"/>
                <a:gd name="T81" fmla="*/ 47 h 205"/>
                <a:gd name="T82" fmla="*/ 83 w 119"/>
                <a:gd name="T83" fmla="*/ 42 h 205"/>
                <a:gd name="T84" fmla="*/ 80 w 119"/>
                <a:gd name="T85" fmla="*/ 39 h 205"/>
                <a:gd name="T86" fmla="*/ 76 w 119"/>
                <a:gd name="T87" fmla="*/ 35 h 205"/>
                <a:gd name="T88" fmla="*/ 72 w 119"/>
                <a:gd name="T89" fmla="*/ 33 h 205"/>
                <a:gd name="T90" fmla="*/ 66 w 119"/>
                <a:gd name="T91" fmla="*/ 31 h 205"/>
                <a:gd name="T92" fmla="*/ 60 w 119"/>
                <a:gd name="T93" fmla="*/ 31 h 205"/>
                <a:gd name="T94" fmla="*/ 33 w 119"/>
                <a:gd name="T95" fmla="*/ 31 h 205"/>
                <a:gd name="T96" fmla="*/ 33 w 119"/>
                <a:gd name="T97" fmla="*/ 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205">
                  <a:moveTo>
                    <a:pt x="60" y="0"/>
                  </a:moveTo>
                  <a:lnTo>
                    <a:pt x="60" y="0"/>
                  </a:lnTo>
                  <a:lnTo>
                    <a:pt x="72" y="1"/>
                  </a:lnTo>
                  <a:lnTo>
                    <a:pt x="83" y="3"/>
                  </a:lnTo>
                  <a:lnTo>
                    <a:pt x="93" y="8"/>
                  </a:lnTo>
                  <a:lnTo>
                    <a:pt x="102" y="16"/>
                  </a:lnTo>
                  <a:lnTo>
                    <a:pt x="109" y="24"/>
                  </a:lnTo>
                  <a:lnTo>
                    <a:pt x="114" y="34"/>
                  </a:lnTo>
                  <a:lnTo>
                    <a:pt x="117" y="45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7" y="71"/>
                  </a:lnTo>
                  <a:lnTo>
                    <a:pt x="115" y="80"/>
                  </a:lnTo>
                  <a:lnTo>
                    <a:pt x="110" y="90"/>
                  </a:lnTo>
                  <a:lnTo>
                    <a:pt x="105" y="97"/>
                  </a:lnTo>
                  <a:lnTo>
                    <a:pt x="98" y="105"/>
                  </a:lnTo>
                  <a:lnTo>
                    <a:pt x="91" y="110"/>
                  </a:lnTo>
                  <a:lnTo>
                    <a:pt x="81" y="113"/>
                  </a:lnTo>
                  <a:lnTo>
                    <a:pt x="72" y="116"/>
                  </a:lnTo>
                  <a:lnTo>
                    <a:pt x="119" y="205"/>
                  </a:lnTo>
                  <a:lnTo>
                    <a:pt x="81" y="205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33" y="86"/>
                  </a:moveTo>
                  <a:lnTo>
                    <a:pt x="60" y="86"/>
                  </a:lnTo>
                  <a:lnTo>
                    <a:pt x="60" y="86"/>
                  </a:lnTo>
                  <a:lnTo>
                    <a:pt x="66" y="85"/>
                  </a:lnTo>
                  <a:lnTo>
                    <a:pt x="72" y="84"/>
                  </a:lnTo>
                  <a:lnTo>
                    <a:pt x="76" y="81"/>
                  </a:lnTo>
                  <a:lnTo>
                    <a:pt x="80" y="78"/>
                  </a:lnTo>
                  <a:lnTo>
                    <a:pt x="83" y="74"/>
                  </a:lnTo>
                  <a:lnTo>
                    <a:pt x="84" y="69"/>
                  </a:lnTo>
                  <a:lnTo>
                    <a:pt x="86" y="64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6" y="53"/>
                  </a:lnTo>
                  <a:lnTo>
                    <a:pt x="84" y="47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2" y="33"/>
                  </a:lnTo>
                  <a:lnTo>
                    <a:pt x="66" y="31"/>
                  </a:lnTo>
                  <a:lnTo>
                    <a:pt x="60" y="31"/>
                  </a:lnTo>
                  <a:lnTo>
                    <a:pt x="33" y="31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1918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5 w 149"/>
                <a:gd name="T11" fmla="*/ 118 h 149"/>
                <a:gd name="T12" fmla="*/ 102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4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4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1974" y="2429"/>
              <a:ext cx="33" cy="50"/>
            </a:xfrm>
            <a:custGeom>
              <a:avLst/>
              <a:gdLst>
                <a:gd name="T0" fmla="*/ 31 w 101"/>
                <a:gd name="T1" fmla="*/ 99 h 149"/>
                <a:gd name="T2" fmla="*/ 33 w 101"/>
                <a:gd name="T3" fmla="*/ 107 h 149"/>
                <a:gd name="T4" fmla="*/ 37 w 101"/>
                <a:gd name="T5" fmla="*/ 113 h 149"/>
                <a:gd name="T6" fmla="*/ 50 w 101"/>
                <a:gd name="T7" fmla="*/ 120 h 149"/>
                <a:gd name="T8" fmla="*/ 57 w 101"/>
                <a:gd name="T9" fmla="*/ 118 h 149"/>
                <a:gd name="T10" fmla="*/ 66 w 101"/>
                <a:gd name="T11" fmla="*/ 112 h 149"/>
                <a:gd name="T12" fmla="*/ 68 w 101"/>
                <a:gd name="T13" fmla="*/ 105 h 149"/>
                <a:gd name="T14" fmla="*/ 68 w 101"/>
                <a:gd name="T15" fmla="*/ 101 h 149"/>
                <a:gd name="T16" fmla="*/ 66 w 101"/>
                <a:gd name="T17" fmla="*/ 92 h 149"/>
                <a:gd name="T18" fmla="*/ 60 w 101"/>
                <a:gd name="T19" fmla="*/ 85 h 149"/>
                <a:gd name="T20" fmla="*/ 40 w 101"/>
                <a:gd name="T21" fmla="*/ 79 h 149"/>
                <a:gd name="T22" fmla="*/ 36 w 101"/>
                <a:gd name="T23" fmla="*/ 77 h 149"/>
                <a:gd name="T24" fmla="*/ 25 w 101"/>
                <a:gd name="T25" fmla="*/ 71 h 149"/>
                <a:gd name="T26" fmla="*/ 16 w 101"/>
                <a:gd name="T27" fmla="*/ 62 h 149"/>
                <a:gd name="T28" fmla="*/ 11 w 101"/>
                <a:gd name="T29" fmla="*/ 49 h 149"/>
                <a:gd name="T30" fmla="*/ 10 w 101"/>
                <a:gd name="T31" fmla="*/ 40 h 149"/>
                <a:gd name="T32" fmla="*/ 14 w 101"/>
                <a:gd name="T33" fmla="*/ 24 h 149"/>
                <a:gd name="T34" fmla="*/ 22 w 101"/>
                <a:gd name="T35" fmla="*/ 11 h 149"/>
                <a:gd name="T36" fmla="*/ 34 w 101"/>
                <a:gd name="T37" fmla="*/ 3 h 149"/>
                <a:gd name="T38" fmla="*/ 50 w 101"/>
                <a:gd name="T39" fmla="*/ 0 h 149"/>
                <a:gd name="T40" fmla="*/ 61 w 101"/>
                <a:gd name="T41" fmla="*/ 1 h 149"/>
                <a:gd name="T42" fmla="*/ 78 w 101"/>
                <a:gd name="T43" fmla="*/ 11 h 149"/>
                <a:gd name="T44" fmla="*/ 65 w 101"/>
                <a:gd name="T45" fmla="*/ 38 h 149"/>
                <a:gd name="T46" fmla="*/ 64 w 101"/>
                <a:gd name="T47" fmla="*/ 34 h 149"/>
                <a:gd name="T48" fmla="*/ 56 w 101"/>
                <a:gd name="T49" fmla="*/ 29 h 149"/>
                <a:gd name="T50" fmla="*/ 53 w 101"/>
                <a:gd name="T51" fmla="*/ 28 h 149"/>
                <a:gd name="T52" fmla="*/ 44 w 101"/>
                <a:gd name="T53" fmla="*/ 32 h 149"/>
                <a:gd name="T54" fmla="*/ 40 w 101"/>
                <a:gd name="T55" fmla="*/ 40 h 149"/>
                <a:gd name="T56" fmla="*/ 42 w 101"/>
                <a:gd name="T57" fmla="*/ 44 h 149"/>
                <a:gd name="T58" fmla="*/ 47 w 101"/>
                <a:gd name="T59" fmla="*/ 50 h 149"/>
                <a:gd name="T60" fmla="*/ 61 w 101"/>
                <a:gd name="T61" fmla="*/ 55 h 149"/>
                <a:gd name="T62" fmla="*/ 73 w 101"/>
                <a:gd name="T63" fmla="*/ 59 h 149"/>
                <a:gd name="T64" fmla="*/ 83 w 101"/>
                <a:gd name="T65" fmla="*/ 63 h 149"/>
                <a:gd name="T66" fmla="*/ 93 w 101"/>
                <a:gd name="T67" fmla="*/ 72 h 149"/>
                <a:gd name="T68" fmla="*/ 99 w 101"/>
                <a:gd name="T69" fmla="*/ 84 h 149"/>
                <a:gd name="T70" fmla="*/ 101 w 101"/>
                <a:gd name="T71" fmla="*/ 100 h 149"/>
                <a:gd name="T72" fmla="*/ 100 w 101"/>
                <a:gd name="T73" fmla="*/ 111 h 149"/>
                <a:gd name="T74" fmla="*/ 93 w 101"/>
                <a:gd name="T75" fmla="*/ 128 h 149"/>
                <a:gd name="T76" fmla="*/ 79 w 101"/>
                <a:gd name="T77" fmla="*/ 142 h 149"/>
                <a:gd name="T78" fmla="*/ 61 w 101"/>
                <a:gd name="T79" fmla="*/ 149 h 149"/>
                <a:gd name="T80" fmla="*/ 50 w 101"/>
                <a:gd name="T81" fmla="*/ 149 h 149"/>
                <a:gd name="T82" fmla="*/ 29 w 101"/>
                <a:gd name="T83" fmla="*/ 145 h 149"/>
                <a:gd name="T84" fmla="*/ 14 w 101"/>
                <a:gd name="T85" fmla="*/ 135 h 149"/>
                <a:gd name="T86" fmla="*/ 4 w 101"/>
                <a:gd name="T87" fmla="*/ 118 h 149"/>
                <a:gd name="T88" fmla="*/ 0 w 101"/>
                <a:gd name="T89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9">
                  <a:moveTo>
                    <a:pt x="31" y="99"/>
                  </a:moveTo>
                  <a:lnTo>
                    <a:pt x="31" y="99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4" y="111"/>
                  </a:lnTo>
                  <a:lnTo>
                    <a:pt x="37" y="113"/>
                  </a:lnTo>
                  <a:lnTo>
                    <a:pt x="43" y="117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7" y="118"/>
                  </a:lnTo>
                  <a:lnTo>
                    <a:pt x="64" y="115"/>
                  </a:lnTo>
                  <a:lnTo>
                    <a:pt x="66" y="112"/>
                  </a:lnTo>
                  <a:lnTo>
                    <a:pt x="67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95"/>
                  </a:lnTo>
                  <a:lnTo>
                    <a:pt x="66" y="92"/>
                  </a:lnTo>
                  <a:lnTo>
                    <a:pt x="64" y="88"/>
                  </a:lnTo>
                  <a:lnTo>
                    <a:pt x="60" y="85"/>
                  </a:lnTo>
                  <a:lnTo>
                    <a:pt x="51" y="82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6" y="77"/>
                  </a:lnTo>
                  <a:lnTo>
                    <a:pt x="29" y="74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6" y="62"/>
                  </a:lnTo>
                  <a:lnTo>
                    <a:pt x="12" y="56"/>
                  </a:lnTo>
                  <a:lnTo>
                    <a:pt x="11" y="4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32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8" y="6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71" y="5"/>
                  </a:lnTo>
                  <a:lnTo>
                    <a:pt x="78" y="11"/>
                  </a:lnTo>
                  <a:lnTo>
                    <a:pt x="85" y="1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4" y="34"/>
                  </a:lnTo>
                  <a:lnTo>
                    <a:pt x="60" y="31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48" y="29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4"/>
                  </a:lnTo>
                  <a:lnTo>
                    <a:pt x="44" y="48"/>
                  </a:lnTo>
                  <a:lnTo>
                    <a:pt x="47" y="50"/>
                  </a:lnTo>
                  <a:lnTo>
                    <a:pt x="51" y="53"/>
                  </a:lnTo>
                  <a:lnTo>
                    <a:pt x="61" y="55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8" y="61"/>
                  </a:lnTo>
                  <a:lnTo>
                    <a:pt x="83" y="63"/>
                  </a:lnTo>
                  <a:lnTo>
                    <a:pt x="88" y="67"/>
                  </a:lnTo>
                  <a:lnTo>
                    <a:pt x="93" y="72"/>
                  </a:lnTo>
                  <a:lnTo>
                    <a:pt x="96" y="78"/>
                  </a:lnTo>
                  <a:lnTo>
                    <a:pt x="99" y="84"/>
                  </a:lnTo>
                  <a:lnTo>
                    <a:pt x="100" y="92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0" y="111"/>
                  </a:lnTo>
                  <a:lnTo>
                    <a:pt x="98" y="121"/>
                  </a:lnTo>
                  <a:lnTo>
                    <a:pt x="93" y="128"/>
                  </a:lnTo>
                  <a:lnTo>
                    <a:pt x="87" y="135"/>
                  </a:lnTo>
                  <a:lnTo>
                    <a:pt x="79" y="142"/>
                  </a:lnTo>
                  <a:lnTo>
                    <a:pt x="71" y="146"/>
                  </a:lnTo>
                  <a:lnTo>
                    <a:pt x="61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39" y="149"/>
                  </a:lnTo>
                  <a:lnTo>
                    <a:pt x="29" y="145"/>
                  </a:lnTo>
                  <a:lnTo>
                    <a:pt x="21" y="140"/>
                  </a:lnTo>
                  <a:lnTo>
                    <a:pt x="14" y="135"/>
                  </a:lnTo>
                  <a:lnTo>
                    <a:pt x="9" y="127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99"/>
                  </a:lnTo>
                  <a:lnTo>
                    <a:pt x="3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2015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5 w 149"/>
                <a:gd name="T9" fmla="*/ 120 h 149"/>
                <a:gd name="T10" fmla="*/ 85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5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1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7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7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1" y="22"/>
                  </a:lnTo>
                  <a:lnTo>
                    <a:pt x="32" y="12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7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2071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5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3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2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1 w 148"/>
                <a:gd name="T23" fmla="*/ 59 h 149"/>
                <a:gd name="T24" fmla="*/ 6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3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5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6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8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5" y="148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9" y="138"/>
                  </a:lnTo>
                  <a:lnTo>
                    <a:pt x="99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5" y="17"/>
                  </a:lnTo>
                  <a:lnTo>
                    <a:pt x="115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8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8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2132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3 w 69"/>
                <a:gd name="T3" fmla="*/ 1 h 148"/>
                <a:gd name="T4" fmla="*/ 33 w 69"/>
                <a:gd name="T5" fmla="*/ 17 h 148"/>
                <a:gd name="T6" fmla="*/ 33 w 69"/>
                <a:gd name="T7" fmla="*/ 17 h 148"/>
                <a:gd name="T8" fmla="*/ 38 w 69"/>
                <a:gd name="T9" fmla="*/ 10 h 148"/>
                <a:gd name="T10" fmla="*/ 46 w 69"/>
                <a:gd name="T11" fmla="*/ 5 h 148"/>
                <a:gd name="T12" fmla="*/ 51 w 69"/>
                <a:gd name="T13" fmla="*/ 3 h 148"/>
                <a:gd name="T14" fmla="*/ 56 w 69"/>
                <a:gd name="T15" fmla="*/ 1 h 148"/>
                <a:gd name="T16" fmla="*/ 63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4 w 69"/>
                <a:gd name="T29" fmla="*/ 33 h 148"/>
                <a:gd name="T30" fmla="*/ 47 w 69"/>
                <a:gd name="T31" fmla="*/ 37 h 148"/>
                <a:gd name="T32" fmla="*/ 43 w 69"/>
                <a:gd name="T33" fmla="*/ 40 h 148"/>
                <a:gd name="T34" fmla="*/ 38 w 69"/>
                <a:gd name="T35" fmla="*/ 46 h 148"/>
                <a:gd name="T36" fmla="*/ 35 w 69"/>
                <a:gd name="T37" fmla="*/ 53 h 148"/>
                <a:gd name="T38" fmla="*/ 33 w 69"/>
                <a:gd name="T39" fmla="*/ 60 h 148"/>
                <a:gd name="T40" fmla="*/ 33 w 69"/>
                <a:gd name="T41" fmla="*/ 67 h 148"/>
                <a:gd name="T42" fmla="*/ 33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3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8" y="10"/>
                  </a:lnTo>
                  <a:lnTo>
                    <a:pt x="46" y="5"/>
                  </a:lnTo>
                  <a:lnTo>
                    <a:pt x="51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3" y="60"/>
                  </a:lnTo>
                  <a:lnTo>
                    <a:pt x="33" y="67"/>
                  </a:lnTo>
                  <a:lnTo>
                    <a:pt x="33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2160" y="2429"/>
              <a:ext cx="50" cy="50"/>
            </a:xfrm>
            <a:custGeom>
              <a:avLst/>
              <a:gdLst>
                <a:gd name="T0" fmla="*/ 76 w 150"/>
                <a:gd name="T1" fmla="*/ 120 h 149"/>
                <a:gd name="T2" fmla="*/ 93 w 150"/>
                <a:gd name="T3" fmla="*/ 116 h 149"/>
                <a:gd name="T4" fmla="*/ 106 w 150"/>
                <a:gd name="T5" fmla="*/ 106 h 149"/>
                <a:gd name="T6" fmla="*/ 115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9 w 150"/>
                <a:gd name="T13" fmla="*/ 90 h 149"/>
                <a:gd name="T14" fmla="*/ 144 w 150"/>
                <a:gd name="T15" fmla="*/ 104 h 149"/>
                <a:gd name="T16" fmla="*/ 128 w 150"/>
                <a:gd name="T17" fmla="*/ 128 h 149"/>
                <a:gd name="T18" fmla="*/ 105 w 150"/>
                <a:gd name="T19" fmla="*/ 144 h 149"/>
                <a:gd name="T20" fmla="*/ 90 w 150"/>
                <a:gd name="T21" fmla="*/ 148 h 149"/>
                <a:gd name="T22" fmla="*/ 76 w 150"/>
                <a:gd name="T23" fmla="*/ 149 h 149"/>
                <a:gd name="T24" fmla="*/ 67 w 150"/>
                <a:gd name="T25" fmla="*/ 149 h 149"/>
                <a:gd name="T26" fmla="*/ 53 w 150"/>
                <a:gd name="T27" fmla="*/ 146 h 149"/>
                <a:gd name="T28" fmla="*/ 33 w 150"/>
                <a:gd name="T29" fmla="*/ 137 h 149"/>
                <a:gd name="T30" fmla="*/ 14 w 150"/>
                <a:gd name="T31" fmla="*/ 117 h 149"/>
                <a:gd name="T32" fmla="*/ 4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3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60 w 150"/>
                <a:gd name="T47" fmla="*/ 1 h 149"/>
                <a:gd name="T48" fmla="*/ 76 w 150"/>
                <a:gd name="T49" fmla="*/ 0 h 149"/>
                <a:gd name="T50" fmla="*/ 84 w 150"/>
                <a:gd name="T51" fmla="*/ 0 h 149"/>
                <a:gd name="T52" fmla="*/ 99 w 150"/>
                <a:gd name="T53" fmla="*/ 4 h 149"/>
                <a:gd name="T54" fmla="*/ 112 w 150"/>
                <a:gd name="T55" fmla="*/ 9 h 149"/>
                <a:gd name="T56" fmla="*/ 129 w 150"/>
                <a:gd name="T57" fmla="*/ 22 h 149"/>
                <a:gd name="T58" fmla="*/ 105 w 150"/>
                <a:gd name="T59" fmla="*/ 43 h 149"/>
                <a:gd name="T60" fmla="*/ 93 w 150"/>
                <a:gd name="T61" fmla="*/ 34 h 149"/>
                <a:gd name="T62" fmla="*/ 76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7 w 150"/>
                <a:gd name="T75" fmla="*/ 93 h 149"/>
                <a:gd name="T76" fmla="*/ 45 w 150"/>
                <a:gd name="T77" fmla="*/ 106 h 149"/>
                <a:gd name="T78" fmla="*/ 59 w 150"/>
                <a:gd name="T79" fmla="*/ 116 h 149"/>
                <a:gd name="T80" fmla="*/ 76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6" y="120"/>
                  </a:moveTo>
                  <a:lnTo>
                    <a:pt x="76" y="120"/>
                  </a:lnTo>
                  <a:lnTo>
                    <a:pt x="84" y="118"/>
                  </a:lnTo>
                  <a:lnTo>
                    <a:pt x="93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5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0" y="83"/>
                  </a:lnTo>
                  <a:lnTo>
                    <a:pt x="149" y="90"/>
                  </a:lnTo>
                  <a:lnTo>
                    <a:pt x="146" y="98"/>
                  </a:lnTo>
                  <a:lnTo>
                    <a:pt x="144" y="104"/>
                  </a:lnTo>
                  <a:lnTo>
                    <a:pt x="138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5" y="144"/>
                  </a:lnTo>
                  <a:lnTo>
                    <a:pt x="98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3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3" y="59"/>
                  </a:lnTo>
                  <a:lnTo>
                    <a:pt x="4" y="51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3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4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66" y="31"/>
                  </a:lnTo>
                  <a:lnTo>
                    <a:pt x="59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7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7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9" y="116"/>
                  </a:lnTo>
                  <a:lnTo>
                    <a:pt x="66" y="118"/>
                  </a:lnTo>
                  <a:lnTo>
                    <a:pt x="76" y="120"/>
                  </a:lnTo>
                  <a:lnTo>
                    <a:pt x="7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2219" y="2409"/>
              <a:ext cx="43" cy="69"/>
            </a:xfrm>
            <a:custGeom>
              <a:avLst/>
              <a:gdLst>
                <a:gd name="T0" fmla="*/ 0 w 130"/>
                <a:gd name="T1" fmla="*/ 4 h 209"/>
                <a:gd name="T2" fmla="*/ 31 w 130"/>
                <a:gd name="T3" fmla="*/ 0 h 209"/>
                <a:gd name="T4" fmla="*/ 31 w 130"/>
                <a:gd name="T5" fmla="*/ 79 h 209"/>
                <a:gd name="T6" fmla="*/ 31 w 130"/>
                <a:gd name="T7" fmla="*/ 79 h 209"/>
                <a:gd name="T8" fmla="*/ 39 w 130"/>
                <a:gd name="T9" fmla="*/ 72 h 209"/>
                <a:gd name="T10" fmla="*/ 48 w 130"/>
                <a:gd name="T11" fmla="*/ 66 h 209"/>
                <a:gd name="T12" fmla="*/ 60 w 130"/>
                <a:gd name="T13" fmla="*/ 62 h 209"/>
                <a:gd name="T14" fmla="*/ 67 w 130"/>
                <a:gd name="T15" fmla="*/ 61 h 209"/>
                <a:gd name="T16" fmla="*/ 74 w 130"/>
                <a:gd name="T17" fmla="*/ 61 h 209"/>
                <a:gd name="T18" fmla="*/ 74 w 130"/>
                <a:gd name="T19" fmla="*/ 61 h 209"/>
                <a:gd name="T20" fmla="*/ 86 w 130"/>
                <a:gd name="T21" fmla="*/ 62 h 209"/>
                <a:gd name="T22" fmla="*/ 97 w 130"/>
                <a:gd name="T23" fmla="*/ 65 h 209"/>
                <a:gd name="T24" fmla="*/ 107 w 130"/>
                <a:gd name="T25" fmla="*/ 70 h 209"/>
                <a:gd name="T26" fmla="*/ 114 w 130"/>
                <a:gd name="T27" fmla="*/ 77 h 209"/>
                <a:gd name="T28" fmla="*/ 120 w 130"/>
                <a:gd name="T29" fmla="*/ 85 h 209"/>
                <a:gd name="T30" fmla="*/ 125 w 130"/>
                <a:gd name="T31" fmla="*/ 95 h 209"/>
                <a:gd name="T32" fmla="*/ 129 w 130"/>
                <a:gd name="T33" fmla="*/ 107 h 209"/>
                <a:gd name="T34" fmla="*/ 130 w 130"/>
                <a:gd name="T35" fmla="*/ 121 h 209"/>
                <a:gd name="T36" fmla="*/ 130 w 130"/>
                <a:gd name="T37" fmla="*/ 209 h 209"/>
                <a:gd name="T38" fmla="*/ 97 w 130"/>
                <a:gd name="T39" fmla="*/ 209 h 209"/>
                <a:gd name="T40" fmla="*/ 97 w 130"/>
                <a:gd name="T41" fmla="*/ 128 h 209"/>
                <a:gd name="T42" fmla="*/ 97 w 130"/>
                <a:gd name="T43" fmla="*/ 128 h 209"/>
                <a:gd name="T44" fmla="*/ 97 w 130"/>
                <a:gd name="T45" fmla="*/ 120 h 209"/>
                <a:gd name="T46" fmla="*/ 96 w 130"/>
                <a:gd name="T47" fmla="*/ 112 h 209"/>
                <a:gd name="T48" fmla="*/ 93 w 130"/>
                <a:gd name="T49" fmla="*/ 106 h 209"/>
                <a:gd name="T50" fmla="*/ 90 w 130"/>
                <a:gd name="T51" fmla="*/ 101 h 209"/>
                <a:gd name="T52" fmla="*/ 85 w 130"/>
                <a:gd name="T53" fmla="*/ 96 h 209"/>
                <a:gd name="T54" fmla="*/ 80 w 130"/>
                <a:gd name="T55" fmla="*/ 94 h 209"/>
                <a:gd name="T56" fmla="*/ 73 w 130"/>
                <a:gd name="T57" fmla="*/ 92 h 209"/>
                <a:gd name="T58" fmla="*/ 65 w 130"/>
                <a:gd name="T59" fmla="*/ 92 h 209"/>
                <a:gd name="T60" fmla="*/ 65 w 130"/>
                <a:gd name="T61" fmla="*/ 92 h 209"/>
                <a:gd name="T62" fmla="*/ 58 w 130"/>
                <a:gd name="T63" fmla="*/ 92 h 209"/>
                <a:gd name="T64" fmla="*/ 52 w 130"/>
                <a:gd name="T65" fmla="*/ 94 h 209"/>
                <a:gd name="T66" fmla="*/ 46 w 130"/>
                <a:gd name="T67" fmla="*/ 98 h 209"/>
                <a:gd name="T68" fmla="*/ 41 w 130"/>
                <a:gd name="T69" fmla="*/ 101 h 209"/>
                <a:gd name="T70" fmla="*/ 37 w 130"/>
                <a:gd name="T71" fmla="*/ 107 h 209"/>
                <a:gd name="T72" fmla="*/ 34 w 130"/>
                <a:gd name="T73" fmla="*/ 114 h 209"/>
                <a:gd name="T74" fmla="*/ 32 w 130"/>
                <a:gd name="T75" fmla="*/ 121 h 209"/>
                <a:gd name="T76" fmla="*/ 31 w 130"/>
                <a:gd name="T77" fmla="*/ 128 h 209"/>
                <a:gd name="T78" fmla="*/ 31 w 130"/>
                <a:gd name="T79" fmla="*/ 209 h 209"/>
                <a:gd name="T80" fmla="*/ 0 w 130"/>
                <a:gd name="T81" fmla="*/ 209 h 209"/>
                <a:gd name="T82" fmla="*/ 0 w 130"/>
                <a:gd name="T83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09">
                  <a:moveTo>
                    <a:pt x="0" y="4"/>
                  </a:moveTo>
                  <a:lnTo>
                    <a:pt x="31" y="0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9" y="72"/>
                  </a:lnTo>
                  <a:lnTo>
                    <a:pt x="48" y="66"/>
                  </a:lnTo>
                  <a:lnTo>
                    <a:pt x="60" y="62"/>
                  </a:lnTo>
                  <a:lnTo>
                    <a:pt x="67" y="6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86" y="62"/>
                  </a:lnTo>
                  <a:lnTo>
                    <a:pt x="97" y="65"/>
                  </a:lnTo>
                  <a:lnTo>
                    <a:pt x="107" y="70"/>
                  </a:lnTo>
                  <a:lnTo>
                    <a:pt x="114" y="77"/>
                  </a:lnTo>
                  <a:lnTo>
                    <a:pt x="120" y="85"/>
                  </a:lnTo>
                  <a:lnTo>
                    <a:pt x="125" y="95"/>
                  </a:lnTo>
                  <a:lnTo>
                    <a:pt x="129" y="107"/>
                  </a:lnTo>
                  <a:lnTo>
                    <a:pt x="130" y="121"/>
                  </a:lnTo>
                  <a:lnTo>
                    <a:pt x="130" y="209"/>
                  </a:lnTo>
                  <a:lnTo>
                    <a:pt x="97" y="209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0"/>
                  </a:lnTo>
                  <a:lnTo>
                    <a:pt x="96" y="112"/>
                  </a:lnTo>
                  <a:lnTo>
                    <a:pt x="93" y="106"/>
                  </a:lnTo>
                  <a:lnTo>
                    <a:pt x="90" y="101"/>
                  </a:lnTo>
                  <a:lnTo>
                    <a:pt x="85" y="96"/>
                  </a:lnTo>
                  <a:lnTo>
                    <a:pt x="80" y="94"/>
                  </a:lnTo>
                  <a:lnTo>
                    <a:pt x="7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58" y="92"/>
                  </a:lnTo>
                  <a:lnTo>
                    <a:pt x="52" y="94"/>
                  </a:lnTo>
                  <a:lnTo>
                    <a:pt x="46" y="98"/>
                  </a:lnTo>
                  <a:lnTo>
                    <a:pt x="41" y="101"/>
                  </a:lnTo>
                  <a:lnTo>
                    <a:pt x="37" y="107"/>
                  </a:lnTo>
                  <a:lnTo>
                    <a:pt x="34" y="114"/>
                  </a:lnTo>
                  <a:lnTo>
                    <a:pt x="32" y="121"/>
                  </a:lnTo>
                  <a:lnTo>
                    <a:pt x="31" y="128"/>
                  </a:lnTo>
                  <a:lnTo>
                    <a:pt x="31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2300" y="2410"/>
              <a:ext cx="67" cy="69"/>
            </a:xfrm>
            <a:custGeom>
              <a:avLst/>
              <a:gdLst>
                <a:gd name="T0" fmla="*/ 101 w 202"/>
                <a:gd name="T1" fmla="*/ 176 h 207"/>
                <a:gd name="T2" fmla="*/ 129 w 202"/>
                <a:gd name="T3" fmla="*/ 171 h 207"/>
                <a:gd name="T4" fmla="*/ 150 w 202"/>
                <a:gd name="T5" fmla="*/ 156 h 207"/>
                <a:gd name="T6" fmla="*/ 165 w 202"/>
                <a:gd name="T7" fmla="*/ 132 h 207"/>
                <a:gd name="T8" fmla="*/ 170 w 202"/>
                <a:gd name="T9" fmla="*/ 103 h 207"/>
                <a:gd name="T10" fmla="*/ 202 w 202"/>
                <a:gd name="T11" fmla="*/ 103 h 207"/>
                <a:gd name="T12" fmla="*/ 201 w 202"/>
                <a:gd name="T13" fmla="*/ 124 h 207"/>
                <a:gd name="T14" fmla="*/ 195 w 202"/>
                <a:gd name="T15" fmla="*/ 143 h 207"/>
                <a:gd name="T16" fmla="*/ 185 w 202"/>
                <a:gd name="T17" fmla="*/ 162 h 207"/>
                <a:gd name="T18" fmla="*/ 173 w 202"/>
                <a:gd name="T19" fmla="*/ 178 h 207"/>
                <a:gd name="T20" fmla="*/ 159 w 202"/>
                <a:gd name="T21" fmla="*/ 190 h 207"/>
                <a:gd name="T22" fmla="*/ 142 w 202"/>
                <a:gd name="T23" fmla="*/ 200 h 207"/>
                <a:gd name="T24" fmla="*/ 122 w 202"/>
                <a:gd name="T25" fmla="*/ 206 h 207"/>
                <a:gd name="T26" fmla="*/ 101 w 202"/>
                <a:gd name="T27" fmla="*/ 207 h 207"/>
                <a:gd name="T28" fmla="*/ 92 w 202"/>
                <a:gd name="T29" fmla="*/ 207 h 207"/>
                <a:gd name="T30" fmla="*/ 71 w 202"/>
                <a:gd name="T31" fmla="*/ 203 h 207"/>
                <a:gd name="T32" fmla="*/ 53 w 202"/>
                <a:gd name="T33" fmla="*/ 195 h 207"/>
                <a:gd name="T34" fmla="*/ 37 w 202"/>
                <a:gd name="T35" fmla="*/ 184 h 207"/>
                <a:gd name="T36" fmla="*/ 23 w 202"/>
                <a:gd name="T37" fmla="*/ 169 h 207"/>
                <a:gd name="T38" fmla="*/ 12 w 202"/>
                <a:gd name="T39" fmla="*/ 153 h 207"/>
                <a:gd name="T40" fmla="*/ 5 w 202"/>
                <a:gd name="T41" fmla="*/ 135 h 207"/>
                <a:gd name="T42" fmla="*/ 2 w 202"/>
                <a:gd name="T43" fmla="*/ 114 h 207"/>
                <a:gd name="T44" fmla="*/ 0 w 202"/>
                <a:gd name="T45" fmla="*/ 103 h 207"/>
                <a:gd name="T46" fmla="*/ 3 w 202"/>
                <a:gd name="T47" fmla="*/ 82 h 207"/>
                <a:gd name="T48" fmla="*/ 9 w 202"/>
                <a:gd name="T49" fmla="*/ 63 h 207"/>
                <a:gd name="T50" fmla="*/ 17 w 202"/>
                <a:gd name="T51" fmla="*/ 45 h 207"/>
                <a:gd name="T52" fmla="*/ 30 w 202"/>
                <a:gd name="T53" fmla="*/ 30 h 207"/>
                <a:gd name="T54" fmla="*/ 44 w 202"/>
                <a:gd name="T55" fmla="*/ 17 h 207"/>
                <a:gd name="T56" fmla="*/ 61 w 202"/>
                <a:gd name="T57" fmla="*/ 8 h 207"/>
                <a:gd name="T58" fmla="*/ 81 w 202"/>
                <a:gd name="T59" fmla="*/ 2 h 207"/>
                <a:gd name="T60" fmla="*/ 101 w 202"/>
                <a:gd name="T61" fmla="*/ 0 h 207"/>
                <a:gd name="T62" fmla="*/ 114 w 202"/>
                <a:gd name="T63" fmla="*/ 0 h 207"/>
                <a:gd name="T64" fmla="*/ 135 w 202"/>
                <a:gd name="T65" fmla="*/ 6 h 207"/>
                <a:gd name="T66" fmla="*/ 155 w 202"/>
                <a:gd name="T67" fmla="*/ 15 h 207"/>
                <a:gd name="T68" fmla="*/ 172 w 202"/>
                <a:gd name="T69" fmla="*/ 29 h 207"/>
                <a:gd name="T70" fmla="*/ 156 w 202"/>
                <a:gd name="T71" fmla="*/ 59 h 207"/>
                <a:gd name="T72" fmla="*/ 151 w 202"/>
                <a:gd name="T73" fmla="*/ 53 h 207"/>
                <a:gd name="T74" fmla="*/ 140 w 202"/>
                <a:gd name="T75" fmla="*/ 42 h 207"/>
                <a:gd name="T76" fmla="*/ 127 w 202"/>
                <a:gd name="T77" fmla="*/ 35 h 207"/>
                <a:gd name="T78" fmla="*/ 111 w 202"/>
                <a:gd name="T79" fmla="*/ 31 h 207"/>
                <a:gd name="T80" fmla="*/ 101 w 202"/>
                <a:gd name="T81" fmla="*/ 30 h 207"/>
                <a:gd name="T82" fmla="*/ 88 w 202"/>
                <a:gd name="T83" fmla="*/ 31 h 207"/>
                <a:gd name="T84" fmla="*/ 75 w 202"/>
                <a:gd name="T85" fmla="*/ 36 h 207"/>
                <a:gd name="T86" fmla="*/ 53 w 202"/>
                <a:gd name="T87" fmla="*/ 52 h 207"/>
                <a:gd name="T88" fmla="*/ 39 w 202"/>
                <a:gd name="T89" fmla="*/ 75 h 207"/>
                <a:gd name="T90" fmla="*/ 34 w 202"/>
                <a:gd name="T91" fmla="*/ 103 h 207"/>
                <a:gd name="T92" fmla="*/ 36 w 202"/>
                <a:gd name="T93" fmla="*/ 118 h 207"/>
                <a:gd name="T94" fmla="*/ 45 w 202"/>
                <a:gd name="T95" fmla="*/ 145 h 207"/>
                <a:gd name="T96" fmla="*/ 62 w 202"/>
                <a:gd name="T97" fmla="*/ 164 h 207"/>
                <a:gd name="T98" fmla="*/ 81 w 202"/>
                <a:gd name="T99" fmla="*/ 173 h 207"/>
                <a:gd name="T100" fmla="*/ 94 w 202"/>
                <a:gd name="T101" fmla="*/ 176 h 207"/>
                <a:gd name="T102" fmla="*/ 101 w 202"/>
                <a:gd name="T103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7">
                  <a:moveTo>
                    <a:pt x="101" y="176"/>
                  </a:moveTo>
                  <a:lnTo>
                    <a:pt x="101" y="176"/>
                  </a:lnTo>
                  <a:lnTo>
                    <a:pt x="116" y="175"/>
                  </a:lnTo>
                  <a:lnTo>
                    <a:pt x="129" y="171"/>
                  </a:lnTo>
                  <a:lnTo>
                    <a:pt x="140" y="164"/>
                  </a:lnTo>
                  <a:lnTo>
                    <a:pt x="150" y="156"/>
                  </a:lnTo>
                  <a:lnTo>
                    <a:pt x="159" y="145"/>
                  </a:lnTo>
                  <a:lnTo>
                    <a:pt x="165" y="132"/>
                  </a:lnTo>
                  <a:lnTo>
                    <a:pt x="168" y="119"/>
                  </a:lnTo>
                  <a:lnTo>
                    <a:pt x="170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2" y="114"/>
                  </a:lnTo>
                  <a:lnTo>
                    <a:pt x="201" y="124"/>
                  </a:lnTo>
                  <a:lnTo>
                    <a:pt x="199" y="135"/>
                  </a:lnTo>
                  <a:lnTo>
                    <a:pt x="195" y="143"/>
                  </a:lnTo>
                  <a:lnTo>
                    <a:pt x="190" y="153"/>
                  </a:lnTo>
                  <a:lnTo>
                    <a:pt x="185" y="162"/>
                  </a:lnTo>
                  <a:lnTo>
                    <a:pt x="181" y="169"/>
                  </a:lnTo>
                  <a:lnTo>
                    <a:pt x="173" y="178"/>
                  </a:lnTo>
                  <a:lnTo>
                    <a:pt x="167" y="184"/>
                  </a:lnTo>
                  <a:lnTo>
                    <a:pt x="159" y="190"/>
                  </a:lnTo>
                  <a:lnTo>
                    <a:pt x="151" y="195"/>
                  </a:lnTo>
                  <a:lnTo>
                    <a:pt x="142" y="200"/>
                  </a:lnTo>
                  <a:lnTo>
                    <a:pt x="133" y="203"/>
                  </a:lnTo>
                  <a:lnTo>
                    <a:pt x="122" y="206"/>
                  </a:lnTo>
                  <a:lnTo>
                    <a:pt x="112" y="207"/>
                  </a:lnTo>
                  <a:lnTo>
                    <a:pt x="101" y="207"/>
                  </a:lnTo>
                  <a:lnTo>
                    <a:pt x="101" y="207"/>
                  </a:lnTo>
                  <a:lnTo>
                    <a:pt x="92" y="207"/>
                  </a:lnTo>
                  <a:lnTo>
                    <a:pt x="81" y="206"/>
                  </a:lnTo>
                  <a:lnTo>
                    <a:pt x="71" y="203"/>
                  </a:lnTo>
                  <a:lnTo>
                    <a:pt x="61" y="200"/>
                  </a:lnTo>
                  <a:lnTo>
                    <a:pt x="53" y="195"/>
                  </a:lnTo>
                  <a:lnTo>
                    <a:pt x="44" y="190"/>
                  </a:lnTo>
                  <a:lnTo>
                    <a:pt x="37" y="184"/>
                  </a:lnTo>
                  <a:lnTo>
                    <a:pt x="30" y="178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9" y="143"/>
                  </a:lnTo>
                  <a:lnTo>
                    <a:pt x="5" y="135"/>
                  </a:lnTo>
                  <a:lnTo>
                    <a:pt x="3" y="124"/>
                  </a:lnTo>
                  <a:lnTo>
                    <a:pt x="2" y="114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2" y="92"/>
                  </a:lnTo>
                  <a:lnTo>
                    <a:pt x="3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3" y="12"/>
                  </a:lnTo>
                  <a:lnTo>
                    <a:pt x="61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5" y="6"/>
                  </a:lnTo>
                  <a:lnTo>
                    <a:pt x="146" y="9"/>
                  </a:lnTo>
                  <a:lnTo>
                    <a:pt x="155" y="15"/>
                  </a:lnTo>
                  <a:lnTo>
                    <a:pt x="163" y="22"/>
                  </a:lnTo>
                  <a:lnTo>
                    <a:pt x="172" y="29"/>
                  </a:lnTo>
                  <a:lnTo>
                    <a:pt x="179" y="37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1" y="53"/>
                  </a:lnTo>
                  <a:lnTo>
                    <a:pt x="146" y="47"/>
                  </a:lnTo>
                  <a:lnTo>
                    <a:pt x="140" y="42"/>
                  </a:lnTo>
                  <a:lnTo>
                    <a:pt x="134" y="39"/>
                  </a:lnTo>
                  <a:lnTo>
                    <a:pt x="127" y="35"/>
                  </a:lnTo>
                  <a:lnTo>
                    <a:pt x="118" y="32"/>
                  </a:lnTo>
                  <a:lnTo>
                    <a:pt x="111" y="31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94" y="31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5" y="36"/>
                  </a:lnTo>
                  <a:lnTo>
                    <a:pt x="62" y="42"/>
                  </a:lnTo>
                  <a:lnTo>
                    <a:pt x="53" y="52"/>
                  </a:lnTo>
                  <a:lnTo>
                    <a:pt x="45" y="62"/>
                  </a:lnTo>
                  <a:lnTo>
                    <a:pt x="39" y="75"/>
                  </a:lnTo>
                  <a:lnTo>
                    <a:pt x="36" y="89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6" y="118"/>
                  </a:lnTo>
                  <a:lnTo>
                    <a:pt x="39" y="132"/>
                  </a:lnTo>
                  <a:lnTo>
                    <a:pt x="45" y="145"/>
                  </a:lnTo>
                  <a:lnTo>
                    <a:pt x="53" y="156"/>
                  </a:lnTo>
                  <a:lnTo>
                    <a:pt x="62" y="164"/>
                  </a:lnTo>
                  <a:lnTo>
                    <a:pt x="75" y="170"/>
                  </a:lnTo>
                  <a:lnTo>
                    <a:pt x="81" y="173"/>
                  </a:lnTo>
                  <a:lnTo>
                    <a:pt x="88" y="175"/>
                  </a:lnTo>
                  <a:lnTo>
                    <a:pt x="94" y="176"/>
                  </a:lnTo>
                  <a:lnTo>
                    <a:pt x="101" y="176"/>
                  </a:lnTo>
                  <a:lnTo>
                    <a:pt x="101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 noEditPoints="1"/>
            </p:cNvSpPr>
            <p:nvPr userDrawn="1"/>
          </p:nvSpPr>
          <p:spPr bwMode="auto">
            <a:xfrm>
              <a:off x="2376" y="2429"/>
              <a:ext cx="49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59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7 w 148"/>
                <a:gd name="T23" fmla="*/ 149 h 149"/>
                <a:gd name="T24" fmla="*/ 75 w 148"/>
                <a:gd name="T25" fmla="*/ 149 h 149"/>
                <a:gd name="T26" fmla="*/ 59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5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8 w 148"/>
                <a:gd name="T71" fmla="*/ 38 h 149"/>
                <a:gd name="T72" fmla="*/ 87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59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8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3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5" y="12"/>
                  </a:lnTo>
                  <a:lnTo>
                    <a:pt x="126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8" y="38"/>
                  </a:lnTo>
                  <a:lnTo>
                    <a:pt x="94" y="34"/>
                  </a:lnTo>
                  <a:lnTo>
                    <a:pt x="87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2434" y="2429"/>
              <a:ext cx="43" cy="49"/>
            </a:xfrm>
            <a:custGeom>
              <a:avLst/>
              <a:gdLst>
                <a:gd name="T0" fmla="*/ 0 w 128"/>
                <a:gd name="T1" fmla="*/ 1 h 148"/>
                <a:gd name="T2" fmla="*/ 32 w 128"/>
                <a:gd name="T3" fmla="*/ 1 h 148"/>
                <a:gd name="T4" fmla="*/ 32 w 128"/>
                <a:gd name="T5" fmla="*/ 18 h 148"/>
                <a:gd name="T6" fmla="*/ 32 w 128"/>
                <a:gd name="T7" fmla="*/ 18 h 148"/>
                <a:gd name="T8" fmla="*/ 38 w 128"/>
                <a:gd name="T9" fmla="*/ 12 h 148"/>
                <a:gd name="T10" fmla="*/ 47 w 128"/>
                <a:gd name="T11" fmla="*/ 6 h 148"/>
                <a:gd name="T12" fmla="*/ 53 w 128"/>
                <a:gd name="T13" fmla="*/ 4 h 148"/>
                <a:gd name="T14" fmla="*/ 59 w 128"/>
                <a:gd name="T15" fmla="*/ 1 h 148"/>
                <a:gd name="T16" fmla="*/ 65 w 128"/>
                <a:gd name="T17" fmla="*/ 0 h 148"/>
                <a:gd name="T18" fmla="*/ 72 w 128"/>
                <a:gd name="T19" fmla="*/ 0 h 148"/>
                <a:gd name="T20" fmla="*/ 72 w 128"/>
                <a:gd name="T21" fmla="*/ 0 h 148"/>
                <a:gd name="T22" fmla="*/ 84 w 128"/>
                <a:gd name="T23" fmla="*/ 1 h 148"/>
                <a:gd name="T24" fmla="*/ 97 w 128"/>
                <a:gd name="T25" fmla="*/ 4 h 148"/>
                <a:gd name="T26" fmla="*/ 105 w 128"/>
                <a:gd name="T27" fmla="*/ 9 h 148"/>
                <a:gd name="T28" fmla="*/ 114 w 128"/>
                <a:gd name="T29" fmla="*/ 16 h 148"/>
                <a:gd name="T30" fmla="*/ 120 w 128"/>
                <a:gd name="T31" fmla="*/ 24 h 148"/>
                <a:gd name="T32" fmla="*/ 125 w 128"/>
                <a:gd name="T33" fmla="*/ 34 h 148"/>
                <a:gd name="T34" fmla="*/ 127 w 128"/>
                <a:gd name="T35" fmla="*/ 46 h 148"/>
                <a:gd name="T36" fmla="*/ 128 w 128"/>
                <a:gd name="T37" fmla="*/ 60 h 148"/>
                <a:gd name="T38" fmla="*/ 128 w 128"/>
                <a:gd name="T39" fmla="*/ 148 h 148"/>
                <a:gd name="T40" fmla="*/ 97 w 128"/>
                <a:gd name="T41" fmla="*/ 148 h 148"/>
                <a:gd name="T42" fmla="*/ 97 w 128"/>
                <a:gd name="T43" fmla="*/ 67 h 148"/>
                <a:gd name="T44" fmla="*/ 97 w 128"/>
                <a:gd name="T45" fmla="*/ 67 h 148"/>
                <a:gd name="T46" fmla="*/ 95 w 128"/>
                <a:gd name="T47" fmla="*/ 59 h 148"/>
                <a:gd name="T48" fmla="*/ 94 w 128"/>
                <a:gd name="T49" fmla="*/ 50 h 148"/>
                <a:gd name="T50" fmla="*/ 92 w 128"/>
                <a:gd name="T51" fmla="*/ 44 h 148"/>
                <a:gd name="T52" fmla="*/ 88 w 128"/>
                <a:gd name="T53" fmla="*/ 39 h 148"/>
                <a:gd name="T54" fmla="*/ 83 w 128"/>
                <a:gd name="T55" fmla="*/ 35 h 148"/>
                <a:gd name="T56" fmla="*/ 78 w 128"/>
                <a:gd name="T57" fmla="*/ 32 h 148"/>
                <a:gd name="T58" fmla="*/ 71 w 128"/>
                <a:gd name="T59" fmla="*/ 31 h 148"/>
                <a:gd name="T60" fmla="*/ 64 w 128"/>
                <a:gd name="T61" fmla="*/ 31 h 148"/>
                <a:gd name="T62" fmla="*/ 64 w 128"/>
                <a:gd name="T63" fmla="*/ 31 h 148"/>
                <a:gd name="T64" fmla="*/ 56 w 128"/>
                <a:gd name="T65" fmla="*/ 31 h 148"/>
                <a:gd name="T66" fmla="*/ 50 w 128"/>
                <a:gd name="T67" fmla="*/ 33 h 148"/>
                <a:gd name="T68" fmla="*/ 44 w 128"/>
                <a:gd name="T69" fmla="*/ 37 h 148"/>
                <a:gd name="T70" fmla="*/ 41 w 128"/>
                <a:gd name="T71" fmla="*/ 40 h 148"/>
                <a:gd name="T72" fmla="*/ 37 w 128"/>
                <a:gd name="T73" fmla="*/ 46 h 148"/>
                <a:gd name="T74" fmla="*/ 34 w 128"/>
                <a:gd name="T75" fmla="*/ 53 h 148"/>
                <a:gd name="T76" fmla="*/ 32 w 128"/>
                <a:gd name="T77" fmla="*/ 60 h 148"/>
                <a:gd name="T78" fmla="*/ 32 w 128"/>
                <a:gd name="T79" fmla="*/ 67 h 148"/>
                <a:gd name="T80" fmla="*/ 32 w 128"/>
                <a:gd name="T81" fmla="*/ 148 h 148"/>
                <a:gd name="T82" fmla="*/ 0 w 128"/>
                <a:gd name="T83" fmla="*/ 148 h 148"/>
                <a:gd name="T84" fmla="*/ 0 w 128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0" y="1"/>
                  </a:moveTo>
                  <a:lnTo>
                    <a:pt x="32" y="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47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4" y="1"/>
                  </a:lnTo>
                  <a:lnTo>
                    <a:pt x="97" y="4"/>
                  </a:lnTo>
                  <a:lnTo>
                    <a:pt x="105" y="9"/>
                  </a:lnTo>
                  <a:lnTo>
                    <a:pt x="114" y="16"/>
                  </a:lnTo>
                  <a:lnTo>
                    <a:pt x="120" y="24"/>
                  </a:lnTo>
                  <a:lnTo>
                    <a:pt x="125" y="34"/>
                  </a:lnTo>
                  <a:lnTo>
                    <a:pt x="127" y="46"/>
                  </a:lnTo>
                  <a:lnTo>
                    <a:pt x="128" y="60"/>
                  </a:lnTo>
                  <a:lnTo>
                    <a:pt x="128" y="148"/>
                  </a:lnTo>
                  <a:lnTo>
                    <a:pt x="97" y="148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59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8" y="39"/>
                  </a:lnTo>
                  <a:lnTo>
                    <a:pt x="83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37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 userDrawn="1"/>
          </p:nvSpPr>
          <p:spPr bwMode="auto">
            <a:xfrm>
              <a:off x="2484" y="2409"/>
              <a:ext cx="35" cy="69"/>
            </a:xfrm>
            <a:custGeom>
              <a:avLst/>
              <a:gdLst>
                <a:gd name="T0" fmla="*/ 30 w 106"/>
                <a:gd name="T1" fmla="*/ 4 h 209"/>
                <a:gd name="T2" fmla="*/ 62 w 106"/>
                <a:gd name="T3" fmla="*/ 0 h 209"/>
                <a:gd name="T4" fmla="*/ 62 w 106"/>
                <a:gd name="T5" fmla="*/ 62 h 209"/>
                <a:gd name="T6" fmla="*/ 106 w 106"/>
                <a:gd name="T7" fmla="*/ 62 h 209"/>
                <a:gd name="T8" fmla="*/ 106 w 106"/>
                <a:gd name="T9" fmla="*/ 93 h 209"/>
                <a:gd name="T10" fmla="*/ 62 w 106"/>
                <a:gd name="T11" fmla="*/ 93 h 209"/>
                <a:gd name="T12" fmla="*/ 62 w 106"/>
                <a:gd name="T13" fmla="*/ 209 h 209"/>
                <a:gd name="T14" fmla="*/ 30 w 106"/>
                <a:gd name="T15" fmla="*/ 209 h 209"/>
                <a:gd name="T16" fmla="*/ 30 w 106"/>
                <a:gd name="T17" fmla="*/ 93 h 209"/>
                <a:gd name="T18" fmla="*/ 0 w 106"/>
                <a:gd name="T19" fmla="*/ 93 h 209"/>
                <a:gd name="T20" fmla="*/ 0 w 106"/>
                <a:gd name="T21" fmla="*/ 62 h 209"/>
                <a:gd name="T22" fmla="*/ 30 w 106"/>
                <a:gd name="T23" fmla="*/ 62 h 209"/>
                <a:gd name="T24" fmla="*/ 30 w 106"/>
                <a:gd name="T25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09">
                  <a:moveTo>
                    <a:pt x="30" y="4"/>
                  </a:moveTo>
                  <a:lnTo>
                    <a:pt x="62" y="0"/>
                  </a:lnTo>
                  <a:lnTo>
                    <a:pt x="62" y="62"/>
                  </a:lnTo>
                  <a:lnTo>
                    <a:pt x="106" y="62"/>
                  </a:lnTo>
                  <a:lnTo>
                    <a:pt x="106" y="93"/>
                  </a:lnTo>
                  <a:lnTo>
                    <a:pt x="62" y="93"/>
                  </a:lnTo>
                  <a:lnTo>
                    <a:pt x="62" y="209"/>
                  </a:lnTo>
                  <a:lnTo>
                    <a:pt x="30" y="209"/>
                  </a:lnTo>
                  <a:lnTo>
                    <a:pt x="30" y="93"/>
                  </a:lnTo>
                  <a:lnTo>
                    <a:pt x="0" y="93"/>
                  </a:lnTo>
                  <a:lnTo>
                    <a:pt x="0" y="62"/>
                  </a:lnTo>
                  <a:lnTo>
                    <a:pt x="30" y="62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2527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2 w 69"/>
                <a:gd name="T3" fmla="*/ 1 h 148"/>
                <a:gd name="T4" fmla="*/ 32 w 69"/>
                <a:gd name="T5" fmla="*/ 17 h 148"/>
                <a:gd name="T6" fmla="*/ 32 w 69"/>
                <a:gd name="T7" fmla="*/ 17 h 148"/>
                <a:gd name="T8" fmla="*/ 38 w 69"/>
                <a:gd name="T9" fmla="*/ 10 h 148"/>
                <a:gd name="T10" fmla="*/ 45 w 69"/>
                <a:gd name="T11" fmla="*/ 5 h 148"/>
                <a:gd name="T12" fmla="*/ 50 w 69"/>
                <a:gd name="T13" fmla="*/ 3 h 148"/>
                <a:gd name="T14" fmla="*/ 56 w 69"/>
                <a:gd name="T15" fmla="*/ 1 h 148"/>
                <a:gd name="T16" fmla="*/ 62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2 w 69"/>
                <a:gd name="T29" fmla="*/ 33 h 148"/>
                <a:gd name="T30" fmla="*/ 46 w 69"/>
                <a:gd name="T31" fmla="*/ 37 h 148"/>
                <a:gd name="T32" fmla="*/ 41 w 69"/>
                <a:gd name="T33" fmla="*/ 40 h 148"/>
                <a:gd name="T34" fmla="*/ 38 w 69"/>
                <a:gd name="T35" fmla="*/ 46 h 148"/>
                <a:gd name="T36" fmla="*/ 34 w 69"/>
                <a:gd name="T37" fmla="*/ 53 h 148"/>
                <a:gd name="T38" fmla="*/ 33 w 69"/>
                <a:gd name="T39" fmla="*/ 60 h 148"/>
                <a:gd name="T40" fmla="*/ 32 w 69"/>
                <a:gd name="T41" fmla="*/ 67 h 148"/>
                <a:gd name="T42" fmla="*/ 32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5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6" y="37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2555" y="2429"/>
              <a:ext cx="50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6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2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6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2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1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12938" r="-48113" b="26562"/>
          <a:stretch/>
        </p:blipFill>
        <p:spPr>
          <a:xfrm>
            <a:off x="771525" y="758825"/>
            <a:ext cx="10658475" cy="5334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625ABE2-4787-4DCE-8BBA-59C73CFF5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0200" y="1794669"/>
            <a:ext cx="2097363" cy="3243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─"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3</a:t>
            </a:r>
          </a:p>
          <a:p>
            <a:pPr lvl="0"/>
            <a:r>
              <a:rPr lang="nl-NL" dirty="0"/>
              <a:t> 4</a:t>
            </a:r>
          </a:p>
          <a:p>
            <a:pPr lvl="0"/>
            <a:r>
              <a:rPr lang="nl-NL" dirty="0"/>
              <a:t> 5</a:t>
            </a:r>
          </a:p>
          <a:p>
            <a:pPr lvl="0"/>
            <a:r>
              <a:rPr lang="nl-NL" dirty="0"/>
              <a:t> 6</a:t>
            </a:r>
          </a:p>
          <a:p>
            <a:pPr lvl="0"/>
            <a:r>
              <a:rPr lang="nl-NL"/>
              <a:t> 7</a:t>
            </a:r>
            <a:endParaRPr lang="en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EE0936-214A-4172-9057-144F7932C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703" y="1794669"/>
            <a:ext cx="4433060" cy="3276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en-US"/>
              <a:t>Click to add subtitle</a:t>
            </a:r>
            <a:endParaRPr lang="en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6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9657" r="6963" b="29950"/>
          <a:stretch/>
        </p:blipFill>
        <p:spPr>
          <a:xfrm>
            <a:off x="787400" y="761999"/>
            <a:ext cx="10668000" cy="53340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24613" y="2263515"/>
            <a:ext cx="5209082" cy="234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538" y="2254251"/>
            <a:ext cx="5173662" cy="235267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6884" b="9678"/>
          <a:stretch/>
        </p:blipFill>
        <p:spPr>
          <a:xfrm>
            <a:off x="754743" y="756557"/>
            <a:ext cx="10711543" cy="53557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1620" y="2235825"/>
            <a:ext cx="5029200" cy="236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829" y="2237014"/>
            <a:ext cx="5021942" cy="2351315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11"/>
            <a:ext cx="10515600" cy="884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 title="AlexandriaReference"/>
          <p:cNvSpPr txBox="1"/>
          <p:nvPr userDrawn="1"/>
        </p:nvSpPr>
        <p:spPr>
          <a:xfrm>
            <a:off x="1117063" y="644353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SCK CEN/88215537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 title="AlexandriaAlternativeReference"/>
          <p:cNvSpPr txBox="1"/>
          <p:nvPr userDrawn="1"/>
        </p:nvSpPr>
        <p:spPr>
          <a:xfrm>
            <a:off x="1117063" y="6587241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150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04800" y="6469063"/>
            <a:ext cx="733425" cy="166687"/>
            <a:chOff x="192" y="4075"/>
            <a:chExt cx="462" cy="10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75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92" y="4101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92" y="4101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53" y="4101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253" y="4101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1" y="4139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30" y="4075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433" y="4101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33" y="4101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503" y="4101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503" y="4101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521" y="4117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588" y="4101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366" y="4101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66" y="4101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83" r:id="rId4"/>
    <p:sldLayoutId id="2147483699" r:id="rId5"/>
    <p:sldLayoutId id="2147483700" r:id="rId6"/>
    <p:sldLayoutId id="2147483661" r:id="rId7"/>
    <p:sldLayoutId id="2147483662" r:id="rId8"/>
    <p:sldLayoutId id="2147483663" r:id="rId9"/>
    <p:sldLayoutId id="2147483664" r:id="rId10"/>
    <p:sldLayoutId id="2147483682" r:id="rId11"/>
    <p:sldLayoutId id="2147483668" r:id="rId12"/>
    <p:sldLayoutId id="2147483669" r:id="rId13"/>
    <p:sldLayoutId id="2147483701" r:id="rId14"/>
    <p:sldLayoutId id="2147483694" r:id="rId15"/>
    <p:sldLayoutId id="2147483670" r:id="rId16"/>
    <p:sldLayoutId id="2147483671" r:id="rId17"/>
    <p:sldLayoutId id="2147483667" r:id="rId18"/>
    <p:sldLayoutId id="2147483677" r:id="rId19"/>
    <p:sldLayoutId id="2147483665" r:id="rId20"/>
    <p:sldLayoutId id="2147483675" r:id="rId21"/>
    <p:sldLayoutId id="2147483676" r:id="rId22"/>
    <p:sldLayoutId id="2147483673" r:id="rId23"/>
    <p:sldLayoutId id="2147483674" r:id="rId24"/>
    <p:sldLayoutId id="2147483678" r:id="rId25"/>
    <p:sldLayoutId id="2147483679" r:id="rId26"/>
    <p:sldLayoutId id="2147483685" r:id="rId27"/>
    <p:sldLayoutId id="2147483690" r:id="rId28"/>
    <p:sldLayoutId id="2147483688" r:id="rId29"/>
    <p:sldLayoutId id="2147483655" r:id="rId30"/>
    <p:sldLayoutId id="2147483684" r:id="rId31"/>
    <p:sldLayoutId id="2147483687" r:id="rId32"/>
    <p:sldLayoutId id="2147483692" r:id="rId33"/>
    <p:sldLayoutId id="2147483693" r:id="rId34"/>
    <p:sldLayoutId id="2147483697" r:id="rId3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556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ALEXANDRIA INTEGRATION</a:t>
            </a:r>
            <a:br>
              <a:rPr lang="en-US" dirty="0"/>
            </a:br>
            <a:r>
              <a:rPr lang="en-US" dirty="0"/>
              <a:t>Do not delete this master!</a:t>
            </a:r>
            <a:endParaRPr lang="nl-BE" dirty="0"/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765544" y="1658678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Attributes_Short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sp>
        <p:nvSpPr>
          <p:cNvPr id="4" name="TextBox 3" title="AlexandriaSecurltyClearance"/>
          <p:cNvSpPr txBox="1"/>
          <p:nvPr userDrawn="1"/>
        </p:nvSpPr>
        <p:spPr>
          <a:xfrm>
            <a:off x="2719144" y="2575110"/>
            <a:ext cx="1953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[Security Clearance]</a:t>
            </a:r>
          </a:p>
        </p:txBody>
      </p:sp>
      <p:sp>
        <p:nvSpPr>
          <p:cNvPr id="5" name="TextBox 4" title="AlexandriaDistributionLimitations"/>
          <p:cNvSpPr txBox="1"/>
          <p:nvPr userDrawn="1"/>
        </p:nvSpPr>
        <p:spPr>
          <a:xfrm>
            <a:off x="4672744" y="1658678"/>
            <a:ext cx="19536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[Common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Attributes_Information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Security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Classification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6" name="TextBox 5" title="AlexandriaEventAttributes"/>
          <p:cNvSpPr txBox="1"/>
          <p:nvPr userDrawn="1"/>
        </p:nvSpPr>
        <p:spPr>
          <a:xfrm>
            <a:off x="2464199" y="3013157"/>
            <a:ext cx="619021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[Event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Attributes_Event_Event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Name]</a:t>
            </a: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2464199" y="1661549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Attributes_Alternative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97328" y="3980461"/>
            <a:ext cx="4896685" cy="154305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Kris Meeus, Product Owner Fast Control</a:t>
            </a:r>
          </a:p>
          <a:p>
            <a:pPr algn="ctr"/>
            <a:r>
              <a:rPr lang="en-US" dirty="0" err="1"/>
              <a:t>MicroTCA</a:t>
            </a:r>
            <a:r>
              <a:rPr lang="en-US" dirty="0"/>
              <a:t> Workshop DESY,</a:t>
            </a:r>
            <a:br>
              <a:rPr lang="en-US" dirty="0"/>
            </a:br>
            <a:r>
              <a:rPr lang="en-US" dirty="0"/>
              <a:t>December 2024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6568" y="2953210"/>
            <a:ext cx="7128387" cy="1588365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Update of controls for </a:t>
            </a:r>
            <a:br>
              <a:rPr lang="en-US" sz="3200" dirty="0"/>
            </a:br>
            <a:r>
              <a:rPr lang="en-US" sz="3200" dirty="0"/>
              <a:t>the MINERVA project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818967" y="6400222"/>
            <a:ext cx="1015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An innovative Large Research Infrastructure in Belgium towards sustainable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83BB-9FDE-929D-4CBA-6C47E90E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challenges vs digitizer needs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D656-1E2C-2923-08FC-AB601798E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89F4-0F8C-14E4-805B-9DFDC3C7C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Tender process or development of primary systems is ongoing</a:t>
            </a:r>
            <a:br>
              <a:rPr lang="en-US" dirty="0"/>
            </a:b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no clear specs</a:t>
            </a:r>
          </a:p>
          <a:p>
            <a:r>
              <a:rPr lang="en-US" dirty="0"/>
              <a:t>3 Different hardware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Reference boards defined for MINERVA catalogue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4E1D-2FBB-A878-FF32-9BAF34D6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10</a:t>
            </a:fld>
            <a:endParaRPr lang="en-B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281D51-33BD-F9AC-D5F8-FE5AC605B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23727"/>
              </p:ext>
            </p:extLst>
          </p:nvPr>
        </p:nvGraphicFramePr>
        <p:xfrm>
          <a:off x="1105690" y="3703320"/>
          <a:ext cx="8127999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075509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19027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3588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Sampling rate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9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LLRF-CFC, 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4Gsps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03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 analogue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BPM, 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&gt;1,8Gsps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8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Medium analogue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BCM, COL, 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&gt;100Msps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43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83BB-9FDE-929D-4CBA-6C47E90E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D656-1E2C-2923-08FC-AB601798E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89F4-0F8C-14E4-805B-9DFDC3C7C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88900" indent="0">
              <a:buNone/>
            </a:pPr>
            <a:r>
              <a:rPr lang="en-US" dirty="0"/>
              <a:t>Short term next steps</a:t>
            </a:r>
          </a:p>
          <a:p>
            <a:r>
              <a:rPr lang="en-US" dirty="0" err="1"/>
              <a:t>MicroTCA</a:t>
            </a:r>
            <a:r>
              <a:rPr lang="en-US" dirty="0"/>
              <a:t> products tender will be published soon</a:t>
            </a:r>
          </a:p>
          <a:p>
            <a:r>
              <a:rPr lang="en-US" dirty="0"/>
              <a:t>Realizing test stands for primary system prototypes</a:t>
            </a:r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sz="2000" dirty="0"/>
              <a:t>Credits: R. Moser, I. Pechan, K. Kovacs, M. Jardin, L. Cuypers, M. </a:t>
            </a:r>
            <a:r>
              <a:rPr lang="en-US" sz="2000" dirty="0" err="1"/>
              <a:t>Boros</a:t>
            </a:r>
            <a:br>
              <a:rPr lang="en-US" sz="2000" dirty="0"/>
            </a:br>
            <a:r>
              <a:rPr lang="en-US" sz="2000" dirty="0"/>
              <a:t>	… in extend the full ICS team !</a:t>
            </a:r>
          </a:p>
          <a:p>
            <a:pPr marL="88900" indent="0">
              <a:buNone/>
            </a:pPr>
            <a:endParaRPr lang="en-US" sz="2000" dirty="0"/>
          </a:p>
          <a:p>
            <a:pPr marL="88900" indent="0" algn="r">
              <a:buNone/>
            </a:pPr>
            <a:r>
              <a:rPr lang="en-US" sz="2000" dirty="0"/>
              <a:t>Contact: kris.meeus@sckcen.be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4E1D-2FBB-A878-FF32-9BAF34D6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11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076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3396F7-E7CA-46F8-9F2B-7BCB0D71C8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/>
          <a:lstStyle/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0" y="985600"/>
            <a:ext cx="10287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 dirty="0">
                <a:solidFill>
                  <a:schemeClr val="accent2"/>
                </a:solidFill>
              </a:rPr>
              <a:t>Copyright © SCK</a:t>
            </a:r>
            <a:r>
              <a:rPr lang="en-GB" sz="20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CEN</a:t>
            </a:r>
          </a:p>
          <a:p>
            <a:pPr algn="ctr">
              <a:spcBef>
                <a:spcPct val="0"/>
              </a:spcBef>
            </a:pPr>
            <a:endParaRPr lang="en-GB" sz="1400" b="1" dirty="0"/>
          </a:p>
          <a:p>
            <a:pPr algn="ctr">
              <a:spcBef>
                <a:spcPct val="0"/>
              </a:spcBef>
            </a:pPr>
            <a:r>
              <a:rPr lang="en-GB" sz="1400" dirty="0"/>
              <a:t>PLEASE NOTE!</a:t>
            </a:r>
          </a:p>
          <a:p>
            <a:pPr algn="ctr">
              <a:spcBef>
                <a:spcPct val="0"/>
              </a:spcBef>
            </a:pPr>
            <a:r>
              <a:rPr lang="en-US" sz="1400" dirty="0"/>
              <a:t>This presentation contains data, information and formats for dedicated use only and may not be communicated, copied, reproduced, distributed or cited without the explicit written permission of SCK CEN.</a:t>
            </a:r>
            <a:br>
              <a:rPr lang="en-US" sz="1400" dirty="0"/>
            </a:br>
            <a:r>
              <a:rPr lang="en-US" sz="1400" dirty="0"/>
              <a:t>If this explicit written permission has been obtained, please reference the author, followed by ‘by courtesy of SCK CEN’.</a:t>
            </a:r>
          </a:p>
          <a:p>
            <a:pPr algn="ctr">
              <a:spcBef>
                <a:spcPct val="0"/>
              </a:spcBef>
            </a:pPr>
            <a:endParaRPr lang="en-US" sz="1400" dirty="0"/>
          </a:p>
          <a:p>
            <a:pPr algn="ctr">
              <a:spcBef>
                <a:spcPct val="0"/>
              </a:spcBef>
            </a:pPr>
            <a:r>
              <a:rPr lang="en-US" sz="14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b="1" dirty="0"/>
              <a:t>SCK CEN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Belgian Nuclear </a:t>
            </a:r>
            <a:r>
              <a:rPr lang="en-US" sz="1400" dirty="0"/>
              <a:t>Research</a:t>
            </a:r>
            <a:r>
              <a:rPr lang="en-GB" sz="1400" dirty="0"/>
              <a:t> Centre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Foundation of Public Utility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Registered Office: Avenue Herrmann-</a:t>
            </a:r>
            <a:r>
              <a:rPr lang="en-GB" sz="1400" dirty="0" err="1"/>
              <a:t>Debrouxlaan</a:t>
            </a:r>
            <a:r>
              <a:rPr lang="en-GB" sz="1400" dirty="0"/>
              <a:t> 40 – BE-1160 BRUSSELS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Operational Office: Boeretang 200 – BE-2400 MOL </a:t>
            </a:r>
          </a:p>
        </p:txBody>
      </p:sp>
    </p:spTree>
    <p:extLst>
      <p:ext uri="{BB962C8B-B14F-4D97-AF65-F5344CB8AC3E}">
        <p14:creationId xmlns:p14="http://schemas.microsoft.com/office/powerpoint/2010/main" val="13691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83BB-9FDE-929D-4CBA-6C47E90E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00100"/>
            <a:ext cx="5983288" cy="838200"/>
          </a:xfrm>
        </p:spPr>
        <p:txBody>
          <a:bodyPr anchor="t">
            <a:normAutofit/>
          </a:bodyPr>
          <a:lstStyle/>
          <a:p>
            <a:r>
              <a:rPr lang="en-US" dirty="0"/>
              <a:t>Content</a:t>
            </a:r>
            <a:endParaRPr lang="nl-BE" dirty="0"/>
          </a:p>
        </p:txBody>
      </p:sp>
      <p:pic>
        <p:nvPicPr>
          <p:cNvPr id="6" name="Picture 5" descr="A building with a pond and grass&#10;&#10;Description automatically generated with medium confidence">
            <a:extLst>
              <a:ext uri="{FF2B5EF4-FFF2-40B4-BE49-F238E27FC236}">
                <a16:creationId xmlns:a16="http://schemas.microsoft.com/office/drawing/2014/main" id="{88485A8B-12D8-EF4E-37C7-951AFCEFF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968995"/>
            <a:ext cx="5191125" cy="2920009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15B1CA-4EB6-A874-EAB2-DFEF5EF501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1768890"/>
            <a:ext cx="6010275" cy="84731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89F4-0F8C-14E4-805B-9DFDC3C7C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2895600"/>
            <a:ext cx="6010275" cy="3581400"/>
          </a:xfrm>
        </p:spPr>
        <p:txBody>
          <a:bodyPr>
            <a:normAutofit/>
          </a:bodyPr>
          <a:lstStyle/>
          <a:p>
            <a:r>
              <a:rPr lang="en-US" dirty="0"/>
              <a:t>Short recap on the project</a:t>
            </a:r>
          </a:p>
          <a:p>
            <a:r>
              <a:rPr lang="en-US" dirty="0"/>
              <a:t>Controls development team and environment</a:t>
            </a:r>
          </a:p>
          <a:p>
            <a:r>
              <a:rPr lang="en-US" dirty="0"/>
              <a:t>Hardware and purchasing challenges</a:t>
            </a:r>
          </a:p>
          <a:p>
            <a:r>
              <a:rPr lang="en-US" dirty="0"/>
              <a:t>Where will </a:t>
            </a:r>
            <a:r>
              <a:rPr lang="en-US" dirty="0" err="1"/>
              <a:t>MicroTCA</a:t>
            </a:r>
            <a:r>
              <a:rPr lang="en-US" dirty="0"/>
              <a:t> be used</a:t>
            </a:r>
          </a:p>
          <a:p>
            <a:r>
              <a:rPr lang="en-US" dirty="0"/>
              <a:t>Concluding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F0B4E1D-2FBB-A878-FF32-9BAF34D656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80433" y="6479665"/>
            <a:ext cx="2743200" cy="230784"/>
          </a:xfrm>
        </p:spPr>
        <p:txBody>
          <a:bodyPr/>
          <a:lstStyle/>
          <a:p>
            <a:pPr>
              <a:spcAft>
                <a:spcPts val="600"/>
              </a:spcAft>
            </a:pPr>
            <a:fld id="{A814E660-BF25-4843-B2A0-93C6E2B6253B}" type="slidenum">
              <a:rPr lang="en-BE" smtClean="0"/>
              <a:pPr>
                <a:spcAft>
                  <a:spcPts val="600"/>
                </a:spcAft>
              </a:pPr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58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68" y="-145657"/>
            <a:ext cx="11504452" cy="64728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2337" y="5309722"/>
            <a:ext cx="11827325" cy="1418433"/>
            <a:chOff x="182336" y="7877294"/>
            <a:chExt cx="11827325" cy="1418433"/>
          </a:xfrm>
        </p:grpSpPr>
        <p:sp>
          <p:nvSpPr>
            <p:cNvPr id="14" name="Oval 13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77609" y="5502309"/>
            <a:ext cx="395939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Segoe UI" panose="020B0502040204020203" pitchFamily="34" charset="0"/>
              </a:rPr>
              <a:t>Reactor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>
                <a:latin typeface="Georgia" panose="02040502050405020303" pitchFamily="18" charset="0"/>
                <a:cs typeface="Segoe UI" panose="020B0502040204020203" pitchFamily="34" charset="0"/>
              </a:rPr>
              <a:t>(</a:t>
            </a: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Sub-critical, </a:t>
            </a:r>
            <a:r>
              <a:rPr kumimoji="0" lang="en-US" sz="180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Segoe UI" panose="020B0502040204020203" pitchFamily="34" charset="0"/>
              </a:rPr>
              <a:t>Lead-Bismuth cooled)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</p:spPr>
        <p:txBody>
          <a:bodyPr/>
          <a:lstStyle/>
          <a:p>
            <a:fld id="{A814E660-BF25-4843-B2A0-93C6E2B6253B}" type="slidenum">
              <a:rPr lang="en-BE" smtClean="0"/>
              <a:pPr/>
              <a:t>3</a:t>
            </a:fld>
            <a:endParaRPr lang="en-B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4" y="3067202"/>
            <a:ext cx="2070100" cy="2570373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1715927" y="1398356"/>
            <a:ext cx="10599187" cy="3117712"/>
            <a:chOff x="1515193" y="1255505"/>
            <a:chExt cx="10599187" cy="3117712"/>
          </a:xfrm>
        </p:grpSpPr>
        <p:sp>
          <p:nvSpPr>
            <p:cNvPr id="85" name="TextBox 84"/>
            <p:cNvSpPr txBox="1"/>
            <p:nvPr/>
          </p:nvSpPr>
          <p:spPr>
            <a:xfrm>
              <a:off x="8326784" y="1894541"/>
              <a:ext cx="1730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42 m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65390" y="3685998"/>
              <a:ext cx="9548990" cy="687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277554" y="1255505"/>
              <a:ext cx="4236910" cy="16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55511" y="2671821"/>
              <a:ext cx="112195" cy="671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69330" y="2671821"/>
              <a:ext cx="140799" cy="671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38855" y="2472789"/>
              <a:ext cx="793240" cy="47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13740" y="2762545"/>
              <a:ext cx="0" cy="193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6359459" y="2969812"/>
              <a:ext cx="15067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955511" y="2969812"/>
              <a:ext cx="15067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7780694" y="2233095"/>
              <a:ext cx="25713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80694" y="2140300"/>
              <a:ext cx="0" cy="18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0352033" y="2140300"/>
              <a:ext cx="0" cy="18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4865633" y="1473602"/>
              <a:ext cx="1730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≈360 m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1519571" y="1811865"/>
              <a:ext cx="8829940" cy="39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515193" y="1753147"/>
              <a:ext cx="0" cy="18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0349511" y="1706868"/>
              <a:ext cx="0" cy="18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538296" y="1981124"/>
              <a:ext cx="283443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small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cs typeface="Segoe UI" panose="020B0502040204020203" pitchFamily="34" charset="0"/>
                </a:rPr>
                <a:t>Linear accelerator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Georgia" panose="02040502050405020303" pitchFamily="18" charset="0"/>
                  <a:cs typeface="Segoe UI" panose="020B0502040204020203" pitchFamily="34" charset="0"/>
                </a:rPr>
                <a:t>(600 MeV)</a:t>
              </a:r>
              <a:endParaRPr kumimoji="0" lang="en-US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63012" y="4069745"/>
            <a:ext cx="5587956" cy="2495502"/>
            <a:chOff x="173553" y="7116382"/>
            <a:chExt cx="5832952" cy="2729719"/>
          </a:xfrm>
        </p:grpSpPr>
        <p:sp>
          <p:nvSpPr>
            <p:cNvPr id="10" name="Rectangle 9"/>
            <p:cNvSpPr/>
            <p:nvPr/>
          </p:nvSpPr>
          <p:spPr>
            <a:xfrm>
              <a:off x="173553" y="7116382"/>
              <a:ext cx="4295260" cy="272971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"/>
            <p:cNvSpPr txBox="1">
              <a:spLocks noChangeArrowheads="1"/>
            </p:cNvSpPr>
            <p:nvPr/>
          </p:nvSpPr>
          <p:spPr>
            <a:xfrm>
              <a:off x="294107" y="7210703"/>
              <a:ext cx="5712398" cy="23804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>
              <a:lvl1pPr marL="3556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230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060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730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Tx/>
                <a:buNone/>
              </a:pPr>
              <a:r>
                <a:rPr lang="en-US" sz="2000" b="1" i="1" dirty="0">
                  <a:latin typeface="Georgia" panose="02040502050405020303" pitchFamily="18" charset="0"/>
                  <a:cs typeface="Segoe UI" panose="020B0502040204020203" pitchFamily="34" charset="0"/>
                </a:rPr>
                <a:t>	Main</a:t>
              </a:r>
              <a:r>
                <a:rPr lang="en-US" sz="2000" b="1" i="1" cap="small" dirty="0">
                  <a:latin typeface="Georgia" panose="02040502050405020303" pitchFamily="18" charset="0"/>
                  <a:cs typeface="Segoe UI" panose="020B0502040204020203" pitchFamily="34" charset="0"/>
                </a:rPr>
                <a:t> O</a:t>
              </a:r>
              <a:r>
                <a:rPr lang="en-US" sz="2000" b="1" i="1" dirty="0">
                  <a:latin typeface="Georgia" panose="02040502050405020303" pitchFamily="18" charset="0"/>
                  <a:cs typeface="Segoe UI" panose="020B0502040204020203" pitchFamily="34" charset="0"/>
                </a:rPr>
                <a:t>bjectives</a:t>
              </a:r>
              <a:endParaRPr lang="en-US" sz="2000" b="1" i="1" cap="small" dirty="0">
                <a:latin typeface="Georgia" panose="02040502050405020303" pitchFamily="18" charset="0"/>
                <a:cs typeface="Segoe UI" panose="020B0502040204020203" pitchFamily="34" charset="0"/>
              </a:endParaRPr>
            </a:p>
            <a:p>
              <a:pPr>
                <a:lnSpc>
                  <a:spcPct val="150000"/>
                </a:lnSpc>
                <a:buClrTx/>
                <a:buFont typeface="Courier New" panose="02070309020205020404" pitchFamily="49" charset="0"/>
                <a:buChar char="o"/>
              </a:pPr>
              <a:r>
                <a:rPr lang="en-US" sz="2000" dirty="0">
                  <a:latin typeface="Georgia" panose="02040502050405020303" pitchFamily="18" charset="0"/>
                  <a:cs typeface="Segoe UI" panose="020B0502040204020203" pitchFamily="34" charset="0"/>
                </a:rPr>
                <a:t>Transmutation demonstration</a:t>
              </a:r>
            </a:p>
            <a:p>
              <a:pPr>
                <a:lnSpc>
                  <a:spcPct val="150000"/>
                </a:lnSpc>
                <a:buClrTx/>
                <a:buFont typeface="Courier New" panose="02070309020205020404" pitchFamily="49" charset="0"/>
                <a:buChar char="o"/>
              </a:pPr>
              <a:r>
                <a:rPr lang="en-US" sz="2000" dirty="0">
                  <a:latin typeface="Georgia" panose="02040502050405020303" pitchFamily="18" charset="0"/>
                  <a:cs typeface="Segoe UI" panose="020B0502040204020203" pitchFamily="34" charset="0"/>
                </a:rPr>
                <a:t>ADS at pre-industrial scale</a:t>
              </a:r>
            </a:p>
            <a:p>
              <a:pPr>
                <a:lnSpc>
                  <a:spcPct val="150000"/>
                </a:lnSpc>
                <a:buClrTx/>
                <a:buFont typeface="Courier New" panose="02070309020205020404" pitchFamily="49" charset="0"/>
                <a:buChar char="o"/>
              </a:pPr>
              <a:r>
                <a:rPr lang="en-US" sz="2000" dirty="0">
                  <a:latin typeface="Georgia" panose="02040502050405020303" pitchFamily="18" charset="0"/>
                  <a:cs typeface="Segoe UI" panose="020B0502040204020203" pitchFamily="34" charset="0"/>
                  <a:sym typeface="Wingdings" panose="05000000000000000000" pitchFamily="2" charset="2"/>
                </a:rPr>
                <a:t>Flexible irradiation facility</a:t>
              </a:r>
              <a:endParaRPr lang="en-US" sz="2000" dirty="0">
                <a:latin typeface="Georgia" panose="02040502050405020303" pitchFamily="18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CEC92CA-E3B2-1C18-4AE2-9E798A14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100"/>
            <a:ext cx="9828383" cy="8382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MYRRHA</a:t>
            </a:r>
            <a:r>
              <a:rPr lang="en-US" sz="2200" b="0" dirty="0"/>
              <a:t> (</a:t>
            </a:r>
            <a:r>
              <a:rPr lang="en-US" sz="2200" dirty="0"/>
              <a:t>M</a:t>
            </a:r>
            <a:r>
              <a:rPr lang="en-US" sz="2200" b="0" dirty="0"/>
              <a:t>ulti-purpose </a:t>
            </a:r>
            <a:r>
              <a:rPr lang="en-US" sz="2200" b="0" dirty="0" err="1"/>
              <a:t>h</a:t>
            </a:r>
            <a:r>
              <a:rPr lang="en-US" sz="2200" dirty="0" err="1"/>
              <a:t>Y</a:t>
            </a:r>
            <a:r>
              <a:rPr lang="en-US" sz="2200" b="0" dirty="0" err="1"/>
              <a:t>brid</a:t>
            </a:r>
            <a:r>
              <a:rPr lang="en-US" sz="2200" b="0" dirty="0"/>
              <a:t> </a:t>
            </a:r>
            <a:r>
              <a:rPr lang="en-US" sz="2200" dirty="0"/>
              <a:t>R</a:t>
            </a:r>
            <a:r>
              <a:rPr lang="en-US" sz="2200" b="0" dirty="0"/>
              <a:t>esearch </a:t>
            </a:r>
            <a:r>
              <a:rPr lang="en-US" sz="2200" dirty="0"/>
              <a:t>R</a:t>
            </a:r>
            <a:r>
              <a:rPr lang="en-US" sz="2200" b="0" dirty="0"/>
              <a:t>eactor for </a:t>
            </a:r>
            <a:r>
              <a:rPr lang="en-US" sz="2200" dirty="0"/>
              <a:t>H</a:t>
            </a:r>
            <a:r>
              <a:rPr lang="en-US" sz="2200" b="0" dirty="0"/>
              <a:t>igh-tech </a:t>
            </a:r>
            <a:r>
              <a:rPr lang="en-US" sz="2200" dirty="0"/>
              <a:t>A</a:t>
            </a:r>
            <a:r>
              <a:rPr lang="en-US" sz="2200" b="0" dirty="0"/>
              <a:t>pplications)</a:t>
            </a:r>
            <a:br>
              <a:rPr lang="en-US" sz="1800" b="0" dirty="0"/>
            </a:br>
            <a:r>
              <a:rPr lang="en-US" sz="3600" b="0" i="1" dirty="0"/>
              <a:t>Accelerator Driven System (ADS)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33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8" y="1897063"/>
            <a:ext cx="2405005" cy="306387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 (toxic) nuclear waste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73252" y="5162550"/>
            <a:ext cx="2577502" cy="817426"/>
          </a:xfrm>
        </p:spPr>
        <p:txBody>
          <a:bodyPr/>
          <a:lstStyle/>
          <a:p>
            <a:r>
              <a:rPr lang="en-US" dirty="0"/>
              <a:t>Transmutation reduces the final residual waste </a:t>
            </a:r>
            <a:r>
              <a:rPr lang="en-US" b="1" dirty="0"/>
              <a:t>volume</a:t>
            </a:r>
            <a:r>
              <a:rPr lang="en-US" dirty="0"/>
              <a:t> by a </a:t>
            </a:r>
            <a:r>
              <a:rPr lang="en-US" b="1" dirty="0"/>
              <a:t>factor 100 and natural radiation level</a:t>
            </a:r>
            <a:r>
              <a:rPr lang="en-US" dirty="0"/>
              <a:t> is reached after </a:t>
            </a:r>
            <a:r>
              <a:rPr lang="en-US" b="1" dirty="0"/>
              <a:t>300 years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76164" y="884897"/>
            <a:ext cx="2405005" cy="712787"/>
          </a:xfrm>
        </p:spPr>
        <p:txBody>
          <a:bodyPr/>
          <a:lstStyle/>
          <a:p>
            <a:r>
              <a:rPr lang="en-US" dirty="0"/>
              <a:t>Production of medical radio-isotopes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Therapeutic radio-isotopes can </a:t>
            </a:r>
            <a:r>
              <a:rPr lang="en-US" b="1" dirty="0"/>
              <a:t>fight cancer cells </a:t>
            </a:r>
            <a:r>
              <a:rPr lang="en-US" dirty="0"/>
              <a:t>in a more targeted way with significant </a:t>
            </a:r>
            <a:r>
              <a:rPr lang="en-US" b="1" dirty="0"/>
              <a:t>reduction of side effects for patient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/>
        </p:blipFill>
        <p:spPr>
          <a:xfrm>
            <a:off x="8980433" y="1897062"/>
            <a:ext cx="2405005" cy="3063875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New reactor concepts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wide range of material testing by </a:t>
            </a:r>
            <a:r>
              <a:rPr lang="en-US" b="1" dirty="0"/>
              <a:t>fast neutrons </a:t>
            </a:r>
            <a:r>
              <a:rPr lang="en-US" dirty="0"/>
              <a:t>for development of </a:t>
            </a:r>
            <a:r>
              <a:rPr lang="en-US" b="1" dirty="0"/>
              <a:t>fusion</a:t>
            </a:r>
            <a:r>
              <a:rPr lang="en-US" dirty="0"/>
              <a:t> </a:t>
            </a:r>
            <a:r>
              <a:rPr lang="en-US" b="1" dirty="0"/>
              <a:t>reactors</a:t>
            </a:r>
            <a:r>
              <a:rPr lang="en-US" dirty="0"/>
              <a:t> as well as used in current </a:t>
            </a:r>
            <a:r>
              <a:rPr lang="en-US" b="1" dirty="0"/>
              <a:t>fission reactors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23834"/>
          <a:stretch>
            <a:fillRect/>
          </a:stretch>
        </p:blipFill>
        <p:spPr>
          <a:xfrm>
            <a:off x="6269038" y="1897063"/>
            <a:ext cx="2405062" cy="3063875"/>
          </a:xfrm>
        </p:spPr>
      </p:pic>
      <p:sp>
        <p:nvSpPr>
          <p:cNvPr id="30" name="Text Placeholder 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Fundamental research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872704" y="5200778"/>
            <a:ext cx="2620461" cy="817426"/>
          </a:xfrm>
        </p:spPr>
        <p:txBody>
          <a:bodyPr/>
          <a:lstStyle/>
          <a:p>
            <a:r>
              <a:rPr lang="en-US" dirty="0"/>
              <a:t>Deepening understandings in</a:t>
            </a:r>
            <a:r>
              <a:rPr lang="en-US" b="1" dirty="0"/>
              <a:t> Nuclear physics</a:t>
            </a:r>
            <a:r>
              <a:rPr lang="en-US" dirty="0"/>
              <a:t>, </a:t>
            </a:r>
            <a:r>
              <a:rPr lang="en-US" b="1" dirty="0"/>
              <a:t>atomic physics</a:t>
            </a:r>
            <a:r>
              <a:rPr lang="en-US" dirty="0"/>
              <a:t>, </a:t>
            </a:r>
            <a:r>
              <a:rPr lang="en-US" b="1" dirty="0"/>
              <a:t>fundamental interactions</a:t>
            </a:r>
            <a:r>
              <a:rPr lang="en-US" dirty="0"/>
              <a:t>, </a:t>
            </a:r>
            <a:r>
              <a:rPr lang="en-US" b="1" dirty="0"/>
              <a:t>solid state physics </a:t>
            </a:r>
            <a:r>
              <a:rPr lang="en-US" dirty="0"/>
              <a:t>&amp;</a:t>
            </a:r>
            <a:r>
              <a:rPr lang="en-US" b="1" dirty="0"/>
              <a:t> nuclear medicine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4</a:t>
            </a:fld>
            <a:endParaRPr lang="en-BE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0751"/>
          <a:stretch>
            <a:fillRect/>
          </a:stretch>
        </p:blipFill>
        <p:spPr/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F3F3276-B809-3F1D-0A37-44DAF4725909}"/>
              </a:ext>
            </a:extLst>
          </p:cNvPr>
          <p:cNvSpPr txBox="1">
            <a:spLocks/>
          </p:cNvSpPr>
          <p:nvPr/>
        </p:nvSpPr>
        <p:spPr>
          <a:xfrm>
            <a:off x="766763" y="293688"/>
            <a:ext cx="8939204" cy="525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MYRRHA’s versatility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58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CEE7CFA-1D5C-8B8C-DD35-DADFED8D5B6B}"/>
              </a:ext>
            </a:extLst>
          </p:cNvPr>
          <p:cNvGrpSpPr/>
          <p:nvPr/>
        </p:nvGrpSpPr>
        <p:grpSpPr>
          <a:xfrm>
            <a:off x="88281" y="-1293980"/>
            <a:ext cx="11689506" cy="6472862"/>
            <a:chOff x="526714" y="-280407"/>
            <a:chExt cx="11689506" cy="64728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480F2C-C4D2-DB35-1004-DE03A283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1768" y="-280407"/>
              <a:ext cx="11504452" cy="647286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123F9-406E-BF2C-5415-23AC65493B26}"/>
                </a:ext>
              </a:extLst>
            </p:cNvPr>
            <p:cNvGrpSpPr/>
            <p:nvPr/>
          </p:nvGrpSpPr>
          <p:grpSpPr>
            <a:xfrm>
              <a:off x="526714" y="1255505"/>
              <a:ext cx="11587666" cy="4247320"/>
              <a:chOff x="526714" y="1255505"/>
              <a:chExt cx="11587666" cy="42473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60D6FA2-9E71-EB7B-AB66-92A467A52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714" y="2932452"/>
                <a:ext cx="2070100" cy="2570373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8B653A7-A937-E90A-D6A8-C0C4B6AAC1DB}"/>
                  </a:ext>
                </a:extLst>
              </p:cNvPr>
              <p:cNvGrpSpPr/>
              <p:nvPr/>
            </p:nvGrpSpPr>
            <p:grpSpPr>
              <a:xfrm>
                <a:off x="2565390" y="1255505"/>
                <a:ext cx="9548990" cy="3117712"/>
                <a:chOff x="2565390" y="1255505"/>
                <a:chExt cx="9548990" cy="3117712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491FDBE-96D0-1985-9D03-986F61914354}"/>
                    </a:ext>
                  </a:extLst>
                </p:cNvPr>
                <p:cNvSpPr/>
                <p:nvPr/>
              </p:nvSpPr>
              <p:spPr>
                <a:xfrm>
                  <a:off x="2565390" y="3685998"/>
                  <a:ext cx="9548990" cy="687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632FC81-65F0-E523-D944-C4C8E7502890}"/>
                    </a:ext>
                  </a:extLst>
                </p:cNvPr>
                <p:cNvSpPr/>
                <p:nvPr/>
              </p:nvSpPr>
              <p:spPr>
                <a:xfrm>
                  <a:off x="3277553" y="1255505"/>
                  <a:ext cx="3163377" cy="16830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9C5A973-0D5B-9B2E-68A6-81B69180422E}"/>
                    </a:ext>
                  </a:extLst>
                </p:cNvPr>
                <p:cNvSpPr/>
                <p:nvPr/>
              </p:nvSpPr>
              <p:spPr>
                <a:xfrm>
                  <a:off x="5955511" y="2671821"/>
                  <a:ext cx="112195" cy="671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CB058C4-F725-960A-35B3-85315E7AB994}"/>
                    </a:ext>
                  </a:extLst>
                </p:cNvPr>
                <p:cNvSpPr/>
                <p:nvPr/>
              </p:nvSpPr>
              <p:spPr>
                <a:xfrm>
                  <a:off x="6369330" y="2671821"/>
                  <a:ext cx="140799" cy="671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908A0D0-3D72-C510-9DA5-328D44817997}"/>
                    </a:ext>
                  </a:extLst>
                </p:cNvPr>
                <p:cNvSpPr/>
                <p:nvPr/>
              </p:nvSpPr>
              <p:spPr>
                <a:xfrm>
                  <a:off x="6863987" y="2474418"/>
                  <a:ext cx="793240" cy="472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1A0B1FA-5893-E01B-AB95-9DD1F9D132D0}"/>
                    </a:ext>
                  </a:extLst>
                </p:cNvPr>
                <p:cNvSpPr/>
                <p:nvPr/>
              </p:nvSpPr>
              <p:spPr>
                <a:xfrm>
                  <a:off x="6313740" y="2762545"/>
                  <a:ext cx="0" cy="1933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3A8BCF4-F6B5-15C0-D2B2-F5E0C02BFC0A}"/>
                    </a:ext>
                  </a:extLst>
                </p:cNvPr>
                <p:cNvCxnSpPr/>
                <p:nvPr/>
              </p:nvCxnSpPr>
              <p:spPr>
                <a:xfrm flipH="1">
                  <a:off x="6359459" y="2969812"/>
                  <a:ext cx="15067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D84B538-765B-1D33-68C3-4C2600905D20}"/>
                    </a:ext>
                  </a:extLst>
                </p:cNvPr>
                <p:cNvCxnSpPr/>
                <p:nvPr/>
              </p:nvCxnSpPr>
              <p:spPr>
                <a:xfrm flipH="1">
                  <a:off x="5955511" y="2969812"/>
                  <a:ext cx="15067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057FBB-E03B-8C1D-C406-A0D554E6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MINERVA / MYRRHA - short recap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31331-39CE-4945-26B8-B3B76830E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530569-7BB9-0A7B-9D61-64C702E23ADD}"/>
              </a:ext>
            </a:extLst>
          </p:cNvPr>
          <p:cNvGrpSpPr/>
          <p:nvPr/>
        </p:nvGrpSpPr>
        <p:grpSpPr>
          <a:xfrm>
            <a:off x="182337" y="5309722"/>
            <a:ext cx="11827325" cy="1418433"/>
            <a:chOff x="182336" y="7877294"/>
            <a:chExt cx="11827325" cy="141843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ECE758A-8A16-AF23-7274-08714F7E07E9}"/>
                </a:ext>
              </a:extLst>
            </p:cNvPr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72A60C-727A-3B6F-835A-8AD7C0236ADD}"/>
                </a:ext>
              </a:extLst>
            </p:cNvPr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4D5FE3-E772-DD8B-2F87-78BBE42029AC}"/>
                </a:ext>
              </a:extLst>
            </p:cNvPr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7E0346-1E69-4EE6-5A88-24260F75CC63}"/>
                </a:ext>
              </a:extLst>
            </p:cNvPr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2132FE-C3C9-24F0-5F4B-7AE5601D0FCD}"/>
                </a:ext>
              </a:extLst>
            </p:cNvPr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4C55F96-7226-9177-A1FD-81713BEC95CD}"/>
                </a:ext>
              </a:extLst>
            </p:cNvPr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AFEB79-FEC2-64E3-5EDD-6FA2914E456F}"/>
                </a:ext>
              </a:extLst>
            </p:cNvPr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305558-EE72-E36C-FC00-45F5F4F90AD1}"/>
                </a:ext>
              </a:extLst>
            </p:cNvPr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237541-BD9C-E473-DD21-F8D8EE302807}"/>
                </a:ext>
              </a:extLst>
            </p:cNvPr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6347D3-04B1-236F-E61D-6CFED6E26D86}"/>
                </a:ext>
              </a:extLst>
            </p:cNvPr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D23343-DE24-8261-613B-C1E20E38E70C}"/>
                </a:ext>
              </a:extLst>
            </p:cNvPr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4A3C06-FFE7-361C-122A-75EF77D2C42C}"/>
                </a:ext>
              </a:extLst>
            </p:cNvPr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09EA7A7-64EF-DD46-E897-3EC8989C2A6B}"/>
                </a:ext>
              </a:extLst>
            </p:cNvPr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C83C181-7398-3ADB-B591-38F648AA5777}"/>
                </a:ext>
              </a:extLst>
            </p:cNvPr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F666B0-6689-DB7F-1598-223AC3D86DF7}"/>
                </a:ext>
              </a:extLst>
            </p:cNvPr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E5500E1-01F3-A2D7-8789-36BFCF1375EB}"/>
                </a:ext>
              </a:extLst>
            </p:cNvPr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AFE64CD-C579-8E81-513A-B568485979AE}"/>
                </a:ext>
              </a:extLst>
            </p:cNvPr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B367E5-9083-6230-FF48-438C987797FD}"/>
                </a:ext>
              </a:extLst>
            </p:cNvPr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931E86-5997-23D1-4DBA-4028A54D9621}"/>
                </a:ext>
              </a:extLst>
            </p:cNvPr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A177DD-8C5A-FE86-7F69-71961BBF26E5}"/>
                </a:ext>
              </a:extLst>
            </p:cNvPr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B6293A4-3F0F-B76F-CDD9-DB4ADAEF4E85}"/>
                </a:ext>
              </a:extLst>
            </p:cNvPr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5AD724-E643-092E-331B-362363206574}"/>
                </a:ext>
              </a:extLst>
            </p:cNvPr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F0DDDEE-6A7B-97AC-652F-ADFCD782B970}"/>
                </a:ext>
              </a:extLst>
            </p:cNvPr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5DA22FF-78C5-FD4C-1738-2094DBCF39A8}"/>
                </a:ext>
              </a:extLst>
            </p:cNvPr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2248F9C-2F1B-DE8F-4BB6-BE94AAEB4033}"/>
                </a:ext>
              </a:extLst>
            </p:cNvPr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380061-47BF-D973-6C41-25E3D27DACD5}"/>
                </a:ext>
              </a:extLst>
            </p:cNvPr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5DA2205-4E91-1E2F-E18B-C479A691F33F}"/>
                </a:ext>
              </a:extLst>
            </p:cNvPr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7349405-BE5E-E0F5-E197-2F6A5354DDB6}"/>
                </a:ext>
              </a:extLst>
            </p:cNvPr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B4CC9FF-E94C-CC0B-B9E6-39BA548F0A61}"/>
                </a:ext>
              </a:extLst>
            </p:cNvPr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DF9F0-4CA1-43FA-1F6D-D3E7B3B5EA55}"/>
                </a:ext>
              </a:extLst>
            </p:cNvPr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5916BB9-3D16-A717-3203-D79CE705F4BB}"/>
                </a:ext>
              </a:extLst>
            </p:cNvPr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8B06C22-E0A9-A82F-AAED-69DD62022FD7}"/>
                </a:ext>
              </a:extLst>
            </p:cNvPr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25D987-3629-178F-829C-79181C795973}"/>
                </a:ext>
              </a:extLst>
            </p:cNvPr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5C802E6-C386-A78C-C916-6885E1CD7FCC}"/>
                </a:ext>
              </a:extLst>
            </p:cNvPr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88F85F-CF99-0494-CBD4-F28A67D84EB6}"/>
                </a:ext>
              </a:extLst>
            </p:cNvPr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B0F1FDC-FF88-4D59-D7B5-797EE4079C26}"/>
                </a:ext>
              </a:extLst>
            </p:cNvPr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102E7E-760B-F5B7-7AC9-AA1566E4CB85}"/>
                </a:ext>
              </a:extLst>
            </p:cNvPr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CC5A0CF-69E2-4A4E-3F36-1F08A0876E44}"/>
                </a:ext>
              </a:extLst>
            </p:cNvPr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05C315-B026-F85C-DF09-DF12A3802F01}"/>
                </a:ext>
              </a:extLst>
            </p:cNvPr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768DC3C-6969-480C-E045-273571C7CB05}"/>
                </a:ext>
              </a:extLst>
            </p:cNvPr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B6DE995-DC0B-643C-3405-1749D8E43792}"/>
                </a:ext>
              </a:extLst>
            </p:cNvPr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D0E213E-135C-186E-21C0-045DE6FC4195}"/>
                </a:ext>
              </a:extLst>
            </p:cNvPr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035BA9D-8129-93F1-31BA-76A778BCB747}"/>
                </a:ext>
              </a:extLst>
            </p:cNvPr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F43A89-19A3-1D7B-0EA8-0463A8C46B3C}"/>
                </a:ext>
              </a:extLst>
            </p:cNvPr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D95C74A-5C63-6CA9-B434-C43B4B3E6F33}"/>
                </a:ext>
              </a:extLst>
            </p:cNvPr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280674B-5172-0527-04F3-D59EDAEA7010}"/>
                </a:ext>
              </a:extLst>
            </p:cNvPr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897481B-78CC-F772-3122-78EBFE78D6C7}"/>
                </a:ext>
              </a:extLst>
            </p:cNvPr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B8CF45E-B3CE-B7A3-BFFF-2FF5AB45B477}"/>
                </a:ext>
              </a:extLst>
            </p:cNvPr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C45F7B7-0896-AF81-6962-FCB4DE36534D}"/>
                </a:ext>
              </a:extLst>
            </p:cNvPr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2571808-A0E8-9B9D-F917-8CD7646038B8}"/>
                </a:ext>
              </a:extLst>
            </p:cNvPr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2C9C9C7-1779-12C1-6A9E-F508E27B4706}"/>
                </a:ext>
              </a:extLst>
            </p:cNvPr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3A97D2A-FF18-DBD7-E7D3-7ABA33527C68}"/>
                </a:ext>
              </a:extLst>
            </p:cNvPr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31F9695-8810-900A-254A-48462F55B32B}"/>
                </a:ext>
              </a:extLst>
            </p:cNvPr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0AF14B8-6885-AC61-4965-5BDF0C87CADD}"/>
                </a:ext>
              </a:extLst>
            </p:cNvPr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FA50428-D4E0-F67D-16F4-A550E5E1E4B9}"/>
                </a:ext>
              </a:extLst>
            </p:cNvPr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9F5F048-77F2-8F65-BFEB-EB00B6D18EAC}"/>
                </a:ext>
              </a:extLst>
            </p:cNvPr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2CE8BE8-5CCC-FCD1-BAD5-C7BBC05BD182}"/>
                </a:ext>
              </a:extLst>
            </p:cNvPr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887CF3-31C2-C731-5474-E2F62CB0BDA6}"/>
                </a:ext>
              </a:extLst>
            </p:cNvPr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4860705-D62E-242B-6DA4-D04577A780E7}"/>
                </a:ext>
              </a:extLst>
            </p:cNvPr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B377BA6-26F2-40B4-C2D6-E16886E788E0}"/>
                </a:ext>
              </a:extLst>
            </p:cNvPr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43CE11C-EB6C-E046-6B17-29075AE4F7BC}"/>
                </a:ext>
              </a:extLst>
            </p:cNvPr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6FA9B9D-1D65-18E0-E50B-DAC6642B7B16}"/>
                </a:ext>
              </a:extLst>
            </p:cNvPr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8F682F5-5BA1-9184-0753-4D96D2149A0F}"/>
                </a:ext>
              </a:extLst>
            </p:cNvPr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F26EBD-9FC9-569B-6546-98DB4CD45ADA}"/>
                </a:ext>
              </a:extLst>
            </p:cNvPr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C5C97DA-D53C-C226-E594-FCABBB0D2454}"/>
                </a:ext>
              </a:extLst>
            </p:cNvPr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lide Number Placeholder 1">
            <a:extLst>
              <a:ext uri="{FF2B5EF4-FFF2-40B4-BE49-F238E27FC236}">
                <a16:creationId xmlns:a16="http://schemas.microsoft.com/office/drawing/2014/main" id="{421662F2-6EEC-6419-3CB8-7872A4B94E71}"/>
              </a:ext>
            </a:extLst>
          </p:cNvPr>
          <p:cNvSpPr txBox="1">
            <a:spLocks/>
          </p:cNvSpPr>
          <p:nvPr/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07F0C2-88B5-02DF-19F7-EC7C23514580}"/>
              </a:ext>
            </a:extLst>
          </p:cNvPr>
          <p:cNvSpPr txBox="1"/>
          <p:nvPr/>
        </p:nvSpPr>
        <p:spPr>
          <a:xfrm>
            <a:off x="3671075" y="2577948"/>
            <a:ext cx="218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Application Centers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9A20CD4-1FFB-77EF-6AAA-48EAA480DFC5}"/>
              </a:ext>
            </a:extLst>
          </p:cNvPr>
          <p:cNvGrpSpPr/>
          <p:nvPr/>
        </p:nvGrpSpPr>
        <p:grpSpPr>
          <a:xfrm>
            <a:off x="833356" y="4285914"/>
            <a:ext cx="2042290" cy="1105481"/>
            <a:chOff x="833356" y="4285914"/>
            <a:chExt cx="2042290" cy="110548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B6B3A73-B9D8-8105-5609-1EDE843978FD}"/>
                </a:ext>
              </a:extLst>
            </p:cNvPr>
            <p:cNvSpPr/>
            <p:nvPr/>
          </p:nvSpPr>
          <p:spPr>
            <a:xfrm>
              <a:off x="833356" y="5022063"/>
              <a:ext cx="20422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sz="1800" b="1" i="1" u="none" strike="noStrike" kern="1200" cap="small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Phase 3 -</a:t>
              </a:r>
              <a:r>
                <a:rPr kumimoji="0" lang="en-US" sz="1800" b="1" i="1" u="none" strike="noStrike" kern="1200" cap="small" spc="0" normalizeH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lang="en-US" b="1" dirty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Reactor</a:t>
              </a:r>
              <a:endParaRPr lang="en-US" b="1" i="1" cap="small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EC23211-D805-C350-BAFA-C11FDFAE0D9F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H="1" flipV="1">
              <a:off x="1201812" y="4285914"/>
              <a:ext cx="652689" cy="736149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864471-8896-2784-F6BE-C70ED5611F77}"/>
              </a:ext>
            </a:extLst>
          </p:cNvPr>
          <p:cNvGrpSpPr/>
          <p:nvPr/>
        </p:nvGrpSpPr>
        <p:grpSpPr>
          <a:xfrm>
            <a:off x="6681707" y="2106293"/>
            <a:ext cx="3303756" cy="1206066"/>
            <a:chOff x="6681707" y="2106293"/>
            <a:chExt cx="3303756" cy="120606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FB63A86-1E4A-8DCF-A560-7BAACB89CC46}"/>
                </a:ext>
              </a:extLst>
            </p:cNvPr>
            <p:cNvSpPr/>
            <p:nvPr/>
          </p:nvSpPr>
          <p:spPr>
            <a:xfrm flipH="1">
              <a:off x="6751198" y="2666028"/>
              <a:ext cx="32342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Phase 1 - </a:t>
              </a:r>
              <a:r>
                <a:rPr lang="en-US" b="1" cap="small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100 M</a:t>
              </a:r>
              <a:r>
                <a:rPr lang="en-US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</a:t>
              </a:r>
              <a:r>
                <a:rPr lang="en-US" b="1" cap="small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cap="small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“MINERVA”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87B03C7-BEC4-4C91-F7FB-64BEABBEE4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1707" y="2106293"/>
              <a:ext cx="340714" cy="546618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1DD3604-1FDD-BEF1-7FCA-FBB279E1BF6D}"/>
              </a:ext>
            </a:extLst>
          </p:cNvPr>
          <p:cNvCxnSpPr/>
          <p:nvPr/>
        </p:nvCxnSpPr>
        <p:spPr>
          <a:xfrm>
            <a:off x="4701644" y="1942451"/>
            <a:ext cx="0" cy="535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5EA0215-8F8C-100D-C002-74AC0389DB1F}"/>
              </a:ext>
            </a:extLst>
          </p:cNvPr>
          <p:cNvGrpSpPr/>
          <p:nvPr/>
        </p:nvGrpSpPr>
        <p:grpSpPr>
          <a:xfrm>
            <a:off x="3804123" y="1488915"/>
            <a:ext cx="8772817" cy="5011431"/>
            <a:chOff x="3804123" y="1488915"/>
            <a:chExt cx="8772817" cy="5011431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3036FFD-2777-37BD-3EF1-E5767B0C6EA8}"/>
                </a:ext>
              </a:extLst>
            </p:cNvPr>
            <p:cNvGrpSpPr/>
            <p:nvPr/>
          </p:nvGrpSpPr>
          <p:grpSpPr>
            <a:xfrm>
              <a:off x="3804123" y="1488915"/>
              <a:ext cx="8772817" cy="5011431"/>
              <a:chOff x="3804123" y="1488915"/>
              <a:chExt cx="8772817" cy="5011431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7D66B9B-13F5-9863-C960-41F676D74058}"/>
                  </a:ext>
                </a:extLst>
              </p:cNvPr>
              <p:cNvSpPr/>
              <p:nvPr/>
            </p:nvSpPr>
            <p:spPr>
              <a:xfrm>
                <a:off x="4448356" y="1488915"/>
                <a:ext cx="498974" cy="4236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DA0712D-07F8-9667-B5E4-01F7E747F772}"/>
                  </a:ext>
                </a:extLst>
              </p:cNvPr>
              <p:cNvCxnSpPr/>
              <p:nvPr/>
            </p:nvCxnSpPr>
            <p:spPr>
              <a:xfrm>
                <a:off x="4459385" y="1813754"/>
                <a:ext cx="0" cy="76827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3010089-E54C-42E4-88EB-268438C70D86}"/>
                  </a:ext>
                </a:extLst>
              </p:cNvPr>
              <p:cNvCxnSpPr/>
              <p:nvPr/>
            </p:nvCxnSpPr>
            <p:spPr>
              <a:xfrm>
                <a:off x="5020088" y="2078520"/>
                <a:ext cx="581" cy="50734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C077D56-25EB-509E-F3C4-144592F44796}"/>
                  </a:ext>
                </a:extLst>
              </p:cNvPr>
              <p:cNvCxnSpPr/>
              <p:nvPr/>
            </p:nvCxnSpPr>
            <p:spPr>
              <a:xfrm flipH="1" flipV="1">
                <a:off x="4462028" y="2582029"/>
                <a:ext cx="558060" cy="45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05552F5-CBC9-F927-5E60-2792349D15BF}"/>
                  </a:ext>
                </a:extLst>
              </p:cNvPr>
              <p:cNvCxnSpPr/>
              <p:nvPr/>
            </p:nvCxnSpPr>
            <p:spPr>
              <a:xfrm flipH="1">
                <a:off x="4469973" y="1800451"/>
                <a:ext cx="294162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D5D3479-2BA1-B4F0-530A-14B0F8C711F1}"/>
                  </a:ext>
                </a:extLst>
              </p:cNvPr>
              <p:cNvCxnSpPr/>
              <p:nvPr/>
            </p:nvCxnSpPr>
            <p:spPr>
              <a:xfrm flipH="1">
                <a:off x="7310673" y="2291766"/>
                <a:ext cx="260678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0A8D1BA-B95C-363C-E70A-40C4E9E650B5}"/>
                  </a:ext>
                </a:extLst>
              </p:cNvPr>
              <p:cNvCxnSpPr/>
              <p:nvPr/>
            </p:nvCxnSpPr>
            <p:spPr>
              <a:xfrm flipH="1">
                <a:off x="7423014" y="2018166"/>
                <a:ext cx="2492876" cy="288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A3D861E-DCBF-F2A2-ED53-9689E68EA5B5}"/>
                  </a:ext>
                </a:extLst>
              </p:cNvPr>
              <p:cNvCxnSpPr/>
              <p:nvPr/>
            </p:nvCxnSpPr>
            <p:spPr>
              <a:xfrm>
                <a:off x="9915309" y="2025686"/>
                <a:ext cx="581" cy="26608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9904E6D-8644-E9E2-B99D-3FAC9948B7CD}"/>
                  </a:ext>
                </a:extLst>
              </p:cNvPr>
              <p:cNvCxnSpPr/>
              <p:nvPr/>
            </p:nvCxnSpPr>
            <p:spPr>
              <a:xfrm flipH="1">
                <a:off x="5033635" y="2078520"/>
                <a:ext cx="2304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51ECB41-4886-E8FB-08C7-4B8A5BDBE7AC}"/>
                  </a:ext>
                </a:extLst>
              </p:cNvPr>
              <p:cNvCxnSpPr/>
              <p:nvPr/>
            </p:nvCxnSpPr>
            <p:spPr>
              <a:xfrm>
                <a:off x="7317320" y="2074686"/>
                <a:ext cx="581" cy="216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3AE2C8E-7E0A-D9A4-9FFA-E4E2E5582C26}"/>
                  </a:ext>
                </a:extLst>
              </p:cNvPr>
              <p:cNvCxnSpPr/>
              <p:nvPr/>
            </p:nvCxnSpPr>
            <p:spPr>
              <a:xfrm>
                <a:off x="7411593" y="1800451"/>
                <a:ext cx="581" cy="216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5E4B3AB-3099-009C-8304-F4F18649718C}"/>
                  </a:ext>
                </a:extLst>
              </p:cNvPr>
              <p:cNvGrpSpPr/>
              <p:nvPr/>
            </p:nvGrpSpPr>
            <p:grpSpPr>
              <a:xfrm>
                <a:off x="4465249" y="1804998"/>
                <a:ext cx="5458978" cy="486768"/>
                <a:chOff x="3066055" y="2947004"/>
                <a:chExt cx="7386834" cy="486768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9C7B78C-9B5C-6A93-4CA8-B9F6937A535F}"/>
                    </a:ext>
                  </a:extLst>
                </p:cNvPr>
                <p:cNvSpPr/>
                <p:nvPr/>
              </p:nvSpPr>
              <p:spPr>
                <a:xfrm>
                  <a:off x="3066055" y="2947004"/>
                  <a:ext cx="3986855" cy="273522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BE5F9FA-B4AC-661A-946F-8FE94DDACAF5}"/>
                    </a:ext>
                  </a:extLst>
                </p:cNvPr>
                <p:cNvSpPr/>
                <p:nvPr/>
              </p:nvSpPr>
              <p:spPr>
                <a:xfrm>
                  <a:off x="6925514" y="3160172"/>
                  <a:ext cx="3527374" cy="273600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D097AC5-87FB-5ADB-A4FE-3B8AAE3E5443}"/>
                  </a:ext>
                </a:extLst>
              </p:cNvPr>
              <p:cNvSpPr/>
              <p:nvPr/>
            </p:nvSpPr>
            <p:spPr>
              <a:xfrm>
                <a:off x="4462028" y="2078993"/>
                <a:ext cx="560311" cy="510022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6B5E357-37A0-F77B-2AC5-71F665E18FD8}"/>
                  </a:ext>
                </a:extLst>
              </p:cNvPr>
              <p:cNvGrpSpPr/>
              <p:nvPr/>
            </p:nvGrpSpPr>
            <p:grpSpPr>
              <a:xfrm>
                <a:off x="3804123" y="3560912"/>
                <a:ext cx="8772817" cy="2828083"/>
                <a:chOff x="12507662" y="3374607"/>
                <a:chExt cx="8772817" cy="2828083"/>
              </a:xfrm>
            </p:grpSpPr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26E37A15-EB8A-B361-DEB9-AB4DD250B8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09502" y="3416347"/>
                  <a:ext cx="8670977" cy="1947953"/>
                </a:xfrm>
                <a:prstGeom prst="rect">
                  <a:avLst/>
                </a:prstGeom>
              </p:spPr>
            </p:pic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8CA9D73-5D2B-9E14-D20F-2DE0E57B41B3}"/>
                    </a:ext>
                  </a:extLst>
                </p:cNvPr>
                <p:cNvGrpSpPr/>
                <p:nvPr/>
              </p:nvGrpSpPr>
              <p:grpSpPr>
                <a:xfrm>
                  <a:off x="12507662" y="3374607"/>
                  <a:ext cx="8417020" cy="1076361"/>
                  <a:chOff x="3447508" y="2731758"/>
                  <a:chExt cx="8417020" cy="1076361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A02E3F2D-4E37-2DBE-27B6-8480D6E429FF}"/>
                      </a:ext>
                    </a:extLst>
                  </p:cNvPr>
                  <p:cNvSpPr/>
                  <p:nvPr/>
                </p:nvSpPr>
                <p:spPr>
                  <a:xfrm>
                    <a:off x="7905130" y="3164576"/>
                    <a:ext cx="3959398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i="1" u="none" strike="noStrike" kern="1200" cap="small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cs typeface="Segoe UI" panose="020B0502040204020203" pitchFamily="34" charset="0"/>
                      </a:rPr>
                      <a:t>INJECTOR</a:t>
                    </a: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0001ABE0-DD62-F72E-96B4-F7F9ABB59FE8}"/>
                      </a:ext>
                    </a:extLst>
                  </p:cNvPr>
                  <p:cNvSpPr/>
                  <p:nvPr/>
                </p:nvSpPr>
                <p:spPr>
                  <a:xfrm>
                    <a:off x="3747540" y="2927324"/>
                    <a:ext cx="3959398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en-US" i="1" cap="small" dirty="0">
                        <a:cs typeface="Segoe UI" panose="020B0502040204020203" pitchFamily="34" charset="0"/>
                      </a:rPr>
                      <a:t>SUPERCONDUCTING LINAC</a:t>
                    </a:r>
                  </a:p>
                </p:txBody>
              </p: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833B191C-B4AC-A421-0825-E8FE068BB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83033" y="2731758"/>
                    <a:ext cx="0" cy="1076361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Title 1">
                    <a:extLst>
                      <a:ext uri="{FF2B5EF4-FFF2-40B4-BE49-F238E27FC236}">
                        <a16:creationId xmlns:a16="http://schemas.microsoft.com/office/drawing/2014/main" id="{99523C69-C82D-75A1-67C8-99C0797EFD1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43810" y="2743352"/>
                    <a:ext cx="1738991" cy="282151"/>
                  </a:xfrm>
                  <a:prstGeom prst="rect">
                    <a:avLst/>
                  </a:prstGeom>
                </p:spPr>
                <p:txBody>
                  <a:bodyPr anchor="ctr"/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b="1" kern="1200">
                        <a:solidFill>
                          <a:schemeClr val="accent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000" b="0" i="1" dirty="0">
                        <a:solidFill>
                          <a:schemeClr val="accent4"/>
                        </a:solidFill>
                      </a:rPr>
                      <a:t>17 MeV</a:t>
                    </a:r>
                  </a:p>
                </p:txBody>
              </p: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460D7270-4788-DD1D-5B25-1264DAFA3F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47540" y="2757476"/>
                    <a:ext cx="0" cy="655728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Title 1">
                    <a:extLst>
                      <a:ext uri="{FF2B5EF4-FFF2-40B4-BE49-F238E27FC236}">
                        <a16:creationId xmlns:a16="http://schemas.microsoft.com/office/drawing/2014/main" id="{72F315A2-CD38-9816-BDEE-81A6B0950BA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447508" y="2731758"/>
                    <a:ext cx="1738991" cy="282151"/>
                  </a:xfrm>
                  <a:prstGeom prst="rect">
                    <a:avLst/>
                  </a:prstGeom>
                </p:spPr>
                <p:txBody>
                  <a:bodyPr anchor="ctr"/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600" b="1" kern="1200">
                        <a:solidFill>
                          <a:schemeClr val="accent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000" b="0" i="1" dirty="0">
                        <a:solidFill>
                          <a:schemeClr val="accent4"/>
                        </a:solidFill>
                      </a:rPr>
                      <a:t>100 MeV</a:t>
                    </a:r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5B2BAB3-B21C-5D88-D637-A0792D3A86CC}"/>
                    </a:ext>
                  </a:extLst>
                </p:cNvPr>
                <p:cNvGrpSpPr/>
                <p:nvPr/>
              </p:nvGrpSpPr>
              <p:grpSpPr>
                <a:xfrm>
                  <a:off x="12558021" y="4698604"/>
                  <a:ext cx="3408306" cy="1504086"/>
                  <a:chOff x="3334320" y="348775"/>
                  <a:chExt cx="3408306" cy="1504086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007B449C-B956-1ED8-6E3D-2CB75BF43F99}"/>
                      </a:ext>
                    </a:extLst>
                  </p:cNvPr>
                  <p:cNvGrpSpPr/>
                  <p:nvPr/>
                </p:nvGrpSpPr>
                <p:grpSpPr>
                  <a:xfrm>
                    <a:off x="4045519" y="364994"/>
                    <a:ext cx="2697107" cy="1487867"/>
                    <a:chOff x="8555983" y="2079679"/>
                    <a:chExt cx="2697107" cy="848182"/>
                  </a:xfrm>
                </p:grpSpPr>
                <p:cxnSp>
                  <p:nvCxn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99E4CE0A-7157-D9D1-5FF9-5832F76F43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5983" y="2079679"/>
                      <a:ext cx="1" cy="84252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95B23C26-FA03-F402-F0A8-37CDA57AA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9623" y="2307318"/>
                      <a:ext cx="2693467" cy="620543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Conservative approach: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Power overhead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Fast reconfiguration</a:t>
                      </a:r>
                    </a:p>
                  </p:txBody>
                </p:sp>
              </p:grp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55B0B89B-6B23-F2F1-6973-CE0F798B3003}"/>
                      </a:ext>
                    </a:extLst>
                  </p:cNvPr>
                  <p:cNvSpPr txBox="1"/>
                  <p:nvPr/>
                </p:nvSpPr>
                <p:spPr>
                  <a:xfrm>
                    <a:off x="3334320" y="348775"/>
                    <a:ext cx="28020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chemeClr val="accent2"/>
                        </a:solidFill>
                      </a:rPr>
                      <a:t>Serial redundancy</a:t>
                    </a:r>
                  </a:p>
                </p:txBody>
              </p: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A710938-B653-0B17-2AE9-58517BC0D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69221" y="4145321"/>
                  <a:ext cx="434271" cy="569502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6E21B764-9EF1-63B8-ADB3-F8E20AA70B12}"/>
                    </a:ext>
                  </a:extLst>
                </p:cNvPr>
                <p:cNvGrpSpPr/>
                <p:nvPr/>
              </p:nvGrpSpPr>
              <p:grpSpPr>
                <a:xfrm>
                  <a:off x="17500211" y="4704609"/>
                  <a:ext cx="3029900" cy="1498081"/>
                  <a:chOff x="9170893" y="1265265"/>
                  <a:chExt cx="3029900" cy="1498081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1CC0B32B-AEDA-EB7C-4CBA-438BB2C8BD5F}"/>
                      </a:ext>
                    </a:extLst>
                  </p:cNvPr>
                  <p:cNvGrpSpPr/>
                  <p:nvPr/>
                </p:nvGrpSpPr>
                <p:grpSpPr>
                  <a:xfrm>
                    <a:off x="9170893" y="1275476"/>
                    <a:ext cx="3029900" cy="1487870"/>
                    <a:chOff x="401549" y="1443271"/>
                    <a:chExt cx="2665771" cy="1487870"/>
                  </a:xfrm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A0577B63-B2DD-93DF-2F25-1D8C20579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032" y="1842593"/>
                      <a:ext cx="2012288" cy="108854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injectors, demonstration with 1 injector</a:t>
                      </a:r>
                    </a:p>
                  </p:txBody>
                </p:sp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B337604B-94B8-B0E1-CEA3-A964B3AC7E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549" y="1443271"/>
                      <a:ext cx="266577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Parallel redundancy</a:t>
                      </a:r>
                    </a:p>
                  </p:txBody>
                </p:sp>
              </p:grp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895B0735-ACC2-B150-A7D2-523025F0AD84}"/>
                      </a:ext>
                    </a:extLst>
                  </p:cNvPr>
                  <p:cNvCxnSpPr/>
                  <p:nvPr/>
                </p:nvCxnSpPr>
                <p:spPr>
                  <a:xfrm>
                    <a:off x="9913637" y="1265265"/>
                    <a:ext cx="0" cy="1488161"/>
                  </a:xfrm>
                  <a:prstGeom prst="lin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F5BC9EA5-6051-1CD0-01DD-F4B43C1CA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242955" y="4475269"/>
                  <a:ext cx="343063" cy="2293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A6A1545-BFDE-7993-74D0-4F8762638CE8}"/>
                  </a:ext>
                </a:extLst>
              </p:cNvPr>
              <p:cNvCxnSpPr/>
              <p:nvPr/>
            </p:nvCxnSpPr>
            <p:spPr>
              <a:xfrm flipV="1">
                <a:off x="4037060" y="2575716"/>
                <a:ext cx="333234" cy="996790"/>
              </a:xfrm>
              <a:prstGeom prst="line">
                <a:avLst/>
              </a:prstGeom>
              <a:ln>
                <a:solidFill>
                  <a:srgbClr val="03469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B82EE93-4169-C3FB-0667-A1B10127DE48}"/>
                  </a:ext>
                </a:extLst>
              </p:cNvPr>
              <p:cNvCxnSpPr/>
              <p:nvPr/>
            </p:nvCxnSpPr>
            <p:spPr>
              <a:xfrm flipH="1" flipV="1">
                <a:off x="9946178" y="2290686"/>
                <a:ext cx="2170832" cy="1249736"/>
              </a:xfrm>
              <a:prstGeom prst="line">
                <a:avLst/>
              </a:prstGeom>
              <a:ln>
                <a:solidFill>
                  <a:srgbClr val="03469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1E79C1-8A3A-442C-BE7F-452BAFF2A4E2}"/>
                  </a:ext>
                </a:extLst>
              </p:cNvPr>
              <p:cNvSpPr/>
              <p:nvPr/>
            </p:nvSpPr>
            <p:spPr>
              <a:xfrm>
                <a:off x="4048120" y="3560912"/>
                <a:ext cx="8087200" cy="2939434"/>
              </a:xfrm>
              <a:prstGeom prst="rect">
                <a:avLst/>
              </a:prstGeom>
              <a:noFill/>
              <a:ln>
                <a:solidFill>
                  <a:srgbClr val="034694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494F2F-7CF6-8587-999C-D21CDBC1E3A6}"/>
                </a:ext>
              </a:extLst>
            </p:cNvPr>
            <p:cNvSpPr/>
            <p:nvPr/>
          </p:nvSpPr>
          <p:spPr>
            <a:xfrm>
              <a:off x="6265209" y="4292257"/>
              <a:ext cx="1851366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i="1" cap="small" dirty="0">
                  <a:cs typeface="Segoe UI" panose="020B0502040204020203" pitchFamily="34" charset="0"/>
                </a:rPr>
                <a:t>60 SRF LB CAVITIES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03EF98-0B66-58F0-72B7-38517593A186}"/>
                </a:ext>
              </a:extLst>
            </p:cNvPr>
            <p:cNvSpPr/>
            <p:nvPr/>
          </p:nvSpPr>
          <p:spPr>
            <a:xfrm>
              <a:off x="9712462" y="4577132"/>
              <a:ext cx="1851366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i="1" cap="small" dirty="0">
                  <a:cs typeface="Segoe UI" panose="020B0502040204020203" pitchFamily="34" charset="0"/>
                </a:rPr>
                <a:t>20 NCRF CAVITIES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0BD2317-86CD-3A4F-2D5C-02CC44F3B516}"/>
              </a:ext>
            </a:extLst>
          </p:cNvPr>
          <p:cNvGrpSpPr/>
          <p:nvPr/>
        </p:nvGrpSpPr>
        <p:grpSpPr>
          <a:xfrm>
            <a:off x="3235784" y="1345824"/>
            <a:ext cx="4101851" cy="565188"/>
            <a:chOff x="3235784" y="1345824"/>
            <a:chExt cx="4101851" cy="5651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C7CAD95-C839-4DE8-1280-F635D061C75D}"/>
                </a:ext>
              </a:extLst>
            </p:cNvPr>
            <p:cNvGrpSpPr/>
            <p:nvPr/>
          </p:nvGrpSpPr>
          <p:grpSpPr>
            <a:xfrm>
              <a:off x="3235784" y="1345824"/>
              <a:ext cx="2163779" cy="565188"/>
              <a:chOff x="3235784" y="1345824"/>
              <a:chExt cx="2163779" cy="56518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9D4B005-7410-5433-C9AF-459900C72E68}"/>
                  </a:ext>
                </a:extLst>
              </p:cNvPr>
              <p:cNvSpPr/>
              <p:nvPr/>
            </p:nvSpPr>
            <p:spPr>
              <a:xfrm>
                <a:off x="3235784" y="1345824"/>
                <a:ext cx="216377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sz="1800" b="1" i="1" u="none" strike="noStrike" kern="1200" cap="small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Phase 2 - </a:t>
                </a:r>
                <a:r>
                  <a:rPr lang="en-US" b="1" i="1" cap="small" dirty="0">
                    <a:solidFill>
                      <a:srgbClr val="4472C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600 </a:t>
                </a:r>
                <a:r>
                  <a:rPr lang="en-US" b="1" cap="small" dirty="0">
                    <a:solidFill>
                      <a:srgbClr val="4472C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n-US" b="1" dirty="0">
                    <a:solidFill>
                      <a:srgbClr val="4472C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n-US" b="1" cap="small" dirty="0">
                    <a:solidFill>
                      <a:srgbClr val="4472C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</a:t>
                </a:r>
                <a:endParaRPr kumimoji="0" lang="en-US" sz="1800" b="1" i="1" u="none" strike="noStrike" kern="1200" cap="small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136292C-DCC4-AABE-BC52-5470313B3D0A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 flipH="1">
                <a:off x="3872361" y="1715156"/>
                <a:ext cx="445313" cy="195856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131CBEB-3096-0CC9-8C79-992A1DE51CC1}"/>
                </a:ext>
              </a:extLst>
            </p:cNvPr>
            <p:cNvCxnSpPr>
              <a:cxnSpLocks/>
            </p:cNvCxnSpPr>
            <p:nvPr/>
          </p:nvCxnSpPr>
          <p:spPr>
            <a:xfrm>
              <a:off x="5425854" y="1516201"/>
              <a:ext cx="1911781" cy="126142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0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DFD2F6-4CAE-0900-51D9-3014E1C66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63" y="3429001"/>
            <a:ext cx="4966138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F83BB-9FDE-929D-4CBA-6C47E90E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development team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D656-1E2C-2923-08FC-AB601798E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89F4-0F8C-14E4-805B-9DFDC3C7C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to implement control and interlock system</a:t>
            </a:r>
          </a:p>
          <a:p>
            <a:pPr lvl="1"/>
            <a:r>
              <a:rPr lang="en-US" dirty="0"/>
              <a:t>Team – 4 scrum teams (all domains like C++, PLC, FPGA and DevOps)</a:t>
            </a:r>
          </a:p>
          <a:p>
            <a:pPr lvl="1"/>
            <a:r>
              <a:rPr lang="en-US" dirty="0"/>
              <a:t>Interlock system independent from control system</a:t>
            </a:r>
          </a:p>
          <a:p>
            <a:pPr lvl="1"/>
            <a:r>
              <a:rPr lang="en-US" dirty="0"/>
              <a:t>Integrate primary systems (LLRF, BCM, VAC, …)</a:t>
            </a:r>
          </a:p>
          <a:p>
            <a:pPr lvl="1"/>
            <a:r>
              <a:rPr lang="en-US" dirty="0"/>
              <a:t>Services: navigator; alarm; archive; log;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4E1D-2FBB-A878-FF32-9BAF34D6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6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592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83BB-9FDE-929D-4CBA-6C47E90E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development environment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D656-1E2C-2923-08FC-AB601798E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4E1D-2FBB-A878-FF32-9BAF34D6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7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CD155-EECC-C0F0-514C-3C520B60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14" y="4257607"/>
            <a:ext cx="4475851" cy="2064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A47E4-55CB-909D-AAA9-E4057AD4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67" y="1407944"/>
            <a:ext cx="1861112" cy="30706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89F4-0F8C-14E4-805B-9DFDC3C7C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355600" lvl="1" indent="0">
              <a:buNone/>
            </a:pPr>
            <a:r>
              <a:rPr lang="en-US" dirty="0"/>
              <a:t>MINERVA Development environment</a:t>
            </a:r>
          </a:p>
          <a:p>
            <a:pPr lvl="1"/>
            <a:r>
              <a:rPr lang="en-US" dirty="0"/>
              <a:t>EPICS PVA protocol, C++ applications</a:t>
            </a:r>
          </a:p>
          <a:p>
            <a:pPr lvl="1"/>
            <a:r>
              <a:rPr lang="en-US" dirty="0"/>
              <a:t>Applications realized in C++, PLC and FPGA</a:t>
            </a:r>
          </a:p>
          <a:p>
            <a:pPr lvl="1"/>
            <a:r>
              <a:rPr lang="en-US" dirty="0"/>
              <a:t>Interface definition files (IDF), generating interfaces</a:t>
            </a:r>
          </a:p>
          <a:p>
            <a:pPr lvl="1"/>
            <a:r>
              <a:rPr lang="en-US" dirty="0"/>
              <a:t>DESY’s FWK based development framework, adopted for MINERVA</a:t>
            </a:r>
          </a:p>
          <a:p>
            <a:pPr lvl="1"/>
            <a:r>
              <a:rPr lang="en-US" dirty="0"/>
              <a:t>Conan for dependency and package management</a:t>
            </a:r>
          </a:p>
          <a:p>
            <a:pPr lvl="1"/>
            <a:r>
              <a:rPr lang="en-US" dirty="0"/>
              <a:t>TDD approach. Tests executed with each commit</a:t>
            </a:r>
          </a:p>
          <a:p>
            <a:pPr lvl="1"/>
            <a:r>
              <a:rPr lang="en-US" dirty="0"/>
              <a:t>CI</a:t>
            </a:r>
            <a:r>
              <a:rPr lang="en-US" baseline="-25000" dirty="0"/>
              <a:t>(</a:t>
            </a:r>
            <a:r>
              <a:rPr lang="en-US" baseline="-25000" dirty="0" err="1"/>
              <a:t>ntegration</a:t>
            </a:r>
            <a:r>
              <a:rPr lang="en-US" baseline="-25000" dirty="0"/>
              <a:t>)</a:t>
            </a:r>
            <a:r>
              <a:rPr lang="en-US" dirty="0"/>
              <a:t>/CD</a:t>
            </a:r>
            <a:r>
              <a:rPr lang="en-US" baseline="-25000" dirty="0"/>
              <a:t>(</a:t>
            </a:r>
            <a:r>
              <a:rPr lang="en-US" baseline="-25000" dirty="0" err="1"/>
              <a:t>elivery</a:t>
            </a:r>
            <a:r>
              <a:rPr lang="en-US" baseline="-25000" dirty="0"/>
              <a:t>)</a:t>
            </a:r>
            <a:r>
              <a:rPr lang="en-US" dirty="0"/>
              <a:t> using Bitbucket pipelines</a:t>
            </a:r>
          </a:p>
        </p:txBody>
      </p:sp>
    </p:spTree>
    <p:extLst>
      <p:ext uri="{BB962C8B-B14F-4D97-AF65-F5344CB8AC3E}">
        <p14:creationId xmlns:p14="http://schemas.microsoft.com/office/powerpoint/2010/main" val="40033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917B-24E3-0CEC-4609-7B832A25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dev. env. for FPGA illustrated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F9678-59AB-E438-57CA-8D78294BD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8655E-A089-F1AC-F5F0-8792567BB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C99C0-76FA-5E6F-8384-95ADEF79D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8</a:t>
            </a:fld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6279C-D8DF-9A45-EB83-6A763B88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831" y="1216686"/>
            <a:ext cx="8720130" cy="54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83BB-9FDE-929D-4CBA-6C47E90E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control hardware standardization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D656-1E2C-2923-08FC-AB601798E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89F4-0F8C-14E4-805B-9DFDC3C7C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All fast control hardware for MINERVA will be based on </a:t>
            </a:r>
            <a:r>
              <a:rPr lang="en-US" dirty="0" err="1"/>
              <a:t>MicroTCA</a:t>
            </a:r>
            <a:endParaRPr lang="en-US" dirty="0"/>
          </a:p>
          <a:p>
            <a:r>
              <a:rPr lang="en-US" dirty="0"/>
              <a:t>“MINERVA Hardware Catalogue”, for primary system integration</a:t>
            </a:r>
          </a:p>
          <a:p>
            <a:pPr lvl="1"/>
            <a:r>
              <a:rPr lang="en-US" dirty="0"/>
              <a:t>COTS products</a:t>
            </a:r>
          </a:p>
          <a:p>
            <a:pPr lvl="1"/>
            <a:r>
              <a:rPr lang="en-US" dirty="0"/>
              <a:t>Spare part management</a:t>
            </a:r>
          </a:p>
          <a:p>
            <a:pPr lvl="1"/>
            <a:r>
              <a:rPr lang="en-US" dirty="0"/>
              <a:t>Keep integration and purchasing effort to minimum</a:t>
            </a:r>
          </a:p>
          <a:p>
            <a:r>
              <a:rPr lang="en-US" dirty="0" err="1"/>
              <a:t>MicroTCA</a:t>
            </a:r>
            <a:r>
              <a:rPr lang="en-US" dirty="0"/>
              <a:t> products be used</a:t>
            </a:r>
          </a:p>
          <a:p>
            <a:pPr lvl="1"/>
            <a:r>
              <a:rPr lang="en-US" dirty="0"/>
              <a:t>Beam diagnostic systems</a:t>
            </a:r>
          </a:p>
          <a:p>
            <a:pPr lvl="1"/>
            <a:r>
              <a:rPr lang="en-US" dirty="0"/>
              <a:t>LLRF systems</a:t>
            </a:r>
          </a:p>
          <a:p>
            <a:pPr lvl="1"/>
            <a:r>
              <a:rPr lang="en-US" dirty="0"/>
              <a:t>Fast DF-Cells (corrector, collimators, …)</a:t>
            </a:r>
          </a:p>
          <a:p>
            <a:pPr lvl="1"/>
            <a:r>
              <a:rPr lang="en-US" dirty="0"/>
              <a:t>Fast Interlock</a:t>
            </a:r>
          </a:p>
          <a:p>
            <a:pPr lvl="1"/>
            <a:r>
              <a:rPr lang="en-US" dirty="0"/>
              <a:t>Timing and triggering system</a:t>
            </a:r>
          </a:p>
          <a:p>
            <a:r>
              <a:rPr lang="en-US" dirty="0"/>
              <a:t>Custom development (next to RF-SoC) limited to RTM / FMC boards</a:t>
            </a:r>
            <a:br>
              <a:rPr lang="en-US" dirty="0"/>
            </a:b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development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4E1D-2FBB-A878-FF32-9BAF34D6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512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exandria Master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35229</TotalTime>
  <Words>718</Words>
  <Application>Microsoft Office PowerPoint</Application>
  <PresentationFormat>Widescreen</PresentationFormat>
  <Paragraphs>136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Courier New</vt:lpstr>
      <vt:lpstr>Georgia</vt:lpstr>
      <vt:lpstr>Segoe UI</vt:lpstr>
      <vt:lpstr>Segoe UI Semibold</vt:lpstr>
      <vt:lpstr>Symbol</vt:lpstr>
      <vt:lpstr>Wingdings</vt:lpstr>
      <vt:lpstr>Office Theme</vt:lpstr>
      <vt:lpstr>Alexandria Master</vt:lpstr>
      <vt:lpstr>Update of controls for  the MINERVA project</vt:lpstr>
      <vt:lpstr>Content</vt:lpstr>
      <vt:lpstr>MYRRHA (Multi-purpose hYbrid Research Reactor for High-tech Applications) Accelerator Driven System (ADS)</vt:lpstr>
      <vt:lpstr>PowerPoint Presentation</vt:lpstr>
      <vt:lpstr>MINERVA / MYRRHA - short recap</vt:lpstr>
      <vt:lpstr>Controls development team</vt:lpstr>
      <vt:lpstr>Controls development environment</vt:lpstr>
      <vt:lpstr>Controls dev. env. for FPGA illustrated</vt:lpstr>
      <vt:lpstr>Fast control hardware standardization</vt:lpstr>
      <vt:lpstr>Purchasing challenges vs digitizer needs</vt:lpstr>
      <vt:lpstr>Concluding</vt:lpstr>
      <vt:lpstr>PowerPoint Presentation</vt:lpstr>
    </vt:vector>
  </TitlesOfParts>
  <Company>SCK 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Dillen Roel</dc:creator>
  <cp:lastModifiedBy>Meeus Kris</cp:lastModifiedBy>
  <cp:revision>604</cp:revision>
  <cp:lastPrinted>2020-01-20T09:16:47Z</cp:lastPrinted>
  <dcterms:created xsi:type="dcterms:W3CDTF">2019-10-21T09:10:33Z</dcterms:created>
  <dcterms:modified xsi:type="dcterms:W3CDTF">2024-12-11T23:06:21Z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>rdillen Home</vt:lpwstr>
  </property>
  <property fmtid="{D5CDD505-2E9C-101B-9397-08002B2CF9AE}" pid="3" name="ID">
    <vt:lpwstr>88215537</vt:lpwstr>
  </property>
  <property fmtid="{D5CDD505-2E9C-101B-9397-08002B2CF9AE}" pid="4" name="Name">
    <vt:lpwstr>ICS_MINERVA_DESY_mTCA_WS_2024-12-10.pptx</vt:lpwstr>
  </property>
  <property fmtid="{D5CDD505-2E9C-101B-9397-08002B2CF9AE}" pid="5" name="SuppMarkings">
    <vt:lpwstr> </vt:lpwstr>
  </property>
  <property fmtid="{D5CDD505-2E9C-101B-9397-08002B2CF9AE}" pid="6" name="Security Clearance">
    <vt:lpwstr> </vt:lpwstr>
  </property>
  <property fmtid="{D5CDD505-2E9C-101B-9397-08002B2CF9AE}" pid="7" name="HyperLink">
    <vt:lpwstr>https://ecm.sckcen.be/OTCS/llisapi.dll/open/88215537</vt:lpwstr>
  </property>
  <property fmtid="{D5CDD505-2E9C-101B-9397-08002B2CF9AE}" pid="8" name="Common Attributes_Reference Number">
    <vt:lpwstr>SCK CEN/88215537</vt:lpwstr>
  </property>
  <property fmtid="{D5CDD505-2E9C-101B-9397-08002B2CF9AE}" pid="9" name="Common Attributes_Short Reference">
    <vt:lpwstr>SCK CEN/88215537</vt:lpwstr>
  </property>
  <property fmtid="{D5CDD505-2E9C-101B-9397-08002B2CF9AE}" pid="10" name="Common Attributes_Alternative Reference">
    <vt:lpwstr> </vt:lpwstr>
  </property>
  <property fmtid="{D5CDD505-2E9C-101B-9397-08002B2CF9AE}" pid="11" name="Common Attributes_Document Type">
    <vt:lpwstr> </vt:lpwstr>
  </property>
  <property fmtid="{D5CDD505-2E9C-101B-9397-08002B2CF9AE}" pid="12" name="Common Attributes_Author_Author Name">
    <vt:lpwstr>Kris Meeus</vt:lpwstr>
  </property>
  <property fmtid="{D5CDD505-2E9C-101B-9397-08002B2CF9AE}" pid="13" name="Common Attributes_Author_Author Affiliation">
    <vt:lpwstr>SCK CEN</vt:lpwstr>
  </property>
  <property fmtid="{D5CDD505-2E9C-101B-9397-08002B2CF9AE}" pid="14" name="Common Attributes_Information Security Classification">
    <vt:lpwstr>Restricted</vt:lpwstr>
  </property>
  <property fmtid="{D5CDD505-2E9C-101B-9397-08002B2CF9AE}" pid="15" name="Common Attributes_ISC Motivation">
    <vt:lpwstr>ISC was automatically assigned as default ISC for MINERVA documents.</vt:lpwstr>
  </property>
  <property fmtid="{D5CDD505-2E9C-101B-9397-08002B2CF9AE}" pid="16" name="Event Attributes_Event_Event Type">
    <vt:lpwstr/>
  </property>
  <property fmtid="{D5CDD505-2E9C-101B-9397-08002B2CF9AE}" pid="17" name="Event Attributes_Event_Event Name">
    <vt:lpwstr/>
  </property>
  <property fmtid="{D5CDD505-2E9C-101B-9397-08002B2CF9AE}" pid="18" name="Event Attributes_Event_Event Start Date">
    <vt:lpwstr/>
  </property>
  <property fmtid="{D5CDD505-2E9C-101B-9397-08002B2CF9AE}" pid="19" name="Event Attributes_Event_Event End Date">
    <vt:lpwstr/>
  </property>
  <property fmtid="{D5CDD505-2E9C-101B-9397-08002B2CF9AE}" pid="20" name="Event Attributes_Event_Event Location">
    <vt:lpwstr/>
  </property>
  <property fmtid="{D5CDD505-2E9C-101B-9397-08002B2CF9AE}" pid="21" name="CreateDate">
    <vt:filetime>2024-11-25T08:57:10Z</vt:filetime>
  </property>
</Properties>
</file>