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16" r:id="rId6"/>
    <p:sldId id="271" r:id="rId7"/>
    <p:sldId id="310" r:id="rId8"/>
    <p:sldId id="315" r:id="rId9"/>
    <p:sldId id="322" r:id="rId10"/>
    <p:sldId id="323" r:id="rId11"/>
    <p:sldId id="324" r:id="rId12"/>
    <p:sldId id="327" r:id="rId13"/>
    <p:sldId id="326" r:id="rId14"/>
    <p:sldId id="325" r:id="rId15"/>
    <p:sldId id="328" r:id="rId16"/>
    <p:sldId id="329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FF"/>
    <a:srgbClr val="D25350"/>
    <a:srgbClr val="00E3E3"/>
    <a:srgbClr val="FFFF03"/>
    <a:srgbClr val="9A9B9D"/>
    <a:srgbClr val="AEB0AF"/>
    <a:srgbClr val="CEC7C1"/>
    <a:srgbClr val="8C8D90"/>
    <a:srgbClr val="808184"/>
    <a:srgbClr val="75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5161" autoAdjust="0"/>
  </p:normalViewPr>
  <p:slideViewPr>
    <p:cSldViewPr snapToGrid="0" showGuides="1">
      <p:cViewPr varScale="1">
        <p:scale>
          <a:sx n="101" d="100"/>
          <a:sy n="101" d="100"/>
        </p:scale>
        <p:origin x="43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6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Crossbar reference at the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1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doug-johnson.squarespace.com/blue-skunk-blog/2011/4/3/inventing-your-technology-futur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12" y="1136299"/>
            <a:ext cx="9609786" cy="98039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Status of upgrades to MicroTCA at the Spallation Neutron Source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901440"/>
            <a:ext cx="5440514" cy="1302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Alan Justice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Controls Hardware System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Spallation Neutron Source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D549F3-F962-2884-509F-E91D4CD0BF27}"/>
              </a:ext>
            </a:extLst>
          </p:cNvPr>
          <p:cNvSpPr txBox="1">
            <a:spLocks/>
          </p:cNvSpPr>
          <p:nvPr/>
        </p:nvSpPr>
        <p:spPr bwMode="auto">
          <a:xfrm>
            <a:off x="336812" y="3116179"/>
            <a:ext cx="4702700" cy="3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Annual MicroTCA Workshop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6E0B2-B486-A8BA-5933-03AF65A8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61" y="2424170"/>
            <a:ext cx="7296531" cy="4114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DADC0-5076-D2C7-591F-EEADBC9F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Kicker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3C2F-CEF2-D384-FC48-2C4ED09E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6762"/>
            <a:ext cx="5630141" cy="5235437"/>
          </a:xfrm>
        </p:spPr>
        <p:txBody>
          <a:bodyPr/>
          <a:lstStyle/>
          <a:p>
            <a:r>
              <a:rPr lang="en-US" sz="2400" dirty="0"/>
              <a:t>Replacing existing analog solution</a:t>
            </a:r>
          </a:p>
          <a:p>
            <a:r>
              <a:rPr lang="en-US" sz="2400" dirty="0"/>
              <a:t>Function</a:t>
            </a:r>
          </a:p>
          <a:p>
            <a:pPr lvl="1"/>
            <a:r>
              <a:rPr lang="en-US" sz="2000" dirty="0"/>
              <a:t>Digitize Extraction Kicker Charge and Fire Waveforms</a:t>
            </a:r>
          </a:p>
          <a:p>
            <a:pPr lvl="1"/>
            <a:r>
              <a:rPr lang="en-US" sz="2000" dirty="0"/>
              <a:t>Apply Window to each and trip MPS for any fault condition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dirty="0"/>
              <a:t>Vadatech VT815 Chassis</a:t>
            </a:r>
          </a:p>
          <a:p>
            <a:pPr lvl="1"/>
            <a:r>
              <a:rPr lang="en-US" dirty="0"/>
              <a:t>Vadatech UTC006 MCH</a:t>
            </a:r>
          </a:p>
          <a:p>
            <a:pPr lvl="1"/>
            <a:r>
              <a:rPr lang="en-US" dirty="0"/>
              <a:t>Vadatech AMC756 Processor</a:t>
            </a:r>
          </a:p>
          <a:p>
            <a:pPr lvl="1"/>
            <a:r>
              <a:rPr lang="en-US" dirty="0"/>
              <a:t>Vadatech AMC560</a:t>
            </a:r>
          </a:p>
          <a:p>
            <a:pPr lvl="1"/>
            <a:r>
              <a:rPr lang="en-US" dirty="0"/>
              <a:t>Vadatech FMC235 ADC</a:t>
            </a:r>
          </a:p>
          <a:p>
            <a:pPr lvl="1"/>
            <a:r>
              <a:rPr lang="en-US" sz="2000" dirty="0"/>
              <a:t>Custom FMC Timing Receiver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11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C703-95A2-9DE5-8368-C99C645A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E31F-B126-CABA-AF4F-63157F06A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Ahead for Hardware lead times</a:t>
            </a:r>
          </a:p>
          <a:p>
            <a:r>
              <a:rPr lang="en-US" dirty="0"/>
              <a:t>Be wary of obsolescence</a:t>
            </a:r>
          </a:p>
          <a:p>
            <a:r>
              <a:rPr lang="en-US" dirty="0"/>
              <a:t>Collaborate more</a:t>
            </a:r>
          </a:p>
          <a:p>
            <a:r>
              <a:rPr lang="en-US" dirty="0"/>
              <a:t>Utilize IPMI more extensively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4884-DB23-1CC5-C2A7-BCBCFBD8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D7888-E53A-D676-F828-EA565640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4365"/>
            <a:ext cx="11430000" cy="4657148"/>
          </a:xfrm>
        </p:spPr>
        <p:txBody>
          <a:bodyPr/>
          <a:lstStyle/>
          <a:p>
            <a:r>
              <a:rPr lang="en-US" dirty="0"/>
              <a:t>Half day session at the EPICS Meeting hosted at Oak Ridge National Laboratory/Spallation Neutron Source</a:t>
            </a:r>
          </a:p>
          <a:p>
            <a:r>
              <a:rPr lang="en-US" dirty="0"/>
              <a:t>Over 25 participants</a:t>
            </a:r>
          </a:p>
          <a:p>
            <a:r>
              <a:rPr lang="en-US" dirty="0"/>
              <a:t>6 presentations</a:t>
            </a:r>
          </a:p>
          <a:p>
            <a:pPr lvl="1"/>
            <a:r>
              <a:rPr lang="en-US" dirty="0"/>
              <a:t>Argonne National Laboratory</a:t>
            </a:r>
          </a:p>
          <a:p>
            <a:pPr lvl="1"/>
            <a:r>
              <a:rPr lang="en-US" dirty="0"/>
              <a:t>European Spallation Source</a:t>
            </a:r>
          </a:p>
          <a:p>
            <a:pPr lvl="1"/>
            <a:r>
              <a:rPr lang="en-US" dirty="0"/>
              <a:t>Facility for Rare Isotopes Beams (FRIB)</a:t>
            </a:r>
          </a:p>
          <a:p>
            <a:pPr lvl="1"/>
            <a:r>
              <a:rPr lang="en-US" dirty="0"/>
              <a:t>Fermi National Accelerator Laboratory</a:t>
            </a:r>
          </a:p>
          <a:p>
            <a:pPr lvl="1"/>
            <a:r>
              <a:rPr lang="en-US" dirty="0"/>
              <a:t>Spallation Neutron Source</a:t>
            </a:r>
          </a:p>
          <a:p>
            <a:pPr lvl="1"/>
            <a:r>
              <a:rPr lang="en-US" dirty="0"/>
              <a:t>IPMI over EPICS</a:t>
            </a:r>
          </a:p>
          <a:p>
            <a:r>
              <a:rPr lang="en-US" dirty="0"/>
              <a:t>Lots of discussion and opportunities for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601A-25B3-E573-1FB1-0223DC7D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982D-6EB7-1656-2C32-EAF72846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my colleagues Miljko Bobrek and Brian Shepetofsky for their contributions to this presentation and their work!</a:t>
            </a:r>
          </a:p>
        </p:txBody>
      </p:sp>
    </p:spTree>
    <p:extLst>
      <p:ext uri="{BB962C8B-B14F-4D97-AF65-F5344CB8AC3E}">
        <p14:creationId xmlns:p14="http://schemas.microsoft.com/office/powerpoint/2010/main" val="270344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A1D9-C0C5-A934-68C8-2CC16A64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be covered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53E8-52C2-A4CA-25DE-EBAFF5C2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MicroTCA future at SNS</a:t>
            </a:r>
          </a:p>
          <a:p>
            <a:r>
              <a:rPr lang="en-US" dirty="0"/>
              <a:t>MicroTCA Systems in Production</a:t>
            </a:r>
          </a:p>
          <a:p>
            <a:r>
              <a:rPr lang="en-US" dirty="0"/>
              <a:t>Future Upgrades to MicroTCA</a:t>
            </a:r>
          </a:p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66668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E2BA-A34D-4F0A-9F2F-ED889155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future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1CBF-864C-49CE-9E57-E13FECDC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66800"/>
            <a:ext cx="4957066" cy="5791200"/>
          </a:xfrm>
        </p:spPr>
        <p:txBody>
          <a:bodyPr/>
          <a:lstStyle/>
          <a:p>
            <a:r>
              <a:rPr lang="en-US" sz="2400" dirty="0"/>
              <a:t>VME to MicroTCA upgrades are part of the Integrated Controls Section modernization strategy at SNS</a:t>
            </a:r>
          </a:p>
          <a:p>
            <a:r>
              <a:rPr lang="en-US" sz="2400" dirty="0"/>
              <a:t>7 years of production at SNS for MicroTCA</a:t>
            </a:r>
          </a:p>
          <a:p>
            <a:r>
              <a:rPr lang="en-US" sz="2400" dirty="0"/>
              <a:t>Extensive in-house hardware &amp; firmware expertise </a:t>
            </a:r>
          </a:p>
          <a:p>
            <a:r>
              <a:rPr lang="en-US" sz="2400" dirty="0"/>
              <a:t>Improving the reliability through extensive component health monitoring (IPMI)</a:t>
            </a:r>
          </a:p>
          <a:p>
            <a:pPr lvl="1"/>
            <a:r>
              <a:rPr lang="en-US" sz="2000" dirty="0"/>
              <a:t>EPICS interface is deployed for production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22D29-EB86-4654-8BB7-25D61CDA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29" y="3861752"/>
            <a:ext cx="5542707" cy="3000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D7B7EC-B12B-46FB-93F5-7040FC86AD68}"/>
              </a:ext>
            </a:extLst>
          </p:cNvPr>
          <p:cNvSpPr txBox="1"/>
          <p:nvPr/>
        </p:nvSpPr>
        <p:spPr>
          <a:xfrm>
            <a:off x="6304333" y="6438792"/>
            <a:ext cx="284867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Vadatech VT814</a:t>
            </a:r>
          </a:p>
        </p:txBody>
      </p:sp>
      <p:pic>
        <p:nvPicPr>
          <p:cNvPr id="8" name="Picture 7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DF7CCD8-CC4A-4EFA-8586-85E930A5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7840" y="219048"/>
            <a:ext cx="4121448" cy="3291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CEA4D-DB00-471F-9FF2-410FD0E6E1E0}"/>
              </a:ext>
            </a:extLst>
          </p:cNvPr>
          <p:cNvSpPr txBox="1"/>
          <p:nvPr/>
        </p:nvSpPr>
        <p:spPr>
          <a:xfrm>
            <a:off x="6847840" y="3510888"/>
            <a:ext cx="3917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doug-johnson.squarespace.com/blue-skunk-blog/2011/4/3/inventing-your-technology-fut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55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2989-607C-4B48-B203-2F714C38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MicroTCA Applications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251E-0937-45DE-B0F2-DC99BB32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91126"/>
            <a:ext cx="11430000" cy="4510387"/>
          </a:xfrm>
        </p:spPr>
        <p:txBody>
          <a:bodyPr/>
          <a:lstStyle/>
          <a:p>
            <a:r>
              <a:rPr lang="en-US" dirty="0"/>
              <a:t>Currently 69 MicroTCA Systems in Production</a:t>
            </a:r>
          </a:p>
          <a:p>
            <a:r>
              <a:rPr lang="en-US" dirty="0"/>
              <a:t>Low Level RF</a:t>
            </a:r>
          </a:p>
          <a:p>
            <a:pPr lvl="1"/>
            <a:r>
              <a:rPr lang="en-US" dirty="0"/>
              <a:t>Ring LLRF</a:t>
            </a:r>
          </a:p>
          <a:p>
            <a:pPr lvl="1"/>
            <a:r>
              <a:rPr lang="en-US" dirty="0"/>
              <a:t>LINAC LLRF</a:t>
            </a:r>
          </a:p>
          <a:p>
            <a:r>
              <a:rPr lang="en-US" dirty="0"/>
              <a:t>Machine Protection System(MPS)</a:t>
            </a:r>
          </a:p>
          <a:p>
            <a:r>
              <a:rPr lang="en-US" dirty="0"/>
              <a:t>Magnet Power Supplies(PS) - Injection Kickers</a:t>
            </a:r>
          </a:p>
          <a:p>
            <a:pPr lvl="1"/>
            <a:r>
              <a:rPr lang="en-US" dirty="0"/>
              <a:t>Waveform Monitor</a:t>
            </a:r>
          </a:p>
          <a:p>
            <a:pPr lvl="1"/>
            <a:r>
              <a:rPr lang="en-US" dirty="0"/>
              <a:t>Waveform Generator</a:t>
            </a:r>
          </a:p>
          <a:p>
            <a:r>
              <a:rPr lang="en-US" dirty="0"/>
              <a:t>Personnel Protection System(PPS)</a:t>
            </a:r>
          </a:p>
          <a:p>
            <a:pPr lvl="1"/>
            <a:r>
              <a:rPr lang="en-US" dirty="0"/>
              <a:t>Beam Power Limiting System</a:t>
            </a:r>
          </a:p>
        </p:txBody>
      </p:sp>
    </p:spTree>
    <p:extLst>
      <p:ext uri="{BB962C8B-B14F-4D97-AF65-F5344CB8AC3E}">
        <p14:creationId xmlns:p14="http://schemas.microsoft.com/office/powerpoint/2010/main" val="264390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7D8A-6129-412F-992A-CE558B67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Upgraded Machine Protection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CFDF9-4841-4D37-81E5-74C7B65C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34720"/>
            <a:ext cx="5800345" cy="4766793"/>
          </a:xfrm>
        </p:spPr>
        <p:txBody>
          <a:bodyPr/>
          <a:lstStyle/>
          <a:p>
            <a:r>
              <a:rPr lang="en-US" sz="2400" dirty="0"/>
              <a:t>Largest deployment so far with a total of  48 systems</a:t>
            </a:r>
          </a:p>
          <a:p>
            <a:r>
              <a:rPr lang="en-US" sz="2400" dirty="0"/>
              <a:t>Master 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UTC006 MCH</a:t>
            </a:r>
          </a:p>
          <a:p>
            <a:pPr lvl="1"/>
            <a:r>
              <a:rPr lang="en-US" sz="2000" dirty="0"/>
              <a:t>Vadatech UTC006 Crossbar/MCH</a:t>
            </a:r>
          </a:p>
          <a:p>
            <a:pPr lvl="1"/>
            <a:r>
              <a:rPr lang="en-US" sz="2000" dirty="0"/>
              <a:t>Vadatech AMC502 carrier cards</a:t>
            </a:r>
          </a:p>
          <a:p>
            <a:pPr lvl="1"/>
            <a:r>
              <a:rPr lang="en-US" sz="2000" dirty="0"/>
              <a:t>Vadatech FMC105 SFP transceivers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r>
              <a:rPr lang="en-US" sz="2400" dirty="0"/>
              <a:t>Field Node Hardware</a:t>
            </a:r>
          </a:p>
          <a:p>
            <a:pPr lvl="1"/>
            <a:r>
              <a:rPr lang="en-US" sz="2000" dirty="0"/>
              <a:t>Vadatech VT819 Chassis</a:t>
            </a:r>
          </a:p>
          <a:p>
            <a:pPr lvl="1"/>
            <a:r>
              <a:rPr lang="en-US" sz="2000" dirty="0"/>
              <a:t>Vadatech AMC523</a:t>
            </a:r>
          </a:p>
          <a:p>
            <a:pPr lvl="1"/>
            <a:r>
              <a:rPr lang="en-US" sz="2000" dirty="0"/>
              <a:t>Custom RTM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7E7BBAE-34EE-46B1-8FEF-1996E24F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74" y="934720"/>
            <a:ext cx="3780835" cy="5041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8DCD4-63D8-49CD-AA15-47D31A784E34}"/>
              </a:ext>
            </a:extLst>
          </p:cNvPr>
          <p:cNvSpPr txBox="1"/>
          <p:nvPr/>
        </p:nvSpPr>
        <p:spPr>
          <a:xfrm>
            <a:off x="6459726" y="6104237"/>
            <a:ext cx="37128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atin typeface="+mn-lt"/>
              </a:rPr>
              <a:t>SNS MPS Master and Trigger Control</a:t>
            </a:r>
          </a:p>
        </p:txBody>
      </p:sp>
    </p:spTree>
    <p:extLst>
      <p:ext uri="{BB962C8B-B14F-4D97-AF65-F5344CB8AC3E}">
        <p14:creationId xmlns:p14="http://schemas.microsoft.com/office/powerpoint/2010/main" val="124049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B067-E4B8-A96C-4ED3-BC3F413F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Limiting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6B115-82A9-B781-CD69-A9A1A6B5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997527"/>
            <a:ext cx="4945207" cy="4704773"/>
          </a:xfrm>
        </p:spPr>
        <p:txBody>
          <a:bodyPr/>
          <a:lstStyle/>
          <a:p>
            <a:r>
              <a:rPr lang="en-US" sz="2400" dirty="0"/>
              <a:t>Personnel Protection System and Machine Protection System functions</a:t>
            </a:r>
          </a:p>
          <a:p>
            <a:r>
              <a:rPr lang="en-US" sz="2400" dirty="0"/>
              <a:t>Limit Beam Power on First Target Station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UTC002 MCH</a:t>
            </a:r>
          </a:p>
          <a:p>
            <a:pPr lvl="1"/>
            <a:r>
              <a:rPr lang="en-US" sz="2000" dirty="0"/>
              <a:t>Vadatech AMC560 carrier cards</a:t>
            </a:r>
          </a:p>
          <a:p>
            <a:pPr lvl="1"/>
            <a:r>
              <a:rPr lang="en-US" sz="2000" dirty="0"/>
              <a:t>Vadatech AMC726 Processor</a:t>
            </a:r>
          </a:p>
          <a:p>
            <a:pPr lvl="1"/>
            <a:r>
              <a:rPr lang="en-US" sz="2000" dirty="0"/>
              <a:t>FMC 155 – RS485</a:t>
            </a:r>
          </a:p>
          <a:p>
            <a:pPr lvl="1"/>
            <a:r>
              <a:rPr lang="en-US" sz="2000" dirty="0"/>
              <a:t>FMC267 - ADC</a:t>
            </a:r>
          </a:p>
          <a:p>
            <a:pPr lvl="1"/>
            <a:r>
              <a:rPr lang="en-US" sz="2000" dirty="0"/>
              <a:t>Custom FMC Timing Receiver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8" name="Picture 7" descr="A close-up of a machine&#10;&#10;Description automatically generated">
            <a:extLst>
              <a:ext uri="{FF2B5EF4-FFF2-40B4-BE49-F238E27FC236}">
                <a16:creationId xmlns:a16="http://schemas.microsoft.com/office/drawing/2014/main" id="{D0B25A12-CBA6-9DEF-2D62-D9BCC813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3" y="569275"/>
            <a:ext cx="4170957" cy="55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0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D43D-9838-449A-BB5B-138997B3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Future Upgrades to MicroTCA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29CF-5FD1-5081-279F-A2AE6ECF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6822"/>
            <a:ext cx="11430000" cy="4494691"/>
          </a:xfrm>
        </p:spPr>
        <p:txBody>
          <a:bodyPr/>
          <a:lstStyle/>
          <a:p>
            <a:r>
              <a:rPr lang="en-US" dirty="0"/>
              <a:t>Timing Master</a:t>
            </a:r>
          </a:p>
          <a:p>
            <a:r>
              <a:rPr lang="en-US" dirty="0"/>
              <a:t>HPRF</a:t>
            </a:r>
          </a:p>
          <a:p>
            <a:r>
              <a:rPr lang="en-US" dirty="0"/>
              <a:t>Extraction Kicker Magnet Power Supplies</a:t>
            </a:r>
          </a:p>
          <a:p>
            <a:r>
              <a:rPr lang="en-US" dirty="0"/>
              <a:t>LEBT Chopper</a:t>
            </a:r>
          </a:p>
        </p:txBody>
      </p:sp>
    </p:spTree>
    <p:extLst>
      <p:ext uri="{BB962C8B-B14F-4D97-AF65-F5344CB8AC3E}">
        <p14:creationId xmlns:p14="http://schemas.microsoft.com/office/powerpoint/2010/main" val="62258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F965-47C3-C123-A546-EF7B1DE7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7F20-CE70-CF4D-19F8-6C4529F5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8666"/>
            <a:ext cx="11430000" cy="5022238"/>
          </a:xfrm>
        </p:spPr>
        <p:txBody>
          <a:bodyPr/>
          <a:lstStyle/>
          <a:p>
            <a:r>
              <a:rPr lang="en-US" dirty="0"/>
              <a:t>Replacing existing VME based custom Timing System Master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Generate Timing Link with Events and Real Time Data</a:t>
            </a:r>
          </a:p>
          <a:p>
            <a:pPr lvl="1"/>
            <a:r>
              <a:rPr lang="en-US" dirty="0"/>
              <a:t>GPS Interface for Timestamping</a:t>
            </a:r>
          </a:p>
          <a:p>
            <a:pPr lvl="1"/>
            <a:r>
              <a:rPr lang="en-US" dirty="0"/>
              <a:t>Interface to Beam Monitor to provide Beam Charge Per Pulse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UTC006 MCH</a:t>
            </a:r>
          </a:p>
          <a:p>
            <a:pPr lvl="1"/>
            <a:r>
              <a:rPr lang="en-US" sz="2000" dirty="0"/>
              <a:t>Vadatech AMC502 or AMC560 carrier cards</a:t>
            </a:r>
          </a:p>
          <a:p>
            <a:pPr lvl="1"/>
            <a:r>
              <a:rPr lang="en-US" sz="2000" dirty="0"/>
              <a:t>Vadatech AMC756 Processor</a:t>
            </a:r>
          </a:p>
          <a:p>
            <a:pPr lvl="1"/>
            <a:r>
              <a:rPr lang="en-US" sz="2000" dirty="0"/>
              <a:t>Custom FMCs</a:t>
            </a:r>
          </a:p>
          <a:p>
            <a:r>
              <a:rPr lang="en-US" sz="2400" dirty="0"/>
              <a:t>Target completion by end of 2025 and placed into production early 2026</a:t>
            </a:r>
          </a:p>
        </p:txBody>
      </p:sp>
    </p:spTree>
    <p:extLst>
      <p:ext uri="{BB962C8B-B14F-4D97-AF65-F5344CB8AC3E}">
        <p14:creationId xmlns:p14="http://schemas.microsoft.com/office/powerpoint/2010/main" val="121941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96DB-C49C-BF88-DF07-216E0D43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2E97-3446-14C3-A76F-29190EA5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81909"/>
            <a:ext cx="11430000" cy="4836211"/>
          </a:xfrm>
        </p:spPr>
        <p:txBody>
          <a:bodyPr/>
          <a:lstStyle/>
          <a:p>
            <a:r>
              <a:rPr lang="en-US" sz="2400" dirty="0"/>
              <a:t>Upgrade from existing VME-based system to MicroTCA-based</a:t>
            </a:r>
          </a:p>
          <a:p>
            <a:pPr lvl="1"/>
            <a:r>
              <a:rPr lang="en-US" sz="2000" dirty="0"/>
              <a:t>Existing system has 15 VME chassis; the MicroTCA-based system will have 4-5 chassis</a:t>
            </a:r>
            <a:endParaRPr lang="en-US" sz="2400" dirty="0"/>
          </a:p>
          <a:p>
            <a:r>
              <a:rPr lang="en-US" sz="2400" dirty="0"/>
              <a:t>Functions</a:t>
            </a:r>
          </a:p>
          <a:p>
            <a:pPr lvl="1"/>
            <a:r>
              <a:rPr lang="en-US" sz="2000" dirty="0"/>
              <a:t>Control for HPRF Modulators and Transmitters</a:t>
            </a:r>
          </a:p>
          <a:p>
            <a:pPr lvl="1"/>
            <a:r>
              <a:rPr lang="en-US" sz="2000" dirty="0"/>
              <a:t>Provides Timing to HPRF Modulators and Transmitters</a:t>
            </a:r>
          </a:p>
          <a:p>
            <a:pPr lvl="1"/>
            <a:r>
              <a:rPr lang="en-US" sz="2000" dirty="0"/>
              <a:t>Upgrade from existing VME-based system to MicroTCA-based</a:t>
            </a:r>
          </a:p>
          <a:p>
            <a:r>
              <a:rPr lang="en-US" sz="2400" dirty="0"/>
              <a:t>Hardware</a:t>
            </a:r>
          </a:p>
          <a:p>
            <a:pPr lvl="1"/>
            <a:r>
              <a:rPr lang="en-US" sz="2000" dirty="0"/>
              <a:t>Vadatech VT815 Chassis</a:t>
            </a:r>
          </a:p>
          <a:p>
            <a:pPr lvl="1"/>
            <a:r>
              <a:rPr lang="en-US" sz="2000" dirty="0"/>
              <a:t>Vadatech UTC006 MCH</a:t>
            </a:r>
          </a:p>
          <a:p>
            <a:pPr lvl="1"/>
            <a:r>
              <a:rPr lang="en-US" sz="2000" dirty="0"/>
              <a:t>Vadatech AMC756 Processor</a:t>
            </a:r>
          </a:p>
          <a:p>
            <a:pPr lvl="1"/>
            <a:r>
              <a:rPr lang="en-US" sz="2000" dirty="0"/>
              <a:t>Vadatech AMC560</a:t>
            </a:r>
          </a:p>
          <a:p>
            <a:pPr lvl="1"/>
            <a:r>
              <a:rPr lang="en-US" sz="2000" dirty="0"/>
              <a:t>Custom FMC Timing Receiver</a:t>
            </a:r>
          </a:p>
          <a:p>
            <a:pPr lvl="1"/>
            <a:r>
              <a:rPr lang="en-US" sz="2000" dirty="0"/>
              <a:t>Custom FMC Fiber Fanout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26984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69E615-8CBC-4924-B74C-284390F37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8e4deb0-de08-4adb-aafc-d8ff025441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Widescreen</PresentationFormat>
  <Paragraphs>121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Century Gothic</vt:lpstr>
      <vt:lpstr>ORNL</vt:lpstr>
      <vt:lpstr>Status of upgrades to MicroTCA at the Spallation Neutron Source</vt:lpstr>
      <vt:lpstr>What will be covered today?</vt:lpstr>
      <vt:lpstr>MicroTCA future at SNS</vt:lpstr>
      <vt:lpstr>MicroTCA Applications at SNS</vt:lpstr>
      <vt:lpstr>Upgraded Machine Protection System</vt:lpstr>
      <vt:lpstr>Beam Power Limiting System</vt:lpstr>
      <vt:lpstr>Future Upgrades to MicroTCA</vt:lpstr>
      <vt:lpstr>Timing Master</vt:lpstr>
      <vt:lpstr>High Power RF</vt:lpstr>
      <vt:lpstr>Extraction Kicker</vt:lpstr>
      <vt:lpstr>Lessons Learned</vt:lpstr>
      <vt:lpstr>MicroTCA Working Group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2024-12-04T14:28:18Z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