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2" r:id="rId2"/>
    <p:sldId id="267" r:id="rId3"/>
    <p:sldId id="268" r:id="rId4"/>
    <p:sldId id="275" r:id="rId5"/>
    <p:sldId id="281" r:id="rId6"/>
    <p:sldId id="278" r:id="rId7"/>
    <p:sldId id="269" r:id="rId8"/>
    <p:sldId id="279" r:id="rId9"/>
    <p:sldId id="280" r:id="rId10"/>
    <p:sldId id="277"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666666"/>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90" autoAdjust="0"/>
    <p:restoredTop sz="94697" autoAdjust="0"/>
  </p:normalViewPr>
  <p:slideViewPr>
    <p:cSldViewPr snapToGrid="0" snapToObjects="1">
      <p:cViewPr varScale="1">
        <p:scale>
          <a:sx n="119" d="100"/>
          <a:sy n="119" d="100"/>
        </p:scale>
        <p:origin x="8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2024-12-10</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4</a:t>
            </a:fld>
            <a:endParaRPr lang="sv-SE"/>
          </a:p>
        </p:txBody>
      </p:sp>
    </p:spTree>
    <p:extLst>
      <p:ext uri="{BB962C8B-B14F-4D97-AF65-F5344CB8AC3E}">
        <p14:creationId xmlns:p14="http://schemas.microsoft.com/office/powerpoint/2010/main" val="409863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CE Deploy: a java based tool using a REST interface to create, manage a</a:t>
            </a:r>
            <a:r>
              <a:rPr lang="en-GB" dirty="0" err="1"/>
              <a:t>nd</a:t>
            </a:r>
            <a:r>
              <a:rPr lang="en-SE" dirty="0"/>
              <a:t> deploy IOCs in a standard way</a:t>
            </a:r>
          </a:p>
          <a:p>
            <a:r>
              <a:rPr lang="en-SE" dirty="0"/>
              <a:t>CPU board crashing, M4 state unable to connect to anything and had to login via Root physically at the machine. Cause was the harddisc was full and caused by big core dump files, ultimatley caused by E3 </a:t>
            </a:r>
          </a:p>
        </p:txBody>
      </p:sp>
      <p:sp>
        <p:nvSpPr>
          <p:cNvPr id="4" name="Slide Number Placeholder 3"/>
          <p:cNvSpPr>
            <a:spLocks noGrp="1"/>
          </p:cNvSpPr>
          <p:nvPr>
            <p:ph type="sldNum" sz="quarter" idx="5"/>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2448517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2024-12-10</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GB"/>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GB"/>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2024-12-10</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2024-12-10</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GB"/>
              <a:t>Click to 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2024-12-10</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2024-12-10</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2024-12-10</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2024-12-10</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2024-12-10</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2024-12-10</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Thank you</a:t>
            </a:r>
            <a:br>
              <a:rPr lang="en-GB" dirty="0"/>
            </a:br>
            <a:r>
              <a:rPr lang="en-GB" dirty="0"/>
              <a:t>Any Questions?</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Current Status of </a:t>
            </a:r>
            <a:r>
              <a:rPr lang="en-GB" dirty="0" err="1"/>
              <a:t>MicroTCA</a:t>
            </a:r>
            <a:r>
              <a:rPr lang="en-GB" dirty="0"/>
              <a:t> at ESS</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Faye Chicken</a:t>
            </a: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a:solidFill>
                  <a:schemeClr val="bg1"/>
                </a:solidFill>
              </a:rPr>
              <a:pPr/>
              <a:t>2024-12-10</a:t>
            </a:fld>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Current Status of ESS</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3</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9161" y="4941742"/>
            <a:ext cx="10273077" cy="1650885"/>
          </a:xfrm>
        </p:spPr>
        <p:txBody>
          <a:bodyPr/>
          <a:lstStyle/>
          <a:p>
            <a:pPr lvl="1"/>
            <a:r>
              <a:rPr lang="en-US" dirty="0"/>
              <a:t>Currently preparing for commissioning of the accelerator to the beam dump</a:t>
            </a:r>
          </a:p>
          <a:p>
            <a:pPr lvl="1"/>
            <a:r>
              <a:rPr lang="en-US" dirty="0"/>
              <a:t>Cool down of the </a:t>
            </a:r>
            <a:r>
              <a:rPr lang="en-US" dirty="0" err="1"/>
              <a:t>cryo</a:t>
            </a:r>
            <a:r>
              <a:rPr lang="en-US" dirty="0"/>
              <a:t> modules to 4K,and to continue ready for RF conditioning at 2K</a:t>
            </a:r>
          </a:p>
          <a:p>
            <a:pPr lvl="1"/>
            <a:r>
              <a:rPr lang="en-US" dirty="0"/>
              <a:t>First Beam on Target expected late 2025</a:t>
            </a:r>
          </a:p>
          <a:p>
            <a:pPr lvl="1"/>
            <a:r>
              <a:rPr lang="en-US" dirty="0"/>
              <a:t>Work on instruments continues, with first neutrons expected in 2026</a:t>
            </a:r>
          </a:p>
        </p:txBody>
      </p:sp>
      <p:pic>
        <p:nvPicPr>
          <p:cNvPr id="12" name="Content Placeholder 11">
            <a:extLst>
              <a:ext uri="{FF2B5EF4-FFF2-40B4-BE49-F238E27FC236}">
                <a16:creationId xmlns:a16="http://schemas.microsoft.com/office/drawing/2014/main" id="{65460279-C71D-ABD7-3736-A69DA5024D5A}"/>
              </a:ext>
            </a:extLst>
          </p:cNvPr>
          <p:cNvPicPr>
            <a:picLocks noGrp="1" noChangeAspect="1"/>
          </p:cNvPicPr>
          <p:nvPr>
            <p:ph idx="13"/>
          </p:nvPr>
        </p:nvPicPr>
        <p:blipFill>
          <a:blip r:embed="rId2"/>
          <a:stretch>
            <a:fillRect/>
          </a:stretch>
        </p:blipFill>
        <p:spPr>
          <a:xfrm>
            <a:off x="2936683" y="816126"/>
            <a:ext cx="7527026" cy="4090897"/>
          </a:xfrm>
        </p:spPr>
      </p:pic>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2024-12-10</a:t>
            </a:fld>
            <a:endParaRPr lang="sv-SE" dirty="0"/>
          </a:p>
        </p:txBody>
      </p:sp>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Status of </a:t>
            </a:r>
            <a:r>
              <a:rPr lang="en-GB" dirty="0" err="1">
                <a:solidFill>
                  <a:schemeClr val="tx1">
                    <a:lumMod val="75000"/>
                    <a:lumOff val="25000"/>
                  </a:schemeClr>
                </a:solidFill>
              </a:rPr>
              <a:t>MicroTCA</a:t>
            </a:r>
            <a:endParaRPr lang="en-GB" dirty="0">
              <a:solidFill>
                <a:schemeClr val="tx1">
                  <a:lumMod val="75000"/>
                  <a:lumOff val="25000"/>
                </a:schemeClr>
              </a:solidFill>
            </a:endParaRP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4</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D108556F-5D32-452D-B384-98CCF3F446E7}"/>
              </a:ext>
            </a:extLst>
          </p:cNvPr>
          <p:cNvSpPr>
            <a:spLocks noGrp="1"/>
          </p:cNvSpPr>
          <p:nvPr>
            <p:ph idx="1"/>
          </p:nvPr>
        </p:nvSpPr>
        <p:spPr/>
        <p:txBody>
          <a:bodyPr/>
          <a:lstStyle/>
          <a:p>
            <a:pPr marL="72000" indent="-72000">
              <a:spcBef>
                <a:spcPts val="600"/>
              </a:spcBef>
              <a:spcAft>
                <a:spcPts val="600"/>
              </a:spcAft>
            </a:pPr>
            <a:r>
              <a:rPr lang="en-GB" dirty="0">
                <a:solidFill>
                  <a:schemeClr val="tx1">
                    <a:lumMod val="75000"/>
                    <a:lumOff val="25000"/>
                  </a:schemeClr>
                </a:solidFill>
              </a:rPr>
              <a:t>Have around 230 systems now online and in use throughout the facility</a:t>
            </a:r>
          </a:p>
          <a:p>
            <a:pPr marL="72000" indent="-72000">
              <a:spcBef>
                <a:spcPts val="600"/>
              </a:spcBef>
              <a:spcAft>
                <a:spcPts val="600"/>
              </a:spcAft>
            </a:pPr>
            <a:r>
              <a:rPr lang="en-GB" dirty="0">
                <a:solidFill>
                  <a:schemeClr val="tx1">
                    <a:lumMod val="75000"/>
                    <a:lumOff val="25000"/>
                  </a:schemeClr>
                </a:solidFill>
              </a:rPr>
              <a:t>Mostly in RF, Beam Instrumentation and Timing</a:t>
            </a:r>
          </a:p>
          <a:p>
            <a:pPr marL="72000" indent="-72000">
              <a:spcBef>
                <a:spcPts val="600"/>
              </a:spcBef>
              <a:spcAft>
                <a:spcPts val="600"/>
              </a:spcAft>
            </a:pPr>
            <a:r>
              <a:rPr lang="en-GB" dirty="0">
                <a:solidFill>
                  <a:schemeClr val="tx1">
                    <a:lumMod val="75000"/>
                    <a:lumOff val="25000"/>
                  </a:schemeClr>
                </a:solidFill>
              </a:rPr>
              <a:t>Small number of systems for Fast Beam Interlock </a:t>
            </a:r>
          </a:p>
          <a:p>
            <a:pPr marL="0" indent="0">
              <a:spcBef>
                <a:spcPts val="600"/>
              </a:spcBef>
              <a:spcAft>
                <a:spcPts val="600"/>
              </a:spcAft>
              <a:buNone/>
            </a:pPr>
            <a:endParaRPr lang="en-GB" dirty="0">
              <a:solidFill>
                <a:schemeClr val="tx1">
                  <a:lumMod val="75000"/>
                  <a:lumOff val="25000"/>
                </a:schemeClr>
              </a:solidFill>
            </a:endParaRPr>
          </a:p>
          <a:p>
            <a:pPr marL="144000" lvl="1" indent="0">
              <a:buNone/>
            </a:pPr>
            <a:endParaRPr lang="en-US" dirty="0"/>
          </a:p>
          <a:p>
            <a:pPr lvl="1"/>
            <a:endParaRPr lang="sv-SE" dirty="0"/>
          </a:p>
        </p:txBody>
      </p:sp>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2024-12-10</a:t>
            </a:fld>
            <a:endParaRPr lang="sv-SE" dirty="0"/>
          </a:p>
        </p:txBody>
      </p:sp>
      <p:pic>
        <p:nvPicPr>
          <p:cNvPr id="12" name="Picture 11">
            <a:extLst>
              <a:ext uri="{FF2B5EF4-FFF2-40B4-BE49-F238E27FC236}">
                <a16:creationId xmlns:a16="http://schemas.microsoft.com/office/drawing/2014/main" id="{7C6BAF9D-1A93-9605-60A7-712F6051F908}"/>
              </a:ext>
            </a:extLst>
          </p:cNvPr>
          <p:cNvPicPr>
            <a:picLocks noChangeAspect="1"/>
          </p:cNvPicPr>
          <p:nvPr/>
        </p:nvPicPr>
        <p:blipFill>
          <a:blip r:embed="rId3">
            <a:lum/>
            <a:alphaModFix/>
          </a:blip>
          <a:srcRect/>
          <a:stretch>
            <a:fillRect/>
          </a:stretch>
        </p:blipFill>
        <p:spPr>
          <a:xfrm>
            <a:off x="5672295" y="17605"/>
            <a:ext cx="1159560" cy="6857640"/>
          </a:xfrm>
          <a:prstGeom prst="rect">
            <a:avLst/>
          </a:prstGeom>
          <a:noFill/>
          <a:ln>
            <a:noFill/>
          </a:ln>
        </p:spPr>
      </p:pic>
      <p:pic>
        <p:nvPicPr>
          <p:cNvPr id="13" name="Picture 12">
            <a:extLst>
              <a:ext uri="{FF2B5EF4-FFF2-40B4-BE49-F238E27FC236}">
                <a16:creationId xmlns:a16="http://schemas.microsoft.com/office/drawing/2014/main" id="{6A2E90A6-351E-D0B0-7755-1B98279950FA}"/>
              </a:ext>
            </a:extLst>
          </p:cNvPr>
          <p:cNvPicPr>
            <a:picLocks noChangeAspect="1"/>
          </p:cNvPicPr>
          <p:nvPr/>
        </p:nvPicPr>
        <p:blipFill>
          <a:blip r:embed="rId4">
            <a:lum/>
            <a:alphaModFix/>
          </a:blip>
          <a:srcRect/>
          <a:stretch>
            <a:fillRect/>
          </a:stretch>
        </p:blipFill>
        <p:spPr>
          <a:xfrm>
            <a:off x="7044459" y="17605"/>
            <a:ext cx="1145160" cy="6857640"/>
          </a:xfrm>
          <a:prstGeom prst="rect">
            <a:avLst/>
          </a:prstGeom>
          <a:noFill/>
          <a:ln>
            <a:noFill/>
          </a:ln>
        </p:spPr>
      </p:pic>
      <p:pic>
        <p:nvPicPr>
          <p:cNvPr id="14" name="Picture 13">
            <a:extLst>
              <a:ext uri="{FF2B5EF4-FFF2-40B4-BE49-F238E27FC236}">
                <a16:creationId xmlns:a16="http://schemas.microsoft.com/office/drawing/2014/main" id="{D9F9D44D-B83A-540D-9DE1-5AD19BD63B13}"/>
              </a:ext>
            </a:extLst>
          </p:cNvPr>
          <p:cNvPicPr>
            <a:picLocks noChangeAspect="1"/>
          </p:cNvPicPr>
          <p:nvPr/>
        </p:nvPicPr>
        <p:blipFill>
          <a:blip r:embed="rId5">
            <a:lum/>
            <a:alphaModFix/>
          </a:blip>
          <a:srcRect/>
          <a:stretch>
            <a:fillRect/>
          </a:stretch>
        </p:blipFill>
        <p:spPr>
          <a:xfrm>
            <a:off x="8392004" y="17605"/>
            <a:ext cx="1164960" cy="6857640"/>
          </a:xfrm>
          <a:prstGeom prst="rect">
            <a:avLst/>
          </a:prstGeom>
          <a:noFill/>
          <a:ln>
            <a:noFill/>
          </a:ln>
        </p:spPr>
      </p:pic>
      <p:pic>
        <p:nvPicPr>
          <p:cNvPr id="15" name="Picture 14">
            <a:extLst>
              <a:ext uri="{FF2B5EF4-FFF2-40B4-BE49-F238E27FC236}">
                <a16:creationId xmlns:a16="http://schemas.microsoft.com/office/drawing/2014/main" id="{DEAB6460-A28A-D2B8-3358-A99C3966DB6B}"/>
              </a:ext>
            </a:extLst>
          </p:cNvPr>
          <p:cNvPicPr>
            <a:picLocks noChangeAspect="1"/>
          </p:cNvPicPr>
          <p:nvPr/>
        </p:nvPicPr>
        <p:blipFill>
          <a:blip r:embed="rId6">
            <a:lum/>
            <a:alphaModFix/>
          </a:blip>
          <a:srcRect/>
          <a:stretch>
            <a:fillRect/>
          </a:stretch>
        </p:blipFill>
        <p:spPr>
          <a:xfrm>
            <a:off x="9663562" y="17605"/>
            <a:ext cx="1253520" cy="6857640"/>
          </a:xfrm>
          <a:prstGeom prst="rect">
            <a:avLst/>
          </a:prstGeom>
          <a:noFill/>
          <a:ln>
            <a:noFill/>
          </a:ln>
        </p:spPr>
      </p:pic>
    </p:spTree>
    <p:extLst>
      <p:ext uri="{BB962C8B-B14F-4D97-AF65-F5344CB8AC3E}">
        <p14:creationId xmlns:p14="http://schemas.microsoft.com/office/powerpoint/2010/main" val="87075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688D-970E-A634-DA86-DC8B6713D094}"/>
              </a:ext>
            </a:extLst>
          </p:cNvPr>
          <p:cNvSpPr>
            <a:spLocks noGrp="1"/>
          </p:cNvSpPr>
          <p:nvPr>
            <p:ph type="title"/>
          </p:nvPr>
        </p:nvSpPr>
        <p:spPr/>
        <p:txBody>
          <a:bodyPr/>
          <a:lstStyle/>
          <a:p>
            <a:r>
              <a:rPr lang="en-SE" dirty="0"/>
              <a:t>Hardware Breakdown</a:t>
            </a:r>
          </a:p>
        </p:txBody>
      </p:sp>
      <p:sp>
        <p:nvSpPr>
          <p:cNvPr id="3" name="Footer Placeholder 2">
            <a:extLst>
              <a:ext uri="{FF2B5EF4-FFF2-40B4-BE49-F238E27FC236}">
                <a16:creationId xmlns:a16="http://schemas.microsoft.com/office/drawing/2014/main" id="{B87B05BE-1269-4689-EACD-ABB38547C035}"/>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A68BDC04-B2F7-ADD0-F8E1-BDCA2C4D629B}"/>
              </a:ext>
            </a:extLst>
          </p:cNvPr>
          <p:cNvSpPr>
            <a:spLocks noGrp="1"/>
          </p:cNvSpPr>
          <p:nvPr>
            <p:ph type="sldNum" sz="quarter" idx="12"/>
          </p:nvPr>
        </p:nvSpPr>
        <p:spPr/>
        <p:txBody>
          <a:bodyPr/>
          <a:lstStyle/>
          <a:p>
            <a:fld id="{F7283078-D760-1647-8B80-66BA8B52336D}" type="slidenum">
              <a:rPr lang="sv-SE" smtClean="0"/>
              <a:t>5</a:t>
            </a:fld>
            <a:endParaRPr lang="sv-SE" dirty="0"/>
          </a:p>
        </p:txBody>
      </p:sp>
      <p:sp>
        <p:nvSpPr>
          <p:cNvPr id="6" name="Content Placeholder 5">
            <a:extLst>
              <a:ext uri="{FF2B5EF4-FFF2-40B4-BE49-F238E27FC236}">
                <a16:creationId xmlns:a16="http://schemas.microsoft.com/office/drawing/2014/main" id="{F114DAB8-A0FB-A893-98E2-43C21F969B92}"/>
              </a:ext>
            </a:extLst>
          </p:cNvPr>
          <p:cNvSpPr>
            <a:spLocks noGrp="1"/>
          </p:cNvSpPr>
          <p:nvPr>
            <p:ph idx="1"/>
          </p:nvPr>
        </p:nvSpPr>
        <p:spPr/>
        <p:txBody>
          <a:bodyPr/>
          <a:lstStyle/>
          <a:p>
            <a:r>
              <a:rPr lang="en-SE" dirty="0"/>
              <a:t>Active or upcoming systems for production:</a:t>
            </a:r>
          </a:p>
          <a:p>
            <a:pPr lvl="1"/>
            <a:r>
              <a:rPr lang="en-SE" dirty="0"/>
              <a:t>200 9U Chassis and 70 3U Chassis (nVent SCHROFF)</a:t>
            </a:r>
          </a:p>
          <a:p>
            <a:pPr lvl="1"/>
            <a:r>
              <a:rPr lang="en-SE" dirty="0"/>
              <a:t>500 PSU (</a:t>
            </a:r>
            <a:r>
              <a:rPr lang="en-GB" dirty="0">
                <a:effectLst/>
              </a:rPr>
              <a:t>W-IE-NE-R and N.A.T)</a:t>
            </a:r>
            <a:endParaRPr lang="en-SE" dirty="0"/>
          </a:p>
          <a:p>
            <a:pPr lvl="1"/>
            <a:r>
              <a:rPr lang="en-SE" dirty="0"/>
              <a:t>280 N.A.T MCH-PYHS</a:t>
            </a:r>
          </a:p>
          <a:p>
            <a:pPr lvl="1"/>
            <a:r>
              <a:rPr lang="en-SE" dirty="0"/>
              <a:t>280 Concurrent Technologies CPU (AM900 and G6 models)</a:t>
            </a:r>
          </a:p>
          <a:p>
            <a:pPr lvl="1"/>
            <a:r>
              <a:rPr lang="en-SE" dirty="0"/>
              <a:t>590 AMCs (IOxOS IFC_1410 &amp; Struck SIS8300)</a:t>
            </a:r>
          </a:p>
          <a:p>
            <a:pPr lvl="1"/>
            <a:r>
              <a:rPr lang="en-SE" dirty="0"/>
              <a:t>400 RTMs (IOxOS and Struck)</a:t>
            </a:r>
          </a:p>
          <a:p>
            <a:pPr lvl="1"/>
            <a:r>
              <a:rPr lang="en-SE" dirty="0"/>
              <a:t>300 Custom AMC and RTM from IK collaboration with PEG</a:t>
            </a:r>
          </a:p>
          <a:p>
            <a:pPr lvl="1"/>
            <a:r>
              <a:rPr lang="en-SE" dirty="0"/>
              <a:t>135 Event Master Timing Cards </a:t>
            </a:r>
          </a:p>
          <a:p>
            <a:pPr lvl="1"/>
            <a:r>
              <a:rPr lang="en-SE" dirty="0"/>
              <a:t>2</a:t>
            </a:r>
            <a:r>
              <a:rPr lang="en-SE"/>
              <a:t>25 </a:t>
            </a:r>
            <a:r>
              <a:rPr lang="en-SE" dirty="0"/>
              <a:t>Event Receiver Cards + 2 RTMs (all timing hardware from MRF)</a:t>
            </a:r>
          </a:p>
        </p:txBody>
      </p:sp>
      <p:sp>
        <p:nvSpPr>
          <p:cNvPr id="7" name="Date Placeholder 6">
            <a:extLst>
              <a:ext uri="{FF2B5EF4-FFF2-40B4-BE49-F238E27FC236}">
                <a16:creationId xmlns:a16="http://schemas.microsoft.com/office/drawing/2014/main" id="{5CAE4F8B-EB8A-4B40-A09F-8942505E5A64}"/>
              </a:ext>
            </a:extLst>
          </p:cNvPr>
          <p:cNvSpPr>
            <a:spLocks noGrp="1"/>
          </p:cNvSpPr>
          <p:nvPr>
            <p:ph type="dt" sz="half" idx="10"/>
          </p:nvPr>
        </p:nvSpPr>
        <p:spPr/>
        <p:txBody>
          <a:bodyPr/>
          <a:lstStyle/>
          <a:p>
            <a:fld id="{18896B66-0B3A-474C-9C9C-E4F07B1F5DAD}" type="datetime1">
              <a:rPr lang="sv-SE" smtClean="0"/>
              <a:t>2024-12-10</a:t>
            </a:fld>
            <a:endParaRPr lang="sv-SE" dirty="0"/>
          </a:p>
        </p:txBody>
      </p:sp>
    </p:spTree>
    <p:extLst>
      <p:ext uri="{BB962C8B-B14F-4D97-AF65-F5344CB8AC3E}">
        <p14:creationId xmlns:p14="http://schemas.microsoft.com/office/powerpoint/2010/main" val="86851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6960-EC42-38E4-3A58-2FF59919F020}"/>
              </a:ext>
            </a:extLst>
          </p:cNvPr>
          <p:cNvSpPr>
            <a:spLocks noGrp="1"/>
          </p:cNvSpPr>
          <p:nvPr>
            <p:ph type="title"/>
          </p:nvPr>
        </p:nvSpPr>
        <p:spPr/>
        <p:txBody>
          <a:bodyPr/>
          <a:lstStyle/>
          <a:p>
            <a:r>
              <a:rPr lang="en-SE" dirty="0"/>
              <a:t>Recent Changes</a:t>
            </a:r>
          </a:p>
        </p:txBody>
      </p:sp>
      <p:sp>
        <p:nvSpPr>
          <p:cNvPr id="3" name="Footer Placeholder 2">
            <a:extLst>
              <a:ext uri="{FF2B5EF4-FFF2-40B4-BE49-F238E27FC236}">
                <a16:creationId xmlns:a16="http://schemas.microsoft.com/office/drawing/2014/main" id="{584A8C2A-91BB-414B-4B31-0D77DE4ACBC9}"/>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CAE1BA25-CE03-271B-7F26-852744A4E08F}"/>
              </a:ext>
            </a:extLst>
          </p:cNvPr>
          <p:cNvSpPr>
            <a:spLocks noGrp="1"/>
          </p:cNvSpPr>
          <p:nvPr>
            <p:ph type="sldNum" sz="quarter" idx="12"/>
          </p:nvPr>
        </p:nvSpPr>
        <p:spPr/>
        <p:txBody>
          <a:bodyPr/>
          <a:lstStyle/>
          <a:p>
            <a:fld id="{F7283078-D760-1647-8B80-66BA8B52336D}" type="slidenum">
              <a:rPr lang="sv-SE" smtClean="0"/>
              <a:t>6</a:t>
            </a:fld>
            <a:endParaRPr lang="sv-SE"/>
          </a:p>
        </p:txBody>
      </p:sp>
      <p:sp>
        <p:nvSpPr>
          <p:cNvPr id="5" name="Content Placeholder 4">
            <a:extLst>
              <a:ext uri="{FF2B5EF4-FFF2-40B4-BE49-F238E27FC236}">
                <a16:creationId xmlns:a16="http://schemas.microsoft.com/office/drawing/2014/main" id="{1B223384-B0DA-B999-49FF-77B7ABD7FDCE}"/>
              </a:ext>
            </a:extLst>
          </p:cNvPr>
          <p:cNvSpPr>
            <a:spLocks noGrp="1"/>
          </p:cNvSpPr>
          <p:nvPr>
            <p:ph idx="1"/>
          </p:nvPr>
        </p:nvSpPr>
        <p:spPr/>
        <p:txBody>
          <a:bodyPr/>
          <a:lstStyle/>
          <a:p>
            <a:r>
              <a:rPr lang="en-SE" dirty="0"/>
              <a:t>S</a:t>
            </a:r>
            <a:r>
              <a:rPr lang="en-GB" dirty="0"/>
              <a:t>l</a:t>
            </a:r>
            <a:r>
              <a:rPr lang="en-SE" dirty="0"/>
              <a:t>ow migration from CentOS 7 to Yocto based OS</a:t>
            </a:r>
          </a:p>
          <a:p>
            <a:endParaRPr lang="en-SE" dirty="0"/>
          </a:p>
          <a:p>
            <a:r>
              <a:rPr lang="en-SE" dirty="0"/>
              <a:t>New FPGA framework is now working on almost all AMCs and FMCs</a:t>
            </a:r>
          </a:p>
          <a:p>
            <a:endParaRPr lang="en-SE" dirty="0"/>
          </a:p>
          <a:p>
            <a:r>
              <a:rPr lang="en-SE" dirty="0"/>
              <a:t>Increased use of Ansible to perform larger scale changes to devices</a:t>
            </a:r>
          </a:p>
          <a:p>
            <a:endParaRPr lang="en-SE" dirty="0"/>
          </a:p>
          <a:p>
            <a:r>
              <a:rPr lang="en-SE" dirty="0"/>
              <a:t>Design of Global Timing Distribution System for Instruments finalised and prepared</a:t>
            </a:r>
          </a:p>
        </p:txBody>
      </p:sp>
      <p:pic>
        <p:nvPicPr>
          <p:cNvPr id="10" name="Content Placeholder 9">
            <a:extLst>
              <a:ext uri="{FF2B5EF4-FFF2-40B4-BE49-F238E27FC236}">
                <a16:creationId xmlns:a16="http://schemas.microsoft.com/office/drawing/2014/main" id="{7FB8A528-3D09-D9C6-217F-6950317B7D5B}"/>
              </a:ext>
            </a:extLst>
          </p:cNvPr>
          <p:cNvPicPr>
            <a:picLocks noGrp="1" noChangeAspect="1"/>
          </p:cNvPicPr>
          <p:nvPr>
            <p:ph idx="13"/>
          </p:nvPr>
        </p:nvPicPr>
        <p:blipFill>
          <a:blip r:embed="rId2"/>
          <a:stretch>
            <a:fillRect/>
          </a:stretch>
        </p:blipFill>
        <p:spPr>
          <a:xfrm>
            <a:off x="6373813" y="2073672"/>
            <a:ext cx="4994275" cy="3745706"/>
          </a:xfrm>
        </p:spPr>
      </p:pic>
      <p:sp>
        <p:nvSpPr>
          <p:cNvPr id="7" name="Text Placeholder 6">
            <a:extLst>
              <a:ext uri="{FF2B5EF4-FFF2-40B4-BE49-F238E27FC236}">
                <a16:creationId xmlns:a16="http://schemas.microsoft.com/office/drawing/2014/main" id="{3E89FA63-55E6-7643-FDD1-5902E06B3E2D}"/>
              </a:ext>
            </a:extLst>
          </p:cNvPr>
          <p:cNvSpPr>
            <a:spLocks noGrp="1"/>
          </p:cNvSpPr>
          <p:nvPr>
            <p:ph type="body" sz="quarter" idx="14"/>
          </p:nvPr>
        </p:nvSpPr>
        <p:spPr/>
        <p:txBody>
          <a:bodyPr/>
          <a:lstStyle/>
          <a:p>
            <a:r>
              <a:rPr lang="en-SE" dirty="0"/>
              <a:t>What has happen</a:t>
            </a:r>
            <a:r>
              <a:rPr lang="en-GB" dirty="0"/>
              <a:t>e</a:t>
            </a:r>
            <a:r>
              <a:rPr lang="en-SE" dirty="0"/>
              <a:t>d in 2024</a:t>
            </a:r>
          </a:p>
        </p:txBody>
      </p:sp>
      <p:sp>
        <p:nvSpPr>
          <p:cNvPr id="8" name="Date Placeholder 7">
            <a:extLst>
              <a:ext uri="{FF2B5EF4-FFF2-40B4-BE49-F238E27FC236}">
                <a16:creationId xmlns:a16="http://schemas.microsoft.com/office/drawing/2014/main" id="{47A13B25-548E-3633-8C1F-7E65DCDB0D27}"/>
              </a:ext>
            </a:extLst>
          </p:cNvPr>
          <p:cNvSpPr>
            <a:spLocks noGrp="1"/>
          </p:cNvSpPr>
          <p:nvPr>
            <p:ph type="dt" sz="half" idx="10"/>
          </p:nvPr>
        </p:nvSpPr>
        <p:spPr/>
        <p:txBody>
          <a:bodyPr/>
          <a:lstStyle/>
          <a:p>
            <a:fld id="{18896B66-0B3A-474C-9C9C-E4F07B1F5DAD}" type="datetime1">
              <a:rPr lang="sv-SE" smtClean="0"/>
              <a:t>2024-12-10</a:t>
            </a:fld>
            <a:endParaRPr lang="sv-SE" dirty="0"/>
          </a:p>
        </p:txBody>
      </p:sp>
    </p:spTree>
    <p:extLst>
      <p:ext uri="{BB962C8B-B14F-4D97-AF65-F5344CB8AC3E}">
        <p14:creationId xmlns:p14="http://schemas.microsoft.com/office/powerpoint/2010/main" val="313799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p:txBody>
          <a:bodyPr/>
          <a:lstStyle/>
          <a:p>
            <a:r>
              <a:rPr lang="en-GB" dirty="0">
                <a:solidFill>
                  <a:schemeClr val="tx1">
                    <a:lumMod val="75000"/>
                    <a:lumOff val="25000"/>
                  </a:schemeClr>
                </a:solidFill>
              </a:rPr>
              <a:t>Gremlins</a:t>
            </a:r>
          </a:p>
        </p:txBody>
      </p:sp>
      <p:sp>
        <p:nvSpPr>
          <p:cNvPr id="5" name="Platshållare för sidfot 4">
            <a:extLst>
              <a:ext uri="{FF2B5EF4-FFF2-40B4-BE49-F238E27FC236}">
                <a16:creationId xmlns:a16="http://schemas.microsoft.com/office/drawing/2014/main" id="{5CF2C8D0-2448-45AB-9FE2-D6C1EBCEBC5B}"/>
              </a:ext>
            </a:extLst>
          </p:cNvPr>
          <p:cNvSpPr>
            <a:spLocks noGrp="1"/>
          </p:cNvSpPr>
          <p:nvPr>
            <p:ph type="ftr" sz="quarter" idx="11"/>
          </p:nvPr>
        </p:nvSpPr>
        <p:spPr/>
        <p:txBody>
          <a:bodyPr/>
          <a:lstStyle/>
          <a:p>
            <a:r>
              <a:rPr lang="en-GB" dirty="0"/>
              <a:t>PRESENTATION TITLE/FOOTER</a:t>
            </a: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7</a:t>
            </a:fld>
            <a:endParaRPr lang="sv-SE" dirty="0">
              <a:solidFill>
                <a:srgbClr val="CCCCCC"/>
              </a:solidFill>
            </a:endParaRPr>
          </a:p>
        </p:txBody>
      </p:sp>
      <p:sp>
        <p:nvSpPr>
          <p:cNvPr id="7" name="Platshållare för innehåll 6">
            <a:extLst>
              <a:ext uri="{FF2B5EF4-FFF2-40B4-BE49-F238E27FC236}">
                <a16:creationId xmlns:a16="http://schemas.microsoft.com/office/drawing/2014/main" id="{762752E2-2F80-4819-B076-C4D61E38A681}"/>
              </a:ext>
            </a:extLst>
          </p:cNvPr>
          <p:cNvSpPr>
            <a:spLocks noGrp="1"/>
          </p:cNvSpPr>
          <p:nvPr>
            <p:ph idx="1"/>
          </p:nvPr>
        </p:nvSpPr>
        <p:spPr/>
        <p:txBody>
          <a:bodyPr/>
          <a:lstStyle/>
          <a:p>
            <a:r>
              <a:rPr lang="en-GB" dirty="0">
                <a:solidFill>
                  <a:schemeClr val="tx1">
                    <a:lumMod val="75000"/>
                    <a:lumOff val="25000"/>
                  </a:schemeClr>
                </a:solidFill>
              </a:rPr>
              <a:t>Unexpected failure of 1 system, root cause was with power supplies</a:t>
            </a:r>
          </a:p>
          <a:p>
            <a:endParaRPr lang="en-GB" dirty="0">
              <a:solidFill>
                <a:schemeClr val="tx1">
                  <a:lumMod val="75000"/>
                  <a:lumOff val="25000"/>
                </a:schemeClr>
              </a:solidFill>
            </a:endParaRPr>
          </a:p>
          <a:p>
            <a:r>
              <a:rPr lang="en-GB" dirty="0">
                <a:solidFill>
                  <a:schemeClr val="tx1">
                    <a:lumMod val="75000"/>
                    <a:lumOff val="25000"/>
                  </a:schemeClr>
                </a:solidFill>
              </a:rPr>
              <a:t>4/150 Fast Interlock Modules (Using IFC_1410) exhibit weird behaviour on latest </a:t>
            </a:r>
            <a:r>
              <a:rPr lang="en-GB" dirty="0" err="1">
                <a:solidFill>
                  <a:schemeClr val="tx1">
                    <a:lumMod val="75000"/>
                    <a:lumOff val="25000"/>
                  </a:schemeClr>
                </a:solidFill>
              </a:rPr>
              <a:t>fw</a:t>
            </a:r>
            <a:r>
              <a:rPr lang="en-GB" dirty="0">
                <a:solidFill>
                  <a:schemeClr val="tx1">
                    <a:lumMod val="75000"/>
                    <a:lumOff val="25000"/>
                  </a:schemeClr>
                </a:solidFill>
              </a:rPr>
              <a:t>, needs to run a version behind </a:t>
            </a:r>
          </a:p>
          <a:p>
            <a:endParaRPr lang="en-GB" dirty="0">
              <a:solidFill>
                <a:schemeClr val="tx1">
                  <a:lumMod val="75000"/>
                  <a:lumOff val="25000"/>
                </a:schemeClr>
              </a:solidFill>
            </a:endParaRPr>
          </a:p>
          <a:p>
            <a:r>
              <a:rPr lang="en-GB" dirty="0">
                <a:solidFill>
                  <a:schemeClr val="tx1">
                    <a:lumMod val="75000"/>
                    <a:lumOff val="25000"/>
                  </a:schemeClr>
                </a:solidFill>
              </a:rPr>
              <a:t>System running on older CPU (CCT AM900) repeatedly crashing when running our CE deploy</a:t>
            </a:r>
          </a:p>
        </p:txBody>
      </p:sp>
      <p:sp>
        <p:nvSpPr>
          <p:cNvPr id="4" name="Content Placeholder 3">
            <a:extLst>
              <a:ext uri="{FF2B5EF4-FFF2-40B4-BE49-F238E27FC236}">
                <a16:creationId xmlns:a16="http://schemas.microsoft.com/office/drawing/2014/main" id="{CC3C9C5B-8142-23B5-6194-E4BAF3B96D76}"/>
              </a:ext>
            </a:extLst>
          </p:cNvPr>
          <p:cNvSpPr>
            <a:spLocks noGrp="1"/>
          </p:cNvSpPr>
          <p:nvPr>
            <p:ph idx="13"/>
          </p:nvPr>
        </p:nvSpPr>
        <p:spPr/>
        <p:txBody>
          <a:bodyPr/>
          <a:lstStyle/>
          <a:p>
            <a:r>
              <a:rPr lang="en-SE" dirty="0"/>
              <a:t>Systems not restarting after power outages, requiring manual interventation to restart</a:t>
            </a:r>
          </a:p>
          <a:p>
            <a:endParaRPr lang="en-SE" dirty="0"/>
          </a:p>
          <a:p>
            <a:r>
              <a:rPr lang="en-SE" dirty="0"/>
              <a:t>2 Channels not working on analogue inputs FMC, restarting the IOCs had not affect but reseating the AMC and reconnecting did</a:t>
            </a:r>
          </a:p>
          <a:p>
            <a:endParaRPr lang="en-SE" dirty="0"/>
          </a:p>
          <a:p>
            <a:r>
              <a:rPr lang="en-SE" dirty="0"/>
              <a:t>CPU Board in M4 state, but unreachable remotely. Required root login to restart OS. Ultimatley issue was full HD caused by SW tools, but took time to locate issue </a:t>
            </a:r>
          </a:p>
        </p:txBody>
      </p:sp>
      <p:sp>
        <p:nvSpPr>
          <p:cNvPr id="8" name="Platshållare för text 7">
            <a:extLst>
              <a:ext uri="{FF2B5EF4-FFF2-40B4-BE49-F238E27FC236}">
                <a16:creationId xmlns:a16="http://schemas.microsoft.com/office/drawing/2014/main" id="{4C2AF575-E0B9-46E1-9056-42B34ED44057}"/>
              </a:ext>
            </a:extLst>
          </p:cNvPr>
          <p:cNvSpPr>
            <a:spLocks noGrp="1"/>
          </p:cNvSpPr>
          <p:nvPr>
            <p:ph type="body" sz="quarter" idx="14"/>
          </p:nvPr>
        </p:nvSpPr>
        <p:spPr/>
        <p:txBody>
          <a:bodyPr/>
          <a:lstStyle/>
          <a:p>
            <a:r>
              <a:rPr lang="en-GB" dirty="0"/>
              <a:t>Strange bugs and other puzzles</a:t>
            </a:r>
          </a:p>
          <a:p>
            <a:endParaRPr lang="sv-SE" dirty="0"/>
          </a:p>
        </p:txBody>
      </p:sp>
      <p:sp>
        <p:nvSpPr>
          <p:cNvPr id="9" name="Platshållare för datum 3">
            <a:extLst>
              <a:ext uri="{FF2B5EF4-FFF2-40B4-BE49-F238E27FC236}">
                <a16:creationId xmlns:a16="http://schemas.microsoft.com/office/drawing/2014/main" id="{EC41C35A-EE84-D947-9DE3-983A77690536}"/>
              </a:ext>
            </a:extLst>
          </p:cNvPr>
          <p:cNvSpPr>
            <a:spLocks noGrp="1"/>
          </p:cNvSpPr>
          <p:nvPr>
            <p:ph type="dt" sz="half" idx="10"/>
          </p:nvPr>
        </p:nvSpPr>
        <p:spPr/>
        <p:txBody>
          <a:bodyPr/>
          <a:lstStyle/>
          <a:p>
            <a:fld id="{18896B66-0B3A-474C-9C9C-E4F07B1F5DAD}" type="datetime1">
              <a:rPr lang="sv-SE" smtClean="0"/>
              <a:t>2024-12-10</a:t>
            </a:fld>
            <a:endParaRPr lang="sv-SE" dirty="0"/>
          </a:p>
        </p:txBody>
      </p:sp>
    </p:spTree>
    <p:extLst>
      <p:ext uri="{BB962C8B-B14F-4D97-AF65-F5344CB8AC3E}">
        <p14:creationId xmlns:p14="http://schemas.microsoft.com/office/powerpoint/2010/main" val="157420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D527-4A2B-A663-9342-C3FDFC5C6332}"/>
              </a:ext>
            </a:extLst>
          </p:cNvPr>
          <p:cNvSpPr>
            <a:spLocks noGrp="1"/>
          </p:cNvSpPr>
          <p:nvPr>
            <p:ph type="title"/>
          </p:nvPr>
        </p:nvSpPr>
        <p:spPr/>
        <p:txBody>
          <a:bodyPr/>
          <a:lstStyle/>
          <a:p>
            <a:r>
              <a:rPr lang="en-SE" dirty="0"/>
              <a:t>Next Steps</a:t>
            </a:r>
          </a:p>
        </p:txBody>
      </p:sp>
      <p:sp>
        <p:nvSpPr>
          <p:cNvPr id="3" name="Footer Placeholder 2">
            <a:extLst>
              <a:ext uri="{FF2B5EF4-FFF2-40B4-BE49-F238E27FC236}">
                <a16:creationId xmlns:a16="http://schemas.microsoft.com/office/drawing/2014/main" id="{A3E01DA5-86D8-5E2F-867E-FB267E7667E4}"/>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E0C6AFB3-E2B4-FFFC-90A5-400A22C117F7}"/>
              </a:ext>
            </a:extLst>
          </p:cNvPr>
          <p:cNvSpPr>
            <a:spLocks noGrp="1"/>
          </p:cNvSpPr>
          <p:nvPr>
            <p:ph type="sldNum" sz="quarter" idx="12"/>
          </p:nvPr>
        </p:nvSpPr>
        <p:spPr/>
        <p:txBody>
          <a:bodyPr/>
          <a:lstStyle/>
          <a:p>
            <a:fld id="{F7283078-D760-1647-8B80-66BA8B52336D}" type="slidenum">
              <a:rPr lang="sv-SE" smtClean="0"/>
              <a:t>8</a:t>
            </a:fld>
            <a:endParaRPr lang="sv-SE"/>
          </a:p>
        </p:txBody>
      </p:sp>
      <p:sp>
        <p:nvSpPr>
          <p:cNvPr id="5" name="Content Placeholder 4">
            <a:extLst>
              <a:ext uri="{FF2B5EF4-FFF2-40B4-BE49-F238E27FC236}">
                <a16:creationId xmlns:a16="http://schemas.microsoft.com/office/drawing/2014/main" id="{6A8C74C5-9FAF-5704-A245-37AB21DF60C3}"/>
              </a:ext>
            </a:extLst>
          </p:cNvPr>
          <p:cNvSpPr>
            <a:spLocks noGrp="1"/>
          </p:cNvSpPr>
          <p:nvPr>
            <p:ph idx="1"/>
          </p:nvPr>
        </p:nvSpPr>
        <p:spPr>
          <a:xfrm>
            <a:off x="1094400" y="922712"/>
            <a:ext cx="4993785" cy="5407750"/>
          </a:xfrm>
        </p:spPr>
        <p:txBody>
          <a:bodyPr/>
          <a:lstStyle/>
          <a:p>
            <a:r>
              <a:rPr lang="en-SE" dirty="0"/>
              <a:t>Continue support to Acclerator stakeholders for BOD and BOT commissioning </a:t>
            </a:r>
          </a:p>
          <a:p>
            <a:endParaRPr lang="en-SE" dirty="0"/>
          </a:p>
          <a:p>
            <a:r>
              <a:rPr lang="en-SE" dirty="0"/>
              <a:t>Develop and implement timing for Instruments</a:t>
            </a:r>
          </a:p>
          <a:p>
            <a:endParaRPr lang="en-SE" dirty="0"/>
          </a:p>
          <a:p>
            <a:r>
              <a:rPr lang="en-SE" dirty="0"/>
              <a:t>Migrate to Yocto OS on all MTCA systems</a:t>
            </a:r>
          </a:p>
          <a:p>
            <a:endParaRPr lang="en-SE" dirty="0"/>
          </a:p>
          <a:p>
            <a:r>
              <a:rPr lang="en-SE" dirty="0"/>
              <a:t>Update 80 Arc Detector systems to IFC_1420 AMC and RTM</a:t>
            </a:r>
          </a:p>
          <a:p>
            <a:endParaRPr lang="en-SE" dirty="0"/>
          </a:p>
          <a:p>
            <a:r>
              <a:rPr lang="en-SE" dirty="0"/>
              <a:t>Utilise IPMI manager, collaboration with the DMCS Łódž University of Technology</a:t>
            </a:r>
          </a:p>
        </p:txBody>
      </p:sp>
      <p:pic>
        <p:nvPicPr>
          <p:cNvPr id="10" name="Content Placeholder 9">
            <a:extLst>
              <a:ext uri="{FF2B5EF4-FFF2-40B4-BE49-F238E27FC236}">
                <a16:creationId xmlns:a16="http://schemas.microsoft.com/office/drawing/2014/main" id="{11001530-738F-D8E6-F3BB-CA93B8027FD2}"/>
              </a:ext>
            </a:extLst>
          </p:cNvPr>
          <p:cNvPicPr>
            <a:picLocks noGrp="1" noChangeAspect="1"/>
          </p:cNvPicPr>
          <p:nvPr>
            <p:ph idx="13"/>
          </p:nvPr>
        </p:nvPicPr>
        <p:blipFill>
          <a:blip r:embed="rId2"/>
          <a:stretch>
            <a:fillRect/>
          </a:stretch>
        </p:blipFill>
        <p:spPr>
          <a:xfrm>
            <a:off x="6373813" y="2073672"/>
            <a:ext cx="4994275" cy="3745706"/>
          </a:xfrm>
        </p:spPr>
      </p:pic>
      <p:sp>
        <p:nvSpPr>
          <p:cNvPr id="8" name="Date Placeholder 7">
            <a:extLst>
              <a:ext uri="{FF2B5EF4-FFF2-40B4-BE49-F238E27FC236}">
                <a16:creationId xmlns:a16="http://schemas.microsoft.com/office/drawing/2014/main" id="{A4E995B0-AB4E-F7EC-CC6E-F2BC1060D0A5}"/>
              </a:ext>
            </a:extLst>
          </p:cNvPr>
          <p:cNvSpPr>
            <a:spLocks noGrp="1"/>
          </p:cNvSpPr>
          <p:nvPr>
            <p:ph type="dt" sz="half" idx="10"/>
          </p:nvPr>
        </p:nvSpPr>
        <p:spPr/>
        <p:txBody>
          <a:bodyPr/>
          <a:lstStyle/>
          <a:p>
            <a:fld id="{18896B66-0B3A-474C-9C9C-E4F07B1F5DAD}" type="datetime1">
              <a:rPr lang="sv-SE" smtClean="0"/>
              <a:t>2024-12-10</a:t>
            </a:fld>
            <a:endParaRPr lang="sv-SE" dirty="0"/>
          </a:p>
        </p:txBody>
      </p:sp>
    </p:spTree>
    <p:extLst>
      <p:ext uri="{BB962C8B-B14F-4D97-AF65-F5344CB8AC3E}">
        <p14:creationId xmlns:p14="http://schemas.microsoft.com/office/powerpoint/2010/main" val="19384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C046-2DAC-AFD8-05AB-7D90E5FE9003}"/>
              </a:ext>
            </a:extLst>
          </p:cNvPr>
          <p:cNvSpPr>
            <a:spLocks noGrp="1"/>
          </p:cNvSpPr>
          <p:nvPr>
            <p:ph type="title"/>
          </p:nvPr>
        </p:nvSpPr>
        <p:spPr/>
        <p:txBody>
          <a:bodyPr/>
          <a:lstStyle/>
          <a:p>
            <a:r>
              <a:rPr lang="en-SE" dirty="0"/>
              <a:t>Lessons Learnt </a:t>
            </a:r>
          </a:p>
        </p:txBody>
      </p:sp>
      <p:sp>
        <p:nvSpPr>
          <p:cNvPr id="3" name="Footer Placeholder 2">
            <a:extLst>
              <a:ext uri="{FF2B5EF4-FFF2-40B4-BE49-F238E27FC236}">
                <a16:creationId xmlns:a16="http://schemas.microsoft.com/office/drawing/2014/main" id="{A487E601-7E96-DFE9-9F86-CBF1B1CCA42D}"/>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B6ABBFFB-7C42-6E9E-F7DA-7CCCF1FE8042}"/>
              </a:ext>
            </a:extLst>
          </p:cNvPr>
          <p:cNvSpPr>
            <a:spLocks noGrp="1"/>
          </p:cNvSpPr>
          <p:nvPr>
            <p:ph type="sldNum" sz="quarter" idx="12"/>
          </p:nvPr>
        </p:nvSpPr>
        <p:spPr/>
        <p:txBody>
          <a:bodyPr/>
          <a:lstStyle/>
          <a:p>
            <a:fld id="{F7283078-D760-1647-8B80-66BA8B52336D}" type="slidenum">
              <a:rPr lang="sv-SE" smtClean="0"/>
              <a:t>9</a:t>
            </a:fld>
            <a:endParaRPr lang="sv-SE" dirty="0"/>
          </a:p>
        </p:txBody>
      </p:sp>
      <p:sp>
        <p:nvSpPr>
          <p:cNvPr id="6" name="Content Placeholder 5">
            <a:extLst>
              <a:ext uri="{FF2B5EF4-FFF2-40B4-BE49-F238E27FC236}">
                <a16:creationId xmlns:a16="http://schemas.microsoft.com/office/drawing/2014/main" id="{142EC369-4136-C714-0499-18B84F8BA556}"/>
              </a:ext>
            </a:extLst>
          </p:cNvPr>
          <p:cNvSpPr>
            <a:spLocks noGrp="1"/>
          </p:cNvSpPr>
          <p:nvPr>
            <p:ph idx="1"/>
          </p:nvPr>
        </p:nvSpPr>
        <p:spPr/>
        <p:txBody>
          <a:bodyPr/>
          <a:lstStyle/>
          <a:p>
            <a:pPr>
              <a:buFont typeface="Wingdings" pitchFamily="2" charset="2"/>
              <a:buChar char="§"/>
            </a:pPr>
            <a:r>
              <a:rPr lang="en-SE" dirty="0"/>
              <a:t> Dependancy on single suppliers is less than ideal when running multiple applications including safety critical systems</a:t>
            </a:r>
          </a:p>
          <a:p>
            <a:pPr>
              <a:buFont typeface="Wingdings" pitchFamily="2" charset="2"/>
              <a:buChar char="§"/>
            </a:pPr>
            <a:r>
              <a:rPr lang="en-SE" dirty="0"/>
              <a:t>Knowledge sharing is key; too many systems are dependant on single integrators</a:t>
            </a:r>
          </a:p>
          <a:p>
            <a:pPr>
              <a:buFont typeface="Wingdings" pitchFamily="2" charset="2"/>
              <a:buChar char="§"/>
            </a:pPr>
            <a:r>
              <a:rPr lang="en-SE" dirty="0"/>
              <a:t> Collaboration is important; EPICs community has shown how impactful</a:t>
            </a:r>
          </a:p>
          <a:p>
            <a:pPr>
              <a:buFont typeface="Wingdings" pitchFamily="2" charset="2"/>
              <a:buChar char="§"/>
            </a:pPr>
            <a:r>
              <a:rPr lang="en-SE" dirty="0"/>
              <a:t> Cost of MTCA hardware is only getting more expensive</a:t>
            </a:r>
          </a:p>
          <a:p>
            <a:pPr>
              <a:buFont typeface="Wingdings" pitchFamily="2" charset="2"/>
              <a:buChar char="§"/>
            </a:pPr>
            <a:r>
              <a:rPr lang="en-SE" dirty="0"/>
              <a:t> Make full use of deployment tools from other groups</a:t>
            </a:r>
          </a:p>
          <a:p>
            <a:pPr>
              <a:buFont typeface="Wingdings" pitchFamily="2" charset="2"/>
              <a:buChar char="§"/>
            </a:pPr>
            <a:endParaRPr lang="en-SE" dirty="0"/>
          </a:p>
          <a:p>
            <a:endParaRPr lang="en-SE" dirty="0"/>
          </a:p>
        </p:txBody>
      </p:sp>
      <p:sp>
        <p:nvSpPr>
          <p:cNvPr id="7" name="Date Placeholder 6">
            <a:extLst>
              <a:ext uri="{FF2B5EF4-FFF2-40B4-BE49-F238E27FC236}">
                <a16:creationId xmlns:a16="http://schemas.microsoft.com/office/drawing/2014/main" id="{F3AC07DB-95D3-22DE-9D0F-960D279A7FAE}"/>
              </a:ext>
            </a:extLst>
          </p:cNvPr>
          <p:cNvSpPr>
            <a:spLocks noGrp="1"/>
          </p:cNvSpPr>
          <p:nvPr>
            <p:ph type="dt" sz="half" idx="10"/>
          </p:nvPr>
        </p:nvSpPr>
        <p:spPr/>
        <p:txBody>
          <a:bodyPr/>
          <a:lstStyle/>
          <a:p>
            <a:fld id="{18896B66-0B3A-474C-9C9C-E4F07B1F5DAD}" type="datetime1">
              <a:rPr lang="sv-SE" smtClean="0"/>
              <a:t>2024-12-10</a:t>
            </a:fld>
            <a:endParaRPr lang="sv-SE" dirty="0"/>
          </a:p>
        </p:txBody>
      </p:sp>
    </p:spTree>
    <p:extLst>
      <p:ext uri="{BB962C8B-B14F-4D97-AF65-F5344CB8AC3E}">
        <p14:creationId xmlns:p14="http://schemas.microsoft.com/office/powerpoint/2010/main" val="151475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1472</TotalTime>
  <Words>592</Words>
  <Application>Microsoft Macintosh PowerPoint</Application>
  <PresentationFormat>Widescreen</PresentationFormat>
  <Paragraphs>87</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Segoe UI</vt:lpstr>
      <vt:lpstr>Segoe UI Light</vt:lpstr>
      <vt:lpstr>Segoe UI Semibold</vt:lpstr>
      <vt:lpstr>Wingdings</vt:lpstr>
      <vt:lpstr>Office-tema</vt:lpstr>
      <vt:lpstr>PowerPoint Presentation</vt:lpstr>
      <vt:lpstr>Current Status of MicroTCA at ESS</vt:lpstr>
      <vt:lpstr>Current Status of ESS</vt:lpstr>
      <vt:lpstr>Status of MicroTCA</vt:lpstr>
      <vt:lpstr>Hardware Breakdown</vt:lpstr>
      <vt:lpstr>Recent Changes</vt:lpstr>
      <vt:lpstr>Gremlins</vt:lpstr>
      <vt:lpstr>Next Steps</vt:lpstr>
      <vt:lpstr>Lessons Learnt </vt:lpstr>
      <vt:lpstr>Thank you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Chicken</dc:creator>
  <cp:lastModifiedBy>Faye Chicken</cp:lastModifiedBy>
  <cp:revision>14</cp:revision>
  <cp:lastPrinted>2019-03-08T10:27:30Z</cp:lastPrinted>
  <dcterms:created xsi:type="dcterms:W3CDTF">2024-12-09T06:56:56Z</dcterms:created>
  <dcterms:modified xsi:type="dcterms:W3CDTF">2024-12-10T14:04:31Z</dcterms:modified>
</cp:coreProperties>
</file>