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77" r:id="rId24"/>
    <p:sldId id="301" r:id="rId25"/>
  </p:sldIdLst>
  <p:sldSz cx="9144000" cy="6858000" type="screen4x3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125" autoAdjust="0"/>
  </p:normalViewPr>
  <p:slideViewPr>
    <p:cSldViewPr>
      <p:cViewPr varScale="1">
        <p:scale>
          <a:sx n="105" d="100"/>
          <a:sy n="105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112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12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112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262" y="4722695"/>
            <a:ext cx="4995440" cy="44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12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1CCE-8A12-40BB-9B34-BDA9373B9D37}" type="slidenum">
              <a:rPr lang="en-GB"/>
              <a:pPr/>
              <a:t>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PLCs: up to 100Hz/1kHz</a:t>
            </a:r>
          </a:p>
          <a:p>
            <a:r>
              <a:rPr lang="en-US" dirty="0"/>
              <a:t>PXI/MTCA up to </a:t>
            </a:r>
            <a:r>
              <a:rPr lang="en-US" dirty="0" err="1"/>
              <a:t>Gigasamples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4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4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6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24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2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75048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9552" y="5960313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>
                <a:latin typeface="+mn-lt"/>
              </a:rPr>
              <a:t>Disclaimer</a:t>
            </a:r>
            <a:r>
              <a:rPr lang="fr-FR" sz="1100" i="1" dirty="0">
                <a:latin typeface="+mn-lt"/>
              </a:rPr>
              <a:t>: The </a:t>
            </a:r>
            <a:r>
              <a:rPr lang="fr-FR" sz="1100" i="1" dirty="0" err="1">
                <a:latin typeface="+mn-lt"/>
              </a:rPr>
              <a:t>views</a:t>
            </a:r>
            <a:r>
              <a:rPr lang="fr-FR" sz="1100" i="1" dirty="0">
                <a:latin typeface="+mn-lt"/>
              </a:rPr>
              <a:t> and opinions </a:t>
            </a:r>
            <a:r>
              <a:rPr lang="fr-FR" sz="1100" i="1" dirty="0" err="1">
                <a:latin typeface="+mn-lt"/>
              </a:rPr>
              <a:t>expressed</a:t>
            </a:r>
            <a:r>
              <a:rPr lang="fr-FR" sz="1100" i="1" dirty="0">
                <a:latin typeface="+mn-lt"/>
              </a:rPr>
              <a:t> </a:t>
            </a:r>
            <a:r>
              <a:rPr lang="fr-FR" sz="1100" i="1" dirty="0" err="1">
                <a:latin typeface="+mn-lt"/>
              </a:rPr>
              <a:t>herein</a:t>
            </a:r>
            <a:r>
              <a:rPr lang="fr-FR" sz="1100" i="1" dirty="0">
                <a:latin typeface="+mn-lt"/>
              </a:rPr>
              <a:t> do not </a:t>
            </a:r>
            <a:r>
              <a:rPr lang="fr-FR" sz="1100" i="1" dirty="0" err="1">
                <a:latin typeface="+mn-lt"/>
              </a:rPr>
              <a:t>necessarily</a:t>
            </a:r>
            <a:r>
              <a:rPr lang="fr-FR" sz="1100" i="1" dirty="0">
                <a:latin typeface="+mn-lt"/>
              </a:rPr>
              <a:t> </a:t>
            </a:r>
            <a:r>
              <a:rPr lang="fr-FR" sz="1100" i="1" dirty="0" err="1">
                <a:latin typeface="+mn-lt"/>
              </a:rPr>
              <a:t>reflect</a:t>
            </a:r>
            <a:r>
              <a:rPr lang="fr-FR" sz="1100" i="1" dirty="0">
                <a:latin typeface="+mn-lt"/>
              </a:rPr>
              <a:t> </a:t>
            </a:r>
            <a:r>
              <a:rPr lang="fr-FR" sz="1100" i="1" dirty="0" err="1">
                <a:latin typeface="+mn-lt"/>
              </a:rPr>
              <a:t>those</a:t>
            </a:r>
            <a:r>
              <a:rPr lang="fr-FR" sz="1100" i="1" dirty="0">
                <a:latin typeface="+mn-lt"/>
              </a:rPr>
              <a:t> of the ITER Organization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548680"/>
            <a:ext cx="8001000" cy="54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7038"/>
            <a:ext cx="8001000" cy="44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590800" y="6283038"/>
            <a:ext cx="4573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+mj-lt"/>
              </a:rPr>
              <a:t>13</a:t>
            </a:r>
            <a:r>
              <a:rPr lang="en-GB" sz="8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> MTCA Workshop for Industry and Research</a:t>
            </a:r>
          </a:p>
          <a:p>
            <a:pPr algn="ctr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+mj-lt"/>
              </a:rPr>
              <a:t>Dec 10</a:t>
            </a:r>
            <a:r>
              <a:rPr lang="en-GB" sz="8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>-12</a:t>
            </a:r>
            <a:r>
              <a:rPr lang="en-GB" sz="8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>  2024, DESY, Hamburg (Germany)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637395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2" y="6372383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latin typeface="+mj-lt"/>
              </a:rPr>
              <a:t>IDM</a:t>
            </a:r>
            <a:r>
              <a:rPr lang="en-US" sz="800" baseline="0" dirty="0">
                <a:latin typeface="+mj-lt"/>
              </a:rPr>
              <a:t> UID: XXXXXX</a:t>
            </a:r>
            <a:endParaRPr lang="en-GB" sz="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0" y="2107704"/>
            <a:ext cx="9145016" cy="1728192"/>
          </a:xfrm>
        </p:spPr>
        <p:txBody>
          <a:bodyPr/>
          <a:lstStyle/>
          <a:p>
            <a:r>
              <a:rPr lang="en-GB" dirty="0"/>
              <a:t>ITER Fast Instrumentation and Control: Current Status and Plans for MTCA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Sergio Esquembri</a:t>
            </a:r>
          </a:p>
          <a:p>
            <a:r>
              <a:rPr lang="en-US" dirty="0"/>
              <a:t>ITER, Central Control Integration (CCI)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59AB-1631-DDB9-6F6D-43884489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38"/>
            <a:ext cx="9144000" cy="443136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7D9-553F-2BDB-E9FD-B276C8895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 Fast Controller Catalogue</a:t>
            </a:r>
          </a:p>
          <a:p>
            <a:pPr lvl="1"/>
            <a:r>
              <a:rPr lang="en-US" dirty="0"/>
              <a:t>ITER Recommended COTS Products</a:t>
            </a:r>
          </a:p>
          <a:p>
            <a:pPr lvl="1"/>
            <a:r>
              <a:rPr lang="en-US" dirty="0"/>
              <a:t>Tested and integrated with CODAC</a:t>
            </a:r>
          </a:p>
          <a:p>
            <a:pPr lvl="1"/>
            <a:r>
              <a:rPr lang="en-US" dirty="0"/>
              <a:t>Supported and maintained by CODAC</a:t>
            </a:r>
          </a:p>
          <a:p>
            <a:pPr lvl="2"/>
            <a:r>
              <a:rPr lang="en-US" dirty="0"/>
              <a:t>Including Obsolescence Management</a:t>
            </a:r>
          </a:p>
          <a:p>
            <a:pPr lvl="1"/>
            <a:r>
              <a:rPr lang="en-US" dirty="0"/>
              <a:t>3 main form-factors</a:t>
            </a:r>
          </a:p>
          <a:p>
            <a:pPr lvl="2"/>
            <a:r>
              <a:rPr lang="en-US" dirty="0" err="1"/>
              <a:t>CompactRIO</a:t>
            </a:r>
            <a:r>
              <a:rPr lang="en-US" dirty="0"/>
              <a:t>/PXIe</a:t>
            </a:r>
          </a:p>
          <a:p>
            <a:pPr lvl="2"/>
            <a:r>
              <a:rPr lang="en-US" dirty="0"/>
              <a:t>MTCA.4</a:t>
            </a:r>
          </a:p>
          <a:p>
            <a:pPr lvl="2"/>
            <a:r>
              <a:rPr lang="en-US" dirty="0"/>
              <a:t>“ATCA”</a:t>
            </a:r>
          </a:p>
        </p:txBody>
      </p:sp>
    </p:spTree>
    <p:extLst>
      <p:ext uri="{BB962C8B-B14F-4D97-AF65-F5344CB8AC3E}">
        <p14:creationId xmlns:p14="http://schemas.microsoft.com/office/powerpoint/2010/main" val="179507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4B4C-6B09-F380-1C99-C3CA9313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Status: PXIe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3A6DB-0555-8F4A-2580-8E46C9E6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National Instruments </a:t>
            </a:r>
            <a:r>
              <a:rPr lang="en-US" dirty="0" err="1"/>
              <a:t>CompactRIO</a:t>
            </a:r>
            <a:r>
              <a:rPr lang="en-US" dirty="0"/>
              <a:t> and PXIe chassis</a:t>
            </a:r>
          </a:p>
          <a:p>
            <a:r>
              <a:rPr lang="en-US" dirty="0"/>
              <a:t>No embedded controller, </a:t>
            </a:r>
            <a:r>
              <a:rPr lang="en-US" dirty="0" err="1"/>
              <a:t>MXIe</a:t>
            </a:r>
            <a:r>
              <a:rPr lang="en-US" dirty="0"/>
              <a:t> link to Remote Host</a:t>
            </a:r>
          </a:p>
          <a:p>
            <a:r>
              <a:rPr lang="en-US" dirty="0"/>
              <a:t>FPGA developed using LabVIEW Graphical Language</a:t>
            </a:r>
          </a:p>
          <a:p>
            <a:r>
              <a:rPr lang="en-US" dirty="0"/>
              <a:t>Modular design based on fixed I/O or </a:t>
            </a:r>
            <a:r>
              <a:rPr lang="en-US" dirty="0" err="1"/>
              <a:t>FlexRIO</a:t>
            </a:r>
            <a:r>
              <a:rPr lang="en-US" dirty="0"/>
              <a:t>+ Adapter Module</a:t>
            </a:r>
          </a:p>
          <a:p>
            <a:r>
              <a:rPr lang="en-US" dirty="0"/>
              <a:t>Fully integrated into CODAC</a:t>
            </a:r>
          </a:p>
          <a:p>
            <a:pPr lvl="1"/>
            <a:r>
              <a:rPr lang="en-US" dirty="0"/>
              <a:t>Driver</a:t>
            </a:r>
          </a:p>
          <a:p>
            <a:pPr lvl="1"/>
            <a:r>
              <a:rPr lang="en-US" dirty="0"/>
              <a:t>EPICS Integration</a:t>
            </a:r>
          </a:p>
          <a:p>
            <a:r>
              <a:rPr lang="en-US" dirty="0"/>
              <a:t>Obsolescence managed by ITER</a:t>
            </a:r>
          </a:p>
          <a:p>
            <a:r>
              <a:rPr lang="en-US" dirty="0"/>
              <a:t>User support given by ITER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881FA-13C1-107A-5AD1-B8C914C2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396969"/>
            <a:ext cx="2592288" cy="129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6B089E-3390-6DE8-0BBB-56F4A4DF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20" y="4810508"/>
            <a:ext cx="1544720" cy="1296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CFC69-E407-0DA3-1FE8-7072A99C9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295" y="4751619"/>
            <a:ext cx="1552067" cy="11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3238-6FEB-DFED-887D-32F79D5A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Status: MTCA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9B97-3D06-9E25-0FB3-F5FB12495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490174"/>
            <a:ext cx="8001000" cy="5760640"/>
          </a:xfrm>
        </p:spPr>
        <p:txBody>
          <a:bodyPr/>
          <a:lstStyle/>
          <a:p>
            <a:r>
              <a:rPr lang="en-US" dirty="0"/>
              <a:t>No MTCA systems have been manufactured for ITER yet</a:t>
            </a:r>
          </a:p>
          <a:p>
            <a:r>
              <a:rPr lang="en-US" dirty="0"/>
              <a:t>All Fast Controllers delivered until now were based on </a:t>
            </a:r>
            <a:r>
              <a:rPr lang="en-US" dirty="0" err="1"/>
              <a:t>CompactRIO</a:t>
            </a:r>
            <a:r>
              <a:rPr lang="en-US" dirty="0"/>
              <a:t>/PXIe</a:t>
            </a:r>
          </a:p>
          <a:p>
            <a:r>
              <a:rPr lang="en-US" dirty="0"/>
              <a:t>But this is changing…</a:t>
            </a:r>
          </a:p>
          <a:p>
            <a:endParaRPr lang="en-US" dirty="0"/>
          </a:p>
          <a:p>
            <a:r>
              <a:rPr lang="en-US" dirty="0"/>
              <a:t>Several diagnostics are now evaluating MTCA</a:t>
            </a:r>
          </a:p>
          <a:p>
            <a:pPr lvl="1"/>
            <a:r>
              <a:rPr lang="en-US" dirty="0"/>
              <a:t>Density, Toroidal and Poloidal Interferometer Polarimeter</a:t>
            </a:r>
          </a:p>
          <a:p>
            <a:pPr lvl="1"/>
            <a:r>
              <a:rPr lang="en-US" dirty="0"/>
              <a:t>Divertor Neutron Flux Monitoring</a:t>
            </a:r>
          </a:p>
          <a:p>
            <a:pPr lvl="1"/>
            <a:r>
              <a:rPr lang="en-US" dirty="0"/>
              <a:t>Upper/Equatorial Wide Angle Viewing Systems</a:t>
            </a:r>
          </a:p>
          <a:p>
            <a:r>
              <a:rPr lang="en-US" dirty="0"/>
              <a:t>Why</a:t>
            </a:r>
          </a:p>
          <a:p>
            <a:pPr lvl="1"/>
            <a:r>
              <a:rPr lang="en-US" dirty="0"/>
              <a:t>Wider market, easier to obtain customized solution</a:t>
            </a:r>
          </a:p>
          <a:p>
            <a:pPr lvl="1"/>
            <a:r>
              <a:rPr lang="en-US" dirty="0"/>
              <a:t>Better performance</a:t>
            </a:r>
          </a:p>
          <a:p>
            <a:pPr lvl="1"/>
            <a:r>
              <a:rPr lang="en-US" dirty="0"/>
              <a:t>NI not predictable with obsolescence/maintenance</a:t>
            </a:r>
          </a:p>
          <a:p>
            <a:pPr lvl="2"/>
            <a:r>
              <a:rPr lang="en-US" dirty="0"/>
              <a:t>No strategic agreement in place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0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2254-EA28-D0F1-3062-E298F0CE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38"/>
            <a:ext cx="9144000" cy="443136"/>
          </a:xfrm>
        </p:spPr>
        <p:txBody>
          <a:bodyPr/>
          <a:lstStyle/>
          <a:p>
            <a:r>
              <a:rPr lang="en-US" dirty="0"/>
              <a:t>Current Status: MTCA on ITER Catalogue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6AE8-13B0-82DD-B9DC-2590E63AB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Chassis</a:t>
            </a:r>
          </a:p>
          <a:p>
            <a:pPr lvl="1"/>
            <a:r>
              <a:rPr lang="en-US" dirty="0" err="1"/>
              <a:t>Schroff</a:t>
            </a:r>
            <a:r>
              <a:rPr lang="en-US" dirty="0"/>
              <a:t> 9U 12-slot MTCA.4</a:t>
            </a:r>
          </a:p>
          <a:p>
            <a:pPr lvl="1"/>
            <a:r>
              <a:rPr lang="en-US" b="1" dirty="0" err="1"/>
              <a:t>Powerbridge</a:t>
            </a:r>
            <a:r>
              <a:rPr lang="en-US" b="1" dirty="0"/>
              <a:t> </a:t>
            </a:r>
            <a:r>
              <a:rPr lang="en-US" b="1" dirty="0" err="1"/>
              <a:t>Rackpak</a:t>
            </a:r>
            <a:r>
              <a:rPr lang="en-US" b="1" dirty="0"/>
              <a:t> M5-1 2U 6-slot</a:t>
            </a:r>
          </a:p>
          <a:p>
            <a:endParaRPr lang="en-US" b="1" dirty="0"/>
          </a:p>
          <a:p>
            <a:r>
              <a:rPr lang="en-US" dirty="0"/>
              <a:t>MCH</a:t>
            </a:r>
          </a:p>
          <a:p>
            <a:pPr lvl="1"/>
            <a:r>
              <a:rPr lang="en-US" dirty="0"/>
              <a:t>NAT MCH PHYS80</a:t>
            </a:r>
          </a:p>
          <a:p>
            <a:endParaRPr lang="en-US" dirty="0"/>
          </a:p>
          <a:p>
            <a:r>
              <a:rPr lang="en-US" dirty="0"/>
              <a:t>PCIe Link</a:t>
            </a:r>
          </a:p>
          <a:p>
            <a:pPr lvl="1"/>
            <a:r>
              <a:rPr lang="en-US" dirty="0"/>
              <a:t>AIES MPCIE-16 </a:t>
            </a:r>
          </a:p>
          <a:p>
            <a:pPr lvl="2"/>
            <a:r>
              <a:rPr lang="en-US" dirty="0"/>
              <a:t>16xPCIe Gen3 MCH RTM for NAT MCH-PHYS80 </a:t>
            </a:r>
            <a:r>
              <a:rPr lang="en-US" dirty="0" err="1"/>
              <a:t>Fibre</a:t>
            </a:r>
            <a:r>
              <a:rPr lang="en-US" dirty="0"/>
              <a:t>/Copper</a:t>
            </a:r>
          </a:p>
          <a:p>
            <a:pPr lvl="1"/>
            <a:r>
              <a:rPr lang="en-US" dirty="0"/>
              <a:t>AIES MPCIe-4</a:t>
            </a:r>
          </a:p>
          <a:p>
            <a:pPr lvl="2"/>
            <a:r>
              <a:rPr lang="en-US" dirty="0"/>
              <a:t>4xPCIe Gen2 AMC Fiber</a:t>
            </a:r>
          </a:p>
          <a:p>
            <a:pPr lvl="1"/>
            <a:endParaRPr lang="en-US" dirty="0"/>
          </a:p>
        </p:txBody>
      </p:sp>
      <p:pic>
        <p:nvPicPr>
          <p:cNvPr id="7" name="Picture 6" descr="A silver box with a black background&#10;&#10;Description automatically generated">
            <a:extLst>
              <a:ext uri="{FF2B5EF4-FFF2-40B4-BE49-F238E27FC236}">
                <a16:creationId xmlns:a16="http://schemas.microsoft.com/office/drawing/2014/main" id="{13E1ED26-BC8D-D134-0EBD-6A9088560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02" y="230279"/>
            <a:ext cx="2411760" cy="2411760"/>
          </a:xfrm>
          <a:prstGeom prst="rect">
            <a:avLst/>
          </a:prstGeom>
        </p:spPr>
      </p:pic>
      <p:pic>
        <p:nvPicPr>
          <p:cNvPr id="8" name="Picture 2" descr="MTCA.4 Starter Kits - powerBridge Computer">
            <a:extLst>
              <a:ext uri="{FF2B5EF4-FFF2-40B4-BE49-F238E27FC236}">
                <a16:creationId xmlns:a16="http://schemas.microsoft.com/office/drawing/2014/main" id="{9C212C11-81D4-65C5-1917-F6B2F45E9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8" b="27472"/>
          <a:stretch/>
        </p:blipFill>
        <p:spPr bwMode="auto">
          <a:xfrm>
            <a:off x="6597681" y="2348880"/>
            <a:ext cx="2324100" cy="11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290EC-DBA4-967A-0022-E23A8FAD6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680" y="4640005"/>
            <a:ext cx="2546319" cy="1522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A4D10-E5C5-8B1F-C55E-F5A04156E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701" y="5017052"/>
            <a:ext cx="2189801" cy="11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EAE4-13A1-4406-424C-99504B47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38"/>
            <a:ext cx="9144000" cy="443136"/>
          </a:xfrm>
        </p:spPr>
        <p:txBody>
          <a:bodyPr/>
          <a:lstStyle/>
          <a:p>
            <a:r>
              <a:rPr lang="en-US" dirty="0"/>
              <a:t>Current Status: MTCA on ITER Catalogue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8D48F-718E-BB60-F6B9-EA0CB7B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/>
              <a:t>AIES PTM-1588 AMC PTP Synchronized</a:t>
            </a:r>
          </a:p>
          <a:p>
            <a:pPr lvl="2"/>
            <a:r>
              <a:rPr lang="en-US" dirty="0"/>
              <a:t>10MHz Ref Clock</a:t>
            </a:r>
          </a:p>
          <a:p>
            <a:pPr lvl="2"/>
            <a:r>
              <a:rPr lang="en-US" dirty="0"/>
              <a:t>Timestamping and Future Time Events capabilities.</a:t>
            </a:r>
          </a:p>
          <a:p>
            <a:pPr lvl="2"/>
            <a:endParaRPr lang="en-US" dirty="0"/>
          </a:p>
          <a:p>
            <a:r>
              <a:rPr lang="en-US" dirty="0"/>
              <a:t>DAQ</a:t>
            </a:r>
          </a:p>
          <a:p>
            <a:pPr lvl="1"/>
            <a:r>
              <a:rPr lang="en-US" dirty="0"/>
              <a:t>AIES MFMC AMC</a:t>
            </a:r>
          </a:p>
          <a:p>
            <a:pPr lvl="2"/>
            <a:r>
              <a:rPr lang="en-US" dirty="0"/>
              <a:t>FPGA based FMC Carrier. 2 Options</a:t>
            </a:r>
          </a:p>
          <a:p>
            <a:pPr lvl="3"/>
            <a:r>
              <a:rPr lang="en-US" dirty="0" err="1"/>
              <a:t>Artix</a:t>
            </a:r>
            <a:r>
              <a:rPr lang="en-US" dirty="0"/>
              <a:t> (HPC &amp; LPC) </a:t>
            </a:r>
          </a:p>
          <a:p>
            <a:pPr lvl="3"/>
            <a:r>
              <a:rPr lang="en-US" dirty="0"/>
              <a:t>Zynq Ultra Scale (HSPC &amp; HPC)</a:t>
            </a:r>
          </a:p>
          <a:p>
            <a:pPr lvl="2"/>
            <a:r>
              <a:rPr lang="en-US" dirty="0"/>
              <a:t>Reference Implementations with </a:t>
            </a:r>
          </a:p>
          <a:p>
            <a:pPr lvl="3"/>
            <a:r>
              <a:rPr lang="en-US" dirty="0"/>
              <a:t>Abaco FMC 168 (4 channels ADC 1GS/s)</a:t>
            </a:r>
          </a:p>
          <a:p>
            <a:pPr lvl="3"/>
            <a:r>
              <a:rPr lang="en-US" dirty="0"/>
              <a:t>AIES GigE and </a:t>
            </a:r>
            <a:r>
              <a:rPr lang="en-US" dirty="0" err="1"/>
              <a:t>CameraLink</a:t>
            </a:r>
            <a:r>
              <a:rPr lang="en-US" dirty="0"/>
              <a:t> FMCs</a:t>
            </a:r>
          </a:p>
          <a:p>
            <a:pPr lvl="1"/>
            <a:r>
              <a:rPr lang="en-US" dirty="0"/>
              <a:t>Teledyne ADQ14</a:t>
            </a:r>
          </a:p>
          <a:p>
            <a:pPr lvl="2"/>
            <a:r>
              <a:rPr lang="en-US" dirty="0"/>
              <a:t>1/2/4 channels ADC 2/1/0.5 GS/s</a:t>
            </a:r>
          </a:p>
          <a:p>
            <a:pPr lvl="3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316D9-19D2-A60A-FADE-F8DAE993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620688"/>
            <a:ext cx="1887794" cy="1632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9DD7C-A124-F827-A44F-7C89B277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586" y="2383357"/>
            <a:ext cx="1596326" cy="1731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81933-325A-DC3E-2450-3A73190F9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969" y="4116982"/>
            <a:ext cx="1201559" cy="19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D644-B61E-B24F-0AFA-47C4133C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Status: MTCA Systems on 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13E6-7026-F32C-AE19-6A3D40A2C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(Current) Common characteristics:</a:t>
            </a:r>
          </a:p>
          <a:p>
            <a:pPr lvl="1"/>
            <a:r>
              <a:rPr lang="en-US" dirty="0"/>
              <a:t>Normally, not many AMCs in one chassis</a:t>
            </a:r>
          </a:p>
          <a:p>
            <a:pPr lvl="2"/>
            <a:r>
              <a:rPr lang="en-US" dirty="0"/>
              <a:t>Timing board + 1/2 DAQ</a:t>
            </a:r>
          </a:p>
          <a:p>
            <a:pPr lvl="1"/>
            <a:r>
              <a:rPr lang="en-US" dirty="0"/>
              <a:t>Fast DAQ, processing/preprocessing in FPGA</a:t>
            </a:r>
          </a:p>
          <a:p>
            <a:pPr lvl="1"/>
            <a:r>
              <a:rPr lang="en-US" dirty="0"/>
              <a:t>Precise timestamp with absolute timing</a:t>
            </a:r>
          </a:p>
          <a:p>
            <a:pPr lvl="2"/>
            <a:r>
              <a:rPr lang="en-US" dirty="0"/>
              <a:t>But not requiring distributed clock phase synchronization</a:t>
            </a:r>
          </a:p>
          <a:p>
            <a:pPr lvl="1"/>
            <a:r>
              <a:rPr lang="en-US" dirty="0"/>
              <a:t>Raw and process data sent to host</a:t>
            </a:r>
          </a:p>
        </p:txBody>
      </p:sp>
    </p:spTree>
    <p:extLst>
      <p:ext uri="{BB962C8B-B14F-4D97-AF65-F5344CB8AC3E}">
        <p14:creationId xmlns:p14="http://schemas.microsoft.com/office/powerpoint/2010/main" val="295472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7609-BC6A-2A8D-B239-8355A206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Status: Experience on MTCA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E81F-53DF-652A-4AD3-20FE94E3E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DAQ and IMAQ Systems developed by DMCS using AIES MFMC</a:t>
            </a:r>
          </a:p>
          <a:p>
            <a:pPr lvl="1"/>
            <a:r>
              <a:rPr lang="en-US" dirty="0"/>
              <a:t>Integrated in EPICS using ITER NDS Framework</a:t>
            </a:r>
          </a:p>
          <a:p>
            <a:pPr lvl="1"/>
            <a:endParaRPr lang="en-US" dirty="0"/>
          </a:p>
          <a:p>
            <a:r>
              <a:rPr lang="en-US" dirty="0"/>
              <a:t>Now first system prototypes with MTCA are been developed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systems (e.g. </a:t>
            </a:r>
            <a:r>
              <a:rPr lang="en-US" dirty="0" err="1"/>
              <a:t>Popola</a:t>
            </a:r>
            <a:r>
              <a:rPr lang="en-US" dirty="0"/>
              <a:t>) are developing their own MTCA solutions (with Mitsubishi)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8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19AB-ADD6-3785-6CF9-D33106DE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8DC3-EB35-83EA-87AD-2907F5A73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Working with DMCS/AIES allowed to have integration of the MTCA systems in ITER (EPICS and NDS)</a:t>
            </a:r>
          </a:p>
          <a:p>
            <a:pPr lvl="1"/>
            <a:r>
              <a:rPr lang="en-US" dirty="0"/>
              <a:t>Quick support and availability for custom developments</a:t>
            </a:r>
          </a:p>
          <a:p>
            <a:pPr lvl="1"/>
            <a:r>
              <a:rPr lang="en-US" dirty="0"/>
              <a:t>In time to define a Standard use of MTCA in ITER to guide Diagnostics Developments</a:t>
            </a:r>
          </a:p>
          <a:p>
            <a:pPr lvl="1"/>
            <a:endParaRPr lang="en-US" dirty="0"/>
          </a:p>
          <a:p>
            <a:r>
              <a:rPr lang="en-US" dirty="0"/>
              <a:t>Risks/Problems</a:t>
            </a:r>
          </a:p>
          <a:p>
            <a:pPr lvl="1"/>
            <a:r>
              <a:rPr lang="en-US" dirty="0"/>
              <a:t>First users experience difficulties when porting reference systems</a:t>
            </a:r>
          </a:p>
          <a:p>
            <a:pPr lvl="1"/>
            <a:r>
              <a:rPr lang="en-US" dirty="0"/>
              <a:t>ITER has no resources for the support/maintainability, need to be redirected to DMCS/AIES</a:t>
            </a:r>
          </a:p>
          <a:p>
            <a:pPr lvl="2"/>
            <a:r>
              <a:rPr lang="en-US" dirty="0"/>
              <a:t>Some developers then decide to use custom solutions.</a:t>
            </a:r>
          </a:p>
          <a:p>
            <a:pPr lvl="1"/>
            <a:r>
              <a:rPr lang="en-US" dirty="0"/>
              <a:t>Integration into ITER CODAC needs to improve.</a:t>
            </a:r>
          </a:p>
        </p:txBody>
      </p:sp>
    </p:spTree>
    <p:extLst>
      <p:ext uri="{BB962C8B-B14F-4D97-AF65-F5344CB8AC3E}">
        <p14:creationId xmlns:p14="http://schemas.microsoft.com/office/powerpoint/2010/main" val="49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A780-492C-CF7F-71D3-8C42E7BD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59D8B-7878-DD45-02DB-B80971FA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 Currently in rebase lining and re-organization</a:t>
            </a:r>
          </a:p>
          <a:p>
            <a:endParaRPr lang="en-US" dirty="0"/>
          </a:p>
          <a:p>
            <a:r>
              <a:rPr lang="en-US" dirty="0"/>
              <a:t>Most diagnostics systems will start coming on 2027</a:t>
            </a:r>
          </a:p>
          <a:p>
            <a:endParaRPr lang="en-US" dirty="0"/>
          </a:p>
          <a:p>
            <a:r>
              <a:rPr lang="en-US" dirty="0"/>
              <a:t>Proposal to work for a MTCA Standardization on ITER.</a:t>
            </a:r>
          </a:p>
          <a:p>
            <a:pPr lvl="1"/>
            <a:r>
              <a:rPr lang="en-US" dirty="0"/>
              <a:t>Technically approved.</a:t>
            </a:r>
          </a:p>
          <a:p>
            <a:pPr lvl="1"/>
            <a:r>
              <a:rPr lang="en-US" dirty="0"/>
              <a:t>No resources allocated yet.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C5636F-E798-85A1-2D91-636AF855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4057"/>
            <a:ext cx="45720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9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5D9F-1C71-5632-828F-4397E080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Plans: MTCA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493F-A8D5-18C0-EA2C-06C205D1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Define a methodology for MTCA Systems development in ITER by standardizing:</a:t>
            </a:r>
          </a:p>
          <a:p>
            <a:pPr lvl="2"/>
            <a:r>
              <a:rPr lang="en-US" dirty="0"/>
              <a:t>Hardware devices</a:t>
            </a:r>
          </a:p>
          <a:p>
            <a:pPr lvl="2"/>
            <a:r>
              <a:rPr lang="en-US" dirty="0"/>
              <a:t>FPGA Firmware</a:t>
            </a:r>
          </a:p>
          <a:p>
            <a:pPr lvl="2"/>
            <a:r>
              <a:rPr lang="en-US" dirty="0"/>
              <a:t>Software (from Device Driver to Control System Integration)</a:t>
            </a:r>
          </a:p>
          <a:p>
            <a:pPr lvl="1"/>
            <a:r>
              <a:rPr lang="en-US" dirty="0"/>
              <a:t> Provide clear strategy to manage obsolescence</a:t>
            </a:r>
          </a:p>
          <a:p>
            <a:endParaRPr lang="en-US" dirty="0"/>
          </a:p>
          <a:p>
            <a:r>
              <a:rPr lang="en-US" dirty="0"/>
              <a:t>How</a:t>
            </a:r>
          </a:p>
          <a:p>
            <a:pPr lvl="1"/>
            <a:r>
              <a:rPr lang="en-US" dirty="0"/>
              <a:t>Provide updated MTCA catalogue with more devices</a:t>
            </a:r>
          </a:p>
          <a:p>
            <a:pPr lvl="1"/>
            <a:r>
              <a:rPr lang="en-US" dirty="0"/>
              <a:t>Improve the user support with development frameworks and internal expertise</a:t>
            </a:r>
          </a:p>
          <a:p>
            <a:pPr lvl="1"/>
            <a:r>
              <a:rPr lang="en-US" dirty="0"/>
              <a:t>Implement technological surveillance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3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ITER Fast Controllers</a:t>
            </a:r>
          </a:p>
          <a:p>
            <a:r>
              <a:rPr lang="en-US" dirty="0"/>
              <a:t>Current Status</a:t>
            </a:r>
          </a:p>
          <a:p>
            <a:pPr lvl="1"/>
            <a:r>
              <a:rPr lang="en-US" dirty="0"/>
              <a:t>Fast Controller Catalogue</a:t>
            </a:r>
          </a:p>
          <a:p>
            <a:pPr lvl="1"/>
            <a:r>
              <a:rPr lang="en-US" dirty="0"/>
              <a:t>PXI/e</a:t>
            </a:r>
          </a:p>
          <a:p>
            <a:pPr lvl="1"/>
            <a:r>
              <a:rPr lang="en-US" dirty="0"/>
              <a:t>MTCA</a:t>
            </a:r>
          </a:p>
          <a:p>
            <a:r>
              <a:rPr lang="en-US" dirty="0"/>
              <a:t>Future Plans</a:t>
            </a:r>
          </a:p>
          <a:p>
            <a:r>
              <a:rPr lang="en-US" dirty="0"/>
              <a:t>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2165-2EE0-3D81-0580-9B8C971A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Plans: MTCA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D34F-DA23-D146-7D78-9899E63C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Catalogue</a:t>
            </a:r>
          </a:p>
          <a:p>
            <a:pPr lvl="1"/>
            <a:r>
              <a:rPr lang="en-US" dirty="0"/>
              <a:t>Base hardware (Chassis, MCH, Timing board, Power supply, PCIe Link, Cooling)</a:t>
            </a:r>
          </a:p>
          <a:p>
            <a:pPr lvl="2"/>
            <a:r>
              <a:rPr lang="en-US" dirty="0"/>
              <a:t>Common for “all” systems.</a:t>
            </a:r>
          </a:p>
          <a:p>
            <a:pPr lvl="2"/>
            <a:r>
              <a:rPr lang="en-US" dirty="0"/>
              <a:t>Standard integration/functionality</a:t>
            </a:r>
          </a:p>
          <a:p>
            <a:pPr lvl="1"/>
            <a:r>
              <a:rPr lang="en-US" dirty="0"/>
              <a:t>DAQ Hardware</a:t>
            </a:r>
          </a:p>
          <a:p>
            <a:pPr lvl="2"/>
            <a:r>
              <a:rPr lang="en-US" dirty="0"/>
              <a:t>FPGA based AMCs with FMCs</a:t>
            </a:r>
          </a:p>
          <a:p>
            <a:pPr lvl="2"/>
            <a:r>
              <a:rPr lang="en-US" dirty="0"/>
              <a:t>Different “tiers” of AMCs and selection of FMCs</a:t>
            </a:r>
          </a:p>
          <a:p>
            <a:pPr lvl="2"/>
            <a:r>
              <a:rPr lang="en-US" dirty="0"/>
              <a:t>Different manufacturers to avoid vendor locking</a:t>
            </a:r>
          </a:p>
          <a:p>
            <a:pPr lvl="2"/>
            <a:r>
              <a:rPr lang="en-US" dirty="0"/>
              <a:t>Standard integration but custom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4033067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DBC9-0378-81C2-08B0-4B4AC5C3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Plans: MTCA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C836-C74F-5FA2-C93A-A21C4D68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FPGA Firmware</a:t>
            </a:r>
          </a:p>
          <a:p>
            <a:pPr lvl="1"/>
            <a:r>
              <a:rPr lang="en-US" dirty="0"/>
              <a:t>Split user logic from “hardware device specific”</a:t>
            </a:r>
          </a:p>
          <a:p>
            <a:pPr lvl="1"/>
            <a:r>
              <a:rPr lang="en-US" dirty="0"/>
              <a:t>Define standardized interfaces between BSP, user logic and driver</a:t>
            </a:r>
          </a:p>
          <a:p>
            <a:pPr lvl="1"/>
            <a:r>
              <a:rPr lang="en-US" dirty="0"/>
              <a:t>Allows porting user logic to new device</a:t>
            </a:r>
          </a:p>
          <a:p>
            <a:pPr lvl="1"/>
            <a:r>
              <a:rPr lang="en-US" dirty="0"/>
              <a:t>Provide framework for development</a:t>
            </a:r>
          </a:p>
          <a:p>
            <a:pPr lvl="2"/>
            <a:r>
              <a:rPr lang="en-US" dirty="0"/>
              <a:t>Choose BSP</a:t>
            </a:r>
          </a:p>
          <a:p>
            <a:pPr lvl="2"/>
            <a:r>
              <a:rPr lang="en-US" dirty="0"/>
              <a:t>Develop User Logic</a:t>
            </a:r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D917E9-ADE6-AFDC-30CC-E42EE2BF5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835727"/>
            <a:ext cx="5096641" cy="34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C4B2-B9E5-3895-DEB2-ED15ADD4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Plans: MTCA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A69B7-D431-45CE-CF0E-86F157D49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Standard BSP Interface </a:t>
            </a:r>
            <a:r>
              <a:rPr lang="en-US" dirty="0">
                <a:sym typeface="Wingdings" panose="05000000000000000000" pitchFamily="2" charset="2"/>
              </a:rPr>
              <a:t> Standard Device Driver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Low level, register access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Custom user app developed within standard framework (NDS)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Standard interface to control system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Inspired (and possibly reusing) FWK &amp; </a:t>
            </a:r>
            <a:r>
              <a:rPr lang="en-US" dirty="0" err="1">
                <a:sym typeface="Wingdings" panose="05000000000000000000" pitchFamily="2" charset="2"/>
              </a:rPr>
              <a:t>ChimeraTK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993950-E8D7-76F9-3B74-29FD8FE8C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397536"/>
            <a:ext cx="5566419" cy="26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F69A-6BE7-D054-166D-FD82FF50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7D30-002E-4112-BD37-E88E3F565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 needs standardization on their systems</a:t>
            </a:r>
          </a:p>
          <a:p>
            <a:pPr lvl="1"/>
            <a:r>
              <a:rPr lang="en-US" dirty="0"/>
              <a:t>Integration, Maintenance, Obsolescence Management</a:t>
            </a:r>
          </a:p>
          <a:p>
            <a:r>
              <a:rPr lang="en-US" dirty="0"/>
              <a:t>Some ITER Diagnostics systems are migrating their design from PXIe to MTCA</a:t>
            </a:r>
          </a:p>
          <a:p>
            <a:r>
              <a:rPr lang="en-US" dirty="0"/>
              <a:t>First MTCA systems for ITER are now in prototyping phase</a:t>
            </a:r>
          </a:p>
          <a:p>
            <a:r>
              <a:rPr lang="en-US" dirty="0"/>
              <a:t>Current MTCA solutions based on AIES hardware with DMCS FW development</a:t>
            </a:r>
          </a:p>
          <a:p>
            <a:r>
              <a:rPr lang="en-US" dirty="0"/>
              <a:t>Flaws detected in ITER user support and CODAC integration</a:t>
            </a:r>
          </a:p>
          <a:p>
            <a:pPr lvl="1"/>
            <a:r>
              <a:rPr lang="en-US" dirty="0"/>
              <a:t>Lack of internal technical expertise</a:t>
            </a:r>
          </a:p>
          <a:p>
            <a:pPr lvl="1"/>
            <a:r>
              <a:rPr lang="en-US" dirty="0"/>
              <a:t>Lack of maturity of the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51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0" y="609600"/>
            <a:ext cx="9144000" cy="1524000"/>
          </a:xfrm>
        </p:spPr>
        <p:txBody>
          <a:bodyPr/>
          <a:lstStyle/>
          <a:p>
            <a:r>
              <a:rPr lang="en-GB" dirty="0"/>
              <a:t>ITER Fast Instrumentation and Control: Current Status and Plans for MTCA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241648"/>
          </a:xfrm>
        </p:spPr>
        <p:txBody>
          <a:bodyPr/>
          <a:lstStyle/>
          <a:p>
            <a:r>
              <a:rPr lang="en-US" dirty="0"/>
              <a:t>Sergio Esquembri</a:t>
            </a:r>
          </a:p>
          <a:p>
            <a:r>
              <a:rPr lang="en-US" dirty="0"/>
              <a:t>sergio.esquembri@iter.org</a:t>
            </a:r>
          </a:p>
          <a:p>
            <a:r>
              <a:rPr lang="en-US" dirty="0"/>
              <a:t>ITER, Central Control Integration (CCI)</a:t>
            </a:r>
          </a:p>
        </p:txBody>
      </p:sp>
      <p:pic>
        <p:nvPicPr>
          <p:cNvPr id="3074" name="Picture 2" descr="Quelles sont les questions à poser à votre centre d'examen ? – Conseils CAP  Pâtisse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1835351"/>
            <a:ext cx="2136775" cy="28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2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3600-730E-A408-79C9-BD9EFB8C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331E-D6FB-C2F6-0A80-5F631A8A0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</a:t>
            </a:r>
          </a:p>
          <a:p>
            <a:pPr lvl="1"/>
            <a:r>
              <a:rPr lang="en-US" dirty="0"/>
              <a:t>Approximately 171 Plant System I&amp;Cs (&gt;60 Diagnostics)</a:t>
            </a:r>
          </a:p>
          <a:p>
            <a:pPr lvl="1"/>
            <a:r>
              <a:rPr lang="en-US" dirty="0"/>
              <a:t>Each plant with several controllers (</a:t>
            </a:r>
            <a:r>
              <a:rPr lang="en-US" b="1" dirty="0"/>
              <a:t>fast</a:t>
            </a:r>
            <a:r>
              <a:rPr lang="en-US" dirty="0"/>
              <a:t>, slow, interlock, safety)</a:t>
            </a:r>
          </a:p>
          <a:p>
            <a:pPr lvl="1"/>
            <a:r>
              <a:rPr lang="en-US" dirty="0"/>
              <a:t>Each controller with its own functions, configuration, inputs/outputs</a:t>
            </a:r>
          </a:p>
          <a:p>
            <a:pPr lvl="1"/>
            <a:r>
              <a:rPr lang="en-US" dirty="0"/>
              <a:t>Everything to be integrated and operated together</a:t>
            </a:r>
          </a:p>
        </p:txBody>
      </p:sp>
      <p:pic>
        <p:nvPicPr>
          <p:cNvPr id="4" name="Picture 4" descr="The Many Adaptations of Alexandre Dumas's THE THREE MUSKETEERS">
            <a:extLst>
              <a:ext uri="{FF2B5EF4-FFF2-40B4-BE49-F238E27FC236}">
                <a16:creationId xmlns:a16="http://schemas.microsoft.com/office/drawing/2014/main" id="{E5BCBAE1-0E4A-BE5A-F318-0775F268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66" y="3637765"/>
            <a:ext cx="3432629" cy="19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1EC3E-4FDA-D5C9-0E9D-0089DEE54437}"/>
              </a:ext>
            </a:extLst>
          </p:cNvPr>
          <p:cNvSpPr txBox="1"/>
          <p:nvPr/>
        </p:nvSpPr>
        <p:spPr>
          <a:xfrm>
            <a:off x="5590680" y="559897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“All for one, and one for all”</a:t>
            </a:r>
          </a:p>
          <a:p>
            <a:pPr algn="r"/>
            <a:r>
              <a:rPr lang="en-US" sz="1200" i="1" dirty="0">
                <a:latin typeface="+mn-lt"/>
              </a:rPr>
              <a:t>Alexander Dumas</a:t>
            </a:r>
          </a:p>
          <a:p>
            <a:pPr algn="r"/>
            <a:r>
              <a:rPr lang="en-US" sz="1200" i="1" dirty="0">
                <a:latin typeface="+mn-lt"/>
              </a:rPr>
              <a:t>The Three Musketeers</a:t>
            </a:r>
            <a:endParaRPr lang="en-GB" sz="1050" i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3862F-3468-6ACE-E81D-195B9122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6" y="3227927"/>
            <a:ext cx="4742272" cy="253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www.iter.org/doc/www/departments/CHD/CODAC/Lists/publicweb_text_codac/Attachments/3/codac_users_map_hi_res_20220301.jpg">
            <a:extLst>
              <a:ext uri="{FF2B5EF4-FFF2-40B4-BE49-F238E27FC236}">
                <a16:creationId xmlns:a16="http://schemas.microsoft.com/office/drawing/2014/main" id="{EE84580B-5019-2D9B-3C87-6B7CA0AB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8960"/>
            <a:ext cx="4611687" cy="32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AC37A1-4B1E-3298-816C-BF8972BE7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887" y="2987710"/>
            <a:ext cx="3425544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E3B2-D1F8-867F-8378-7DE6826E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I&amp;C Overview</a:t>
            </a:r>
          </a:p>
        </p:txBody>
      </p:sp>
      <p:pic>
        <p:nvPicPr>
          <p:cNvPr id="4" name="Picture 2" descr="https://user.iter.org/?uid=Q4PZZ6_v1_3.C&amp;action=get_document">
            <a:extLst>
              <a:ext uri="{FF2B5EF4-FFF2-40B4-BE49-F238E27FC236}">
                <a16:creationId xmlns:a16="http://schemas.microsoft.com/office/drawing/2014/main" id="{0CE3D1C3-4724-F0B0-C938-4EE0C32CF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7" y="549275"/>
            <a:ext cx="7638601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7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0304-5590-A9D7-DCA9-944E890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Fast I&amp;C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60C05-A027-8F20-DB9F-BE756FE4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65" y="581864"/>
            <a:ext cx="8216864" cy="5694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7ACCA5-9DF4-791E-E7FB-9701493DAE78}"/>
              </a:ext>
            </a:extLst>
          </p:cNvPr>
          <p:cNvSpPr/>
          <p:nvPr/>
        </p:nvSpPr>
        <p:spPr bwMode="auto">
          <a:xfrm>
            <a:off x="5649450" y="3609136"/>
            <a:ext cx="2895600" cy="2667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1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DFEF-3B1E-8130-C238-0BFFE3DC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ITER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C41D-5916-1226-C0F2-836F6FF0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 Operation Network (PON)</a:t>
            </a:r>
          </a:p>
          <a:p>
            <a:pPr lvl="1"/>
            <a:r>
              <a:rPr lang="en-US" dirty="0"/>
              <a:t>Network for the operation of Plant Systems. Control and operation based on EPICS. (1GigE)</a:t>
            </a:r>
          </a:p>
          <a:p>
            <a:r>
              <a:rPr lang="en-US" dirty="0"/>
              <a:t>Data Archiving Network (DAN)</a:t>
            </a:r>
          </a:p>
          <a:p>
            <a:pPr lvl="1"/>
            <a:r>
              <a:rPr lang="en-US" dirty="0"/>
              <a:t>High performance network for data archiving (10GigE)</a:t>
            </a:r>
          </a:p>
          <a:p>
            <a:r>
              <a:rPr lang="en-US" dirty="0"/>
              <a:t>Synchronous </a:t>
            </a:r>
            <a:r>
              <a:rPr lang="en-US" dirty="0" err="1"/>
              <a:t>Databus</a:t>
            </a:r>
            <a:r>
              <a:rPr lang="en-US" dirty="0"/>
              <a:t> Network (SDN)</a:t>
            </a:r>
          </a:p>
          <a:p>
            <a:pPr lvl="1"/>
            <a:r>
              <a:rPr lang="en-US" dirty="0"/>
              <a:t>High performance network for real-time applications (e.g. plasma control) (10GigE)</a:t>
            </a:r>
          </a:p>
          <a:p>
            <a:r>
              <a:rPr lang="en-US" dirty="0"/>
              <a:t>Time Communication Network (TCN)</a:t>
            </a:r>
          </a:p>
          <a:p>
            <a:pPr lvl="1"/>
            <a:r>
              <a:rPr lang="en-US" dirty="0"/>
              <a:t>Timing synchronization network based on PTPv2 (IEEE 1588-2008) (1GigE)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6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2DC6-6652-D416-235D-7891F4E0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ITER CODAC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EDB8-7B49-3A3A-03EC-87CC75CB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CODAC Core System (CCS)</a:t>
            </a:r>
          </a:p>
          <a:p>
            <a:pPr lvl="1"/>
            <a:r>
              <a:rPr lang="en-US" dirty="0"/>
              <a:t>Software infrastructure (including operating system) for all standard I&amp;C computers (except PLC)</a:t>
            </a:r>
          </a:p>
          <a:p>
            <a:pPr lvl="1"/>
            <a:r>
              <a:rPr lang="en-US" dirty="0"/>
              <a:t>Based on RHEL (v8.5 for CCS 7.2)</a:t>
            </a:r>
          </a:p>
          <a:p>
            <a:r>
              <a:rPr lang="en-US" dirty="0"/>
              <a:t>ITER Control System: based on EPICS 7</a:t>
            </a:r>
          </a:p>
          <a:p>
            <a:pPr lvl="1"/>
            <a:r>
              <a:rPr lang="en-US" dirty="0"/>
              <a:t>Distributed Control System based on network-connected controllers.</a:t>
            </a:r>
          </a:p>
          <a:p>
            <a:pPr lvl="1"/>
            <a:r>
              <a:rPr lang="en-US" dirty="0"/>
              <a:t>Communication based on Process Variables (PVs) and EPICS protocols (Channel Access or </a:t>
            </a:r>
            <a:r>
              <a:rPr lang="en-US" dirty="0" err="1"/>
              <a:t>pvAccess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5F81506-CF75-66D9-F73C-488AAAFF8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8304" y="1844824"/>
            <a:ext cx="1162971" cy="6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4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39C7-9157-DF23-9A04-17590B47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Fast vs Slow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DF6A1-48B2-BEA0-B641-FFF8BA33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94" y="764705"/>
            <a:ext cx="8254412" cy="53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1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9525-B2F9-939E-3837-D78A7F24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1E0C-17C9-5D0E-69AE-A399F7F7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I&amp;C requirements given by PCDH</a:t>
            </a:r>
          </a:p>
          <a:p>
            <a:pPr lvl="1"/>
            <a:r>
              <a:rPr lang="en-US" dirty="0"/>
              <a:t>Maintainability</a:t>
            </a:r>
          </a:p>
          <a:p>
            <a:pPr lvl="2"/>
            <a:r>
              <a:rPr lang="en-US" dirty="0"/>
              <a:t>HW/SW Documentation</a:t>
            </a:r>
          </a:p>
          <a:p>
            <a:pPr lvl="2"/>
            <a:r>
              <a:rPr lang="en-US" dirty="0"/>
              <a:t>Procurement and Maintenance plans</a:t>
            </a:r>
          </a:p>
          <a:p>
            <a:pPr lvl="2"/>
            <a:r>
              <a:rPr lang="en-US" dirty="0"/>
              <a:t>Obsolescence management</a:t>
            </a:r>
          </a:p>
          <a:p>
            <a:pPr lvl="1"/>
            <a:r>
              <a:rPr lang="en-US" dirty="0"/>
              <a:t>Software compatibility with CODAC</a:t>
            </a:r>
          </a:p>
          <a:p>
            <a:pPr lvl="2"/>
            <a:r>
              <a:rPr lang="en-US" dirty="0"/>
              <a:t>Linux, Integration in EPICS</a:t>
            </a:r>
          </a:p>
          <a:p>
            <a:pPr lvl="1"/>
            <a:r>
              <a:rPr lang="en-US" dirty="0"/>
              <a:t>Hardware</a:t>
            </a:r>
          </a:p>
          <a:p>
            <a:pPr lvl="2"/>
            <a:r>
              <a:rPr lang="en-US" dirty="0"/>
              <a:t>Cubicle Integration</a:t>
            </a:r>
          </a:p>
          <a:p>
            <a:pPr lvl="2"/>
            <a:r>
              <a:rPr lang="en-US" dirty="0"/>
              <a:t>Proof of compatibility with magnetic fields and radiation</a:t>
            </a:r>
          </a:p>
          <a:p>
            <a:pPr lvl="2"/>
            <a:r>
              <a:rPr lang="en-US" dirty="0"/>
              <a:t>Reliability and Availability analysis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embedded controller</a:t>
            </a:r>
          </a:p>
          <a:p>
            <a:pPr lvl="3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Remote I/O Chassis connected to controller</a:t>
            </a:r>
          </a:p>
          <a:p>
            <a:pPr lvl="1"/>
            <a:r>
              <a:rPr lang="en-US" dirty="0"/>
              <a:t>Functional</a:t>
            </a:r>
          </a:p>
          <a:p>
            <a:pPr lvl="2"/>
            <a:r>
              <a:rPr lang="en-US" dirty="0"/>
              <a:t>ITER Time synchronization (TCN)</a:t>
            </a:r>
          </a:p>
          <a:p>
            <a:pPr lvl="2"/>
            <a:r>
              <a:rPr lang="en-US" dirty="0"/>
              <a:t>Data networks (PON/DAN/SDN)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89419"/>
      </p:ext>
    </p:extLst>
  </p:cSld>
  <p:clrMapOvr>
    <a:masterClrMapping/>
  </p:clrMapOvr>
</p:sld>
</file>

<file path=ppt/theme/theme1.xml><?xml version="1.0" encoding="utf-8"?>
<a:theme xmlns:a="http://schemas.openxmlformats.org/drawingml/2006/main" name="ITER_Scientific_and_General_Presentation_2EPDGM_v1_7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2EPDGM_v1_13 (1).pptx" id="{A92B5A91-A3F1-45E8-8FE9-73DFB5AB97F7}" vid="{9BCB603A-B3DA-4631-9FF0-2F858092E9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ITER_Scientific_and_General_Presentation_2EPDGM_v1_13 (1)</Template>
  <TotalTime>679</TotalTime>
  <Words>1189</Words>
  <Application>Microsoft Office PowerPoint</Application>
  <PresentationFormat>On-screen Show (4:3)</PresentationFormat>
  <Paragraphs>213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</vt:lpstr>
      <vt:lpstr>ITER_Scientific_and_General_Presentation_2EPDGM_v1_7</vt:lpstr>
      <vt:lpstr>ITER Fast Instrumentation and Control: Current Status and Plans for MTCA</vt:lpstr>
      <vt:lpstr>Index</vt:lpstr>
      <vt:lpstr>Context: ITER</vt:lpstr>
      <vt:lpstr>Context: I&amp;C Overview</vt:lpstr>
      <vt:lpstr>Context: Fast I&amp;C Overview</vt:lpstr>
      <vt:lpstr>Context: ITER Infrastructure</vt:lpstr>
      <vt:lpstr>Context: ITER CODAC</vt:lpstr>
      <vt:lpstr>Context: Fast vs Slow</vt:lpstr>
      <vt:lpstr>Context: Requirements</vt:lpstr>
      <vt:lpstr>Current Status</vt:lpstr>
      <vt:lpstr>Current Status: PXIe</vt:lpstr>
      <vt:lpstr>Current Status: MTCA</vt:lpstr>
      <vt:lpstr>Current Status: MTCA on ITER Catalogue</vt:lpstr>
      <vt:lpstr>Current Status: MTCA on ITER Catalogue</vt:lpstr>
      <vt:lpstr>Current Status: MTCA Systems on ITER</vt:lpstr>
      <vt:lpstr>Current Status: Experience on MTCA</vt:lpstr>
      <vt:lpstr>Current Status</vt:lpstr>
      <vt:lpstr>Future Plans</vt:lpstr>
      <vt:lpstr>Future Plans: MTCA Standardization</vt:lpstr>
      <vt:lpstr>Future Plans: MTCA Standardization</vt:lpstr>
      <vt:lpstr>Future Plans: MTCA Standardization</vt:lpstr>
      <vt:lpstr>Future Plans: MTCA Standardization</vt:lpstr>
      <vt:lpstr>Conclusions</vt:lpstr>
      <vt:lpstr>ITER Fast Instrumentation and Control: Current Status and Plans for MTCA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Moscatelli Esmeralda</dc:creator>
  <cp:lastModifiedBy>Esquembri Sergio</cp:lastModifiedBy>
  <cp:revision>6</cp:revision>
  <cp:lastPrinted>2011-01-24T11:19:46Z</cp:lastPrinted>
  <dcterms:created xsi:type="dcterms:W3CDTF">2020-12-14T15:25:25Z</dcterms:created>
  <dcterms:modified xsi:type="dcterms:W3CDTF">2024-12-10T09:02:50Z</dcterms:modified>
</cp:coreProperties>
</file>