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90" r:id="rId2"/>
    <p:sldId id="291" r:id="rId3"/>
  </p:sldIdLst>
  <p:sldSz cx="9144000" cy="6858000" type="screen4x3"/>
  <p:notesSz cx="6794500" cy="99060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64B"/>
    <a:srgbClr val="22366B"/>
    <a:srgbClr val="21366A"/>
    <a:srgbClr val="2166B1"/>
    <a:srgbClr val="4B4B4B"/>
    <a:srgbClr val="1D3C71"/>
    <a:srgbClr val="95B1E3"/>
    <a:srgbClr val="608AD6"/>
    <a:srgbClr val="0071B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69" autoAdjust="0"/>
    <p:restoredTop sz="94746" autoAdjust="0"/>
  </p:normalViewPr>
  <p:slideViewPr>
    <p:cSldViewPr snapToGrid="0">
      <p:cViewPr varScale="1">
        <p:scale>
          <a:sx n="151" d="100"/>
          <a:sy n="151" d="100"/>
        </p:scale>
        <p:origin x="2624" y="184"/>
      </p:cViewPr>
      <p:guideLst>
        <p:guide orient="horz" pos="2160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03296" y="184018"/>
            <a:ext cx="334692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52195" y="184018"/>
            <a:ext cx="2113844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710AFA3D-71BE-4274-AFD3-FA7D2FA642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075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8T12:58:16.126"/>
    </inkml:context>
    <inkml:brush xml:id="br0">
      <inkml:brushProperty name="width" value="0.2" units="cm"/>
      <inkml:brushProperty name="height" value="0.2" units="cm"/>
      <inkml:brushProperty name="color" value="#FFFFFF"/>
    </inkml:brush>
  </inkml:definitions>
  <inkml:trace contextRef="#ctx0" brushRef="#br0">1431 135 24575,'-48'20'0,"-3"-1"0,-90-2 0,14 1 0,41-12 0,-4-2 0,-57 5 0,47-9 0,-21 0 0,63 0 0,-8 0 0,30 0 0,2 0 0,-8 0 0,11 0 0,1-4 0,-2 4 0,1-5 0,7 5 0,2 0 0,5 0 0,1 0 0,4 0 0,0 0 0,0 0 0,3 0 0,-3 0 0,4 0 0,1 0 0,-2 0 0,31 0 0,-4 0 0,26 0 0,-1-7 0,2 5 0,12-4 0,0 0 0,1-1 0,-1-2 0,-13-2 0,10 4 0,-27 1 0,8-5 0,-19 11 0,0-7 0,1 5 0,-2-4 0,-2 5 0,-1-6 0,-4 7 0,-1-5 0,5 2 0,-3 2 0,3-5 0,6 0 0,1-3 0,7 0 0,-4 3 0,-7-2 0,-1 8 0,-4-4 0,-1 1 0,-1 1 0,-1-1 0,2 3 0,-1 0 0,-1 0 0,2 0 0,-2 0 0,11 0 0,3 0 0,9 0 0,14 0 0,-12 0 0,4 0 0,-13 0 0,-10 0 0,-2-3 0,-2 2 0,-2-2 0,1 3 0,1 0 0,-2 0 0,0 0 0,2-5 0,-1 5 0,4-4 0,0 4 0,10 0 0,14-6 0,-2 0 0,2-2 0,-7 4 0,-11 1 0,1 1 0,-8-1 0,1 3 0,-3 0 0,2 0 0,-3 0 0,-1-4 0,2-1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E7BFF3F5-48FE-4DC6-894A-86458F9B3A7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818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49740" y="1577949"/>
            <a:ext cx="8640000" cy="21443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solidFill>
                  <a:srgbClr val="1B264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49740" y="4044702"/>
            <a:ext cx="8640000" cy="1522942"/>
          </a:xfrm>
          <a:prstGeom prst="rect">
            <a:avLst/>
          </a:prstGeom>
        </p:spPr>
        <p:txBody>
          <a:bodyPr/>
          <a:lstStyle>
            <a:lvl1pPr algn="ctr">
              <a:buNone/>
              <a:defRPr sz="2800" b="1">
                <a:solidFill>
                  <a:srgbClr val="1B264B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Autor</a:t>
            </a:r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6" r="2100"/>
          <a:stretch/>
        </p:blipFill>
        <p:spPr>
          <a:xfrm>
            <a:off x="192024" y="-3515"/>
            <a:ext cx="8951976" cy="81627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140" y="199609"/>
            <a:ext cx="1026672" cy="481746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10449"/>
          <a:stretch/>
        </p:blipFill>
        <p:spPr>
          <a:xfrm>
            <a:off x="0" y="6084330"/>
            <a:ext cx="8926316" cy="773491"/>
          </a:xfrm>
          <a:prstGeom prst="rect">
            <a:avLst/>
          </a:prstGeom>
        </p:spPr>
      </p:pic>
      <p:sp>
        <p:nvSpPr>
          <p:cNvPr id="20" name="Textfeld 19"/>
          <p:cNvSpPr txBox="1"/>
          <p:nvPr userDrawn="1"/>
        </p:nvSpPr>
        <p:spPr>
          <a:xfrm>
            <a:off x="296687" y="6131898"/>
            <a:ext cx="12410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600" dirty="0"/>
              <a:t>MLZ is a </a:t>
            </a:r>
            <a:r>
              <a:rPr lang="de-DE" sz="600" dirty="0" err="1"/>
              <a:t>cooperation</a:t>
            </a:r>
            <a:r>
              <a:rPr lang="de-DE" sz="600" dirty="0"/>
              <a:t> </a:t>
            </a:r>
            <a:r>
              <a:rPr lang="de-DE" sz="600" dirty="0" err="1"/>
              <a:t>between</a:t>
            </a:r>
            <a:r>
              <a:rPr lang="de-DE" sz="600" dirty="0"/>
              <a:t>:</a:t>
            </a:r>
          </a:p>
        </p:txBody>
      </p:sp>
      <p:pic>
        <p:nvPicPr>
          <p:cNvPr id="22" name="Picture 2" descr="D:\Downloads\Logo_FZ_Juelich_cmyk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9700" y="6386931"/>
            <a:ext cx="990477" cy="288000"/>
          </a:xfrm>
          <a:prstGeom prst="rect">
            <a:avLst/>
          </a:prstGeom>
          <a:noFill/>
        </p:spPr>
      </p:pic>
      <p:pic>
        <p:nvPicPr>
          <p:cNvPr id="26" name="Grafik 3">
            <a:extLst>
              <a:ext uri="{FF2B5EF4-FFF2-40B4-BE49-F238E27FC236}">
                <a16:creationId xmlns:a16="http://schemas.microsoft.com/office/drawing/2014/main" id="{6ED7779C-573D-6D4C-AD6C-2D42DB16343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73" y="6379791"/>
            <a:ext cx="933651" cy="302280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937" y="6316564"/>
            <a:ext cx="1034287" cy="40334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61" y="107303"/>
            <a:ext cx="885412" cy="5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886" y="6403944"/>
            <a:ext cx="8926316" cy="454236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194141" y="0"/>
            <a:ext cx="8951976" cy="557320"/>
          </a:xfrm>
          <a:prstGeom prst="rect">
            <a:avLst/>
          </a:prstGeom>
        </p:spPr>
      </p:pic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194141" y="666893"/>
            <a:ext cx="8758067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2" name="Inhaltsplatzhalter 2"/>
          <p:cNvSpPr>
            <a:spLocks noGrp="1"/>
          </p:cNvSpPr>
          <p:nvPr>
            <p:ph idx="1"/>
          </p:nvPr>
        </p:nvSpPr>
        <p:spPr>
          <a:xfrm>
            <a:off x="194141" y="1333786"/>
            <a:ext cx="8755717" cy="5010370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tx1"/>
              </a:buClr>
              <a:buSzPct val="70000"/>
              <a:buFont typeface="Wingdings" pitchFamily="2" charset="2"/>
              <a:buChar char=""/>
              <a:defRPr sz="20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8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6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562100" indent="-228600">
              <a:buClr>
                <a:schemeClr val="tx1"/>
              </a:buClr>
              <a:buSzPct val="70000"/>
              <a:buFont typeface="Arial" panose="020B0604020202020204" pitchFamily="34" charset="0"/>
              <a:buChar char="-"/>
              <a:defRPr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>
              <a:buClr>
                <a:srgbClr val="1D3C71"/>
              </a:buClr>
              <a:buSzPct val="90000"/>
              <a:buFont typeface="Arial" pitchFamily="34" charset="0"/>
              <a:buChar char="■"/>
              <a:defRPr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136" y="6499449"/>
            <a:ext cx="945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2B711C2-4FAA-4116-B79A-B89C6666D3DD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2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27" name="Grafik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" y="107303"/>
            <a:ext cx="537711" cy="3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22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886" y="6403944"/>
            <a:ext cx="8926316" cy="4542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194141" y="0"/>
            <a:ext cx="8951976" cy="557320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630" y="6499449"/>
            <a:ext cx="9067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7AE0288D-413A-4E3C-9FC5-D7DC32EE9595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sp>
        <p:nvSpPr>
          <p:cNvPr id="23" name="Titel 1"/>
          <p:cNvSpPr>
            <a:spLocks noGrp="1"/>
          </p:cNvSpPr>
          <p:nvPr>
            <p:ph type="title"/>
          </p:nvPr>
        </p:nvSpPr>
        <p:spPr>
          <a:xfrm>
            <a:off x="194141" y="666893"/>
            <a:ext cx="8758067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24" name="Inhaltsplatzhalter 2"/>
          <p:cNvSpPr>
            <a:spLocks noGrp="1"/>
          </p:cNvSpPr>
          <p:nvPr>
            <p:ph idx="1"/>
          </p:nvPr>
        </p:nvSpPr>
        <p:spPr>
          <a:xfrm>
            <a:off x="194141" y="1333786"/>
            <a:ext cx="8755717" cy="5010370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Pct val="70000"/>
              <a:buFont typeface="Wingdings" panose="05000000000000000000" pitchFamily="2" charset="2"/>
              <a:buNone/>
              <a:defRPr sz="200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buClrTx/>
              <a:buSzPct val="70000"/>
              <a:buFont typeface="Wingdings" panose="05000000000000000000" pitchFamily="2" charset="2"/>
              <a:buChar char="l"/>
              <a:defRPr sz="1800">
                <a:latin typeface="+mn-lt"/>
              </a:defRPr>
            </a:lvl2pPr>
            <a:lvl3pPr marL="1143000" indent="-228600">
              <a:buClrTx/>
              <a:buSzPct val="70000"/>
              <a:buFont typeface="Wingdings" panose="05000000000000000000" pitchFamily="2" charset="2"/>
              <a:buChar char="l"/>
              <a:defRPr sz="1600">
                <a:latin typeface="+mn-lt"/>
              </a:defRPr>
            </a:lvl3pPr>
            <a:lvl4pPr marL="1562100" indent="-228600">
              <a:buClrTx/>
              <a:buSzPct val="70000"/>
              <a:buFont typeface="Arial" panose="020B0604020202020204" pitchFamily="34" charset="0"/>
              <a:buChar char="-"/>
              <a:defRPr>
                <a:latin typeface="+mn-lt"/>
              </a:defRPr>
            </a:lvl4pPr>
            <a:lvl5pPr>
              <a:buClr>
                <a:srgbClr val="1D3C71"/>
              </a:buClr>
              <a:buSzPct val="90000"/>
              <a:buFont typeface="Arial" pitchFamily="34" charset="0"/>
              <a:buChar char="■"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" y="107303"/>
            <a:ext cx="537711" cy="348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886" y="6403944"/>
            <a:ext cx="8926316" cy="45423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194141" y="0"/>
            <a:ext cx="8951976" cy="557320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136" y="6499449"/>
            <a:ext cx="945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F78BE6F3-D951-408E-996D-B5EDB7F2C365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sp>
        <p:nvSpPr>
          <p:cNvPr id="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4141" y="666893"/>
            <a:ext cx="8758067" cy="598141"/>
          </a:xfrm>
          <a:prstGeom prst="rect">
            <a:avLst/>
          </a:prstGeom>
        </p:spPr>
        <p:txBody>
          <a:bodyPr/>
          <a:lstStyle>
            <a:lvl1pPr algn="ctr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" y="107303"/>
            <a:ext cx="537711" cy="348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" b="47410"/>
          <a:stretch/>
        </p:blipFill>
        <p:spPr>
          <a:xfrm>
            <a:off x="-886" y="6403944"/>
            <a:ext cx="8926316" cy="45423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194141" y="0"/>
            <a:ext cx="8951976" cy="557320"/>
          </a:xfrm>
          <a:prstGeom prst="rect">
            <a:avLst/>
          </a:prstGeom>
        </p:spPr>
      </p:pic>
      <p:sp>
        <p:nvSpPr>
          <p:cNvPr id="1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7136" y="6499449"/>
            <a:ext cx="94528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CA04931-DD52-4524-BD11-7C44E3F3B074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" y="107303"/>
            <a:ext cx="537711" cy="3486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-ohne-unteren-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4" r="2100" b="2"/>
          <a:stretch/>
        </p:blipFill>
        <p:spPr>
          <a:xfrm>
            <a:off x="194141" y="0"/>
            <a:ext cx="8951976" cy="55732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478" y="100954"/>
            <a:ext cx="756495" cy="354971"/>
          </a:xfrm>
          <a:prstGeom prst="rect">
            <a:avLst/>
          </a:prstGeom>
        </p:spPr>
      </p:pic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630" y="6499449"/>
            <a:ext cx="9067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6D8ABFA7-0A7B-4187-BECB-9BC4C3F6A434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14" y="107303"/>
            <a:ext cx="537711" cy="34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9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5630" y="6499449"/>
            <a:ext cx="90679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59B660F-42E7-47D5-8F25-7FC257BFC1FC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59584" y="6499449"/>
            <a:ext cx="6939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9965" y="6499449"/>
            <a:ext cx="744279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5" r:id="rId2"/>
    <p:sldLayoutId id="2147483732" r:id="rId3"/>
    <p:sldLayoutId id="2147483736" r:id="rId4"/>
    <p:sldLayoutId id="2147483737" r:id="rId5"/>
    <p:sldLayoutId id="2147483744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ＭＳ Ｐゴシック" pitchFamily="1" charset="-128"/>
          <a:cs typeface="ＭＳ Ｐゴシック" pitchFamily="1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ea typeface="ＭＳ Ｐゴシック" pitchFamily="1" charset="-128"/>
          <a:cs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ＭＳ Ｐゴシック" pitchFamily="1" charset="-128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pitchFamily="1" charset="-128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pitchFamily="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192966" y="688764"/>
            <a:ext cx="8758067" cy="1093155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Applying Information Field Theory for Background Removal in Crystalline Diffraction Patterns – EvalSpek-ML project</a:t>
            </a:r>
            <a:endParaRPr lang="de-DE" dirty="0"/>
          </a:p>
        </p:txBody>
      </p:sp>
      <p:sp>
        <p:nvSpPr>
          <p:cNvPr id="12" name="Inhaltsplatzhalter 11"/>
          <p:cNvSpPr>
            <a:spLocks noGrp="1"/>
          </p:cNvSpPr>
          <p:nvPr>
            <p:ph idx="1"/>
          </p:nvPr>
        </p:nvSpPr>
        <p:spPr>
          <a:xfrm>
            <a:off x="-1090336" y="2909192"/>
            <a:ext cx="8755717" cy="5010370"/>
          </a:xfrm>
        </p:spPr>
        <p:txBody>
          <a:bodyPr/>
          <a:lstStyle/>
          <a:p>
            <a:pPr marL="0" lv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                                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B711C2-4FAA-4116-B79A-B89C6666D3DD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  <p:pic>
        <p:nvPicPr>
          <p:cNvPr id="8" name="Graphic 7" descr="Programmer male outline">
            <a:extLst>
              <a:ext uri="{FF2B5EF4-FFF2-40B4-BE49-F238E27FC236}">
                <a16:creationId xmlns:a16="http://schemas.microsoft.com/office/drawing/2014/main" id="{8C9942E6-8F30-81ED-C2FF-632DF8BC2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7572" y="5170720"/>
            <a:ext cx="744262" cy="744262"/>
          </a:xfrm>
          <a:prstGeom prst="rect">
            <a:avLst/>
          </a:prstGeom>
        </p:spPr>
      </p:pic>
      <p:sp>
        <p:nvSpPr>
          <p:cNvPr id="10" name="Inhaltsplatzhalter 11">
            <a:extLst>
              <a:ext uri="{FF2B5EF4-FFF2-40B4-BE49-F238E27FC236}">
                <a16:creationId xmlns:a16="http://schemas.microsoft.com/office/drawing/2014/main" id="{0E06F897-D59A-A98F-17F2-938996EF2CB9}"/>
              </a:ext>
            </a:extLst>
          </p:cNvPr>
          <p:cNvSpPr txBox="1">
            <a:spLocks/>
          </p:cNvSpPr>
          <p:nvPr/>
        </p:nvSpPr>
        <p:spPr>
          <a:xfrm>
            <a:off x="-1185208" y="2899972"/>
            <a:ext cx="8755717" cy="5010370"/>
          </a:xfrm>
          <a:prstGeom prst="rect">
            <a:avLst/>
          </a:prstGeom>
        </p:spPr>
        <p:txBody>
          <a:bodyPr/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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8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Arial" panose="020B0604020202020204" pitchFamily="34" charset="0"/>
              <a:buChar char="-"/>
              <a:defRPr sz="1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D3C71"/>
              </a:buClr>
              <a:buSzPct val="90000"/>
              <a:buFont typeface="Arial" pitchFamily="34" charset="0"/>
              <a:buChar char="■"/>
              <a:defRPr sz="1400">
                <a:solidFill>
                  <a:schemeClr val="tx1"/>
                </a:solidFill>
                <a:latin typeface="+mn-lt"/>
                <a:ea typeface="ＭＳ Ｐゴシック" pitchFamily="1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de-DE" kern="0" dirty="0"/>
          </a:p>
          <a:p>
            <a:pPr marL="0" indent="0">
              <a:buFont typeface="Wingdings" pitchFamily="2" charset="2"/>
              <a:buNone/>
            </a:pPr>
            <a:endParaRPr lang="de-DE" kern="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C4404D-565B-5CC6-92E9-D2CC699A17A9}"/>
              </a:ext>
            </a:extLst>
          </p:cNvPr>
          <p:cNvSpPr txBox="1"/>
          <p:nvPr/>
        </p:nvSpPr>
        <p:spPr>
          <a:xfrm>
            <a:off x="6696630" y="2899972"/>
            <a:ext cx="227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BE" sz="1800" dirty="0">
                <a:cs typeface="Arial" panose="020B0604020202020204" pitchFamily="34" charset="0"/>
              </a:rPr>
              <a:t>Phase identification and quantification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CAAF1F-6316-3F88-0EF2-B00C97ECE85C}"/>
              </a:ext>
            </a:extLst>
          </p:cNvPr>
          <p:cNvSpPr txBox="1"/>
          <p:nvPr/>
        </p:nvSpPr>
        <p:spPr>
          <a:xfrm>
            <a:off x="3935064" y="3605564"/>
            <a:ext cx="1979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BE" sz="1600" dirty="0"/>
              <a:t>Running different supervised ML</a:t>
            </a:r>
          </a:p>
        </p:txBody>
      </p:sp>
      <p:pic>
        <p:nvPicPr>
          <p:cNvPr id="22" name="Picture 21" descr="A diagram of a graphite and graphite&#10;&#10;Description automatically generated">
            <a:extLst>
              <a:ext uri="{FF2B5EF4-FFF2-40B4-BE49-F238E27FC236}">
                <a16:creationId xmlns:a16="http://schemas.microsoft.com/office/drawing/2014/main" id="{408E8951-5E22-2E3A-6487-4B138854ED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0239" y="3526806"/>
            <a:ext cx="2135124" cy="16600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FCCC5CD-4285-3CE3-64B4-2A71A81A525D}"/>
              </a:ext>
            </a:extLst>
          </p:cNvPr>
          <p:cNvSpPr txBox="1"/>
          <p:nvPr/>
        </p:nvSpPr>
        <p:spPr>
          <a:xfrm>
            <a:off x="2441834" y="5130280"/>
            <a:ext cx="4309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BE" sz="1500" dirty="0"/>
              <a:t>Background can be subtracted using: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BE" sz="1500" dirty="0"/>
              <a:t>Manual selection and fitting of mathematical function (usually polynomial)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BE" sz="1500" dirty="0">
                <a:solidFill>
                  <a:srgbClr val="00B050"/>
                </a:solidFill>
              </a:rPr>
              <a:t>Numerical information field theory (NIFTy) - ?</a:t>
            </a:r>
          </a:p>
        </p:txBody>
      </p:sp>
      <p:sp>
        <p:nvSpPr>
          <p:cNvPr id="24" name="Down Arrow 23">
            <a:extLst>
              <a:ext uri="{FF2B5EF4-FFF2-40B4-BE49-F238E27FC236}">
                <a16:creationId xmlns:a16="http://schemas.microsoft.com/office/drawing/2014/main" id="{E919B4A4-A596-CE6F-2771-9A9A41516A3E}"/>
              </a:ext>
            </a:extLst>
          </p:cNvPr>
          <p:cNvSpPr/>
          <p:nvPr/>
        </p:nvSpPr>
        <p:spPr bwMode="auto">
          <a:xfrm>
            <a:off x="2559935" y="3006643"/>
            <a:ext cx="94872" cy="35925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000" i="0" u="none" strike="noStrike" normalizeH="0" baseline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itchFamily="34" charset="0"/>
            </a:endParaRPr>
          </a:p>
        </p:txBody>
      </p:sp>
      <p:sp>
        <p:nvSpPr>
          <p:cNvPr id="26" name="Down Arrow 25">
            <a:extLst>
              <a:ext uri="{FF2B5EF4-FFF2-40B4-BE49-F238E27FC236}">
                <a16:creationId xmlns:a16="http://schemas.microsoft.com/office/drawing/2014/main" id="{7BEF313D-B330-DF58-CA80-6C8963D7138C}"/>
              </a:ext>
            </a:extLst>
          </p:cNvPr>
          <p:cNvSpPr/>
          <p:nvPr/>
        </p:nvSpPr>
        <p:spPr bwMode="auto">
          <a:xfrm rot="16200000">
            <a:off x="4905952" y="3414839"/>
            <a:ext cx="104627" cy="1719352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sz="2000" i="0" u="none" strike="noStrike" normalizeH="0" baseline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latin typeface="Arial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33B3613-4D47-C4FC-E575-366E7CD93ED4}"/>
                  </a:ext>
                </a:extLst>
              </p14:cNvPr>
              <p14:cNvContentPartPr/>
              <p14:nvPr/>
            </p14:nvContentPartPr>
            <p14:xfrm flipV="1">
              <a:off x="6616392" y="4285931"/>
              <a:ext cx="527366" cy="81796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33B3613-4D47-C4FC-E575-366E7CD93ED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 flipV="1">
                <a:off x="6580370" y="4249898"/>
                <a:ext cx="599050" cy="15350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FAF8EB4-98A1-93E0-4430-30F55C44B5F5}"/>
              </a:ext>
            </a:extLst>
          </p:cNvPr>
          <p:cNvSpPr txBox="1"/>
          <p:nvPr/>
        </p:nvSpPr>
        <p:spPr>
          <a:xfrm>
            <a:off x="628334" y="2993605"/>
            <a:ext cx="19790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D</a:t>
            </a:r>
            <a:r>
              <a:rPr lang="en-BE" sz="1600" dirty="0"/>
              <a:t>ata preprocessing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657AC0-9275-C20C-615E-94E06E15D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842" y="6506355"/>
            <a:ext cx="6649554" cy="244693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The ErUM-Data project EvalSpek-ML </a:t>
            </a:r>
            <a:r>
              <a:rPr lang="en-BE" sz="1000" dirty="0">
                <a:latin typeface="Arial" panose="020B0604020202020204" pitchFamily="34" charset="0"/>
                <a:cs typeface="Arial" panose="020B0604020202020204" pitchFamily="34" charset="0"/>
              </a:rPr>
              <a:t>05D23CG2</a:t>
            </a:r>
            <a:r>
              <a:rPr lang="de-DE" dirty="0"/>
              <a:t> is funded by BMBF</a:t>
            </a:r>
          </a:p>
        </p:txBody>
      </p:sp>
      <p:pic>
        <p:nvPicPr>
          <p:cNvPr id="13" name="Picture 12" descr="A red and yellow line on a black background&#10;&#10;Description automatically generated">
            <a:extLst>
              <a:ext uri="{FF2B5EF4-FFF2-40B4-BE49-F238E27FC236}">
                <a16:creationId xmlns:a16="http://schemas.microsoft.com/office/drawing/2014/main" id="{9E736178-8D03-78A0-7C64-ADC38B6D4D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3713" y="6333638"/>
            <a:ext cx="1118391" cy="6364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0DAC6155-D9F4-D5C2-D3E4-92FFD898A8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5533669" y="3869502"/>
            <a:ext cx="1684822" cy="893429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38303D2-17F2-3449-7893-B11775234A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89159" y="3412415"/>
            <a:ext cx="2976214" cy="1591665"/>
          </a:xfrm>
          <a:prstGeom prst="rect">
            <a:avLst/>
          </a:prstGeom>
        </p:spPr>
      </p:pic>
      <p:pic>
        <p:nvPicPr>
          <p:cNvPr id="19" name="Picture 18" descr="A diagram of a sample&#10;&#10;AI-generated content may be incorrect.">
            <a:extLst>
              <a:ext uri="{FF2B5EF4-FFF2-40B4-BE49-F238E27FC236}">
                <a16:creationId xmlns:a16="http://schemas.microsoft.com/office/drawing/2014/main" id="{F32B9489-05B4-703C-C34E-356C6E5A52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38" y="1511274"/>
            <a:ext cx="3895444" cy="14567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3A56CB-A51E-3A1F-04A7-CF1DF484ED4F}"/>
              </a:ext>
            </a:extLst>
          </p:cNvPr>
          <p:cNvSpPr txBox="1"/>
          <p:nvPr/>
        </p:nvSpPr>
        <p:spPr>
          <a:xfrm>
            <a:off x="6563389" y="1415181"/>
            <a:ext cx="223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BE" sz="1600" i="1" dirty="0"/>
              <a:t>Author: Loubna Kadri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7D7BA8-AF0D-D988-A09F-ECC89B3828C6}"/>
              </a:ext>
            </a:extLst>
          </p:cNvPr>
          <p:cNvSpPr txBox="1"/>
          <p:nvPr/>
        </p:nvSpPr>
        <p:spPr>
          <a:xfrm>
            <a:off x="341445" y="3940599"/>
            <a:ext cx="945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BE" sz="1000" dirty="0"/>
              <a:t>by: Anatoliy Senyshyn</a:t>
            </a:r>
          </a:p>
        </p:txBody>
      </p:sp>
    </p:spTree>
    <p:extLst>
      <p:ext uri="{BB962C8B-B14F-4D97-AF65-F5344CB8AC3E}">
        <p14:creationId xmlns:p14="http://schemas.microsoft.com/office/powerpoint/2010/main" val="146913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3527" y="460758"/>
            <a:ext cx="8758067" cy="598141"/>
          </a:xfrm>
        </p:spPr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</a:rPr>
              <a:t>Applying Information Field Theory for Background Removal in Crystalline Diffraction Patterns – EvalSpek-ML project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D2B711C2-4FAA-4116-B79A-B89C6666D3DD}" type="datetime1">
              <a:rPr lang="de-DE" smtClean="0"/>
              <a:pPr>
                <a:defRPr/>
              </a:pPr>
              <a:t>31.01.25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26D66C7B-9718-44F0-9D32-8F0736C0EA1F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7EDF0C-907F-48E8-4F31-1261DEB47312}"/>
              </a:ext>
            </a:extLst>
          </p:cNvPr>
          <p:cNvSpPr txBox="1"/>
          <p:nvPr/>
        </p:nvSpPr>
        <p:spPr>
          <a:xfrm>
            <a:off x="264726" y="1360205"/>
            <a:ext cx="8485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BE" sz="1600" dirty="0">
                <a:solidFill>
                  <a:srgbClr val="00B050"/>
                </a:solidFill>
              </a:rPr>
              <a:t>Numerical information field theory: </a:t>
            </a:r>
            <a:r>
              <a:rPr lang="en-BE" sz="1600" dirty="0"/>
              <a:t>Applying Bayesian inference and probabilistic models to well-behaved signal at low and high dimensional spaces.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BE" sz="1600" dirty="0">
                <a:solidFill>
                  <a:srgbClr val="00B050"/>
                </a:solidFill>
              </a:rPr>
              <a:t>Ensures reproducibility of results and provides uncertainty estimates.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BE" sz="1600" dirty="0">
              <a:solidFill>
                <a:srgbClr val="00B050"/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1C08C1-D3EA-FB9F-FD82-64AA5D93B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0842" y="6506355"/>
            <a:ext cx="6649554" cy="244693"/>
          </a:xfrm>
        </p:spPr>
        <p:txBody>
          <a:bodyPr/>
          <a:lstStyle/>
          <a:p>
            <a:pPr algn="l">
              <a:defRPr/>
            </a:pPr>
            <a:r>
              <a:rPr lang="de-DE" dirty="0"/>
              <a:t>The ErUM-Data project EvalSpek-ML </a:t>
            </a:r>
            <a:r>
              <a:rPr lang="en-BE" sz="1000" dirty="0">
                <a:latin typeface="Arial" panose="020B0604020202020204" pitchFamily="34" charset="0"/>
                <a:cs typeface="Arial" panose="020B0604020202020204" pitchFamily="34" charset="0"/>
              </a:rPr>
              <a:t>05D23CG2</a:t>
            </a:r>
            <a:r>
              <a:rPr lang="en-BE" sz="1000" dirty="0">
                <a:solidFill>
                  <a:srgbClr val="1B26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/>
              <a:t>is funded by BMBF</a:t>
            </a:r>
          </a:p>
        </p:txBody>
      </p:sp>
      <p:pic>
        <p:nvPicPr>
          <p:cNvPr id="8" name="Picture 7" descr="A red and yellow line on a black background&#10;&#10;Description automatically generated">
            <a:extLst>
              <a:ext uri="{FF2B5EF4-FFF2-40B4-BE49-F238E27FC236}">
                <a16:creationId xmlns:a16="http://schemas.microsoft.com/office/drawing/2014/main" id="{253A22B1-4BCA-21D7-C2AC-023B51AB1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13713" y="6333638"/>
            <a:ext cx="1118391" cy="6364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BEA3C8C-5AB6-F8D7-073C-4ED71BEF1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136" y="2121364"/>
            <a:ext cx="4580307" cy="226023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214816C-047A-F895-7933-8C01271DE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61962" y="2174446"/>
            <a:ext cx="4682038" cy="2142526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B883019-B411-BCE9-8DA4-06CFB2929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60293" y="4289385"/>
            <a:ext cx="4981279" cy="2057921"/>
          </a:xfrm>
          <a:prstGeom prst="rect">
            <a:avLst/>
          </a:prstGeom>
        </p:spPr>
      </p:pic>
      <p:pic>
        <p:nvPicPr>
          <p:cNvPr id="13" name="Graphic 8">
            <a:extLst>
              <a:ext uri="{FF2B5EF4-FFF2-40B4-BE49-F238E27FC236}">
                <a16:creationId xmlns:a16="http://schemas.microsoft.com/office/drawing/2014/main" id="{665B7224-8A8D-51E9-EAB9-AD33599C2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9870" y="2117825"/>
            <a:ext cx="8485383" cy="4205817"/>
          </a:xfrm>
          <a:prstGeom prst="rect">
            <a:avLst/>
          </a:prstGeom>
        </p:spPr>
      </p:pic>
      <p:pic>
        <p:nvPicPr>
          <p:cNvPr id="14" name="Graphic 11">
            <a:extLst>
              <a:ext uri="{FF2B5EF4-FFF2-40B4-BE49-F238E27FC236}">
                <a16:creationId xmlns:a16="http://schemas.microsoft.com/office/drawing/2014/main" id="{FDB874D1-7F37-3356-DF25-928171A3B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915" y="2129657"/>
            <a:ext cx="8408194" cy="4205817"/>
          </a:xfrm>
          <a:prstGeom prst="rect">
            <a:avLst/>
          </a:prstGeom>
        </p:spPr>
      </p:pic>
      <p:pic>
        <p:nvPicPr>
          <p:cNvPr id="15" name="Graphic 15">
            <a:extLst>
              <a:ext uri="{FF2B5EF4-FFF2-40B4-BE49-F238E27FC236}">
                <a16:creationId xmlns:a16="http://schemas.microsoft.com/office/drawing/2014/main" id="{6EB5545E-C51A-BC5C-EDB2-FFC64B6711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9257" y="2117825"/>
            <a:ext cx="8758067" cy="42058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8EF8E3-8309-228E-80F2-537A41EF8040}"/>
              </a:ext>
            </a:extLst>
          </p:cNvPr>
          <p:cNvSpPr txBox="1"/>
          <p:nvPr/>
        </p:nvSpPr>
        <p:spPr>
          <a:xfrm>
            <a:off x="6857608" y="1144686"/>
            <a:ext cx="223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BE" sz="1400" i="1" dirty="0"/>
              <a:t>Author: Loubna Kadri</a:t>
            </a:r>
          </a:p>
        </p:txBody>
      </p:sp>
    </p:spTree>
    <p:extLst>
      <p:ext uri="{BB962C8B-B14F-4D97-AF65-F5344CB8AC3E}">
        <p14:creationId xmlns:p14="http://schemas.microsoft.com/office/powerpoint/2010/main" val="83131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orlage D">
  <a:themeElements>
    <a:clrScheme name="Leere Präsentation 1">
      <a:dk1>
        <a:srgbClr val="000000"/>
      </a:dk1>
      <a:lt1>
        <a:srgbClr val="FFFFFF"/>
      </a:lt1>
      <a:dk2>
        <a:srgbClr val="005293"/>
      </a:dk2>
      <a:lt2>
        <a:srgbClr val="0065BD"/>
      </a:lt2>
      <a:accent1>
        <a:srgbClr val="A2AD00"/>
      </a:accent1>
      <a:accent2>
        <a:srgbClr val="E37222"/>
      </a:accent2>
      <a:accent3>
        <a:srgbClr val="FFFFFF"/>
      </a:accent3>
      <a:accent4>
        <a:srgbClr val="000000"/>
      </a:accent4>
      <a:accent5>
        <a:srgbClr val="CED3AA"/>
      </a:accent5>
      <a:accent6>
        <a:srgbClr val="CE671E"/>
      </a:accent6>
      <a:hlink>
        <a:srgbClr val="DAD7CB"/>
      </a:hlink>
      <a:folHlink>
        <a:srgbClr val="9C9D9F"/>
      </a:folHlink>
    </a:clrScheme>
    <a:fontScheme name="Leere Prä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5293"/>
        </a:dk2>
        <a:lt2>
          <a:srgbClr val="0065BD"/>
        </a:lt2>
        <a:accent1>
          <a:srgbClr val="A2AD00"/>
        </a:accent1>
        <a:accent2>
          <a:srgbClr val="E37222"/>
        </a:accent2>
        <a:accent3>
          <a:srgbClr val="FFFFFF"/>
        </a:accent3>
        <a:accent4>
          <a:srgbClr val="000000"/>
        </a:accent4>
        <a:accent5>
          <a:srgbClr val="CED3AA"/>
        </a:accent5>
        <a:accent6>
          <a:srgbClr val="CE671E"/>
        </a:accent6>
        <a:hlink>
          <a:srgbClr val="DAD7CB"/>
        </a:hlink>
        <a:folHlink>
          <a:srgbClr val="9C9D9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11595</TotalTime>
  <Words>130</Words>
  <Application>Microsoft Macintosh PowerPoint</Application>
  <PresentationFormat>On-screen Show (4:3)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Wingdings</vt:lpstr>
      <vt:lpstr>Vorlage D</vt:lpstr>
      <vt:lpstr>Applying Information Field Theory for Background Removal in Crystalline Diffraction Patterns – EvalSpek-ML project</vt:lpstr>
      <vt:lpstr>Applying Information Field Theory for Background Removal in Crystalline Diffraction Patterns – EvalSpek-ML project</vt:lpstr>
    </vt:vector>
  </TitlesOfParts>
  <Company>--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--</dc:creator>
  <cp:lastModifiedBy>Kadri, Loubna</cp:lastModifiedBy>
  <cp:revision>271</cp:revision>
  <cp:lastPrinted>2014-07-30T09:56:14Z</cp:lastPrinted>
  <dcterms:created xsi:type="dcterms:W3CDTF">2012-04-16T07:26:40Z</dcterms:created>
  <dcterms:modified xsi:type="dcterms:W3CDTF">2025-01-31T14:16:36Z</dcterms:modified>
</cp:coreProperties>
</file>