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67" r:id="rId5"/>
  </p:sldMasterIdLst>
  <p:notesMasterIdLst>
    <p:notesMasterId r:id="rId28"/>
  </p:notesMasterIdLst>
  <p:handoutMasterIdLst>
    <p:handoutMasterId r:id="rId29"/>
  </p:handoutMasterIdLst>
  <p:sldIdLst>
    <p:sldId id="5460" r:id="rId6"/>
    <p:sldId id="5457" r:id="rId7"/>
    <p:sldId id="5412" r:id="rId8"/>
    <p:sldId id="259" r:id="rId9"/>
    <p:sldId id="5456" r:id="rId10"/>
    <p:sldId id="5442" r:id="rId11"/>
    <p:sldId id="5425" r:id="rId12"/>
    <p:sldId id="5426" r:id="rId13"/>
    <p:sldId id="5443" r:id="rId14"/>
    <p:sldId id="5444" r:id="rId15"/>
    <p:sldId id="5445" r:id="rId16"/>
    <p:sldId id="5446" r:id="rId17"/>
    <p:sldId id="5447" r:id="rId18"/>
    <p:sldId id="5314" r:id="rId19"/>
    <p:sldId id="5448" r:id="rId20"/>
    <p:sldId id="5449" r:id="rId21"/>
    <p:sldId id="5450" r:id="rId22"/>
    <p:sldId id="5451" r:id="rId23"/>
    <p:sldId id="5453" r:id="rId24"/>
    <p:sldId id="5454" r:id="rId25"/>
    <p:sldId id="5410" r:id="rId26"/>
    <p:sldId id="712" r:id="rId27"/>
  </p:sldIdLst>
  <p:sldSz cx="9144000" cy="5143500" type="screen16x9"/>
  <p:notesSz cx="6797675" cy="9872663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ur, Tobias" initials="MT" lastIdx="26" clrIdx="0">
    <p:extLst>
      <p:ext uri="{19B8F6BF-5375-455C-9EA6-DF929625EA0E}">
        <p15:presenceInfo xmlns:p15="http://schemas.microsoft.com/office/powerpoint/2012/main" userId="S::T19295@uniper.energy::7605f6e3-8e14-46cf-ba93-d5bd6c89a693" providerId="AD"/>
      </p:ext>
    </p:extLst>
  </p:cmAuthor>
  <p:cmAuthor id="2" name="Bennor, Felix" initials="BF" lastIdx="9" clrIdx="1">
    <p:extLst>
      <p:ext uri="{19B8F6BF-5375-455C-9EA6-DF929625EA0E}">
        <p15:presenceInfo xmlns:p15="http://schemas.microsoft.com/office/powerpoint/2012/main" userId="S::F15317@uniper.energy::953e6cf0-b944-4dca-b436-1c5f7a65c389" providerId="AD"/>
      </p:ext>
    </p:extLst>
  </p:cmAuthor>
  <p:cmAuthor id="3" name="Lanz, Thomas" initials="LT" lastIdx="1" clrIdx="2">
    <p:extLst>
      <p:ext uri="{19B8F6BF-5375-455C-9EA6-DF929625EA0E}">
        <p15:presenceInfo xmlns:p15="http://schemas.microsoft.com/office/powerpoint/2012/main" userId="S::T00171@uniper.energy::7ebd230a-2277-4ce3-8ebb-678826390d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003300"/>
    <a:srgbClr val="0078DC"/>
    <a:srgbClr val="FFB481"/>
    <a:srgbClr val="FF6600"/>
    <a:srgbClr val="FFB989"/>
    <a:srgbClr val="CCFF99"/>
    <a:srgbClr val="FFFFFF"/>
    <a:srgbClr val="E6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BAB24-E57D-40F7-B6E3-C9936D520647}" v="9" dt="2025-01-29T16:07:55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5" autoAdjust="0"/>
  </p:normalViewPr>
  <p:slideViewPr>
    <p:cSldViewPr snapToGrid="0">
      <p:cViewPr varScale="1">
        <p:scale>
          <a:sx n="140" d="100"/>
          <a:sy n="140" d="100"/>
        </p:scale>
        <p:origin x="138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Gebhardt" userId="452902c3-3b32-43d6-ac56-b6d2dc0ca95f" providerId="ADAL" clId="{2D98EFD4-430A-453C-B3B2-E06849421075}"/>
    <pc:docChg chg="undo custSel addSld delSld modSld">
      <pc:chgData name="Frank Gebhardt" userId="452902c3-3b32-43d6-ac56-b6d2dc0ca95f" providerId="ADAL" clId="{2D98EFD4-430A-453C-B3B2-E06849421075}" dt="2024-09-09T15:54:25.195" v="178" actId="47"/>
      <pc:docMkLst>
        <pc:docMk/>
      </pc:docMkLst>
      <pc:sldChg chg="del">
        <pc:chgData name="Frank Gebhardt" userId="452902c3-3b32-43d6-ac56-b6d2dc0ca95f" providerId="ADAL" clId="{2D98EFD4-430A-453C-B3B2-E06849421075}" dt="2024-09-09T15:54:25.195" v="178" actId="47"/>
        <pc:sldMkLst>
          <pc:docMk/>
          <pc:sldMk cId="0" sldId="5383"/>
        </pc:sldMkLst>
      </pc:sldChg>
      <pc:sldChg chg="addSp modSp mod modAnim">
        <pc:chgData name="Frank Gebhardt" userId="452902c3-3b32-43d6-ac56-b6d2dc0ca95f" providerId="ADAL" clId="{2D98EFD4-430A-453C-B3B2-E06849421075}" dt="2024-09-09T15:52:32.632" v="176"/>
        <pc:sldMkLst>
          <pc:docMk/>
          <pc:sldMk cId="1367813705" sldId="5426"/>
        </pc:sldMkLst>
      </pc:sldChg>
      <pc:sldChg chg="add">
        <pc:chgData name="Frank Gebhardt" userId="452902c3-3b32-43d6-ac56-b6d2dc0ca95f" providerId="ADAL" clId="{2D98EFD4-430A-453C-B3B2-E06849421075}" dt="2024-09-09T15:54:23.312" v="177"/>
        <pc:sldMkLst>
          <pc:docMk/>
          <pc:sldMk cId="867060585" sldId="5460"/>
        </pc:sldMkLst>
      </pc:sldChg>
    </pc:docChg>
  </pc:docChgLst>
  <pc:docChgLst>
    <pc:chgData name="Frank Gebhardt" userId="452902c3-3b32-43d6-ac56-b6d2dc0ca95f" providerId="ADAL" clId="{6D37E0DC-592D-4F3B-87FD-5C859D06AB82}"/>
    <pc:docChg chg="undo custSel addSld delSld modSld">
      <pc:chgData name="Frank Gebhardt" userId="452902c3-3b32-43d6-ac56-b6d2dc0ca95f" providerId="ADAL" clId="{6D37E0DC-592D-4F3B-87FD-5C859D06AB82}" dt="2024-05-31T16:42:38.724" v="534" actId="14826"/>
      <pc:docMkLst>
        <pc:docMk/>
      </pc:docMkLst>
      <pc:sldChg chg="delSp modSp modAnim">
        <pc:chgData name="Frank Gebhardt" userId="452902c3-3b32-43d6-ac56-b6d2dc0ca95f" providerId="ADAL" clId="{6D37E0DC-592D-4F3B-87FD-5C859D06AB82}" dt="2024-05-28T15:30:39.509" v="253"/>
        <pc:sldMkLst>
          <pc:docMk/>
          <pc:sldMk cId="2306285832" sldId="259"/>
        </pc:sldMkLst>
      </pc:sldChg>
      <pc:sldChg chg="modSp">
        <pc:chgData name="Frank Gebhardt" userId="452902c3-3b32-43d6-ac56-b6d2dc0ca95f" providerId="ADAL" clId="{6D37E0DC-592D-4F3B-87FD-5C859D06AB82}" dt="2024-05-31T16:42:38.724" v="534" actId="14826"/>
        <pc:sldMkLst>
          <pc:docMk/>
          <pc:sldMk cId="3334262775" sldId="712"/>
        </pc:sldMkLst>
      </pc:sldChg>
      <pc:sldChg chg="modAnim">
        <pc:chgData name="Frank Gebhardt" userId="452902c3-3b32-43d6-ac56-b6d2dc0ca95f" providerId="ADAL" clId="{6D37E0DC-592D-4F3B-87FD-5C859D06AB82}" dt="2024-05-28T15:52:31.128" v="362"/>
        <pc:sldMkLst>
          <pc:docMk/>
          <pc:sldMk cId="3056944683" sldId="5314"/>
        </pc:sldMkLst>
      </pc:sldChg>
      <pc:sldChg chg="modAnim">
        <pc:chgData name="Frank Gebhardt" userId="452902c3-3b32-43d6-ac56-b6d2dc0ca95f" providerId="ADAL" clId="{6D37E0DC-592D-4F3B-87FD-5C859D06AB82}" dt="2024-05-28T17:31:56.278" v="523"/>
        <pc:sldMkLst>
          <pc:docMk/>
          <pc:sldMk cId="3075164824" sldId="5410"/>
        </pc:sldMkLst>
      </pc:sldChg>
      <pc:sldChg chg="modSp modAnim">
        <pc:chgData name="Frank Gebhardt" userId="452902c3-3b32-43d6-ac56-b6d2dc0ca95f" providerId="ADAL" clId="{6D37E0DC-592D-4F3B-87FD-5C859D06AB82}" dt="2024-05-29T09:49:41.241" v="533"/>
        <pc:sldMkLst>
          <pc:docMk/>
          <pc:sldMk cId="2178793067" sldId="5412"/>
        </pc:sldMkLst>
      </pc:sldChg>
      <pc:sldChg chg="modAnim">
        <pc:chgData name="Frank Gebhardt" userId="452902c3-3b32-43d6-ac56-b6d2dc0ca95f" providerId="ADAL" clId="{6D37E0DC-592D-4F3B-87FD-5C859D06AB82}" dt="2024-05-28T15:41:29.071" v="291"/>
        <pc:sldMkLst>
          <pc:docMk/>
          <pc:sldMk cId="1367813705" sldId="5426"/>
        </pc:sldMkLst>
      </pc:sldChg>
      <pc:sldChg chg="modAnim">
        <pc:chgData name="Frank Gebhardt" userId="452902c3-3b32-43d6-ac56-b6d2dc0ca95f" providerId="ADAL" clId="{6D37E0DC-592D-4F3B-87FD-5C859D06AB82}" dt="2024-05-28T15:38:44.313" v="279"/>
        <pc:sldMkLst>
          <pc:docMk/>
          <pc:sldMk cId="1501226925" sldId="5442"/>
        </pc:sldMkLst>
      </pc:sldChg>
      <pc:sldChg chg="modAnim">
        <pc:chgData name="Frank Gebhardt" userId="452902c3-3b32-43d6-ac56-b6d2dc0ca95f" providerId="ADAL" clId="{6D37E0DC-592D-4F3B-87FD-5C859D06AB82}" dt="2024-05-28T15:42:34.142" v="301"/>
        <pc:sldMkLst>
          <pc:docMk/>
          <pc:sldMk cId="2631836413" sldId="5443"/>
        </pc:sldMkLst>
      </pc:sldChg>
      <pc:sldChg chg="modAnim">
        <pc:chgData name="Frank Gebhardt" userId="452902c3-3b32-43d6-ac56-b6d2dc0ca95f" providerId="ADAL" clId="{6D37E0DC-592D-4F3B-87FD-5C859D06AB82}" dt="2024-05-28T15:44:05.999" v="311"/>
        <pc:sldMkLst>
          <pc:docMk/>
          <pc:sldMk cId="3260003227" sldId="5444"/>
        </pc:sldMkLst>
      </pc:sldChg>
      <pc:sldChg chg="modAnim">
        <pc:chgData name="Frank Gebhardt" userId="452902c3-3b32-43d6-ac56-b6d2dc0ca95f" providerId="ADAL" clId="{6D37E0DC-592D-4F3B-87FD-5C859D06AB82}" dt="2024-05-28T15:44:20.291" v="314"/>
        <pc:sldMkLst>
          <pc:docMk/>
          <pc:sldMk cId="550077009" sldId="5445"/>
        </pc:sldMkLst>
      </pc:sldChg>
      <pc:sldChg chg="delSp modSp modAnim">
        <pc:chgData name="Frank Gebhardt" userId="452902c3-3b32-43d6-ac56-b6d2dc0ca95f" providerId="ADAL" clId="{6D37E0DC-592D-4F3B-87FD-5C859D06AB82}" dt="2024-05-28T17:24:28.093" v="515"/>
        <pc:sldMkLst>
          <pc:docMk/>
          <pc:sldMk cId="1795323562" sldId="5446"/>
        </pc:sldMkLst>
      </pc:sldChg>
      <pc:sldChg chg="delSp modSp mod modAnim">
        <pc:chgData name="Frank Gebhardt" userId="452902c3-3b32-43d6-ac56-b6d2dc0ca95f" providerId="ADAL" clId="{6D37E0DC-592D-4F3B-87FD-5C859D06AB82}" dt="2024-05-28T15:48:11.265" v="338"/>
        <pc:sldMkLst>
          <pc:docMk/>
          <pc:sldMk cId="2940619161" sldId="5447"/>
        </pc:sldMkLst>
      </pc:sldChg>
      <pc:sldChg chg="delSp modSp mod modAnim">
        <pc:chgData name="Frank Gebhardt" userId="452902c3-3b32-43d6-ac56-b6d2dc0ca95f" providerId="ADAL" clId="{6D37E0DC-592D-4F3B-87FD-5C859D06AB82}" dt="2024-05-28T17:27:26.961" v="516" actId="692"/>
        <pc:sldMkLst>
          <pc:docMk/>
          <pc:sldMk cId="1470499487" sldId="5448"/>
        </pc:sldMkLst>
      </pc:sldChg>
      <pc:sldChg chg="modAnim">
        <pc:chgData name="Frank Gebhardt" userId="452902c3-3b32-43d6-ac56-b6d2dc0ca95f" providerId="ADAL" clId="{6D37E0DC-592D-4F3B-87FD-5C859D06AB82}" dt="2024-05-28T17:05:16.523" v="419"/>
        <pc:sldMkLst>
          <pc:docMk/>
          <pc:sldMk cId="2498396458" sldId="5449"/>
        </pc:sldMkLst>
      </pc:sldChg>
      <pc:sldChg chg="addSp delSp modSp mod delAnim modAnim">
        <pc:chgData name="Frank Gebhardt" userId="452902c3-3b32-43d6-ac56-b6d2dc0ca95f" providerId="ADAL" clId="{6D37E0DC-592D-4F3B-87FD-5C859D06AB82}" dt="2024-05-29T09:39:50.807" v="531"/>
        <pc:sldMkLst>
          <pc:docMk/>
          <pc:sldMk cId="1387270361" sldId="5451"/>
        </pc:sldMkLst>
      </pc:sldChg>
      <pc:sldChg chg="delSp modSp modAnim">
        <pc:chgData name="Frank Gebhardt" userId="452902c3-3b32-43d6-ac56-b6d2dc0ca95f" providerId="ADAL" clId="{6D37E0DC-592D-4F3B-87FD-5C859D06AB82}" dt="2024-05-28T17:16:53.994" v="495"/>
        <pc:sldMkLst>
          <pc:docMk/>
          <pc:sldMk cId="2854898094" sldId="5453"/>
        </pc:sldMkLst>
      </pc:sldChg>
      <pc:sldChg chg="modAnim">
        <pc:chgData name="Frank Gebhardt" userId="452902c3-3b32-43d6-ac56-b6d2dc0ca95f" providerId="ADAL" clId="{6D37E0DC-592D-4F3B-87FD-5C859D06AB82}" dt="2024-05-28T17:17:45.626" v="497"/>
        <pc:sldMkLst>
          <pc:docMk/>
          <pc:sldMk cId="4027936807" sldId="5454"/>
        </pc:sldMkLst>
      </pc:sldChg>
      <pc:sldChg chg="addSp delSp modSp del mod addAnim delAnim modAnim">
        <pc:chgData name="Frank Gebhardt" userId="452902c3-3b32-43d6-ac56-b6d2dc0ca95f" providerId="ADAL" clId="{6D37E0DC-592D-4F3B-87FD-5C859D06AB82}" dt="2024-05-28T15:39:22.498" v="280" actId="47"/>
        <pc:sldMkLst>
          <pc:docMk/>
          <pc:sldMk cId="168206500" sldId="5455"/>
        </pc:sldMkLst>
      </pc:sldChg>
      <pc:sldChg chg="modAnim">
        <pc:chgData name="Frank Gebhardt" userId="452902c3-3b32-43d6-ac56-b6d2dc0ca95f" providerId="ADAL" clId="{6D37E0DC-592D-4F3B-87FD-5C859D06AB82}" dt="2024-05-28T15:32:28.173" v="260"/>
        <pc:sldMkLst>
          <pc:docMk/>
          <pc:sldMk cId="4262790083" sldId="5456"/>
        </pc:sldMkLst>
      </pc:sldChg>
      <pc:sldChg chg="addSp delSp modSp new mod setBg delAnim modAnim">
        <pc:chgData name="Frank Gebhardt" userId="452902c3-3b32-43d6-ac56-b6d2dc0ca95f" providerId="ADAL" clId="{6D37E0DC-592D-4F3B-87FD-5C859D06AB82}" dt="2024-05-28T17:20:22.006" v="513" actId="20577"/>
        <pc:sldMkLst>
          <pc:docMk/>
          <pc:sldMk cId="2825713673" sldId="5457"/>
        </pc:sldMkLst>
      </pc:sldChg>
    </pc:docChg>
  </pc:docChgLst>
  <pc:docChgLst>
    <pc:chgData name="Frank Gebhardt" userId="452902c3-3b32-43d6-ac56-b6d2dc0ca95f" providerId="ADAL" clId="{FAEBAB24-E57D-40F7-B6E3-C9936D520647}"/>
    <pc:docChg chg="modSld">
      <pc:chgData name="Frank Gebhardt" userId="452902c3-3b32-43d6-ac56-b6d2dc0ca95f" providerId="ADAL" clId="{FAEBAB24-E57D-40F7-B6E3-C9936D520647}" dt="2025-01-29T16:07:55.686" v="14"/>
      <pc:docMkLst>
        <pc:docMk/>
      </pc:docMkLst>
      <pc:sldChg chg="modAnim">
        <pc:chgData name="Frank Gebhardt" userId="452902c3-3b32-43d6-ac56-b6d2dc0ca95f" providerId="ADAL" clId="{FAEBAB24-E57D-40F7-B6E3-C9936D520647}" dt="2025-01-29T16:07:55.686" v="14"/>
        <pc:sldMkLst>
          <pc:docMk/>
          <pc:sldMk cId="1795323562" sldId="5446"/>
        </pc:sldMkLst>
      </pc:sldChg>
      <pc:sldChg chg="modAnim">
        <pc:chgData name="Frank Gebhardt" userId="452902c3-3b32-43d6-ac56-b6d2dc0ca95f" providerId="ADAL" clId="{FAEBAB24-E57D-40F7-B6E3-C9936D520647}" dt="2025-01-29T16:06:44.916" v="13"/>
        <pc:sldMkLst>
          <pc:docMk/>
          <pc:sldMk cId="2940619161" sldId="5447"/>
        </pc:sldMkLst>
      </pc:sldChg>
      <pc:sldChg chg="addSp modSp mod modAnim">
        <pc:chgData name="Frank Gebhardt" userId="452902c3-3b32-43d6-ac56-b6d2dc0ca95f" providerId="ADAL" clId="{FAEBAB24-E57D-40F7-B6E3-C9936D520647}" dt="2025-01-29T16:00:51.942" v="7"/>
        <pc:sldMkLst>
          <pc:docMk/>
          <pc:sldMk cId="1470499487" sldId="5448"/>
        </pc:sldMkLst>
        <pc:spChg chg="add mod">
          <ac:chgData name="Frank Gebhardt" userId="452902c3-3b32-43d6-ac56-b6d2dc0ca95f" providerId="ADAL" clId="{FAEBAB24-E57D-40F7-B6E3-C9936D520647}" dt="2025-01-29T16:00:35.565" v="6" actId="1076"/>
          <ac:spMkLst>
            <pc:docMk/>
            <pc:sldMk cId="1470499487" sldId="5448"/>
            <ac:spMk id="3" creationId="{D792947B-14AF-73AB-F184-096D432ADA71}"/>
          </ac:spMkLst>
        </pc:spChg>
      </pc:sldChg>
      <pc:sldChg chg="addSp modSp mod modAnim">
        <pc:chgData name="Frank Gebhardt" userId="452902c3-3b32-43d6-ac56-b6d2dc0ca95f" providerId="ADAL" clId="{FAEBAB24-E57D-40F7-B6E3-C9936D520647}" dt="2025-01-29T16:02:57.427" v="12"/>
        <pc:sldMkLst>
          <pc:docMk/>
          <pc:sldMk cId="1387270361" sldId="5451"/>
        </pc:sldMkLst>
        <pc:spChg chg="add mod">
          <ac:chgData name="Frank Gebhardt" userId="452902c3-3b32-43d6-ac56-b6d2dc0ca95f" providerId="ADAL" clId="{FAEBAB24-E57D-40F7-B6E3-C9936D520647}" dt="2025-01-29T16:02:48.579" v="11" actId="14100"/>
          <ac:spMkLst>
            <pc:docMk/>
            <pc:sldMk cId="1387270361" sldId="5451"/>
            <ac:spMk id="2" creationId="{31CD04F5-B3CD-C7C0-41F3-F7A4909247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de-D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C932BE8F-B637-4C47-B142-3817287274CE}" type="datetimeFigureOut">
              <a:rPr lang="de-DE" sz="1100">
                <a:latin typeface="Arial" pitchFamily="34" charset="0"/>
                <a:cs typeface="Arial" pitchFamily="34" charset="0"/>
              </a:rPr>
              <a:pPr/>
              <a:t>29.01.2025</a:t>
            </a:fld>
            <a:endParaRPr lang="de-D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de-D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D29711D6-7C16-408D-AB39-A77E8CF5A3FD}" type="slidenum">
              <a:rPr lang="de-DE" sz="110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DE" sz="1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DD48DAF9-FCAF-40AF-8859-05C8E311A5C6}" type="datetimeFigureOut">
              <a:rPr lang="de-DE" smtClean="0"/>
              <a:pPr/>
              <a:t>29.01.2025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5" tIns="47413" rIns="94825" bIns="474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5" tIns="47413" rIns="94825" bIns="4741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B60C4BC3-9AD3-461B-862E-410046728F4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97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0078DC"/>
      </a:buClr>
      <a:buFont typeface="Wingdings" pitchFamily="2" charset="2"/>
      <a:buChar char="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0078DC"/>
      </a:buClr>
      <a:buFont typeface="Wingdings" pitchFamily="2" charset="2"/>
      <a:buChar char="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4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36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1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83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66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249">
              <a:defRPr/>
            </a:pPr>
            <a:fld id="{B60C4BC3-9AD3-461B-862E-410046728F4C}" type="slidenum">
              <a:rPr lang="de-DE">
                <a:solidFill>
                  <a:prstClr val="black"/>
                </a:solidFill>
                <a:latin typeface="Arial" panose="020B0604020202020204" pitchFamily="34" charset="0"/>
              </a:rPr>
              <a:pPr defTabSz="948249">
                <a:defRPr/>
              </a:pPr>
              <a:t>22</a:t>
            </a:fld>
            <a:endParaRPr lang="de-D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0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63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5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6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46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7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46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48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5.emf"/><Relationship Id="rId4" Type="http://schemas.openxmlformats.org/officeDocument/2006/relationships/tags" Target="../tags/tag5.xml"/><Relationship Id="rId9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200" y="3124800"/>
            <a:ext cx="7344000" cy="1177200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E625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00" y="4345200"/>
            <a:ext cx="7344000" cy="216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>
                <a:solidFill>
                  <a:srgbClr val="5E5E5E"/>
                </a:solidFill>
              </a:defRPr>
            </a:lvl1pPr>
            <a:lvl2pPr marL="457200" indent="0" algn="l">
              <a:buNone/>
              <a:defRPr>
                <a:solidFill>
                  <a:srgbClr val="5E5E5E"/>
                </a:solidFill>
              </a:defRPr>
            </a:lvl2pPr>
            <a:lvl3pPr marL="914400" indent="0" algn="l">
              <a:buNone/>
              <a:defRPr>
                <a:solidFill>
                  <a:srgbClr val="5E5E5E"/>
                </a:solidFill>
              </a:defRPr>
            </a:lvl3pPr>
            <a:lvl4pPr marL="1371600" indent="0" algn="l">
              <a:buNone/>
              <a:defRPr>
                <a:solidFill>
                  <a:srgbClr val="5E5E5E"/>
                </a:solidFill>
              </a:defRPr>
            </a:lvl4pPr>
            <a:lvl5pPr marL="1828800" indent="0" algn="l">
              <a:buNone/>
              <a:defRPr>
                <a:solidFill>
                  <a:srgbClr val="5E5E5E"/>
                </a:solidFill>
              </a:defRPr>
            </a:lvl5pPr>
            <a:lvl6pPr marL="2286000" indent="0" algn="l">
              <a:buNone/>
              <a:defRPr>
                <a:solidFill>
                  <a:srgbClr val="5E5E5E"/>
                </a:solidFill>
              </a:defRPr>
            </a:lvl6pPr>
            <a:lvl7pPr marL="2743200" indent="0" algn="l">
              <a:buNone/>
              <a:defRPr>
                <a:solidFill>
                  <a:srgbClr val="5E5E5E"/>
                </a:solidFill>
              </a:defRPr>
            </a:lvl7pPr>
            <a:lvl8pPr marL="3200400" indent="0" algn="l">
              <a:buNone/>
              <a:defRPr>
                <a:solidFill>
                  <a:srgbClr val="5E5E5E"/>
                </a:solidFill>
              </a:defRPr>
            </a:lvl8pPr>
            <a:lvl9pPr marL="3657600" indent="0" algn="l">
              <a:buNone/>
              <a:defRPr>
                <a:solidFill>
                  <a:srgbClr val="5E5E5E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7" name="Grafik 6" descr="Uniper_Logo_Office_CO_PPT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00" y="414000"/>
            <a:ext cx="1512000" cy="130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0837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66354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75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327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200" y="3124800"/>
            <a:ext cx="7344000" cy="1177200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E625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00" y="4345200"/>
            <a:ext cx="7344000" cy="216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>
                <a:solidFill>
                  <a:srgbClr val="5E5E5E"/>
                </a:solidFill>
              </a:defRPr>
            </a:lvl1pPr>
            <a:lvl2pPr marL="457200" indent="0" algn="l">
              <a:buNone/>
              <a:defRPr>
                <a:solidFill>
                  <a:srgbClr val="5E5E5E"/>
                </a:solidFill>
              </a:defRPr>
            </a:lvl2pPr>
            <a:lvl3pPr marL="914400" indent="0" algn="l">
              <a:buNone/>
              <a:defRPr>
                <a:solidFill>
                  <a:srgbClr val="5E5E5E"/>
                </a:solidFill>
              </a:defRPr>
            </a:lvl3pPr>
            <a:lvl4pPr marL="1371600" indent="0" algn="l">
              <a:buNone/>
              <a:defRPr>
                <a:solidFill>
                  <a:srgbClr val="5E5E5E"/>
                </a:solidFill>
              </a:defRPr>
            </a:lvl4pPr>
            <a:lvl5pPr marL="1828800" indent="0" algn="l">
              <a:buNone/>
              <a:defRPr>
                <a:solidFill>
                  <a:srgbClr val="5E5E5E"/>
                </a:solidFill>
              </a:defRPr>
            </a:lvl5pPr>
            <a:lvl6pPr marL="2286000" indent="0" algn="l">
              <a:buNone/>
              <a:defRPr>
                <a:solidFill>
                  <a:srgbClr val="5E5E5E"/>
                </a:solidFill>
              </a:defRPr>
            </a:lvl6pPr>
            <a:lvl7pPr marL="2743200" indent="0" algn="l">
              <a:buNone/>
              <a:defRPr>
                <a:solidFill>
                  <a:srgbClr val="5E5E5E"/>
                </a:solidFill>
              </a:defRPr>
            </a:lvl7pPr>
            <a:lvl8pPr marL="3200400" indent="0" algn="l">
              <a:buNone/>
              <a:defRPr>
                <a:solidFill>
                  <a:srgbClr val="5E5E5E"/>
                </a:solidFill>
              </a:defRPr>
            </a:lvl8pPr>
            <a:lvl9pPr marL="3657600" indent="0" algn="l">
              <a:buNone/>
              <a:defRPr>
                <a:solidFill>
                  <a:srgbClr val="5E5E5E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7" name="Grafik 6" descr="Uniper_Logo_Office_CO_PPT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00" y="414000"/>
            <a:ext cx="1512000" cy="13084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C90B38-7BC5-F797-2BED-5327A7733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7E439A-BAAF-1677-DCCB-6FC93B7F8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sz="1800">
                <a:ea typeface="Arial" panose="020B0604020202020204" pitchFamily="34" charset="0"/>
              </a:rPr>
              <a:t>NeuronalNetWorks! 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27A614-FEA2-1EA3-0811-D4E1011DA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90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, Blue-World-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World_Plume" descr="Uniper_Blue-World_05_Plume.jpg"/>
          <p:cNvPicPr>
            <a:picLocks noChangeAspect="1"/>
          </p:cNvPicPr>
          <p:nvPr userDrawn="1"/>
        </p:nvPicPr>
        <p:blipFill>
          <a:blip r:embed="rId2" cstate="print"/>
          <a:srcRect r="5739"/>
          <a:stretch>
            <a:fillRect/>
          </a:stretch>
        </p:blipFill>
        <p:spPr>
          <a:xfrm>
            <a:off x="0" y="-1"/>
            <a:ext cx="9148800" cy="514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200" y="3150900"/>
            <a:ext cx="7344000" cy="1177200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FFE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00" y="4392000"/>
            <a:ext cx="7344000" cy="216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l">
              <a:buNone/>
              <a:defRPr>
                <a:solidFill>
                  <a:srgbClr val="FFFFFF"/>
                </a:solidFill>
              </a:defRPr>
            </a:lvl2pPr>
            <a:lvl3pPr marL="914400" indent="0" algn="l">
              <a:buNone/>
              <a:defRPr>
                <a:solidFill>
                  <a:srgbClr val="FFFFFF"/>
                </a:solidFill>
              </a:defRPr>
            </a:lvl3pPr>
            <a:lvl4pPr marL="1371600" indent="0" algn="l">
              <a:buNone/>
              <a:defRPr>
                <a:solidFill>
                  <a:srgbClr val="FFFFFF"/>
                </a:solidFill>
              </a:defRPr>
            </a:lvl4pPr>
            <a:lvl5pPr marL="1828800" indent="0" algn="l">
              <a:buNone/>
              <a:defRPr>
                <a:solidFill>
                  <a:srgbClr val="FFFFFF"/>
                </a:solidFill>
              </a:defRPr>
            </a:lvl5pPr>
            <a:lvl6pPr marL="2286000" indent="0" algn="l">
              <a:buNone/>
              <a:defRPr>
                <a:solidFill>
                  <a:srgbClr val="FFFFFF"/>
                </a:solidFill>
              </a:defRPr>
            </a:lvl6pPr>
            <a:lvl7pPr marL="2743200" indent="0" algn="l">
              <a:buNone/>
              <a:defRPr>
                <a:solidFill>
                  <a:srgbClr val="FFFFFF"/>
                </a:solidFill>
              </a:defRPr>
            </a:lvl7pPr>
            <a:lvl8pPr marL="3200400" indent="0" algn="l">
              <a:buNone/>
              <a:defRPr>
                <a:solidFill>
                  <a:srgbClr val="FFFFFF"/>
                </a:solidFill>
              </a:defRPr>
            </a:lvl8pPr>
            <a:lvl9pPr marL="3657600" indent="0" algn="l"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6" name="Grafik 5" descr="Uniper_Logo_Office_White_PP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0" y="414000"/>
            <a:ext cx="1512000" cy="13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0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2808614" y="4618800"/>
            <a:ext cx="4386084" cy="410400"/>
          </a:xfrm>
        </p:spPr>
        <p:txBody>
          <a:bodyPr/>
          <a:lstStyle/>
          <a:p>
            <a:r>
              <a:rPr lang="de-DE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NeuronalNetWorks!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52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000" y="1044000"/>
            <a:ext cx="3888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Wingdings" pitchFamily="2" charset="2"/>
              <a:buChar char=""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52000" y="1044000"/>
            <a:ext cx="3888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04000" y="4457255"/>
            <a:ext cx="6480000" cy="310500"/>
          </a:xfrm>
        </p:spPr>
        <p:txBody>
          <a:bodyPr/>
          <a:lstStyle/>
          <a:p>
            <a:r>
              <a:rPr lang="de-DE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NeuronalNetWorks!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26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Wingdings" pitchFamily="2" charset="2"/>
              <a:buChar char=""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76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048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336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044000"/>
            <a:ext cx="3888000" cy="21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4000" y="1249200"/>
            <a:ext cx="3888000" cy="30528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044000"/>
            <a:ext cx="3888000" cy="21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52000" y="1249200"/>
            <a:ext cx="3888000" cy="30528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029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75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71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4484-4FE3-405A-A76D-B13ACD57E5D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8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, Blue-World-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World_Plume" descr="Uniper_Blue-World_05_Plume.jpg"/>
          <p:cNvPicPr>
            <a:picLocks noChangeAspect="1"/>
          </p:cNvPicPr>
          <p:nvPr userDrawn="1"/>
        </p:nvPicPr>
        <p:blipFill>
          <a:blip r:embed="rId2" cstate="print"/>
          <a:srcRect r="5739"/>
          <a:stretch>
            <a:fillRect/>
          </a:stretch>
        </p:blipFill>
        <p:spPr>
          <a:xfrm>
            <a:off x="0" y="-1"/>
            <a:ext cx="9148800" cy="514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200" y="3150900"/>
            <a:ext cx="7344000" cy="1177200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FFEA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00" y="4392000"/>
            <a:ext cx="7344000" cy="216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l">
              <a:buNone/>
              <a:defRPr>
                <a:solidFill>
                  <a:srgbClr val="FFFFFF"/>
                </a:solidFill>
              </a:defRPr>
            </a:lvl2pPr>
            <a:lvl3pPr marL="914400" indent="0" algn="l">
              <a:buNone/>
              <a:defRPr>
                <a:solidFill>
                  <a:srgbClr val="FFFFFF"/>
                </a:solidFill>
              </a:defRPr>
            </a:lvl3pPr>
            <a:lvl4pPr marL="1371600" indent="0" algn="l">
              <a:buNone/>
              <a:defRPr>
                <a:solidFill>
                  <a:srgbClr val="FFFFFF"/>
                </a:solidFill>
              </a:defRPr>
            </a:lvl4pPr>
            <a:lvl5pPr marL="1828800" indent="0" algn="l">
              <a:buNone/>
              <a:defRPr>
                <a:solidFill>
                  <a:srgbClr val="FFFFFF"/>
                </a:solidFill>
              </a:defRPr>
            </a:lvl5pPr>
            <a:lvl6pPr marL="2286000" indent="0" algn="l">
              <a:buNone/>
              <a:defRPr>
                <a:solidFill>
                  <a:srgbClr val="FFFFFF"/>
                </a:solidFill>
              </a:defRPr>
            </a:lvl6pPr>
            <a:lvl7pPr marL="2743200" indent="0" algn="l">
              <a:buNone/>
              <a:defRPr>
                <a:solidFill>
                  <a:srgbClr val="FFFFFF"/>
                </a:solidFill>
              </a:defRPr>
            </a:lvl7pPr>
            <a:lvl8pPr marL="3200400" indent="0" algn="l">
              <a:buNone/>
              <a:defRPr>
                <a:solidFill>
                  <a:srgbClr val="FFFFFF"/>
                </a:solidFill>
              </a:defRPr>
            </a:lvl8pPr>
            <a:lvl9pPr marL="3657600" indent="0" algn="l"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6" name="Grafik 5" descr="Uniper_Logo_Office_White_PP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0" y="414000"/>
            <a:ext cx="1512000" cy="13084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4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84556" y="4618800"/>
            <a:ext cx="5571443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000" y="1044000"/>
            <a:ext cx="3888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Wingdings" pitchFamily="2" charset="2"/>
              <a:buChar char=""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52000" y="1044000"/>
            <a:ext cx="3888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32250" y="4618800"/>
            <a:ext cx="3823749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Wingdings" pitchFamily="2" charset="2"/>
              <a:buChar char=""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76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384556" y="4618800"/>
            <a:ext cx="5571443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048000" y="1044000"/>
            <a:ext cx="2592000" cy="325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044000"/>
            <a:ext cx="3888000" cy="21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4000" y="1249200"/>
            <a:ext cx="3888000" cy="30528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044000"/>
            <a:ext cx="3888000" cy="21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52000" y="1249200"/>
            <a:ext cx="3888000" cy="30528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626429" y="4618893"/>
            <a:ext cx="5571443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84556" y="4618800"/>
            <a:ext cx="5571443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84556" y="4618800"/>
            <a:ext cx="5571443" cy="310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4EC24BD-A4CB-47A0-8FFE-E2B58A9D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0000" y="4618800"/>
            <a:ext cx="360000" cy="31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0078DC"/>
                </a:solidFill>
              </a:defRPr>
            </a:lvl1pPr>
          </a:lstStyle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21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044000"/>
            <a:ext cx="8136000" cy="32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4618800"/>
            <a:ext cx="360000" cy="31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0078DC"/>
                </a:solidFill>
              </a:defRPr>
            </a:lvl1pPr>
          </a:lstStyle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E5E0530-3AD3-11A4-939D-76EAFCA043C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816679"/>
            <a:ext cx="1368343" cy="1126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D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 baseline="0">
          <a:solidFill>
            <a:srgbClr val="5E5E5E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044000"/>
            <a:ext cx="8136000" cy="32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44686" y="4618800"/>
            <a:ext cx="4211314" cy="31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5E5E5E"/>
                </a:solidFill>
              </a:defRPr>
            </a:lvl1pPr>
            <a:lvl2pPr>
              <a:defRPr sz="900">
                <a:solidFill>
                  <a:srgbClr val="5E5E5E"/>
                </a:solidFill>
              </a:defRPr>
            </a:lvl2pPr>
            <a:lvl3pPr>
              <a:defRPr sz="900">
                <a:solidFill>
                  <a:srgbClr val="5E5E5E"/>
                </a:solidFill>
              </a:defRPr>
            </a:lvl3pPr>
            <a:lvl4pPr>
              <a:defRPr sz="900">
                <a:solidFill>
                  <a:srgbClr val="5E5E5E"/>
                </a:solidFill>
              </a:defRPr>
            </a:lvl4pPr>
            <a:lvl5pPr>
              <a:defRPr sz="900">
                <a:solidFill>
                  <a:srgbClr val="5E5E5E"/>
                </a:solidFill>
              </a:defRPr>
            </a:lvl5pPr>
            <a:lvl6pPr>
              <a:defRPr sz="900">
                <a:solidFill>
                  <a:srgbClr val="5E5E5E"/>
                </a:solidFill>
              </a:defRPr>
            </a:lvl6pPr>
            <a:lvl7pPr>
              <a:defRPr sz="900">
                <a:solidFill>
                  <a:srgbClr val="5E5E5E"/>
                </a:solidFill>
              </a:defRPr>
            </a:lvl7pPr>
            <a:lvl8pPr>
              <a:defRPr sz="900">
                <a:solidFill>
                  <a:srgbClr val="5E5E5E"/>
                </a:solidFill>
              </a:defRPr>
            </a:lvl8pPr>
            <a:lvl9pPr>
              <a:defRPr sz="900">
                <a:solidFill>
                  <a:srgbClr val="5E5E5E"/>
                </a:solidFill>
              </a:defRPr>
            </a:lvl9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4618800"/>
            <a:ext cx="360000" cy="31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0078DC"/>
                </a:solidFill>
              </a:defRPr>
            </a:lvl1pPr>
          </a:lstStyle>
          <a:p>
            <a:fld id="{9D543ADB-E95E-4587-963D-D3C6AB2E96C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3CC299-181C-C115-1A36-21618C62202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816679"/>
            <a:ext cx="1368343" cy="1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D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>
          <a:solidFill>
            <a:srgbClr val="5E5E5E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600" kern="1200" baseline="0">
          <a:solidFill>
            <a:srgbClr val="5E5E5E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5E5E5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fif"/><Relationship Id="rId5" Type="http://schemas.openxmlformats.org/officeDocument/2006/relationships/image" Target="../media/image9.jf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toff, Muster enthält.&#10;&#10;Automatisch generierte Beschreibung">
            <a:extLst>
              <a:ext uri="{FF2B5EF4-FFF2-40B4-BE49-F238E27FC236}">
                <a16:creationId xmlns:a16="http://schemas.microsoft.com/office/drawing/2014/main" id="{F547973E-86AD-20DD-6EB8-FDA28EE6E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9" b="7185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</p:spPr>
      </p:pic>
      <p:sp>
        <p:nvSpPr>
          <p:cNvPr id="2" name="Foliennummernplatzhalter 1" hidden="1">
            <a:extLst>
              <a:ext uri="{FF2B5EF4-FFF2-40B4-BE49-F238E27FC236}">
                <a16:creationId xmlns:a16="http://schemas.microsoft.com/office/drawing/2014/main" id="{BC88CEF6-7D2B-846B-B012-57A7727E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DA74484-4FE3-405A-A76D-B13ACD57E5D7}" type="slidenum">
              <a:rPr lang="en-GB" smtClean="0"/>
              <a:pPr>
                <a:spcAft>
                  <a:spcPts val="450"/>
                </a:spcAft>
              </a:pPr>
              <a:t>1</a:t>
            </a:fld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1B5D3A-50D0-C5B2-0610-53251B99ED7D}"/>
              </a:ext>
            </a:extLst>
          </p:cNvPr>
          <p:cNvSpPr/>
          <p:nvPr/>
        </p:nvSpPr>
        <p:spPr>
          <a:xfrm rot="17265319">
            <a:off x="-255160" y="-4835202"/>
            <a:ext cx="9039770" cy="14429755"/>
          </a:xfrm>
          <a:prstGeom prst="ellipse">
            <a:avLst/>
          </a:prstGeom>
          <a:gradFill flip="none" rotWithShape="1">
            <a:gsLst>
              <a:gs pos="26000">
                <a:schemeClr val="bg1"/>
              </a:gs>
              <a:gs pos="46000">
                <a:srgbClr val="FFFFFF">
                  <a:alpha val="65000"/>
                </a:srgbClr>
              </a:gs>
              <a:gs pos="39000">
                <a:srgbClr val="FFFFFF">
                  <a:alpha val="88000"/>
                </a:srgbClr>
              </a:gs>
              <a:gs pos="34000">
                <a:srgbClr val="FFFFFF">
                  <a:alpha val="94000"/>
                </a:srgbClr>
              </a:gs>
              <a:gs pos="15000">
                <a:srgbClr val="FFFFFF"/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D10873-0113-7CB6-97E0-3D638A1AD580}"/>
              </a:ext>
            </a:extLst>
          </p:cNvPr>
          <p:cNvSpPr txBox="1"/>
          <p:nvPr/>
        </p:nvSpPr>
        <p:spPr>
          <a:xfrm>
            <a:off x="410910" y="982754"/>
            <a:ext cx="808665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Praktische Erfahrungen bei der Vorhersage verfahrenstechnischer Messwerte mit Hilfe vertrauenswürdiger, deterministischer KI in Zusammenarbeit mit der betrieblichen Leittechnik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2C36CC-B33C-B0E1-21BE-DB2712992AE8}"/>
              </a:ext>
            </a:extLst>
          </p:cNvPr>
          <p:cNvSpPr txBox="1"/>
          <p:nvPr/>
        </p:nvSpPr>
        <p:spPr>
          <a:xfrm>
            <a:off x="410910" y="4642033"/>
            <a:ext cx="90220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>
                <a:solidFill>
                  <a:srgbClr val="000000"/>
                </a:solidFill>
              </a:rPr>
              <a:t>Dipl.-Ing. Frank Gebhardt (CEO)					NeuronalNetWorks! GmbH</a:t>
            </a:r>
            <a:endParaRPr lang="de-DE" sz="135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3D13E97-690B-DF70-10D2-CBDBE1E0E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96" y="55376"/>
            <a:ext cx="2967505" cy="3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45A91-54EE-993B-FB47-78CDB65E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6000"/>
            <a:ext cx="8480673" cy="675000"/>
          </a:xfrm>
        </p:spPr>
        <p:txBody>
          <a:bodyPr/>
          <a:lstStyle/>
          <a:p>
            <a:r>
              <a:rPr lang="de-DE" dirty="0"/>
              <a:t>10 praktische Arbeits-Schritte für eine deterministische KI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7C5B3F-58FA-077E-A404-18E5DD5AC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044000"/>
            <a:ext cx="8136000" cy="3364714"/>
          </a:xfrm>
        </p:spPr>
        <p:txBody>
          <a:bodyPr/>
          <a:lstStyle/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Export von ca. relevanten 50 Messungen aus der Verfahrenstechnik 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Korrelationsanalyse* von den Messungen zu den Vorhersagen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Auswahl der Messungen mit den höchsten Korrelationen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Nutzung der NNW-KI-Tools © zur Aufbereitung der Lernmuster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Anlernen des neuronalen Netzes mit NNW </a:t>
            </a:r>
            <a:r>
              <a:rPr lang="de-DE" dirty="0" err="1"/>
              <a:t>Cuda</a:t>
            </a:r>
            <a:r>
              <a:rPr lang="de-DE" dirty="0"/>
              <a:t>-C Lern-Algorithmus ©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Auswertung der Ausgänge mit binärer Verknüpfungslogik © im Leitsystem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„Offline-</a:t>
            </a:r>
            <a:r>
              <a:rPr lang="de-DE" dirty="0" err="1"/>
              <a:t>Commissioning</a:t>
            </a:r>
            <a:r>
              <a:rPr lang="de-DE" dirty="0"/>
              <a:t>“* mit Lern- und Testmustern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Optimierung des Lern-Algorithmus mit NNW </a:t>
            </a:r>
            <a:r>
              <a:rPr lang="de-DE" dirty="0" err="1"/>
              <a:t>Cuda</a:t>
            </a:r>
            <a:r>
              <a:rPr lang="de-DE" dirty="0"/>
              <a:t>-C Focus-Learning ©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Laden der Skalierungsdatei und der Wissensbasis in die Automatisierung</a:t>
            </a:r>
          </a:p>
          <a:p>
            <a:pPr marL="342900" indent="-342900">
              <a:buClr>
                <a:srgbClr val="0078DC"/>
              </a:buClr>
              <a:buFont typeface="+mj-lt"/>
              <a:buAutoNum type="arabicPeriod"/>
            </a:pPr>
            <a:r>
              <a:rPr lang="de-DE" dirty="0"/>
              <a:t>Start der deterministischen KI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41A23-69E0-3702-A4F9-53208B7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F94A38-29F8-E9F9-2DC5-9E029AD0F3E4}"/>
              </a:ext>
            </a:extLst>
          </p:cNvPr>
          <p:cNvSpPr txBox="1"/>
          <p:nvPr/>
        </p:nvSpPr>
        <p:spPr>
          <a:xfrm>
            <a:off x="5944236" y="4706695"/>
            <a:ext cx="2515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* © NNW-Toolbox: Python, </a:t>
            </a:r>
            <a:r>
              <a:rPr lang="de-DE" sz="1100" dirty="0" err="1"/>
              <a:t>Cuda</a:t>
            </a:r>
            <a:r>
              <a:rPr lang="de-DE" sz="1100" dirty="0"/>
              <a:t>-C</a:t>
            </a:r>
          </a:p>
        </p:txBody>
      </p:sp>
    </p:spTree>
    <p:extLst>
      <p:ext uri="{BB962C8B-B14F-4D97-AF65-F5344CB8AC3E}">
        <p14:creationId xmlns:p14="http://schemas.microsoft.com/office/powerpoint/2010/main" val="32600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6AA17EE-1C31-2CE9-18B6-F8EC5BE25F47}"/>
              </a:ext>
            </a:extLst>
          </p:cNvPr>
          <p:cNvGrpSpPr/>
          <p:nvPr/>
        </p:nvGrpSpPr>
        <p:grpSpPr>
          <a:xfrm>
            <a:off x="521454" y="870074"/>
            <a:ext cx="4334437" cy="3111373"/>
            <a:chOff x="480908" y="998385"/>
            <a:chExt cx="4334437" cy="3111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C9B9457-688F-2B75-D868-F651462AE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430" y="1388184"/>
              <a:ext cx="3880915" cy="2721574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FB5FC1C-A3FA-2F4E-64C8-88ED022CC326}"/>
                </a:ext>
              </a:extLst>
            </p:cNvPr>
            <p:cNvSpPr txBox="1"/>
            <p:nvPr/>
          </p:nvSpPr>
          <p:spPr>
            <a:xfrm>
              <a:off x="480908" y="998385"/>
              <a:ext cx="3957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8DC"/>
                  </a:solidFill>
                </a:rPr>
                <a:t>1. Kennzeichnung der Messungen im R&amp;I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A945A91-54EE-993B-FB47-78CDB65E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Export von ca. relevanten 50 Messungen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41A23-69E0-3702-A4F9-53208B7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9567217-BBE5-A099-C96C-49393AAB4FB4}"/>
              </a:ext>
            </a:extLst>
          </p:cNvPr>
          <p:cNvGrpSpPr/>
          <p:nvPr/>
        </p:nvGrpSpPr>
        <p:grpSpPr>
          <a:xfrm>
            <a:off x="5223594" y="870074"/>
            <a:ext cx="2348251" cy="2145027"/>
            <a:chOff x="5205413" y="1387475"/>
            <a:chExt cx="2091277" cy="2145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9365B9E-90D9-D976-6FD9-F75467A98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7520" y="1705754"/>
              <a:ext cx="1819170" cy="1826748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930E13E-97FF-1758-3F58-D147E7305BC0}"/>
                </a:ext>
              </a:extLst>
            </p:cNvPr>
            <p:cNvSpPr txBox="1"/>
            <p:nvPr/>
          </p:nvSpPr>
          <p:spPr>
            <a:xfrm>
              <a:off x="5205413" y="1387475"/>
              <a:ext cx="20416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8DC"/>
                  </a:solidFill>
                </a:rPr>
                <a:t>2. Details zur Messung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8D561B2-7243-BE3C-C0E1-DBDD5DA2C0C6}"/>
              </a:ext>
            </a:extLst>
          </p:cNvPr>
          <p:cNvGrpSpPr/>
          <p:nvPr/>
        </p:nvGrpSpPr>
        <p:grpSpPr>
          <a:xfrm>
            <a:off x="3513639" y="2637460"/>
            <a:ext cx="4644753" cy="2131285"/>
            <a:chOff x="5272090" y="2928165"/>
            <a:chExt cx="4644753" cy="2131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66C5C1C-EDA1-59AD-9501-674AD87E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9381" y="3194879"/>
              <a:ext cx="4467462" cy="1864571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2DC1C9C-1481-18CB-DF12-26368DBA9419}"/>
                </a:ext>
              </a:extLst>
            </p:cNvPr>
            <p:cNvSpPr txBox="1"/>
            <p:nvPr/>
          </p:nvSpPr>
          <p:spPr>
            <a:xfrm>
              <a:off x="5272090" y="2928165"/>
              <a:ext cx="33849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8DC"/>
                  </a:solidFill>
                </a:rPr>
                <a:t>3. Exportliste der Messungen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0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45A91-54EE-993B-FB47-78CDB65E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und 3. Korrelationsanalyse (Data Science)</a:t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41A23-69E0-3702-A4F9-53208B7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6D29CB-DF7A-F3B6-1EC1-D27AF08A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6" y="763892"/>
            <a:ext cx="6477904" cy="3238952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5077142-0AC4-D1F8-C7A0-A24304EC8A35}"/>
              </a:ext>
            </a:extLst>
          </p:cNvPr>
          <p:cNvSpPr/>
          <p:nvPr/>
        </p:nvSpPr>
        <p:spPr>
          <a:xfrm>
            <a:off x="4470726" y="763892"/>
            <a:ext cx="914400" cy="15675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D9A77E1-1737-FF6B-67FC-C04BCA76F386}"/>
              </a:ext>
            </a:extLst>
          </p:cNvPr>
          <p:cNvSpPr/>
          <p:nvPr/>
        </p:nvSpPr>
        <p:spPr>
          <a:xfrm>
            <a:off x="5284433" y="2346403"/>
            <a:ext cx="541565" cy="336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D4F86D4-AD03-D927-D2D0-90AF3738A471}"/>
              </a:ext>
            </a:extLst>
          </p:cNvPr>
          <p:cNvSpPr/>
          <p:nvPr/>
        </p:nvSpPr>
        <p:spPr>
          <a:xfrm>
            <a:off x="5266743" y="2931670"/>
            <a:ext cx="541565" cy="2659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58B0344F-1D4B-FB7B-8388-3A19461AAB3B}"/>
              </a:ext>
            </a:extLst>
          </p:cNvPr>
          <p:cNvSpPr/>
          <p:nvPr/>
        </p:nvSpPr>
        <p:spPr>
          <a:xfrm>
            <a:off x="918451" y="2346403"/>
            <a:ext cx="2226669" cy="2512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32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45A91-54EE-993B-FB47-78CDB65E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Aufbereitung der Lernmuster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41A23-69E0-3702-A4F9-53208B7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6" name="Grafik 15" descr="Ein Bild, das Text, Zahl, Schrift, Software enthält.&#10;&#10;Automatisch generierte Beschreibung">
            <a:extLst>
              <a:ext uri="{FF2B5EF4-FFF2-40B4-BE49-F238E27FC236}">
                <a16:creationId xmlns:a16="http://schemas.microsoft.com/office/drawing/2014/main" id="{E2015283-DE7E-AA36-4AA3-A037C6216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4" y="1269402"/>
            <a:ext cx="7000000" cy="2123810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D8621D7A-2E3D-A5E1-38D9-F7F7ED13BD8B}"/>
              </a:ext>
            </a:extLst>
          </p:cNvPr>
          <p:cNvSpPr/>
          <p:nvPr/>
        </p:nvSpPr>
        <p:spPr>
          <a:xfrm>
            <a:off x="644933" y="1595338"/>
            <a:ext cx="1242131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643D12BD-CCFF-1E60-5C6E-9268419C67FB}"/>
              </a:ext>
            </a:extLst>
          </p:cNvPr>
          <p:cNvSpPr/>
          <p:nvPr/>
        </p:nvSpPr>
        <p:spPr>
          <a:xfrm>
            <a:off x="2100357" y="1421560"/>
            <a:ext cx="628650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C3CD9AB-E183-A994-CA7F-4F029A98C811}"/>
              </a:ext>
            </a:extLst>
          </p:cNvPr>
          <p:cNvSpPr/>
          <p:nvPr/>
        </p:nvSpPr>
        <p:spPr>
          <a:xfrm>
            <a:off x="2813707" y="1421560"/>
            <a:ext cx="628650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B993AF3-757E-2A92-E21C-3B5174A6042D}"/>
              </a:ext>
            </a:extLst>
          </p:cNvPr>
          <p:cNvSpPr/>
          <p:nvPr/>
        </p:nvSpPr>
        <p:spPr>
          <a:xfrm>
            <a:off x="2100357" y="1634017"/>
            <a:ext cx="197757" cy="11964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9134C55-1A8B-9508-01AC-2F3EA751FB8B}"/>
              </a:ext>
            </a:extLst>
          </p:cNvPr>
          <p:cNvSpPr/>
          <p:nvPr/>
        </p:nvSpPr>
        <p:spPr>
          <a:xfrm>
            <a:off x="2773585" y="2848373"/>
            <a:ext cx="197757" cy="5627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408273CC-6ADD-EC73-1629-8D731C52BB7F}"/>
              </a:ext>
            </a:extLst>
          </p:cNvPr>
          <p:cNvSpPr/>
          <p:nvPr/>
        </p:nvSpPr>
        <p:spPr>
          <a:xfrm>
            <a:off x="3505625" y="1413705"/>
            <a:ext cx="670502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AA57315C-3B34-C3E8-7B5C-B64EDA121FEE}"/>
              </a:ext>
            </a:extLst>
          </p:cNvPr>
          <p:cNvSpPr/>
          <p:nvPr/>
        </p:nvSpPr>
        <p:spPr>
          <a:xfrm>
            <a:off x="4952745" y="1412616"/>
            <a:ext cx="628650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3F04823-6437-6F89-42DA-9351F99BF04D}"/>
              </a:ext>
            </a:extLst>
          </p:cNvPr>
          <p:cNvSpPr/>
          <p:nvPr/>
        </p:nvSpPr>
        <p:spPr>
          <a:xfrm>
            <a:off x="6351904" y="1403672"/>
            <a:ext cx="670502" cy="230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5B8708B-6CC4-8AE5-478E-214058FF538E}"/>
              </a:ext>
            </a:extLst>
          </p:cNvPr>
          <p:cNvSpPr txBox="1"/>
          <p:nvPr/>
        </p:nvSpPr>
        <p:spPr>
          <a:xfrm>
            <a:off x="504000" y="849307"/>
            <a:ext cx="692172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1. Daten in definiertes Format mit Berechnung der Derivate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E3280A-F660-68F2-3E0F-70D7610675CA}"/>
              </a:ext>
            </a:extLst>
          </p:cNvPr>
          <p:cNvGrpSpPr/>
          <p:nvPr/>
        </p:nvGrpSpPr>
        <p:grpSpPr>
          <a:xfrm>
            <a:off x="3105172" y="2179537"/>
            <a:ext cx="5287764" cy="2119071"/>
            <a:chOff x="3419497" y="2577807"/>
            <a:chExt cx="5287764" cy="2119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4FF4D10-50FA-93BA-6F53-9A530CAA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9455" y="2924981"/>
              <a:ext cx="4839375" cy="1771897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D217F87-6307-1044-FD6B-CEF64A22089F}"/>
                </a:ext>
              </a:extLst>
            </p:cNvPr>
            <p:cNvSpPr txBox="1"/>
            <p:nvPr/>
          </p:nvSpPr>
          <p:spPr>
            <a:xfrm>
              <a:off x="3419497" y="2577807"/>
              <a:ext cx="52877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8DC"/>
                  </a:solidFill>
                </a:rPr>
                <a:t>2. Transformation der Daten in den Zahlenbereich [0;1]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61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675000"/>
          </a:xfrm>
        </p:spPr>
        <p:txBody>
          <a:bodyPr/>
          <a:lstStyle/>
          <a:p>
            <a:r>
              <a:rPr lang="de-DE" dirty="0"/>
              <a:t>5-1. Anlernen des neuronalen Netzes mit </a:t>
            </a:r>
            <a:r>
              <a:rPr lang="de-DE" dirty="0" err="1"/>
              <a:t>Cuda</a:t>
            </a:r>
            <a:r>
              <a:rPr lang="de-DE" dirty="0"/>
              <a:t>-C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0000" y="4618800"/>
            <a:ext cx="360000" cy="310500"/>
          </a:xfrm>
        </p:spPr>
        <p:txBody>
          <a:bodyPr/>
          <a:lstStyle/>
          <a:p>
            <a:fld id="{9D543ADB-E95E-4587-963D-D3C6AB2E96C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D25EE675-1F7D-4066-99B8-2F481D124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00" y="1564229"/>
            <a:ext cx="1817781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Clr>
                <a:srgbClr val="0078DC"/>
              </a:buClr>
              <a:buSzPct val="100000"/>
            </a:pPr>
            <a:endParaRPr lang="de-DE" sz="1200" dirty="0">
              <a:solidFill>
                <a:srgbClr val="5E5E5E"/>
              </a:solidFill>
            </a:endParaRPr>
          </a:p>
          <a:p>
            <a:pPr marL="203200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Ergebnis der Korrelationsanalyse</a:t>
            </a:r>
          </a:p>
          <a:p>
            <a:pPr marL="203200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Historie</a:t>
            </a:r>
          </a:p>
          <a:p>
            <a:pPr marL="203200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Derivate: abgeleitete Werte, z.B. Gradient und Krümmung und Totzeiten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7094A70F-2D22-44D6-AA63-7C0A33F8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446" y="1528855"/>
            <a:ext cx="1809554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03200" lvl="1" indent="-203200"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endParaRPr lang="de-DE" sz="1200" dirty="0">
              <a:solidFill>
                <a:srgbClr val="5E5E5E"/>
              </a:solidFill>
            </a:endParaRPr>
          </a:p>
          <a:p>
            <a:pPr marL="203200" lvl="1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Vorherzusagende Größen</a:t>
            </a:r>
          </a:p>
          <a:p>
            <a:pPr marL="203200" lvl="1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Mehrere Zeitvorhersagen möglich: z.B. 5 min bis 30 min in die Zukunft</a:t>
            </a:r>
          </a:p>
          <a:p>
            <a:pPr marL="203200" lvl="1" indent="-203200"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200" dirty="0">
                <a:solidFill>
                  <a:srgbClr val="5E5E5E"/>
                </a:solidFill>
              </a:rPr>
              <a:t>KI kann mit Totzeiten umgehen</a:t>
            </a:r>
          </a:p>
          <a:p>
            <a:pPr marL="203200" lvl="1" indent="-203200"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endParaRPr lang="de-DE" sz="1200" dirty="0">
              <a:solidFill>
                <a:srgbClr val="5E5E5E"/>
              </a:solidFill>
            </a:endParaRPr>
          </a:p>
        </p:txBody>
      </p:sp>
      <p:sp>
        <p:nvSpPr>
          <p:cNvPr id="60" name="Inhaltsplatzhalter 4">
            <a:extLst>
              <a:ext uri="{FF2B5EF4-FFF2-40B4-BE49-F238E27FC236}">
                <a16:creationId xmlns:a16="http://schemas.microsoft.com/office/drawing/2014/main" id="{01CDEDC3-5D50-469A-A09E-589F6669A72A}"/>
              </a:ext>
            </a:extLst>
          </p:cNvPr>
          <p:cNvSpPr txBox="1">
            <a:spLocks/>
          </p:cNvSpPr>
          <p:nvPr/>
        </p:nvSpPr>
        <p:spPr>
          <a:xfrm>
            <a:off x="504001" y="1063139"/>
            <a:ext cx="1806666" cy="4635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20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/>
                </a:solidFill>
              </a:rPr>
              <a:t>Eingänge: </a:t>
            </a:r>
            <a:r>
              <a:rPr lang="de-DE" sz="1200" dirty="0"/>
              <a:t>24 Messwerte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61" name="Gerader Verbinder 463">
            <a:extLst>
              <a:ext uri="{FF2B5EF4-FFF2-40B4-BE49-F238E27FC236}">
                <a16:creationId xmlns:a16="http://schemas.microsoft.com/office/drawing/2014/main" id="{ED205EA7-F4B1-4C67-B735-A8221AA7B95D}"/>
              </a:ext>
            </a:extLst>
          </p:cNvPr>
          <p:cNvCxnSpPr>
            <a:cxnSpLocks/>
          </p:cNvCxnSpPr>
          <p:nvPr/>
        </p:nvCxnSpPr>
        <p:spPr>
          <a:xfrm flipV="1">
            <a:off x="504001" y="1489100"/>
            <a:ext cx="181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Inhaltsplatzhalter 4">
            <a:extLst>
              <a:ext uri="{FF2B5EF4-FFF2-40B4-BE49-F238E27FC236}">
                <a16:creationId xmlns:a16="http://schemas.microsoft.com/office/drawing/2014/main" id="{50689286-4539-4B6F-98C3-624C3D1E80EF}"/>
              </a:ext>
            </a:extLst>
          </p:cNvPr>
          <p:cNvSpPr txBox="1">
            <a:spLocks/>
          </p:cNvSpPr>
          <p:nvPr/>
        </p:nvSpPr>
        <p:spPr>
          <a:xfrm>
            <a:off x="6843162" y="1063139"/>
            <a:ext cx="1806666" cy="4635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20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None/>
              <a:defRPr sz="1600" b="1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/>
                </a:solidFill>
              </a:rPr>
              <a:t>Ausgänge: 12 </a:t>
            </a:r>
          </a:p>
        </p:txBody>
      </p:sp>
      <p:cxnSp>
        <p:nvCxnSpPr>
          <p:cNvPr id="64" name="Gerader Verbinder 463">
            <a:extLst>
              <a:ext uri="{FF2B5EF4-FFF2-40B4-BE49-F238E27FC236}">
                <a16:creationId xmlns:a16="http://schemas.microsoft.com/office/drawing/2014/main" id="{6412C618-8AFF-4BC9-B962-5F7781BBC721}"/>
              </a:ext>
            </a:extLst>
          </p:cNvPr>
          <p:cNvCxnSpPr>
            <a:cxnSpLocks/>
          </p:cNvCxnSpPr>
          <p:nvPr/>
        </p:nvCxnSpPr>
        <p:spPr>
          <a:xfrm flipV="1">
            <a:off x="6843162" y="1489100"/>
            <a:ext cx="181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FA96BED-FC55-E625-46EA-7DB9E642286E}"/>
              </a:ext>
            </a:extLst>
          </p:cNvPr>
          <p:cNvGrpSpPr/>
          <p:nvPr/>
        </p:nvGrpSpPr>
        <p:grpSpPr>
          <a:xfrm>
            <a:off x="2546990" y="1063139"/>
            <a:ext cx="4034417" cy="2287743"/>
            <a:chOff x="2532437" y="1455076"/>
            <a:chExt cx="4034417" cy="22877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8C5771-564F-483B-8D05-195A4A2D65D1}"/>
                </a:ext>
              </a:extLst>
            </p:cNvPr>
            <p:cNvSpPr/>
            <p:nvPr/>
          </p:nvSpPr>
          <p:spPr>
            <a:xfrm>
              <a:off x="2584678" y="1455076"/>
              <a:ext cx="3932238" cy="2287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08707B-6632-49CA-BAEF-7E352EEA05A2}"/>
                </a:ext>
              </a:extLst>
            </p:cNvPr>
            <p:cNvSpPr/>
            <p:nvPr/>
          </p:nvSpPr>
          <p:spPr>
            <a:xfrm>
              <a:off x="2532437" y="2198805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403D91-09DC-4EEA-A5EC-234AADBF03DF}"/>
                </a:ext>
              </a:extLst>
            </p:cNvPr>
            <p:cNvSpPr/>
            <p:nvPr/>
          </p:nvSpPr>
          <p:spPr>
            <a:xfrm>
              <a:off x="2532437" y="2586246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13DE58-D874-4098-9E7F-791FB8A0CFB1}"/>
                </a:ext>
              </a:extLst>
            </p:cNvPr>
            <p:cNvSpPr/>
            <p:nvPr/>
          </p:nvSpPr>
          <p:spPr>
            <a:xfrm>
              <a:off x="2532437" y="3105790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269EA7-A333-41C1-95C8-026DD012511C}"/>
                </a:ext>
              </a:extLst>
            </p:cNvPr>
            <p:cNvSpPr txBox="1"/>
            <p:nvPr/>
          </p:nvSpPr>
          <p:spPr>
            <a:xfrm>
              <a:off x="2694095" y="2158815"/>
              <a:ext cx="296556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IN1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158D1E-3CBF-4CB4-A939-3B2B599B9946}"/>
                </a:ext>
              </a:extLst>
            </p:cNvPr>
            <p:cNvSpPr txBox="1"/>
            <p:nvPr/>
          </p:nvSpPr>
          <p:spPr>
            <a:xfrm>
              <a:off x="2694095" y="2546280"/>
              <a:ext cx="296556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IN2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EBCDA7-E318-481B-9F7A-29F0C7FFEA41}"/>
                </a:ext>
              </a:extLst>
            </p:cNvPr>
            <p:cNvSpPr txBox="1"/>
            <p:nvPr/>
          </p:nvSpPr>
          <p:spPr>
            <a:xfrm>
              <a:off x="2694095" y="3065820"/>
              <a:ext cx="33663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IN24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68FF02A-683E-45F9-B82E-2EB6A12037C5}"/>
                </a:ext>
              </a:extLst>
            </p:cNvPr>
            <p:cNvSpPr/>
            <p:nvPr/>
          </p:nvSpPr>
          <p:spPr>
            <a:xfrm>
              <a:off x="6458854" y="2198805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3F0B20-DC40-4598-AE29-DDEC561745DB}"/>
                </a:ext>
              </a:extLst>
            </p:cNvPr>
            <p:cNvSpPr/>
            <p:nvPr/>
          </p:nvSpPr>
          <p:spPr>
            <a:xfrm>
              <a:off x="6458854" y="2586246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E57B58-29E3-42AE-84EB-43E3693125F0}"/>
                </a:ext>
              </a:extLst>
            </p:cNvPr>
            <p:cNvSpPr/>
            <p:nvPr/>
          </p:nvSpPr>
          <p:spPr>
            <a:xfrm>
              <a:off x="6458854" y="3105790"/>
              <a:ext cx="108000" cy="10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0A0545-E85D-4BBE-B1CA-33C02A33CDC9}"/>
                </a:ext>
              </a:extLst>
            </p:cNvPr>
            <p:cNvSpPr txBox="1"/>
            <p:nvPr/>
          </p:nvSpPr>
          <p:spPr>
            <a:xfrm>
              <a:off x="5986655" y="2158815"/>
              <a:ext cx="415178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 OUT1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31324A-0FD1-456A-B3CD-017AC0B98E9A}"/>
                </a:ext>
              </a:extLst>
            </p:cNvPr>
            <p:cNvSpPr txBox="1"/>
            <p:nvPr/>
          </p:nvSpPr>
          <p:spPr>
            <a:xfrm>
              <a:off x="5986655" y="2546280"/>
              <a:ext cx="415178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 OUT2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DBC742D-CB08-4B38-9442-AB7D98B082C1}"/>
                </a:ext>
              </a:extLst>
            </p:cNvPr>
            <p:cNvSpPr txBox="1"/>
            <p:nvPr/>
          </p:nvSpPr>
          <p:spPr>
            <a:xfrm>
              <a:off x="5908108" y="3065820"/>
              <a:ext cx="493725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1100">
                  <a:solidFill>
                    <a:srgbClr val="0078DC"/>
                  </a:solidFill>
                  <a:latin typeface="Arial" panose="020B0604020202020204" pitchFamily="34" charset="0"/>
                </a:rPr>
                <a:t> OUT12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063870A-C227-4F04-8A8D-9D661EBAE5BA}"/>
                    </a:ext>
                  </a:extLst>
                </p:cNvPr>
                <p:cNvSpPr txBox="1"/>
                <p:nvPr/>
              </p:nvSpPr>
              <p:spPr>
                <a:xfrm>
                  <a:off x="2698103" y="2765007"/>
                  <a:ext cx="21159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600" err="1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063870A-C227-4F04-8A8D-9D661EBAE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103" y="2765007"/>
                  <a:ext cx="211596" cy="246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ACA1F97-E364-4F44-9676-712A6F6B9754}"/>
                    </a:ext>
                  </a:extLst>
                </p:cNvPr>
                <p:cNvSpPr txBox="1"/>
                <p:nvPr/>
              </p:nvSpPr>
              <p:spPr>
                <a:xfrm>
                  <a:off x="6190237" y="2765007"/>
                  <a:ext cx="21159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600" err="1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ACA1F97-E364-4F44-9676-712A6F6B9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237" y="2765007"/>
                  <a:ext cx="211596" cy="2462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 descr="A close up of a map&#10;&#10;Description automatically generated">
              <a:extLst>
                <a:ext uri="{FF2B5EF4-FFF2-40B4-BE49-F238E27FC236}">
                  <a16:creationId xmlns:a16="http://schemas.microsoft.com/office/drawing/2014/main" id="{13CEAA4C-87C3-464C-915D-A68BB108B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" t="9154" r="1164" b="6279"/>
            <a:stretch/>
          </p:blipFill>
          <p:spPr>
            <a:xfrm>
              <a:off x="3254423" y="1708725"/>
              <a:ext cx="2592747" cy="181794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394071A-A478-4B4D-8884-4B87CFCB5B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185" y="3670301"/>
            <a:ext cx="932754" cy="882816"/>
          </a:xfrm>
          <a:prstGeom prst="rect">
            <a:avLst/>
          </a:prstGeom>
        </p:spPr>
      </p:pic>
      <p:pic>
        <p:nvPicPr>
          <p:cNvPr id="8" name="Grafik 7" descr="Ein Bild, das Text, Schrift, Logo, Grafiken enthält.">
            <a:extLst>
              <a:ext uri="{FF2B5EF4-FFF2-40B4-BE49-F238E27FC236}">
                <a16:creationId xmlns:a16="http://schemas.microsoft.com/office/drawing/2014/main" id="{D18D04E7-037B-3861-6243-23CB97F8D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30" y="3695623"/>
            <a:ext cx="956078" cy="10688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2924DC-F049-8A5E-4CEC-30341F4ACF58}"/>
              </a:ext>
            </a:extLst>
          </p:cNvPr>
          <p:cNvSpPr txBox="1"/>
          <p:nvPr/>
        </p:nvSpPr>
        <p:spPr>
          <a:xfrm>
            <a:off x="1658413" y="3880727"/>
            <a:ext cx="1299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versus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A425E4-85F9-D907-A92C-A04158690A1D}"/>
              </a:ext>
            </a:extLst>
          </p:cNvPr>
          <p:cNvSpPr txBox="1"/>
          <p:nvPr/>
        </p:nvSpPr>
        <p:spPr>
          <a:xfrm>
            <a:off x="4065356" y="3787973"/>
            <a:ext cx="481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DC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der Regel höhere Rechengeschwindigkeit</a:t>
            </a:r>
          </a:p>
          <a:p>
            <a:pPr marL="285750" indent="-285750">
              <a:buClr>
                <a:srgbClr val="0078DC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Viele Eingriffs- und Optimierungsmöglichkeiten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0569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675000"/>
          </a:xfrm>
        </p:spPr>
        <p:txBody>
          <a:bodyPr/>
          <a:lstStyle/>
          <a:p>
            <a:r>
              <a:rPr lang="de-DE" dirty="0"/>
              <a:t>5-2 Anlernen des neuronalen Netzes mit </a:t>
            </a:r>
            <a:r>
              <a:rPr lang="de-DE" dirty="0" err="1"/>
              <a:t>Cuda</a:t>
            </a:r>
            <a:r>
              <a:rPr lang="de-DE" dirty="0"/>
              <a:t>-C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0000" y="4618800"/>
            <a:ext cx="360000" cy="310500"/>
          </a:xfrm>
        </p:spPr>
        <p:txBody>
          <a:bodyPr/>
          <a:lstStyle/>
          <a:p>
            <a:fld id="{9D543ADB-E95E-4587-963D-D3C6AB2E96C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82E192-27EF-5053-8F24-213AD5E4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5" y="703906"/>
            <a:ext cx="7380514" cy="2498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F4F67B5-9A51-8FFD-6FF6-A0F0BB4206AC}"/>
              </a:ext>
            </a:extLst>
          </p:cNvPr>
          <p:cNvSpPr/>
          <p:nvPr/>
        </p:nvSpPr>
        <p:spPr>
          <a:xfrm>
            <a:off x="1108355" y="2924832"/>
            <a:ext cx="97631" cy="1190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B1F5BA5-9031-76E4-156A-EE4502377691}"/>
              </a:ext>
            </a:extLst>
          </p:cNvPr>
          <p:cNvCxnSpPr>
            <a:cxnSpLocks/>
          </p:cNvCxnSpPr>
          <p:nvPr/>
        </p:nvCxnSpPr>
        <p:spPr>
          <a:xfrm flipH="1">
            <a:off x="802620" y="3004475"/>
            <a:ext cx="306343" cy="591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1E7C597C-6DC4-A588-6DCA-A440AB44F620}"/>
              </a:ext>
            </a:extLst>
          </p:cNvPr>
          <p:cNvSpPr/>
          <p:nvPr/>
        </p:nvSpPr>
        <p:spPr>
          <a:xfrm>
            <a:off x="1879325" y="2905782"/>
            <a:ext cx="162941" cy="1571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EA939E0-51AA-733B-A507-308B9887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04" y="3596050"/>
            <a:ext cx="1390784" cy="29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85D925A-F2D9-1C5B-739A-FD928734D99C}"/>
              </a:ext>
            </a:extLst>
          </p:cNvPr>
          <p:cNvCxnSpPr>
            <a:cxnSpLocks/>
          </p:cNvCxnSpPr>
          <p:nvPr/>
        </p:nvCxnSpPr>
        <p:spPr>
          <a:xfrm>
            <a:off x="2004946" y="3062944"/>
            <a:ext cx="279917" cy="58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4A838F1D-BF7E-7623-8CC9-F5D6C891492D}"/>
              </a:ext>
            </a:extLst>
          </p:cNvPr>
          <p:cNvSpPr txBox="1"/>
          <p:nvPr/>
        </p:nvSpPr>
        <p:spPr>
          <a:xfrm>
            <a:off x="677184" y="3912614"/>
            <a:ext cx="13985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Gesamt-</a:t>
            </a:r>
          </a:p>
          <a:p>
            <a:r>
              <a:rPr lang="de-DE" sz="1600" dirty="0">
                <a:solidFill>
                  <a:srgbClr val="0078DC"/>
                </a:solidFill>
              </a:rPr>
              <a:t>Fehler wird kleiner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35C13CA-E426-8D65-9041-2C09E92047C1}"/>
              </a:ext>
            </a:extLst>
          </p:cNvPr>
          <p:cNvSpPr txBox="1"/>
          <p:nvPr/>
        </p:nvSpPr>
        <p:spPr>
          <a:xfrm>
            <a:off x="2174949" y="3914559"/>
            <a:ext cx="13985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Delta-Fehler negativ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2B21FA6C-15F1-FE6E-DD54-3B848374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84" y="3596050"/>
            <a:ext cx="1399940" cy="29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63CB04BD-046E-AE86-F7C0-B3068392C880}"/>
              </a:ext>
            </a:extLst>
          </p:cNvPr>
          <p:cNvSpPr/>
          <p:nvPr/>
        </p:nvSpPr>
        <p:spPr>
          <a:xfrm>
            <a:off x="2715605" y="2924832"/>
            <a:ext cx="279917" cy="1461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D9334EF-DA4D-EFFF-5ACA-C2E541C65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468" y="3583891"/>
            <a:ext cx="1627099" cy="29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FC8B761-464C-803C-26CF-F3A5ED690100}"/>
              </a:ext>
            </a:extLst>
          </p:cNvPr>
          <p:cNvCxnSpPr>
            <a:cxnSpLocks/>
            <a:stCxn id="40" idx="5"/>
          </p:cNvCxnSpPr>
          <p:nvPr/>
        </p:nvCxnSpPr>
        <p:spPr>
          <a:xfrm>
            <a:off x="2954529" y="3049612"/>
            <a:ext cx="812609" cy="546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21B49C39-196D-8572-3FBB-E7AD86F83708}"/>
              </a:ext>
            </a:extLst>
          </p:cNvPr>
          <p:cNvSpPr txBox="1"/>
          <p:nvPr/>
        </p:nvSpPr>
        <p:spPr>
          <a:xfrm>
            <a:off x="3693468" y="3874445"/>
            <a:ext cx="15570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Sollwert:</a:t>
            </a:r>
          </a:p>
          <a:p>
            <a:r>
              <a:rPr lang="de-DE" sz="1600" dirty="0">
                <a:solidFill>
                  <a:srgbClr val="0078DC"/>
                </a:solidFill>
              </a:rPr>
              <a:t>| Delta-Fehler |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8D82056-0968-5933-58B7-0F2E9F367198}"/>
              </a:ext>
            </a:extLst>
          </p:cNvPr>
          <p:cNvSpPr txBox="1"/>
          <p:nvPr/>
        </p:nvSpPr>
        <p:spPr>
          <a:xfrm>
            <a:off x="6247417" y="3643969"/>
            <a:ext cx="1727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Fehler-Regelkreis für Backpropagation - Algorithmus</a:t>
            </a:r>
          </a:p>
        </p:txBody>
      </p:sp>
      <p:sp>
        <p:nvSpPr>
          <p:cNvPr id="53" name="Pfeil: nach rechts 52">
            <a:extLst>
              <a:ext uri="{FF2B5EF4-FFF2-40B4-BE49-F238E27FC236}">
                <a16:creationId xmlns:a16="http://schemas.microsoft.com/office/drawing/2014/main" id="{36E92DCA-A83A-47BD-94E9-FCA7782358D6}"/>
              </a:ext>
            </a:extLst>
          </p:cNvPr>
          <p:cNvSpPr/>
          <p:nvPr/>
        </p:nvSpPr>
        <p:spPr>
          <a:xfrm>
            <a:off x="5440491" y="3596009"/>
            <a:ext cx="736924" cy="1022791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4" name="Picture 28">
            <a:extLst>
              <a:ext uri="{FF2B5EF4-FFF2-40B4-BE49-F238E27FC236}">
                <a16:creationId xmlns:a16="http://schemas.microsoft.com/office/drawing/2014/main" id="{6B473CF8-E5E4-8786-4EF1-06EA10B37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896" y="1475676"/>
            <a:ext cx="932754" cy="882816"/>
          </a:xfrm>
          <a:prstGeom prst="rect">
            <a:avLst/>
          </a:prstGeom>
          <a:solidFill>
            <a:srgbClr val="003300"/>
          </a:solidFill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792947B-14AF-73AB-F184-096D432ADA71}"/>
              </a:ext>
            </a:extLst>
          </p:cNvPr>
          <p:cNvSpPr/>
          <p:nvPr/>
        </p:nvSpPr>
        <p:spPr>
          <a:xfrm>
            <a:off x="6211164" y="3391469"/>
            <a:ext cx="1727612" cy="15378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4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494504"/>
          </a:xfrm>
        </p:spPr>
        <p:txBody>
          <a:bodyPr/>
          <a:lstStyle/>
          <a:p>
            <a:r>
              <a:rPr lang="de-DE" dirty="0"/>
              <a:t>6. Auswertung Ausgänge mit binärer Verknüpfungslogik</a:t>
            </a:r>
            <a:br>
              <a:rPr lang="de-DE" dirty="0"/>
            </a:br>
            <a:br>
              <a:rPr lang="de-DE" dirty="0"/>
            </a:b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0000" y="4618800"/>
            <a:ext cx="360000" cy="310500"/>
          </a:xfrm>
        </p:spPr>
        <p:txBody>
          <a:bodyPr/>
          <a:lstStyle/>
          <a:p>
            <a:fld id="{9D543ADB-E95E-4587-963D-D3C6AB2E96C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7AA0924-A36D-695D-5062-51D3D1299642}"/>
              </a:ext>
            </a:extLst>
          </p:cNvPr>
          <p:cNvSpPr/>
          <p:nvPr/>
        </p:nvSpPr>
        <p:spPr>
          <a:xfrm>
            <a:off x="561110" y="846884"/>
            <a:ext cx="8078889" cy="4945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NNW - KI, z.B. Vorhersage Dampfeinbruch , NOx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E421B2-024E-167E-92C5-58644FA3095A}"/>
              </a:ext>
            </a:extLst>
          </p:cNvPr>
          <p:cNvSpPr txBox="1"/>
          <p:nvPr/>
        </p:nvSpPr>
        <p:spPr>
          <a:xfrm>
            <a:off x="973943" y="1412313"/>
            <a:ext cx="1902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Analoge Ausgaben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3101451-D1A1-24A1-E09B-BEC0F43DC0BF}"/>
              </a:ext>
            </a:extLst>
          </p:cNvPr>
          <p:cNvGrpSpPr/>
          <p:nvPr/>
        </p:nvGrpSpPr>
        <p:grpSpPr>
          <a:xfrm>
            <a:off x="561110" y="1912502"/>
            <a:ext cx="8078884" cy="2664513"/>
            <a:chOff x="876282" y="2057983"/>
            <a:chExt cx="7049877" cy="2556163"/>
          </a:xfrm>
        </p:grpSpPr>
        <p:sp>
          <p:nvSpPr>
            <p:cNvPr id="8" name="Abgerundetes Rechteck 16">
              <a:extLst>
                <a:ext uri="{FF2B5EF4-FFF2-40B4-BE49-F238E27FC236}">
                  <a16:creationId xmlns:a16="http://schemas.microsoft.com/office/drawing/2014/main" id="{A14F1254-C8C5-E224-C5F8-3F0F0F3365B3}"/>
                </a:ext>
              </a:extLst>
            </p:cNvPr>
            <p:cNvSpPr/>
            <p:nvPr/>
          </p:nvSpPr>
          <p:spPr>
            <a:xfrm>
              <a:off x="876282" y="2057983"/>
              <a:ext cx="7049877" cy="2556163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F86658C-FC35-0CF2-3B89-A71B09BD02DA}"/>
                </a:ext>
              </a:extLst>
            </p:cNvPr>
            <p:cNvSpPr txBox="1"/>
            <p:nvPr/>
          </p:nvSpPr>
          <p:spPr>
            <a:xfrm>
              <a:off x="3640943" y="2084024"/>
              <a:ext cx="2089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rgbClr val="000000"/>
                  </a:solidFill>
                </a:rPr>
                <a:t>Leittechnik</a:t>
              </a:r>
              <a:endParaRPr lang="de-DE" sz="1600" dirty="0">
                <a:solidFill>
                  <a:srgbClr val="000000"/>
                </a:solidFill>
              </a:endParaRPr>
            </a:p>
            <a:p>
              <a:r>
                <a:rPr lang="de-DE" sz="1200" dirty="0">
                  <a:solidFill>
                    <a:srgbClr val="000000"/>
                  </a:solidFill>
                </a:rPr>
                <a:t>z.B. ABB Symphony, 800xA</a:t>
              </a:r>
            </a:p>
            <a:p>
              <a:endParaRPr lang="de-DE" sz="1600" dirty="0"/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67A1EE2F-DBA4-418A-C9F5-AF4CB1FACC43}"/>
                </a:ext>
              </a:extLst>
            </p:cNvPr>
            <p:cNvSpPr/>
            <p:nvPr/>
          </p:nvSpPr>
          <p:spPr>
            <a:xfrm>
              <a:off x="5594208" y="3343476"/>
              <a:ext cx="2197311" cy="716598"/>
            </a:xfrm>
            <a:prstGeom prst="roundRect">
              <a:avLst>
                <a:gd name="adj" fmla="val 21393"/>
              </a:avLst>
            </a:prstGeom>
            <a:solidFill>
              <a:srgbClr val="FFB481"/>
            </a:solidFill>
            <a:ln w="22225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3300"/>
                  </a:solidFill>
                </a:rPr>
                <a:t>Leitwarte:</a:t>
              </a:r>
            </a:p>
            <a:p>
              <a:pPr algn="ctr"/>
              <a:r>
                <a:rPr lang="de-DE" dirty="0">
                  <a:solidFill>
                    <a:srgbClr val="003300"/>
                  </a:solidFill>
                </a:rPr>
                <a:t>Anzeige + Operation</a:t>
              </a:r>
            </a:p>
          </p:txBody>
        </p:sp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3B1DD0A1-073A-CBBD-5ECE-385EEA6F8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85" y="2925903"/>
            <a:ext cx="3306365" cy="140066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5A07132-AD5E-4131-BB78-32632E22FECA}"/>
              </a:ext>
            </a:extLst>
          </p:cNvPr>
          <p:cNvCxnSpPr>
            <a:cxnSpLocks/>
          </p:cNvCxnSpPr>
          <p:nvPr/>
        </p:nvCxnSpPr>
        <p:spPr>
          <a:xfrm>
            <a:off x="910542" y="1341388"/>
            <a:ext cx="0" cy="566997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1D653CE9-43A8-44E5-8859-61BA010A16D8}"/>
              </a:ext>
            </a:extLst>
          </p:cNvPr>
          <p:cNvCxnSpPr>
            <a:cxnSpLocks/>
          </p:cNvCxnSpPr>
          <p:nvPr/>
        </p:nvCxnSpPr>
        <p:spPr>
          <a:xfrm>
            <a:off x="910542" y="1908385"/>
            <a:ext cx="9149" cy="2097515"/>
          </a:xfrm>
          <a:prstGeom prst="straightConnector1">
            <a:avLst/>
          </a:prstGeom>
          <a:ln w="6985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D4F5D60E-B9FA-156F-899D-E2006804EE81}"/>
              </a:ext>
            </a:extLst>
          </p:cNvPr>
          <p:cNvCxnSpPr>
            <a:cxnSpLocks/>
          </p:cNvCxnSpPr>
          <p:nvPr/>
        </p:nvCxnSpPr>
        <p:spPr>
          <a:xfrm>
            <a:off x="919691" y="3230045"/>
            <a:ext cx="537258" cy="0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C3FBB20A-16B3-015B-A66E-E7D5A781A2C1}"/>
              </a:ext>
            </a:extLst>
          </p:cNvPr>
          <p:cNvCxnSpPr>
            <a:cxnSpLocks/>
          </p:cNvCxnSpPr>
          <p:nvPr/>
        </p:nvCxnSpPr>
        <p:spPr>
          <a:xfrm>
            <a:off x="888206" y="4005900"/>
            <a:ext cx="568743" cy="0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1BB5B6BB-A7DD-3D42-B909-92CF046D98C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785650" y="3625971"/>
            <a:ext cx="1182019" cy="0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5C64BFBF-F7F3-8CB4-E809-8E2EB5BE755E}"/>
              </a:ext>
            </a:extLst>
          </p:cNvPr>
          <p:cNvGrpSpPr/>
          <p:nvPr/>
        </p:nvGrpSpPr>
        <p:grpSpPr>
          <a:xfrm>
            <a:off x="1004467" y="2010856"/>
            <a:ext cx="1208985" cy="855030"/>
            <a:chOff x="1423821" y="2010245"/>
            <a:chExt cx="1208985" cy="855030"/>
          </a:xfrm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C6C50A70-2D66-50B5-328D-8D2A57CC7D68}"/>
                </a:ext>
              </a:extLst>
            </p:cNvPr>
            <p:cNvGrpSpPr/>
            <p:nvPr/>
          </p:nvGrpSpPr>
          <p:grpSpPr>
            <a:xfrm>
              <a:off x="1519777" y="2010245"/>
              <a:ext cx="1017074" cy="561505"/>
              <a:chOff x="1519777" y="2032000"/>
              <a:chExt cx="1312323" cy="679450"/>
            </a:xfrm>
          </p:grpSpPr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680090C5-2ADC-BE73-A361-6287A981216F}"/>
                  </a:ext>
                </a:extLst>
              </p:cNvPr>
              <p:cNvSpPr/>
              <p:nvPr/>
            </p:nvSpPr>
            <p:spPr>
              <a:xfrm>
                <a:off x="1519777" y="2032000"/>
                <a:ext cx="1312323" cy="6794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7C81C017-BEC9-E8AA-3C39-205BE19DD658}"/>
                  </a:ext>
                </a:extLst>
              </p:cNvPr>
              <p:cNvSpPr/>
              <p:nvPr/>
            </p:nvSpPr>
            <p:spPr>
              <a:xfrm>
                <a:off x="1625600" y="2177249"/>
                <a:ext cx="1136650" cy="426251"/>
              </a:xfrm>
              <a:custGeom>
                <a:avLst/>
                <a:gdLst>
                  <a:gd name="connsiteX0" fmla="*/ 0 w 1136650"/>
                  <a:gd name="connsiteY0" fmla="*/ 426251 h 426251"/>
                  <a:gd name="connsiteX1" fmla="*/ 196850 w 1136650"/>
                  <a:gd name="connsiteY1" fmla="*/ 280201 h 426251"/>
                  <a:gd name="connsiteX2" fmla="*/ 323850 w 1136650"/>
                  <a:gd name="connsiteY2" fmla="*/ 801 h 426251"/>
                  <a:gd name="connsiteX3" fmla="*/ 469900 w 1136650"/>
                  <a:gd name="connsiteY3" fmla="*/ 375451 h 426251"/>
                  <a:gd name="connsiteX4" fmla="*/ 660400 w 1136650"/>
                  <a:gd name="connsiteY4" fmla="*/ 57951 h 426251"/>
                  <a:gd name="connsiteX5" fmla="*/ 882650 w 1136650"/>
                  <a:gd name="connsiteY5" fmla="*/ 350051 h 426251"/>
                  <a:gd name="connsiteX6" fmla="*/ 1136650 w 1136650"/>
                  <a:gd name="connsiteY6" fmla="*/ 83351 h 42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50" h="426251">
                    <a:moveTo>
                      <a:pt x="0" y="426251"/>
                    </a:moveTo>
                    <a:cubicBezTo>
                      <a:pt x="71437" y="388680"/>
                      <a:pt x="142875" y="351109"/>
                      <a:pt x="196850" y="280201"/>
                    </a:cubicBezTo>
                    <a:cubicBezTo>
                      <a:pt x="250825" y="209293"/>
                      <a:pt x="278342" y="-15074"/>
                      <a:pt x="323850" y="801"/>
                    </a:cubicBezTo>
                    <a:cubicBezTo>
                      <a:pt x="369358" y="16676"/>
                      <a:pt x="413808" y="365926"/>
                      <a:pt x="469900" y="375451"/>
                    </a:cubicBezTo>
                    <a:cubicBezTo>
                      <a:pt x="525992" y="384976"/>
                      <a:pt x="591608" y="62184"/>
                      <a:pt x="660400" y="57951"/>
                    </a:cubicBezTo>
                    <a:cubicBezTo>
                      <a:pt x="729192" y="53718"/>
                      <a:pt x="803275" y="345818"/>
                      <a:pt x="882650" y="350051"/>
                    </a:cubicBezTo>
                    <a:cubicBezTo>
                      <a:pt x="962025" y="354284"/>
                      <a:pt x="1049337" y="218817"/>
                      <a:pt x="1136650" y="83351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2AD5178D-D533-39ED-AC1C-0585BF298E53}"/>
                </a:ext>
              </a:extLst>
            </p:cNvPr>
            <p:cNvSpPr txBox="1"/>
            <p:nvPr/>
          </p:nvSpPr>
          <p:spPr>
            <a:xfrm>
              <a:off x="1423821" y="2526721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003300"/>
                  </a:solidFill>
                </a:rPr>
                <a:t>Analogwert</a:t>
              </a:r>
            </a:p>
          </p:txBody>
        </p:sp>
      </p:grpSp>
      <p:sp>
        <p:nvSpPr>
          <p:cNvPr id="94" name="Textfeld 93">
            <a:extLst>
              <a:ext uri="{FF2B5EF4-FFF2-40B4-BE49-F238E27FC236}">
                <a16:creationId xmlns:a16="http://schemas.microsoft.com/office/drawing/2014/main" id="{8332E0AC-6A88-079E-5037-2002C19ECB53}"/>
              </a:ext>
            </a:extLst>
          </p:cNvPr>
          <p:cNvSpPr txBox="1"/>
          <p:nvPr/>
        </p:nvSpPr>
        <p:spPr>
          <a:xfrm>
            <a:off x="4886432" y="3041350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3300"/>
                </a:solidFill>
              </a:rPr>
              <a:t>Binärwert</a:t>
            </a:r>
          </a:p>
        </p:txBody>
      </p: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2741DD14-35EC-3F17-EA12-405BCAB8FF15}"/>
              </a:ext>
            </a:extLst>
          </p:cNvPr>
          <p:cNvGrpSpPr/>
          <p:nvPr/>
        </p:nvGrpSpPr>
        <p:grpSpPr>
          <a:xfrm>
            <a:off x="4914598" y="2531945"/>
            <a:ext cx="1017074" cy="561505"/>
            <a:chOff x="4821444" y="2513213"/>
            <a:chExt cx="1017074" cy="561505"/>
          </a:xfrm>
        </p:grpSpPr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C9A80CA2-710C-D1D1-BA51-C7D18DADB6AB}"/>
                </a:ext>
              </a:extLst>
            </p:cNvPr>
            <p:cNvSpPr/>
            <p:nvPr/>
          </p:nvSpPr>
          <p:spPr>
            <a:xfrm>
              <a:off x="4821444" y="2513213"/>
              <a:ext cx="1017074" cy="56150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C2D4EDBF-FB83-2805-8B3A-2DA75C57F478}"/>
                </a:ext>
              </a:extLst>
            </p:cNvPr>
            <p:cNvGrpSpPr/>
            <p:nvPr/>
          </p:nvGrpSpPr>
          <p:grpSpPr>
            <a:xfrm>
              <a:off x="4875162" y="2595627"/>
              <a:ext cx="909637" cy="378650"/>
              <a:chOff x="4252913" y="4618800"/>
              <a:chExt cx="909637" cy="378650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D58647AB-74FE-CA26-EB6A-70624BD1C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913" y="4997450"/>
                <a:ext cx="242887" cy="0"/>
              </a:xfrm>
              <a:prstGeom prst="line">
                <a:avLst/>
              </a:prstGeom>
              <a:ln>
                <a:solidFill>
                  <a:srgbClr val="FF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FF6BFB31-0A4C-92E2-E69C-DB9F39BAD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800" y="4618800"/>
                <a:ext cx="0" cy="375800"/>
              </a:xfrm>
              <a:prstGeom prst="line">
                <a:avLst/>
              </a:prstGeom>
              <a:ln>
                <a:solidFill>
                  <a:srgbClr val="FF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C02F093F-0786-7ED9-5BA3-AA6F14191F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800" y="4619562"/>
                <a:ext cx="392664" cy="0"/>
              </a:xfrm>
              <a:prstGeom prst="line">
                <a:avLst/>
              </a:prstGeom>
              <a:ln>
                <a:solidFill>
                  <a:srgbClr val="FF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F7CF5EDA-677C-4A3C-2FB9-AEAACC818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8464" y="4618800"/>
                <a:ext cx="0" cy="375800"/>
              </a:xfrm>
              <a:prstGeom prst="line">
                <a:avLst/>
              </a:prstGeom>
              <a:ln>
                <a:solidFill>
                  <a:srgbClr val="FF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AD35BD9B-54D4-673D-9EB8-04150051A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8464" y="4994600"/>
                <a:ext cx="274086" cy="0"/>
              </a:xfrm>
              <a:prstGeom prst="line">
                <a:avLst/>
              </a:prstGeom>
              <a:ln>
                <a:solidFill>
                  <a:srgbClr val="FF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5" name="Grafik 114" descr="Ein Bild, das Verkehrsschild, Schild enthält.&#10;&#10;Automatisch generierte Beschreibung">
            <a:extLst>
              <a:ext uri="{FF2B5EF4-FFF2-40B4-BE49-F238E27FC236}">
                <a16:creationId xmlns:a16="http://schemas.microsoft.com/office/drawing/2014/main" id="{B34FB0D6-6A40-CCB6-B8D8-4DF4DDD03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89" y="2084134"/>
            <a:ext cx="1060450" cy="1060450"/>
          </a:xfrm>
          <a:prstGeom prst="ellipse">
            <a:avLst/>
          </a:prstGeom>
          <a:ln w="4445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839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2E03424-6EA1-B0D3-5C39-3B5B5957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</a:t>
            </a:r>
            <a:r>
              <a:rPr lang="de-DE" u="sng" dirty="0"/>
              <a:t>Offline</a:t>
            </a:r>
            <a:r>
              <a:rPr lang="de-DE" dirty="0"/>
              <a:t>-</a:t>
            </a:r>
            <a:r>
              <a:rPr lang="de-DE" dirty="0" err="1"/>
              <a:t>Commissioning</a:t>
            </a:r>
            <a:r>
              <a:rPr lang="de-DE" dirty="0"/>
              <a:t> mit Lern- und Testmustern</a:t>
            </a:r>
            <a:br>
              <a:rPr lang="de-DE" dirty="0"/>
            </a:br>
            <a:endParaRPr lang="de-DE" dirty="0"/>
          </a:p>
        </p:txBody>
      </p:sp>
      <p:pic>
        <p:nvPicPr>
          <p:cNvPr id="15" name="Grafik 14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4155AF74-655C-BD1B-78D0-0B07C5CD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894181"/>
            <a:ext cx="7002220" cy="3938748"/>
          </a:xfrm>
          <a:prstGeom prst="rect">
            <a:avLst/>
          </a:prstGeom>
        </p:spPr>
      </p:pic>
      <p:pic>
        <p:nvPicPr>
          <p:cNvPr id="17" name="Grafik 16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E67BA4D9-24D2-DC98-64BD-5A22D5DB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894181"/>
            <a:ext cx="7022844" cy="3922994"/>
          </a:xfrm>
          <a:prstGeom prst="rect">
            <a:avLst/>
          </a:prstGeom>
        </p:spPr>
      </p:pic>
      <p:pic>
        <p:nvPicPr>
          <p:cNvPr id="19" name="Grafik 18" descr="Ein Bild, das Text, Diagramm, Reihe, Zahl enthält.">
            <a:extLst>
              <a:ext uri="{FF2B5EF4-FFF2-40B4-BE49-F238E27FC236}">
                <a16:creationId xmlns:a16="http://schemas.microsoft.com/office/drawing/2014/main" id="{EFA58B6F-D1A6-6471-4815-93D6A9D38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894181"/>
            <a:ext cx="6987022" cy="3922994"/>
          </a:xfrm>
          <a:prstGeom prst="rect">
            <a:avLst/>
          </a:prstGeom>
        </p:spPr>
      </p:pic>
      <p:pic>
        <p:nvPicPr>
          <p:cNvPr id="21" name="Grafik 20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CF78BCC6-3B6C-0979-06DA-0F56AD2DD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894181"/>
            <a:ext cx="6951198" cy="3874072"/>
          </a:xfrm>
          <a:prstGeom prst="rect">
            <a:avLst/>
          </a:prstGeom>
        </p:spPr>
      </p:pic>
      <p:pic>
        <p:nvPicPr>
          <p:cNvPr id="23" name="Grafik 22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1D7A607D-16AE-3779-862A-3180B38A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894181"/>
            <a:ext cx="6958798" cy="3943319"/>
          </a:xfrm>
          <a:prstGeom prst="rect">
            <a:avLst/>
          </a:prstGeom>
        </p:spPr>
      </p:pic>
      <p:pic>
        <p:nvPicPr>
          <p:cNvPr id="2" name="Grafik 1" descr="Ein Bild, das Verkehrsschild, Schild enthält.">
            <a:extLst>
              <a:ext uri="{FF2B5EF4-FFF2-40B4-BE49-F238E27FC236}">
                <a16:creationId xmlns:a16="http://schemas.microsoft.com/office/drawing/2014/main" id="{257AD074-353F-5EFB-5007-3F19A00A01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9" y="1106070"/>
            <a:ext cx="513118" cy="513118"/>
          </a:xfrm>
          <a:prstGeom prst="ellipse">
            <a:avLst/>
          </a:prstGeom>
          <a:ln w="1905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88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879377C6-9AF9-132A-CB10-99C48F51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55" y="838661"/>
            <a:ext cx="8524723" cy="224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B2E03424-6EA1-B0D3-5C39-3B5B5957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6000"/>
            <a:ext cx="8322500" cy="675000"/>
          </a:xfrm>
        </p:spPr>
        <p:txBody>
          <a:bodyPr/>
          <a:lstStyle/>
          <a:p>
            <a:r>
              <a:rPr lang="de-DE" dirty="0"/>
              <a:t>8. Optimierung des Lern-Algorithmus mit Focus-Learning </a:t>
            </a:r>
            <a:br>
              <a:rPr lang="de-DE" dirty="0"/>
            </a:b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F46CF90-7A2A-E65D-FF79-4E13CA8579D0}"/>
              </a:ext>
            </a:extLst>
          </p:cNvPr>
          <p:cNvSpPr txBox="1"/>
          <p:nvPr/>
        </p:nvSpPr>
        <p:spPr>
          <a:xfrm>
            <a:off x="1651909" y="3650190"/>
            <a:ext cx="15246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LM-1-Fehler bezogen auf</a:t>
            </a:r>
          </a:p>
          <a:p>
            <a:r>
              <a:rPr lang="de-DE" sz="1600" dirty="0">
                <a:solidFill>
                  <a:srgbClr val="0078DC"/>
                </a:solidFill>
              </a:rPr>
              <a:t>LM-1  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7D38C6A-6C6E-CB0A-A40F-A2B4D9AB7E3D}"/>
              </a:ext>
            </a:extLst>
          </p:cNvPr>
          <p:cNvSpPr/>
          <p:nvPr/>
        </p:nvSpPr>
        <p:spPr>
          <a:xfrm flipH="1">
            <a:off x="5108838" y="2687505"/>
            <a:ext cx="775230" cy="174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5921D9-7E07-CE46-694F-CCB5D45A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09" y="3315912"/>
            <a:ext cx="1430378" cy="327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7E2B989-A033-1FFE-6B52-A86BEFB58438}"/>
              </a:ext>
            </a:extLst>
          </p:cNvPr>
          <p:cNvSpPr txBox="1"/>
          <p:nvPr/>
        </p:nvSpPr>
        <p:spPr>
          <a:xfrm>
            <a:off x="292430" y="3784271"/>
            <a:ext cx="12200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LM = Lernmuster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E1671CA-8292-9251-0658-F07C85BBA209}"/>
              </a:ext>
            </a:extLst>
          </p:cNvPr>
          <p:cNvCxnSpPr>
            <a:cxnSpLocks/>
          </p:cNvCxnSpPr>
          <p:nvPr/>
        </p:nvCxnSpPr>
        <p:spPr>
          <a:xfrm flipH="1">
            <a:off x="3083719" y="2862262"/>
            <a:ext cx="2132817" cy="519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789F0EDF-26E4-5D7E-B7A6-A82FBD447551}"/>
              </a:ext>
            </a:extLst>
          </p:cNvPr>
          <p:cNvSpPr/>
          <p:nvPr/>
        </p:nvSpPr>
        <p:spPr>
          <a:xfrm flipH="1">
            <a:off x="5830112" y="2687504"/>
            <a:ext cx="775230" cy="174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2D1E556-229C-E6D3-48A3-2324617FFF40}"/>
              </a:ext>
            </a:extLst>
          </p:cNvPr>
          <p:cNvSpPr txBox="1"/>
          <p:nvPr/>
        </p:nvSpPr>
        <p:spPr>
          <a:xfrm>
            <a:off x="3233398" y="3661701"/>
            <a:ext cx="15246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LM-1-Fehler bezogen auf</a:t>
            </a:r>
          </a:p>
          <a:p>
            <a:r>
              <a:rPr lang="de-DE" sz="1600" dirty="0">
                <a:solidFill>
                  <a:srgbClr val="0078DC"/>
                </a:solidFill>
              </a:rPr>
              <a:t>LM-1+2  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23BA5245-F59D-6ADB-1760-00480DB72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211" y="3314781"/>
            <a:ext cx="1322783" cy="328667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CACE1FD-ADA3-AA3D-D81A-4140DF80D0D9}"/>
              </a:ext>
            </a:extLst>
          </p:cNvPr>
          <p:cNvCxnSpPr>
            <a:cxnSpLocks/>
          </p:cNvCxnSpPr>
          <p:nvPr/>
        </p:nvCxnSpPr>
        <p:spPr>
          <a:xfrm flipH="1">
            <a:off x="4321365" y="2862262"/>
            <a:ext cx="1735647" cy="478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E23A7140-0B11-1709-9BE9-F6E38DC60AF3}"/>
              </a:ext>
            </a:extLst>
          </p:cNvPr>
          <p:cNvSpPr/>
          <p:nvPr/>
        </p:nvSpPr>
        <p:spPr>
          <a:xfrm flipH="1">
            <a:off x="6554182" y="2687505"/>
            <a:ext cx="775230" cy="174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AB9DCE1-0458-E56B-DD24-F0233E6F4DBE}"/>
              </a:ext>
            </a:extLst>
          </p:cNvPr>
          <p:cNvSpPr/>
          <p:nvPr/>
        </p:nvSpPr>
        <p:spPr>
          <a:xfrm flipH="1">
            <a:off x="7275456" y="2687504"/>
            <a:ext cx="775230" cy="174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075DAE2C-48EA-AB1F-872F-3AAE1B4E4C10}"/>
              </a:ext>
            </a:extLst>
          </p:cNvPr>
          <p:cNvCxnSpPr>
            <a:cxnSpLocks/>
          </p:cNvCxnSpPr>
          <p:nvPr/>
        </p:nvCxnSpPr>
        <p:spPr>
          <a:xfrm flipH="1">
            <a:off x="5757772" y="2868870"/>
            <a:ext cx="1220784" cy="472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905B67D1-A8D2-6EA9-19C0-791BBE5E3DBD}"/>
              </a:ext>
            </a:extLst>
          </p:cNvPr>
          <p:cNvSpPr txBox="1"/>
          <p:nvPr/>
        </p:nvSpPr>
        <p:spPr>
          <a:xfrm>
            <a:off x="4675498" y="3661162"/>
            <a:ext cx="13106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LM-2-Fehler bezogen auf</a:t>
            </a:r>
          </a:p>
          <a:p>
            <a:r>
              <a:rPr lang="de-DE" sz="1600" dirty="0">
                <a:solidFill>
                  <a:srgbClr val="0078DC"/>
                </a:solidFill>
              </a:rPr>
              <a:t>LM-2  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E8B012DF-D9B9-615D-05E4-B9BB798EA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909" y="3317243"/>
            <a:ext cx="1198599" cy="321846"/>
          </a:xfrm>
          <a:prstGeom prst="rect">
            <a:avLst/>
          </a:prstGeom>
        </p:spPr>
      </p:pic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EBE5C77D-9F68-8A15-B48B-874D06724A82}"/>
              </a:ext>
            </a:extLst>
          </p:cNvPr>
          <p:cNvCxnSpPr>
            <a:cxnSpLocks/>
          </p:cNvCxnSpPr>
          <p:nvPr/>
        </p:nvCxnSpPr>
        <p:spPr>
          <a:xfrm flipH="1">
            <a:off x="6978556" y="2868870"/>
            <a:ext cx="698560" cy="472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7017743D-2465-CF39-BC9D-F9826ECBB7C8}"/>
              </a:ext>
            </a:extLst>
          </p:cNvPr>
          <p:cNvSpPr txBox="1"/>
          <p:nvPr/>
        </p:nvSpPr>
        <p:spPr>
          <a:xfrm>
            <a:off x="6022642" y="3661161"/>
            <a:ext cx="15246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LM-2-Fehler bezogen auf</a:t>
            </a:r>
          </a:p>
          <a:p>
            <a:r>
              <a:rPr lang="de-DE" sz="1600" dirty="0">
                <a:solidFill>
                  <a:srgbClr val="0078DC"/>
                </a:solidFill>
              </a:rPr>
              <a:t>LM-1+2  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BE66F01-B385-DABD-1DCE-D2658B59C983}"/>
              </a:ext>
            </a:extLst>
          </p:cNvPr>
          <p:cNvSpPr/>
          <p:nvPr/>
        </p:nvSpPr>
        <p:spPr>
          <a:xfrm flipH="1">
            <a:off x="7994148" y="2687503"/>
            <a:ext cx="775230" cy="174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6E1AE38B-7514-914D-F1F2-DE91F9AC9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994" y="3314781"/>
            <a:ext cx="1287384" cy="321846"/>
          </a:xfrm>
          <a:prstGeom prst="rect">
            <a:avLst/>
          </a:prstGeom>
        </p:spPr>
      </p:pic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EDAAFC6F-33B2-96ED-26A5-BACDDF5C2B69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8125686" y="2868870"/>
            <a:ext cx="249080" cy="445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8614BF78-5E67-23D3-8B43-56E474E0B0C8}"/>
              </a:ext>
            </a:extLst>
          </p:cNvPr>
          <p:cNvSpPr txBox="1"/>
          <p:nvPr/>
        </p:nvSpPr>
        <p:spPr>
          <a:xfrm>
            <a:off x="7428267" y="3661161"/>
            <a:ext cx="15246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Focus-</a:t>
            </a:r>
            <a:r>
              <a:rPr lang="de-DE" sz="1600" dirty="0" err="1">
                <a:solidFill>
                  <a:srgbClr val="0078DC"/>
                </a:solidFill>
              </a:rPr>
              <a:t>Learnig</a:t>
            </a:r>
            <a:r>
              <a:rPr lang="de-DE" sz="1600" dirty="0">
                <a:solidFill>
                  <a:srgbClr val="0078DC"/>
                </a:solidFill>
              </a:rPr>
              <a:t> Verstärkung</a:t>
            </a:r>
          </a:p>
        </p:txBody>
      </p:sp>
      <p:pic>
        <p:nvPicPr>
          <p:cNvPr id="80" name="Picture 28">
            <a:extLst>
              <a:ext uri="{FF2B5EF4-FFF2-40B4-BE49-F238E27FC236}">
                <a16:creationId xmlns:a16="http://schemas.microsoft.com/office/drawing/2014/main" id="{66ED061A-5231-4DD1-F135-D72FF45F5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295" y="1431429"/>
            <a:ext cx="932754" cy="882816"/>
          </a:xfrm>
          <a:prstGeom prst="rect">
            <a:avLst/>
          </a:prstGeom>
          <a:solidFill>
            <a:srgbClr val="003300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2A6D8F-2D8F-A0FA-4978-6256C25FB0B9}"/>
              </a:ext>
            </a:extLst>
          </p:cNvPr>
          <p:cNvSpPr txBox="1"/>
          <p:nvPr/>
        </p:nvSpPr>
        <p:spPr>
          <a:xfrm>
            <a:off x="6725863" y="4574054"/>
            <a:ext cx="14895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Engineered </a:t>
            </a:r>
            <a:r>
              <a:rPr lang="de-DE" sz="1050" dirty="0" err="1"/>
              <a:t>by</a:t>
            </a:r>
            <a:r>
              <a:rPr lang="de-DE" sz="1050" dirty="0"/>
              <a:t> NNW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14CB6C-5B36-F918-2ABF-E5B978524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98" y="3316172"/>
            <a:ext cx="1317605" cy="327276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1CD04F5-B3CD-C7C0-41F3-F7A490924743}"/>
              </a:ext>
            </a:extLst>
          </p:cNvPr>
          <p:cNvSpPr/>
          <p:nvPr/>
        </p:nvSpPr>
        <p:spPr>
          <a:xfrm>
            <a:off x="7415654" y="3661162"/>
            <a:ext cx="1489510" cy="675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2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2E03424-6EA1-B0D3-5C39-3B5B5957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6000"/>
            <a:ext cx="8322500" cy="675000"/>
          </a:xfrm>
        </p:spPr>
        <p:txBody>
          <a:bodyPr/>
          <a:lstStyle/>
          <a:p>
            <a:r>
              <a:rPr lang="de-DE" dirty="0"/>
              <a:t>9. Laden der Skalierungsdatei und der Wissensbasis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488C06-23BD-D656-DC86-44B61BB702C7}"/>
              </a:ext>
            </a:extLst>
          </p:cNvPr>
          <p:cNvSpPr txBox="1"/>
          <p:nvPr/>
        </p:nvSpPr>
        <p:spPr>
          <a:xfrm>
            <a:off x="6356065" y="4398269"/>
            <a:ext cx="258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Simatic S7 für Laufzeit KI</a:t>
            </a:r>
          </a:p>
        </p:txBody>
      </p:sp>
      <p:pic>
        <p:nvPicPr>
          <p:cNvPr id="3" name="Grafik 2" descr="Simatic S7 für Laufzeit KI">
            <a:extLst>
              <a:ext uri="{FF2B5EF4-FFF2-40B4-BE49-F238E27FC236}">
                <a16:creationId xmlns:a16="http://schemas.microsoft.com/office/drawing/2014/main" id="{1C5A135F-05E4-B102-27C9-F9C42FA77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99" y="1629935"/>
            <a:ext cx="2243678" cy="2768334"/>
          </a:xfrm>
          <a:prstGeom prst="rect">
            <a:avLst/>
          </a:prstGeom>
        </p:spPr>
      </p:pic>
      <p:sp>
        <p:nvSpPr>
          <p:cNvPr id="6" name="Legende: mit gebogener Linie 5">
            <a:extLst>
              <a:ext uri="{FF2B5EF4-FFF2-40B4-BE49-F238E27FC236}">
                <a16:creationId xmlns:a16="http://schemas.microsoft.com/office/drawing/2014/main" id="{5A3595F4-4A73-C639-E6A5-8591DE6CDDA5}"/>
              </a:ext>
            </a:extLst>
          </p:cNvPr>
          <p:cNvSpPr/>
          <p:nvPr/>
        </p:nvSpPr>
        <p:spPr>
          <a:xfrm>
            <a:off x="6461816" y="783681"/>
            <a:ext cx="2243678" cy="450459"/>
          </a:xfrm>
          <a:prstGeom prst="borderCallout2">
            <a:avLst>
              <a:gd name="adj1" fmla="val 100772"/>
              <a:gd name="adj2" fmla="val 50444"/>
              <a:gd name="adj3" fmla="val 123525"/>
              <a:gd name="adj4" fmla="val 51226"/>
              <a:gd name="adj5" fmla="val 211095"/>
              <a:gd name="adj6" fmla="val 6091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78DC"/>
                </a:solidFill>
              </a:rPr>
              <a:t>Profibus</a:t>
            </a:r>
            <a:r>
              <a:rPr lang="de-DE" dirty="0">
                <a:solidFill>
                  <a:srgbClr val="0078DC"/>
                </a:solidFill>
              </a:rPr>
              <a:t> zur HLT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70EC93-8894-BE03-9017-CD3F479AD8AD}"/>
              </a:ext>
            </a:extLst>
          </p:cNvPr>
          <p:cNvSpPr txBox="1"/>
          <p:nvPr/>
        </p:nvSpPr>
        <p:spPr>
          <a:xfrm>
            <a:off x="7417140" y="4784508"/>
            <a:ext cx="1409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HLT=Hauptleittechnik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D2930FB-A44A-921A-45AC-1335B0466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66" y="1206919"/>
            <a:ext cx="3517932" cy="1629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8980D81-C895-E19F-16FE-1236021B1E29}"/>
              </a:ext>
            </a:extLst>
          </p:cNvPr>
          <p:cNvSpPr txBox="1"/>
          <p:nvPr/>
        </p:nvSpPr>
        <p:spPr>
          <a:xfrm>
            <a:off x="148319" y="783681"/>
            <a:ext cx="176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Skalierungsdatei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6C3EA6-E137-1055-3D56-BCE6C3181EB3}"/>
              </a:ext>
            </a:extLst>
          </p:cNvPr>
          <p:cNvSpPr txBox="1"/>
          <p:nvPr/>
        </p:nvSpPr>
        <p:spPr>
          <a:xfrm>
            <a:off x="148319" y="2835999"/>
            <a:ext cx="176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8DC"/>
                </a:solidFill>
              </a:rPr>
              <a:t>Wissensbasis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7D6B73-92AA-9A70-F1CD-156E47B80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19" y="3222831"/>
            <a:ext cx="4952822" cy="1326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67BB18E-E521-F702-0812-B1E54FAFA9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54"/>
          <a:stretch/>
        </p:blipFill>
        <p:spPr>
          <a:xfrm>
            <a:off x="346278" y="4598041"/>
            <a:ext cx="518122" cy="192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Geschweifte Klammer links 23">
            <a:extLst>
              <a:ext uri="{FF2B5EF4-FFF2-40B4-BE49-F238E27FC236}">
                <a16:creationId xmlns:a16="http://schemas.microsoft.com/office/drawing/2014/main" id="{7DEE1065-6B5C-076F-06F7-B8E8BD7C4653}"/>
              </a:ext>
            </a:extLst>
          </p:cNvPr>
          <p:cNvSpPr/>
          <p:nvPr/>
        </p:nvSpPr>
        <p:spPr>
          <a:xfrm>
            <a:off x="4827302" y="1485901"/>
            <a:ext cx="1528763" cy="2912368"/>
          </a:xfrm>
          <a:prstGeom prst="leftBrace">
            <a:avLst/>
          </a:prstGeom>
          <a:ln w="50800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8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8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B9DC3-F12B-31FC-183A-D3CADAD4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NeuronalNetWorks! GmbH - Kurzübersicht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7D7738-6958-9CB7-03C5-024258DE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6661E12-C074-D5FA-A6CA-C1A9352A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1771"/>
              </p:ext>
            </p:extLst>
          </p:nvPr>
        </p:nvGraphicFramePr>
        <p:xfrm>
          <a:off x="503238" y="1044575"/>
          <a:ext cx="1905592" cy="97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592">
                  <a:extLst>
                    <a:ext uri="{9D8B030D-6E8A-4147-A177-3AD203B41FA5}">
                      <a16:colId xmlns:a16="http://schemas.microsoft.com/office/drawing/2014/main" val="2567587227"/>
                    </a:ext>
                  </a:extLst>
                </a:gridCol>
              </a:tblGrid>
              <a:tr h="38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1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E3FC"/>
                          </a:highlight>
                        </a:rPr>
                        <a:t>30+</a:t>
                      </a:r>
                      <a:endParaRPr lang="de-DE" sz="2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E3FC"/>
                        </a:highlight>
                        <a:latin typeface="Bahnschrift SemiBold SemiConden" panose="020B0502040204020203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3932761014"/>
                  </a:ext>
                </a:extLst>
              </a:tr>
              <a:tr h="59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7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F4FE"/>
                          </a:highlight>
                        </a:rPr>
                        <a:t>Jahre Erfahrung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941858707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7CD0C3B-96DF-C184-95F0-CA0FB2296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93717"/>
              </p:ext>
            </p:extLst>
          </p:nvPr>
        </p:nvGraphicFramePr>
        <p:xfrm>
          <a:off x="2460626" y="1046162"/>
          <a:ext cx="1817138" cy="97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38">
                  <a:extLst>
                    <a:ext uri="{9D8B030D-6E8A-4147-A177-3AD203B41FA5}">
                      <a16:colId xmlns:a16="http://schemas.microsoft.com/office/drawing/2014/main" val="1788097321"/>
                    </a:ext>
                  </a:extLst>
                </a:gridCol>
              </a:tblGrid>
              <a:tr h="38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1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E3FC"/>
                          </a:highlight>
                        </a:rPr>
                        <a:t>14</a:t>
                      </a:r>
                      <a:endParaRPr lang="de-DE" sz="2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E3FC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642857218"/>
                  </a:ext>
                </a:extLst>
              </a:tr>
              <a:tr h="59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7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F4FE"/>
                          </a:highlight>
                        </a:rPr>
                        <a:t>Projekte**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611100899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9AF604DF-43C3-68EE-08A4-01D39961F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38885"/>
              </p:ext>
            </p:extLst>
          </p:nvPr>
        </p:nvGraphicFramePr>
        <p:xfrm>
          <a:off x="4329560" y="1044575"/>
          <a:ext cx="1817138" cy="97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38">
                  <a:extLst>
                    <a:ext uri="{9D8B030D-6E8A-4147-A177-3AD203B41FA5}">
                      <a16:colId xmlns:a16="http://schemas.microsoft.com/office/drawing/2014/main" val="819058678"/>
                    </a:ext>
                  </a:extLst>
                </a:gridCol>
              </a:tblGrid>
              <a:tr h="38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1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E3FC"/>
                          </a:highlight>
                        </a:rPr>
                        <a:t>~ 3 Mio.€</a:t>
                      </a:r>
                      <a:endParaRPr lang="de-DE" sz="2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E3FC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950133849"/>
                  </a:ext>
                </a:extLst>
              </a:tr>
              <a:tr h="59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7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F4FE"/>
                          </a:highlight>
                        </a:rPr>
                        <a:t>Entwicklung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761586250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8DB69518-FC8C-8E98-FF09-6C65420D1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89854"/>
              </p:ext>
            </p:extLst>
          </p:nvPr>
        </p:nvGraphicFramePr>
        <p:xfrm>
          <a:off x="6198494" y="1044575"/>
          <a:ext cx="1817138" cy="97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38">
                  <a:extLst>
                    <a:ext uri="{9D8B030D-6E8A-4147-A177-3AD203B41FA5}">
                      <a16:colId xmlns:a16="http://schemas.microsoft.com/office/drawing/2014/main" val="3372673138"/>
                    </a:ext>
                  </a:extLst>
                </a:gridCol>
              </a:tblGrid>
              <a:tr h="38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1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E3FC"/>
                          </a:highlight>
                        </a:rPr>
                        <a:t>3</a:t>
                      </a:r>
                      <a:endParaRPr lang="de-DE" sz="2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E3FC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345151589"/>
                  </a:ext>
                </a:extLst>
              </a:tr>
              <a:tr h="59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7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F4FE"/>
                          </a:highlight>
                        </a:rPr>
                        <a:t>Produkte</a:t>
                      </a: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1961076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425E6873-7B49-2A3F-D3C5-5804EA6854AF}"/>
              </a:ext>
            </a:extLst>
          </p:cNvPr>
          <p:cNvSpPr txBox="1"/>
          <p:nvPr/>
        </p:nvSpPr>
        <p:spPr>
          <a:xfrm>
            <a:off x="6739721" y="4683611"/>
            <a:ext cx="135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*    Fokus NNW</a:t>
            </a:r>
          </a:p>
          <a:p>
            <a:r>
              <a:rPr lang="de-DE" sz="700" dirty="0"/>
              <a:t>**   mit Vorläufer- Firmen</a:t>
            </a: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F88BF7C2-2A7A-4648-D2EF-FDFDAD42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89951"/>
              </p:ext>
            </p:extLst>
          </p:nvPr>
        </p:nvGraphicFramePr>
        <p:xfrm>
          <a:off x="503238" y="2025116"/>
          <a:ext cx="1901042" cy="270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042">
                  <a:extLst>
                    <a:ext uri="{9D8B030D-6E8A-4147-A177-3AD203B41FA5}">
                      <a16:colId xmlns:a16="http://schemas.microsoft.com/office/drawing/2014/main" val="3018860149"/>
                    </a:ext>
                  </a:extLst>
                </a:gridCol>
              </a:tblGrid>
              <a:tr h="55578">
                <a:tc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60289408"/>
                  </a:ext>
                </a:extLst>
              </a:tr>
              <a:tr h="649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Anlagen-Engineering: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262625327"/>
                  </a:ext>
                </a:extLst>
              </a:tr>
              <a:tr h="538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- </a:t>
                      </a:r>
                      <a:r>
                        <a:rPr lang="de-DE" sz="1400" u="none" strike="noStrike" dirty="0" err="1">
                          <a:effectLst/>
                          <a:highlight>
                            <a:srgbClr val="E9F4FE"/>
                          </a:highlight>
                        </a:rPr>
                        <a:t>Elekro</a:t>
                      </a:r>
                      <a:r>
                        <a:rPr lang="de-DE" sz="14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- und Leittechnik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94765619"/>
                  </a:ext>
                </a:extLst>
              </a:tr>
              <a:tr h="538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- Thermische Verfahrenstechnik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841288479"/>
                  </a:ext>
                </a:extLst>
              </a:tr>
              <a:tr h="538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- Regenerative Energien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642885005"/>
                  </a:ext>
                </a:extLst>
              </a:tr>
              <a:tr h="3122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/>
                </a:tc>
                <a:extLst>
                  <a:ext uri="{0D108BD9-81ED-4DB2-BD59-A6C34878D82A}">
                    <a16:rowId xmlns:a16="http://schemas.microsoft.com/office/drawing/2014/main" val="742855696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69C7CD39-FB5C-A92A-D17A-BC6910903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30061"/>
              </p:ext>
            </p:extLst>
          </p:nvPr>
        </p:nvGraphicFramePr>
        <p:xfrm>
          <a:off x="2465176" y="2023757"/>
          <a:ext cx="1812587" cy="2708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587">
                  <a:extLst>
                    <a:ext uri="{9D8B030D-6E8A-4147-A177-3AD203B41FA5}">
                      <a16:colId xmlns:a16="http://schemas.microsoft.com/office/drawing/2014/main" val="22247008"/>
                    </a:ext>
                  </a:extLst>
                </a:gridCol>
              </a:tblGrid>
              <a:tr h="131340">
                <a:tc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915676035"/>
                  </a:ext>
                </a:extLst>
              </a:tr>
              <a:tr h="635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Deutschland*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858748458"/>
                  </a:ext>
                </a:extLst>
              </a:tr>
              <a:tr h="54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Niederlande*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343969485"/>
                  </a:ext>
                </a:extLst>
              </a:tr>
              <a:tr h="54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Österreich</a:t>
                      </a:r>
                      <a:endParaRPr lang="de-DE" sz="10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3670777388"/>
                  </a:ext>
                </a:extLst>
              </a:tr>
              <a:tr h="54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Niederlande</a:t>
                      </a:r>
                      <a:endParaRPr lang="de-DE" sz="10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2519930045"/>
                  </a:ext>
                </a:extLst>
              </a:tr>
              <a:tr h="31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England</a:t>
                      </a:r>
                      <a:endParaRPr lang="de-DE" sz="10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3305853844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9AE788-3BBD-A8F0-C5C2-CAE9E6789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87663"/>
              </p:ext>
            </p:extLst>
          </p:nvPr>
        </p:nvGraphicFramePr>
        <p:xfrm>
          <a:off x="4329560" y="2023756"/>
          <a:ext cx="1817138" cy="270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38">
                  <a:extLst>
                    <a:ext uri="{9D8B030D-6E8A-4147-A177-3AD203B41FA5}">
                      <a16:colId xmlns:a16="http://schemas.microsoft.com/office/drawing/2014/main" val="2608553667"/>
                    </a:ext>
                  </a:extLst>
                </a:gridCol>
              </a:tblGrid>
              <a:tr h="133078">
                <a:tc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3020570564"/>
                  </a:ext>
                </a:extLst>
              </a:tr>
              <a:tr h="65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~ 20.000 Mann-Stunden Entwicklungsarbeit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3832971282"/>
                  </a:ext>
                </a:extLst>
              </a:tr>
              <a:tr h="537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mit ursprünglich ca. 9 Teammitgliedern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021658999"/>
                  </a:ext>
                </a:extLst>
              </a:tr>
              <a:tr h="537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Ausgründung von Uniper SE 2023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68243604"/>
                  </a:ext>
                </a:extLst>
              </a:tr>
              <a:tr h="5374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/>
                </a:tc>
                <a:extLst>
                  <a:ext uri="{0D108BD9-81ED-4DB2-BD59-A6C34878D82A}">
                    <a16:rowId xmlns:a16="http://schemas.microsoft.com/office/drawing/2014/main" val="1089632082"/>
                  </a:ext>
                </a:extLst>
              </a:tr>
              <a:tr h="3126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/>
                </a:tc>
                <a:extLst>
                  <a:ext uri="{0D108BD9-81ED-4DB2-BD59-A6C34878D82A}">
                    <a16:rowId xmlns:a16="http://schemas.microsoft.com/office/drawing/2014/main" val="1741908657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A772C1B-C5BA-A3F8-B1D3-7A672B5B1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43396"/>
              </p:ext>
            </p:extLst>
          </p:nvPr>
        </p:nvGraphicFramePr>
        <p:xfrm>
          <a:off x="6198494" y="2023756"/>
          <a:ext cx="1817138" cy="270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38">
                  <a:extLst>
                    <a:ext uri="{9D8B030D-6E8A-4147-A177-3AD203B41FA5}">
                      <a16:colId xmlns:a16="http://schemas.microsoft.com/office/drawing/2014/main" val="3405801124"/>
                    </a:ext>
                  </a:extLst>
                </a:gridCol>
              </a:tblGrid>
              <a:tr h="130894">
                <a:tc>
                  <a:txBody>
                    <a:bodyPr/>
                    <a:lstStyle/>
                    <a:p>
                      <a:pPr algn="ctr" rtl="0" fontAlgn="ctr"/>
                      <a:endParaRPr lang="de-DE" sz="800" b="1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933131972"/>
                  </a:ext>
                </a:extLst>
              </a:tr>
              <a:tr h="65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AI-</a:t>
                      </a:r>
                      <a:r>
                        <a:rPr lang="de-DE" sz="1400" u="none" strike="noStrike" dirty="0" err="1">
                          <a:effectLst/>
                          <a:highlight>
                            <a:srgbClr val="F4FAFE"/>
                          </a:highlight>
                        </a:rPr>
                        <a:t>Prediction</a:t>
                      </a:r>
                      <a:r>
                        <a:rPr lang="de-DE" sz="14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*</a:t>
                      </a:r>
                      <a:endParaRPr lang="de-DE" sz="14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103240211"/>
                  </a:ext>
                </a:extLst>
              </a:tr>
              <a:tr h="536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AI-</a:t>
                      </a:r>
                      <a:r>
                        <a:rPr lang="de-DE" sz="1000" u="none" strike="noStrike" dirty="0" err="1">
                          <a:effectLst/>
                          <a:highlight>
                            <a:srgbClr val="E9F4FE"/>
                          </a:highlight>
                        </a:rPr>
                        <a:t>Assistant</a:t>
                      </a:r>
                      <a:endParaRPr lang="de-DE" sz="10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4177124652"/>
                  </a:ext>
                </a:extLst>
              </a:tr>
              <a:tr h="536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AI-Operator</a:t>
                      </a:r>
                      <a:endParaRPr lang="de-DE" sz="1000" b="0" i="0" u="none" strike="noStrike" dirty="0">
                        <a:solidFill>
                          <a:srgbClr val="5E5E5E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 anchor="ctr"/>
                </a:tc>
                <a:extLst>
                  <a:ext uri="{0D108BD9-81ED-4DB2-BD59-A6C34878D82A}">
                    <a16:rowId xmlns:a16="http://schemas.microsoft.com/office/drawing/2014/main" val="1339251724"/>
                  </a:ext>
                </a:extLst>
              </a:tr>
              <a:tr h="5361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effectLst/>
                          <a:highlight>
                            <a:srgbClr val="E9F4FE"/>
                          </a:highlight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F4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/>
                </a:tc>
                <a:extLst>
                  <a:ext uri="{0D108BD9-81ED-4DB2-BD59-A6C34878D82A}">
                    <a16:rowId xmlns:a16="http://schemas.microsoft.com/office/drawing/2014/main" val="3074408367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effectLst/>
                          <a:highlight>
                            <a:srgbClr val="F4FAFE"/>
                          </a:highlight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4FAF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310" marR="8310" marT="8310" marB="0"/>
                </a:tc>
                <a:extLst>
                  <a:ext uri="{0D108BD9-81ED-4DB2-BD59-A6C34878D82A}">
                    <a16:rowId xmlns:a16="http://schemas.microsoft.com/office/drawing/2014/main" val="70685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2E03424-6EA1-B0D3-5C39-3B5B5957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6000"/>
            <a:ext cx="8322500" cy="675000"/>
          </a:xfrm>
        </p:spPr>
        <p:txBody>
          <a:bodyPr/>
          <a:lstStyle/>
          <a:p>
            <a:r>
              <a:rPr lang="de-DE" dirty="0"/>
              <a:t>10. Start der deterministischen KI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22" name="Grafik 21" descr="Ein Bild, das Text, Screenshot, Software, Computer enthält.">
            <a:extLst>
              <a:ext uri="{FF2B5EF4-FFF2-40B4-BE49-F238E27FC236}">
                <a16:creationId xmlns:a16="http://schemas.microsoft.com/office/drawing/2014/main" id="{2A29B005-4BE7-75EB-A21D-81528B60D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" y="858435"/>
            <a:ext cx="5520604" cy="2771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D9D5880D-AA55-F0D8-367D-DADE99E7F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89" y="2327564"/>
            <a:ext cx="3471729" cy="2605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9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18701D0-5E40-4905-B16E-0851BF33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0" y="4618800"/>
            <a:ext cx="360000" cy="310500"/>
          </a:xfrm>
        </p:spPr>
        <p:txBody>
          <a:bodyPr/>
          <a:lstStyle/>
          <a:p>
            <a:fld id="{9D543ADB-E95E-4587-963D-D3C6AB2E96C0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9" name="Rechteck 19">
            <a:extLst>
              <a:ext uri="{FF2B5EF4-FFF2-40B4-BE49-F238E27FC236}">
                <a16:creationId xmlns:a16="http://schemas.microsoft.com/office/drawing/2014/main" id="{B7F86D71-FF46-4C8E-92B3-03FC48D7EBCA}"/>
              </a:ext>
            </a:extLst>
          </p:cNvPr>
          <p:cNvSpPr/>
          <p:nvPr/>
        </p:nvSpPr>
        <p:spPr>
          <a:xfrm>
            <a:off x="419604" y="1241038"/>
            <a:ext cx="3375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Projekt Referenzen (Auszug)</a:t>
            </a:r>
          </a:p>
        </p:txBody>
      </p:sp>
      <p:cxnSp>
        <p:nvCxnSpPr>
          <p:cNvPr id="22" name="Gerader Verbinder 463">
            <a:extLst>
              <a:ext uri="{FF2B5EF4-FFF2-40B4-BE49-F238E27FC236}">
                <a16:creationId xmlns:a16="http://schemas.microsoft.com/office/drawing/2014/main" id="{EEFC8385-FB79-4409-9884-DCE4562FBCC6}"/>
              </a:ext>
            </a:extLst>
          </p:cNvPr>
          <p:cNvCxnSpPr>
            <a:cxnSpLocks/>
          </p:cNvCxnSpPr>
          <p:nvPr/>
        </p:nvCxnSpPr>
        <p:spPr>
          <a:xfrm>
            <a:off x="515421" y="1545814"/>
            <a:ext cx="4756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6">
            <a:extLst>
              <a:ext uri="{FF2B5EF4-FFF2-40B4-BE49-F238E27FC236}">
                <a16:creationId xmlns:a16="http://schemas.microsoft.com/office/drawing/2014/main" id="{941A9813-CBD2-45F7-94BD-CB3BF385CBF1}"/>
              </a:ext>
            </a:extLst>
          </p:cNvPr>
          <p:cNvSpPr txBox="1"/>
          <p:nvPr/>
        </p:nvSpPr>
        <p:spPr>
          <a:xfrm>
            <a:off x="1817345" y="1603383"/>
            <a:ext cx="4223628" cy="133113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b="1" dirty="0">
                <a:solidFill>
                  <a:srgbClr val="5E5E5E"/>
                </a:solidFill>
                <a:latin typeface="Arial" panose="020B0604020202020204" pitchFamily="34" charset="0"/>
              </a:rPr>
              <a:t>Vorhersage Dampfeinbrüche*</a:t>
            </a:r>
          </a:p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b="1" dirty="0">
                <a:solidFill>
                  <a:srgbClr val="5E5E5E"/>
                </a:solidFill>
                <a:latin typeface="Arial" panose="020B0604020202020204" pitchFamily="34" charset="0"/>
              </a:rPr>
              <a:t>Vorhersage NOx- und NH3 Spitzen*</a:t>
            </a:r>
          </a:p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050" b="1" dirty="0">
                <a:solidFill>
                  <a:srgbClr val="5E5E5E"/>
                </a:solidFill>
                <a:latin typeface="Arial" panose="020B0604020202020204" pitchFamily="34" charset="0"/>
              </a:rPr>
              <a:t>Vorhersage CO-Spitzen*</a:t>
            </a:r>
            <a:endParaRPr lang="de-DE" sz="1100" dirty="0">
              <a:solidFill>
                <a:srgbClr val="5E5E5E"/>
              </a:solidFill>
              <a:latin typeface="Arial" panose="020B0604020202020204" pitchFamily="34" charset="0"/>
            </a:endParaRPr>
          </a:p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dirty="0">
                <a:solidFill>
                  <a:srgbClr val="5E5E5E"/>
                </a:solidFill>
                <a:latin typeface="Arial" panose="020B0604020202020204" pitchFamily="34" charset="0"/>
              </a:rPr>
              <a:t>Reduzierung Emissionen und Steigerung Dampfproduktion und Mülldurchsatz durch </a:t>
            </a:r>
            <a:r>
              <a:rPr lang="de-DE" sz="1100" b="1" dirty="0">
                <a:solidFill>
                  <a:srgbClr val="5E5E5E"/>
                </a:solidFill>
                <a:latin typeface="Arial" panose="020B0604020202020204" pitchFamily="34" charset="0"/>
              </a:rPr>
              <a:t>Optimierung Verbrennungsprozess*</a:t>
            </a:r>
          </a:p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dirty="0">
                <a:solidFill>
                  <a:srgbClr val="5E5E5E"/>
                </a:solidFill>
                <a:latin typeface="Arial" panose="020B0604020202020204" pitchFamily="34" charset="0"/>
              </a:rPr>
              <a:t>Verringerung Kesselverschmutzung / Verlängerung Reisezeit durch </a:t>
            </a:r>
            <a:r>
              <a:rPr lang="de-DE" sz="1100" b="1" dirty="0">
                <a:solidFill>
                  <a:srgbClr val="5E5E5E"/>
                </a:solidFill>
                <a:latin typeface="Arial" panose="020B0604020202020204" pitchFamily="34" charset="0"/>
              </a:rPr>
              <a:t>Reduzierung Kesseltemperatur*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401AF-1452-4460-AE7C-B92374C05A38}"/>
              </a:ext>
            </a:extLst>
          </p:cNvPr>
          <p:cNvSpPr/>
          <p:nvPr/>
        </p:nvSpPr>
        <p:spPr>
          <a:xfrm>
            <a:off x="515420" y="1614106"/>
            <a:ext cx="1191936" cy="1370294"/>
          </a:xfrm>
          <a:prstGeom prst="rect">
            <a:avLst/>
          </a:prstGeom>
          <a:solidFill>
            <a:srgbClr val="00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b="1" dirty="0"/>
              <a:t>Rostfeuerung:</a:t>
            </a:r>
          </a:p>
          <a:p>
            <a:r>
              <a:rPr lang="de-DE" sz="1100" b="1" dirty="0"/>
              <a:t>Müll / Biomasse</a:t>
            </a:r>
            <a:endParaRPr lang="en-US" sz="1100" b="1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137F0A5-6763-4B33-88CE-B82D243ECD10}"/>
              </a:ext>
            </a:extLst>
          </p:cNvPr>
          <p:cNvSpPr txBox="1"/>
          <p:nvPr/>
        </p:nvSpPr>
        <p:spPr>
          <a:xfrm>
            <a:off x="1785975" y="3111363"/>
            <a:ext cx="3650456" cy="16927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dirty="0">
                <a:solidFill>
                  <a:srgbClr val="5E5E5E"/>
                </a:solidFill>
                <a:latin typeface="Arial" panose="020B0604020202020204" pitchFamily="34" charset="0"/>
              </a:rPr>
              <a:t>Steuerung Verbrennungsluft**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A5FBE09D-C79F-42CE-8570-7A34066379D2}"/>
              </a:ext>
            </a:extLst>
          </p:cNvPr>
          <p:cNvSpPr txBox="1"/>
          <p:nvPr/>
        </p:nvSpPr>
        <p:spPr>
          <a:xfrm>
            <a:off x="1795950" y="3538795"/>
            <a:ext cx="416000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200" indent="-203200">
              <a:spcAft>
                <a:spcPts val="3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100" dirty="0">
                <a:solidFill>
                  <a:srgbClr val="5E5E5E"/>
                </a:solidFill>
                <a:latin typeface="Arial" panose="020B0604020202020204" pitchFamily="34" charset="0"/>
              </a:rPr>
              <a:t>Steigerung maximaler Leistung durch </a:t>
            </a:r>
            <a:r>
              <a:rPr lang="de-DE" sz="1100" dirty="0" err="1">
                <a:solidFill>
                  <a:srgbClr val="5E5E5E"/>
                </a:solidFill>
                <a:latin typeface="Arial" panose="020B0604020202020204" pitchFamily="34" charset="0"/>
              </a:rPr>
              <a:t>Vertrimmung</a:t>
            </a:r>
            <a:r>
              <a:rPr lang="de-DE" sz="1100" dirty="0">
                <a:solidFill>
                  <a:srgbClr val="5E5E5E"/>
                </a:solidFill>
                <a:latin typeface="Arial" panose="020B0604020202020204" pitchFamily="34" charset="0"/>
              </a:rPr>
              <a:t> Verbrennungsluft (Gas-Kessel)**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35CBEC-35DB-4570-B84A-B7F1F51ECB06}"/>
              </a:ext>
            </a:extLst>
          </p:cNvPr>
          <p:cNvSpPr/>
          <p:nvPr/>
        </p:nvSpPr>
        <p:spPr>
          <a:xfrm>
            <a:off x="504000" y="3100640"/>
            <a:ext cx="11919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b="1" dirty="0"/>
              <a:t>Wirbelschicht</a:t>
            </a:r>
            <a:endParaRPr 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F3F799-86C5-4983-ABF3-F333E26B799A}"/>
              </a:ext>
            </a:extLst>
          </p:cNvPr>
          <p:cNvSpPr/>
          <p:nvPr/>
        </p:nvSpPr>
        <p:spPr>
          <a:xfrm>
            <a:off x="504000" y="3538795"/>
            <a:ext cx="11919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b="1" dirty="0"/>
              <a:t>Gaskessel</a:t>
            </a:r>
            <a:endParaRPr lang="en-US" sz="11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18AC58-69A3-4E72-9C43-573FDA2B7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2" b="2916"/>
          <a:stretch/>
        </p:blipFill>
        <p:spPr bwMode="auto">
          <a:xfrm>
            <a:off x="5432081" y="472778"/>
            <a:ext cx="3729680" cy="47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7E25620-30FB-45E4-BBC9-2094A78DFA30}"/>
              </a:ext>
            </a:extLst>
          </p:cNvPr>
          <p:cNvSpPr/>
          <p:nvPr/>
        </p:nvSpPr>
        <p:spPr>
          <a:xfrm>
            <a:off x="5679281" y="571500"/>
            <a:ext cx="842963" cy="87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04538892-111E-4EF2-BBEE-CEAA6DB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675000"/>
          </a:xfrm>
        </p:spPr>
        <p:txBody>
          <a:bodyPr/>
          <a:lstStyle/>
          <a:p>
            <a:r>
              <a:rPr lang="de-DE" dirty="0"/>
              <a:t>Wir haben unsere KI für unterschiedliche Anwendungsfälle entwickelt</a:t>
            </a:r>
          </a:p>
        </p:txBody>
      </p:sp>
      <p:pic>
        <p:nvPicPr>
          <p:cNvPr id="3" name="Graphic 2" descr="Marker">
            <a:extLst>
              <a:ext uri="{FF2B5EF4-FFF2-40B4-BE49-F238E27FC236}">
                <a16:creationId xmlns:a16="http://schemas.microsoft.com/office/drawing/2014/main" id="{35CC55DC-36BD-42AB-82D5-75CB394BE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4675" y="2710660"/>
            <a:ext cx="176563" cy="176563"/>
          </a:xfrm>
          <a:prstGeom prst="rect">
            <a:avLst/>
          </a:prstGeom>
        </p:spPr>
      </p:pic>
      <p:pic>
        <p:nvPicPr>
          <p:cNvPr id="31" name="Graphic 30" descr="Marker">
            <a:extLst>
              <a:ext uri="{FF2B5EF4-FFF2-40B4-BE49-F238E27FC236}">
                <a16:creationId xmlns:a16="http://schemas.microsoft.com/office/drawing/2014/main" id="{181308E4-82F2-4249-8106-46281608C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0358" y="2833679"/>
            <a:ext cx="176563" cy="176563"/>
          </a:xfrm>
          <a:prstGeom prst="rect">
            <a:avLst/>
          </a:prstGeom>
        </p:spPr>
      </p:pic>
      <p:pic>
        <p:nvPicPr>
          <p:cNvPr id="32" name="Graphic 31" descr="Marker">
            <a:extLst>
              <a:ext uri="{FF2B5EF4-FFF2-40B4-BE49-F238E27FC236}">
                <a16:creationId xmlns:a16="http://schemas.microsoft.com/office/drawing/2014/main" id="{754A5F8D-F8B9-4AD4-8FB2-A5B2F07A4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0931" y="2923032"/>
            <a:ext cx="176563" cy="176563"/>
          </a:xfrm>
          <a:prstGeom prst="rect">
            <a:avLst/>
          </a:prstGeom>
        </p:spPr>
      </p:pic>
      <p:pic>
        <p:nvPicPr>
          <p:cNvPr id="33" name="Graphic 32" descr="Marker">
            <a:extLst>
              <a:ext uri="{FF2B5EF4-FFF2-40B4-BE49-F238E27FC236}">
                <a16:creationId xmlns:a16="http://schemas.microsoft.com/office/drawing/2014/main" id="{05E1CECE-8E25-4049-967E-391811FFE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2379" y="2984399"/>
            <a:ext cx="176563" cy="176563"/>
          </a:xfrm>
          <a:prstGeom prst="rect">
            <a:avLst/>
          </a:prstGeom>
        </p:spPr>
      </p:pic>
      <p:pic>
        <p:nvPicPr>
          <p:cNvPr id="34" name="Graphic 33" descr="Marker">
            <a:extLst>
              <a:ext uri="{FF2B5EF4-FFF2-40B4-BE49-F238E27FC236}">
                <a16:creationId xmlns:a16="http://schemas.microsoft.com/office/drawing/2014/main" id="{D198E7BB-35A0-40C4-A04A-51719631F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7171" y="3060534"/>
            <a:ext cx="176563" cy="176563"/>
          </a:xfrm>
          <a:prstGeom prst="rect">
            <a:avLst/>
          </a:prstGeom>
        </p:spPr>
      </p:pic>
      <p:pic>
        <p:nvPicPr>
          <p:cNvPr id="35" name="Graphic 34" descr="Marker">
            <a:extLst>
              <a:ext uri="{FF2B5EF4-FFF2-40B4-BE49-F238E27FC236}">
                <a16:creationId xmlns:a16="http://schemas.microsoft.com/office/drawing/2014/main" id="{60B504C5-B5CB-43E6-9A65-85C8676DD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3792" y="3104077"/>
            <a:ext cx="176563" cy="176563"/>
          </a:xfrm>
          <a:prstGeom prst="rect">
            <a:avLst/>
          </a:prstGeom>
        </p:spPr>
      </p:pic>
      <p:pic>
        <p:nvPicPr>
          <p:cNvPr id="37" name="Graphic 36" descr="Marker">
            <a:extLst>
              <a:ext uri="{FF2B5EF4-FFF2-40B4-BE49-F238E27FC236}">
                <a16:creationId xmlns:a16="http://schemas.microsoft.com/office/drawing/2014/main" id="{BE723729-B419-4CDC-9437-F8AF683C6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1846" y="3136669"/>
            <a:ext cx="176563" cy="176563"/>
          </a:xfrm>
          <a:prstGeom prst="rect">
            <a:avLst/>
          </a:prstGeom>
        </p:spPr>
      </p:pic>
      <p:pic>
        <p:nvPicPr>
          <p:cNvPr id="45" name="Graphic 44" descr="Marker">
            <a:extLst>
              <a:ext uri="{FF2B5EF4-FFF2-40B4-BE49-F238E27FC236}">
                <a16:creationId xmlns:a16="http://schemas.microsoft.com/office/drawing/2014/main" id="{39FA7E38-0E83-44B2-B7BC-790933B6B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4075" y="3189639"/>
            <a:ext cx="176563" cy="176563"/>
          </a:xfrm>
          <a:prstGeom prst="rect">
            <a:avLst/>
          </a:prstGeom>
        </p:spPr>
      </p:pic>
      <p:pic>
        <p:nvPicPr>
          <p:cNvPr id="50" name="Graphic 49" descr="Marker">
            <a:extLst>
              <a:ext uri="{FF2B5EF4-FFF2-40B4-BE49-F238E27FC236}">
                <a16:creationId xmlns:a16="http://schemas.microsoft.com/office/drawing/2014/main" id="{6B5060CD-A750-492E-A8F0-85DEB58D5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4050" y="3330801"/>
            <a:ext cx="176563" cy="176563"/>
          </a:xfrm>
          <a:prstGeom prst="rect">
            <a:avLst/>
          </a:prstGeom>
        </p:spPr>
      </p:pic>
      <p:pic>
        <p:nvPicPr>
          <p:cNvPr id="51" name="Graphic 50" descr="Marker">
            <a:extLst>
              <a:ext uri="{FF2B5EF4-FFF2-40B4-BE49-F238E27FC236}">
                <a16:creationId xmlns:a16="http://schemas.microsoft.com/office/drawing/2014/main" id="{87A9D54E-1E39-4B5D-BB1F-DC347258E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2356" y="3380031"/>
            <a:ext cx="176563" cy="176563"/>
          </a:xfrm>
          <a:prstGeom prst="rect">
            <a:avLst/>
          </a:prstGeom>
        </p:spPr>
      </p:pic>
      <p:pic>
        <p:nvPicPr>
          <p:cNvPr id="52" name="Graphic 51" descr="Marker">
            <a:extLst>
              <a:ext uri="{FF2B5EF4-FFF2-40B4-BE49-F238E27FC236}">
                <a16:creationId xmlns:a16="http://schemas.microsoft.com/office/drawing/2014/main" id="{8F229084-5A82-4B30-8404-8D7F7A43F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5379" y="3624472"/>
            <a:ext cx="176563" cy="176563"/>
          </a:xfrm>
          <a:prstGeom prst="rect">
            <a:avLst/>
          </a:prstGeom>
        </p:spPr>
      </p:pic>
      <p:pic>
        <p:nvPicPr>
          <p:cNvPr id="53" name="Graphic 52" descr="Marker">
            <a:extLst>
              <a:ext uri="{FF2B5EF4-FFF2-40B4-BE49-F238E27FC236}">
                <a16:creationId xmlns:a16="http://schemas.microsoft.com/office/drawing/2014/main" id="{8993F576-2C0A-4A24-BF75-4DD00069C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6019" y="3671607"/>
            <a:ext cx="176563" cy="176563"/>
          </a:xfrm>
          <a:prstGeom prst="rect">
            <a:avLst/>
          </a:prstGeom>
        </p:spPr>
      </p:pic>
      <p:pic>
        <p:nvPicPr>
          <p:cNvPr id="54" name="Graphic 53" descr="Marker">
            <a:extLst>
              <a:ext uri="{FF2B5EF4-FFF2-40B4-BE49-F238E27FC236}">
                <a16:creationId xmlns:a16="http://schemas.microsoft.com/office/drawing/2014/main" id="{53AE0E86-5C0B-4C2E-BC9B-1CDB0D3AB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9640" y="3486103"/>
            <a:ext cx="176563" cy="176563"/>
          </a:xfrm>
          <a:prstGeom prst="rect">
            <a:avLst/>
          </a:prstGeom>
        </p:spPr>
      </p:pic>
      <p:pic>
        <p:nvPicPr>
          <p:cNvPr id="55" name="Graphic 54" descr="Marker">
            <a:extLst>
              <a:ext uri="{FF2B5EF4-FFF2-40B4-BE49-F238E27FC236}">
                <a16:creationId xmlns:a16="http://schemas.microsoft.com/office/drawing/2014/main" id="{FBD5EBAB-D6AB-4419-B9D0-49BA87E69B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6061" y="1687171"/>
            <a:ext cx="176563" cy="176563"/>
          </a:xfrm>
          <a:prstGeom prst="rect">
            <a:avLst/>
          </a:prstGeom>
        </p:spPr>
      </p:pic>
      <p:pic>
        <p:nvPicPr>
          <p:cNvPr id="56" name="Graphic 55" descr="Marker">
            <a:extLst>
              <a:ext uri="{FF2B5EF4-FFF2-40B4-BE49-F238E27FC236}">
                <a16:creationId xmlns:a16="http://schemas.microsoft.com/office/drawing/2014/main" id="{E1A274DD-C035-4DCF-842F-762F2C0C0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1718" y="2383751"/>
            <a:ext cx="176563" cy="176563"/>
          </a:xfrm>
          <a:prstGeom prst="rect">
            <a:avLst/>
          </a:prstGeom>
        </p:spPr>
      </p:pic>
      <p:pic>
        <p:nvPicPr>
          <p:cNvPr id="29" name="Graphic 28" descr="Marker">
            <a:extLst>
              <a:ext uri="{FF2B5EF4-FFF2-40B4-BE49-F238E27FC236}">
                <a16:creationId xmlns:a16="http://schemas.microsoft.com/office/drawing/2014/main" id="{31A83288-4D96-4037-A583-341B8C6DFD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3792" y="2505420"/>
            <a:ext cx="176563" cy="176563"/>
          </a:xfrm>
          <a:prstGeom prst="rect">
            <a:avLst/>
          </a:prstGeom>
        </p:spPr>
      </p:pic>
      <p:cxnSp>
        <p:nvCxnSpPr>
          <p:cNvPr id="36" name="Gerader Verbinder 463">
            <a:extLst>
              <a:ext uri="{FF2B5EF4-FFF2-40B4-BE49-F238E27FC236}">
                <a16:creationId xmlns:a16="http://schemas.microsoft.com/office/drawing/2014/main" id="{8AF5047B-106C-4458-8CAF-22FF43DF5CAB}"/>
              </a:ext>
            </a:extLst>
          </p:cNvPr>
          <p:cNvCxnSpPr>
            <a:cxnSpLocks/>
          </p:cNvCxnSpPr>
          <p:nvPr/>
        </p:nvCxnSpPr>
        <p:spPr>
          <a:xfrm>
            <a:off x="504000" y="4450183"/>
            <a:ext cx="47566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B993513-C1FC-6322-643D-0608F1BC8E35}"/>
              </a:ext>
            </a:extLst>
          </p:cNvPr>
          <p:cNvSpPr txBox="1"/>
          <p:nvPr/>
        </p:nvSpPr>
        <p:spPr>
          <a:xfrm>
            <a:off x="4149904" y="4715123"/>
            <a:ext cx="135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*    Fokus NNW</a:t>
            </a:r>
          </a:p>
          <a:p>
            <a:r>
              <a:rPr lang="de-DE" sz="700" dirty="0"/>
              <a:t>**   mit Vorläufer- Firmen</a:t>
            </a:r>
          </a:p>
        </p:txBody>
      </p:sp>
    </p:spTree>
    <p:extLst>
      <p:ext uri="{BB962C8B-B14F-4D97-AF65-F5344CB8AC3E}">
        <p14:creationId xmlns:p14="http://schemas.microsoft.com/office/powerpoint/2010/main" val="30751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24" grpId="0"/>
      <p:bldP spid="25" grpId="0"/>
      <p:bldP spid="26" grpId="0" animBg="1"/>
      <p:bldP spid="2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screen shot of a computer&#10;&#10;Description automatically generated">
            <a:extLst>
              <a:ext uri="{FF2B5EF4-FFF2-40B4-BE49-F238E27FC236}">
                <a16:creationId xmlns:a16="http://schemas.microsoft.com/office/drawing/2014/main" id="{259366F8-D291-40FC-AD38-60B4052C4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7" b="35436"/>
          <a:stretch/>
        </p:blipFill>
        <p:spPr>
          <a:xfrm>
            <a:off x="-22747" y="0"/>
            <a:ext cx="9166747" cy="5141453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4294967295"/>
          </p:nvPr>
        </p:nvSpPr>
        <p:spPr>
          <a:xfrm>
            <a:off x="1143000" y="993"/>
            <a:ext cx="6858000" cy="5143499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55" name="Textplatzhalter 13">
            <a:extLst>
              <a:ext uri="{FF2B5EF4-FFF2-40B4-BE49-F238E27FC236}">
                <a16:creationId xmlns:a16="http://schemas.microsoft.com/office/drawing/2014/main" id="{A7743BF0-BE59-4EE4-8C49-0AB992EAF152}"/>
              </a:ext>
            </a:extLst>
          </p:cNvPr>
          <p:cNvSpPr txBox="1">
            <a:spLocks/>
          </p:cNvSpPr>
          <p:nvPr/>
        </p:nvSpPr>
        <p:spPr>
          <a:xfrm>
            <a:off x="1142406" y="2047"/>
            <a:ext cx="6858000" cy="514349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155972" indent="-154781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157163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309563" indent="-15121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310754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463154" indent="-1524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4631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615554" indent="-152400" algn="l" defTabSz="685800" rtl="0" eaLnBrk="1" latinLnBrk="0" hangingPunct="1">
              <a:spcBef>
                <a:spcPts val="0"/>
              </a:spcBef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6155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D1F6A-8A80-4F7A-8940-8AEAA1C65B9A}"/>
              </a:ext>
            </a:extLst>
          </p:cNvPr>
          <p:cNvSpPr/>
          <p:nvPr/>
        </p:nvSpPr>
        <p:spPr>
          <a:xfrm>
            <a:off x="-45494" y="16158"/>
            <a:ext cx="9189494" cy="5143500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AB9C3219-E478-46F9-B3FC-88BE9E9D0262}"/>
              </a:ext>
            </a:extLst>
          </p:cNvPr>
          <p:cNvSpPr txBox="1">
            <a:spLocks/>
          </p:cNvSpPr>
          <p:nvPr/>
        </p:nvSpPr>
        <p:spPr>
          <a:xfrm>
            <a:off x="2946399" y="1702127"/>
            <a:ext cx="3406129" cy="40359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155972" indent="-154781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157163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309563" indent="-15121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310754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463154" indent="-1524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4631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615554" indent="-152400" algn="l" defTabSz="685800" rtl="0" eaLnBrk="1" latinLnBrk="0" hangingPunct="1">
              <a:spcBef>
                <a:spcPts val="0"/>
              </a:spcBef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6155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Untertitel 2">
            <a:extLst>
              <a:ext uri="{FF2B5EF4-FFF2-40B4-BE49-F238E27FC236}">
                <a16:creationId xmlns:a16="http://schemas.microsoft.com/office/drawing/2014/main" id="{3F50BF2D-2D58-41E4-81E8-554BA01898AD}"/>
              </a:ext>
            </a:extLst>
          </p:cNvPr>
          <p:cNvSpPr txBox="1">
            <a:spLocks/>
          </p:cNvSpPr>
          <p:nvPr/>
        </p:nvSpPr>
        <p:spPr>
          <a:xfrm>
            <a:off x="-1148646" y="1723845"/>
            <a:ext cx="3406129" cy="40359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155972" indent="-154781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157163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309563" indent="-15121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310754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463154" indent="-1524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4631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615554" indent="-152400" algn="l" defTabSz="685800" rtl="0" eaLnBrk="1" latinLnBrk="0" hangingPunct="1">
              <a:spcBef>
                <a:spcPts val="0"/>
              </a:spcBef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6155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D69DC61C-F2D7-4E9B-A67D-40468A54E8D4}"/>
              </a:ext>
            </a:extLst>
          </p:cNvPr>
          <p:cNvSpPr txBox="1">
            <a:spLocks/>
          </p:cNvSpPr>
          <p:nvPr/>
        </p:nvSpPr>
        <p:spPr>
          <a:xfrm>
            <a:off x="-1127528" y="2482094"/>
            <a:ext cx="3003158" cy="26097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155972" indent="-154781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157163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309563" indent="-15121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310754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463154" indent="-1524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4631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615554" indent="-152400" algn="l" defTabSz="685800" rtl="0" eaLnBrk="1" latinLnBrk="0" hangingPunct="1">
              <a:spcBef>
                <a:spcPts val="0"/>
              </a:spcBef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6155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Textplatzhalter 7">
            <a:extLst>
              <a:ext uri="{FF2B5EF4-FFF2-40B4-BE49-F238E27FC236}">
                <a16:creationId xmlns:a16="http://schemas.microsoft.com/office/drawing/2014/main" id="{14ABF591-5AE0-402D-8546-D69AE0F1C389}"/>
              </a:ext>
            </a:extLst>
          </p:cNvPr>
          <p:cNvSpPr txBox="1">
            <a:spLocks/>
          </p:cNvSpPr>
          <p:nvPr/>
        </p:nvSpPr>
        <p:spPr>
          <a:xfrm>
            <a:off x="-1707446" y="2220070"/>
            <a:ext cx="3583076" cy="26097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155972" indent="-154781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157163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309563" indent="-15121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310754" indent="0" algn="l" defTabSz="685800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463154" indent="-152400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4631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615554" indent="-152400" algn="l" defTabSz="685800" rtl="0" eaLnBrk="1" latinLnBrk="0" hangingPunct="1">
              <a:spcBef>
                <a:spcPts val="0"/>
              </a:spcBef>
              <a:buClr>
                <a:srgbClr val="0078DC"/>
              </a:buClr>
              <a:buFont typeface="Wingdings" pitchFamily="2" charset="2"/>
              <a:buChar char=""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615554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35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8" name="Group 1">
            <a:extLst>
              <a:ext uri="{FF2B5EF4-FFF2-40B4-BE49-F238E27FC236}">
                <a16:creationId xmlns:a16="http://schemas.microsoft.com/office/drawing/2014/main" id="{02C53386-EB4C-42BD-B033-871117BD264D}"/>
              </a:ext>
            </a:extLst>
          </p:cNvPr>
          <p:cNvGrpSpPr/>
          <p:nvPr/>
        </p:nvGrpSpPr>
        <p:grpSpPr>
          <a:xfrm>
            <a:off x="2340905" y="-421799"/>
            <a:ext cx="3978625" cy="2822958"/>
            <a:chOff x="1450978" y="1558686"/>
            <a:chExt cx="4700463" cy="3335118"/>
          </a:xfrm>
        </p:grpSpPr>
        <p:sp>
          <p:nvSpPr>
            <p:cNvPr id="42" name="Untertitel 2">
              <a:extLst>
                <a:ext uri="{FF2B5EF4-FFF2-40B4-BE49-F238E27FC236}">
                  <a16:creationId xmlns:a16="http://schemas.microsoft.com/office/drawing/2014/main" id="{088F4737-AFD0-4064-B6C9-D8EC784F811C}"/>
                </a:ext>
              </a:extLst>
            </p:cNvPr>
            <p:cNvSpPr txBox="1">
              <a:spLocks/>
            </p:cNvSpPr>
            <p:nvPr/>
          </p:nvSpPr>
          <p:spPr>
            <a:xfrm>
              <a:off x="2111161" y="1558686"/>
              <a:ext cx="4024099" cy="476817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1pPr>
              <a:lvl2pPr marL="155972" indent="-154781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157163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309563" indent="-15121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310754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463154" indent="-15240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4631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615554" indent="-152400" algn="l" defTabSz="6858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6155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0" name="Textplatzhalter 6">
              <a:extLst>
                <a:ext uri="{FF2B5EF4-FFF2-40B4-BE49-F238E27FC236}">
                  <a16:creationId xmlns:a16="http://schemas.microsoft.com/office/drawing/2014/main" id="{9D5B054F-6EDF-4872-8280-0F06F995FE04}"/>
                </a:ext>
              </a:extLst>
            </p:cNvPr>
            <p:cNvSpPr txBox="1">
              <a:spLocks/>
            </p:cNvSpPr>
            <p:nvPr/>
          </p:nvSpPr>
          <p:spPr>
            <a:xfrm>
              <a:off x="2136110" y="2454501"/>
              <a:ext cx="3548018" cy="308324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1pPr>
              <a:lvl2pPr marL="155972" indent="-154781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157163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309563" indent="-15121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310754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463154" indent="-15240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4631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615554" indent="-152400" algn="l" defTabSz="6858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6155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2" name="Textplatzhalter 7">
              <a:extLst>
                <a:ext uri="{FF2B5EF4-FFF2-40B4-BE49-F238E27FC236}">
                  <a16:creationId xmlns:a16="http://schemas.microsoft.com/office/drawing/2014/main" id="{A2E68D73-4404-4718-B15D-61844FDEF4DE}"/>
                </a:ext>
              </a:extLst>
            </p:cNvPr>
            <p:cNvSpPr txBox="1">
              <a:spLocks/>
            </p:cNvSpPr>
            <p:nvPr/>
          </p:nvSpPr>
          <p:spPr>
            <a:xfrm>
              <a:off x="1450978" y="2144940"/>
              <a:ext cx="4233150" cy="308325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1pPr>
              <a:lvl2pPr marL="155972" indent="-154781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157163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309563" indent="-15121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310754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463154" indent="-15240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4631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615554" indent="-152400" algn="l" defTabSz="6858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6155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3" name="Text 1">
              <a:extLst>
                <a:ext uri="{FF2B5EF4-FFF2-40B4-BE49-F238E27FC236}">
                  <a16:creationId xmlns:a16="http://schemas.microsoft.com/office/drawing/2014/main" id="{DB3397B7-4BA5-4D36-A75A-2531CED6A11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136110" y="2765073"/>
              <a:ext cx="3548018" cy="308324"/>
            </a:xfrm>
            <a:prstGeom prst="rect">
              <a:avLst/>
            </a:prstGeom>
          </p:spPr>
          <p:txBody>
            <a:bodyPr lIns="432000" rIns="0" anchor="ctr"/>
            <a:lstStyle>
              <a:lvl1pPr marL="0" indent="0" algn="r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55972" indent="-154781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157163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309563" indent="-15121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310754" indent="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463154" indent="-152400" algn="l" defTabSz="685800" rtl="0" eaLnBrk="1" latinLnBrk="0" hangingPunct="1">
                <a:spcBef>
                  <a:spcPts val="0"/>
                </a:spcBef>
                <a:spcAft>
                  <a:spcPts val="450"/>
                </a:spcAft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4631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615554" indent="-152400" algn="l" defTabSz="6858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615554" indent="0" algn="l" defTabSz="6858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35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1" name="Untertitel 2">
              <a:extLst>
                <a:ext uri="{FF2B5EF4-FFF2-40B4-BE49-F238E27FC236}">
                  <a16:creationId xmlns:a16="http://schemas.microsoft.com/office/drawing/2014/main" id="{1421E3AC-3CEB-46E3-BE9B-F86F9FE94CF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127342" y="3632144"/>
              <a:ext cx="4024099" cy="476817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r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207963" indent="-20637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20955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412750" indent="-201613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414338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617538" indent="-2032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6175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820738" indent="-203200" algn="l" defTabSz="9144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8207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Frank Gebhardt</a:t>
              </a:r>
            </a:p>
            <a:p>
              <a:pPr lvl="0">
                <a:defRPr/>
              </a:pPr>
              <a:r>
                <a:rPr lang="en-US" sz="1200" b="0" dirty="0" err="1">
                  <a:solidFill>
                    <a:schemeClr val="bg1"/>
                  </a:solidFill>
                </a:rPr>
                <a:t>Geschäftsführerender</a:t>
              </a:r>
              <a:r>
                <a:rPr lang="en-US" sz="1200" b="0" dirty="0">
                  <a:solidFill>
                    <a:schemeClr val="bg1"/>
                  </a:solidFill>
                </a:rPr>
                <a:t> </a:t>
              </a:r>
              <a:r>
                <a:rPr lang="en-US" sz="1200" b="0" dirty="0" err="1">
                  <a:solidFill>
                    <a:schemeClr val="bg1"/>
                  </a:solidFill>
                </a:rPr>
                <a:t>Gesellschafter</a:t>
              </a:r>
              <a:endParaRPr 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platzhalter 6">
              <a:extLst>
                <a:ext uri="{FF2B5EF4-FFF2-40B4-BE49-F238E27FC236}">
                  <a16:creationId xmlns:a16="http://schemas.microsoft.com/office/drawing/2014/main" id="{0C2CAFD3-3CBD-4D20-969A-4476DB7AB19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603423" y="4585480"/>
              <a:ext cx="3548018" cy="308324"/>
            </a:xfrm>
            <a:prstGeom prst="rect">
              <a:avLst/>
            </a:prstGeom>
          </p:spPr>
          <p:txBody>
            <a:bodyPr vert="horz" lIns="432000" tIns="0" rIns="0" bIns="0" rtlCol="0" anchor="ctr">
              <a:noAutofit/>
            </a:bodyPr>
            <a:lstStyle>
              <a:lvl1pPr marL="0" indent="0" algn="r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200" b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207963" indent="-20637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20955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412750" indent="-201613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414338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617538" indent="-2032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6175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820738" indent="-203200" algn="l" defTabSz="9144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8207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</a:rPr>
                <a:t>+49 177 611 5983</a:t>
              </a:r>
            </a:p>
          </p:txBody>
        </p:sp>
        <p:sp>
          <p:nvSpPr>
            <p:cNvPr id="63" name="Textplatzhalter 7">
              <a:extLst>
                <a:ext uri="{FF2B5EF4-FFF2-40B4-BE49-F238E27FC236}">
                  <a16:creationId xmlns:a16="http://schemas.microsoft.com/office/drawing/2014/main" id="{BFB63296-C497-4967-AFFA-80415CEC8D8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56380" y="4186298"/>
              <a:ext cx="3795061" cy="308324"/>
            </a:xfrm>
            <a:prstGeom prst="rect">
              <a:avLst/>
            </a:prstGeom>
          </p:spPr>
          <p:txBody>
            <a:bodyPr vert="horz" lIns="432000" tIns="0" rIns="0" bIns="0" rtlCol="0" anchor="ctr">
              <a:noAutofit/>
            </a:bodyPr>
            <a:lstStyle>
              <a:lvl1pPr marL="0" indent="0" algn="r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200" b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207963" indent="-20637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20955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412750" indent="-201613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414338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617538" indent="-2032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6175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820738" indent="-203200" algn="l" defTabSz="9144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8207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err="1">
                  <a:solidFill>
                    <a:schemeClr val="bg1"/>
                  </a:solidFill>
                </a:rPr>
                <a:t>Frank.Gebhardt@neuronalnetworks.de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Untertitel 2">
              <a:extLst>
                <a:ext uri="{FF2B5EF4-FFF2-40B4-BE49-F238E27FC236}">
                  <a16:creationId xmlns:a16="http://schemas.microsoft.com/office/drawing/2014/main" id="{3D6E3FFA-684C-42A6-96E6-080CD7D3F2D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111160" y="1558686"/>
              <a:ext cx="4024099" cy="476817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marL="0" indent="0" algn="r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207963" indent="-20637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2pPr>
              <a:lvl3pPr marL="20955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3pPr>
              <a:lvl4pPr marL="412750" indent="-201613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4pPr>
              <a:lvl5pPr marL="414338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5pPr>
              <a:lvl6pPr marL="617538" indent="-2032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6pPr>
              <a:lvl7pPr marL="6175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7pPr>
              <a:lvl8pPr marL="820738" indent="-203200" algn="l" defTabSz="914400" rtl="0" eaLnBrk="1" latinLnBrk="0" hangingPunct="1">
                <a:spcBef>
                  <a:spcPts val="0"/>
                </a:spcBef>
                <a:buClr>
                  <a:srgbClr val="0078DC"/>
                </a:buClr>
                <a:buFont typeface="Wingdings" pitchFamily="2" charset="2"/>
                <a:buChar char=""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8pPr>
              <a:lvl9pPr marL="820738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00" kern="1200">
                  <a:solidFill>
                    <a:srgbClr val="5E5E5E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65" name="Picture 37">
            <a:extLst>
              <a:ext uri="{FF2B5EF4-FFF2-40B4-BE49-F238E27FC236}">
                <a16:creationId xmlns:a16="http://schemas.microsoft.com/office/drawing/2014/main" id="{92A461BD-22F1-4AAD-ADBF-EDAA64527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5914" y="1264287"/>
            <a:ext cx="1178988" cy="122484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15B6032-EC71-31F8-4DF0-CEA9DE265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70" y="250684"/>
            <a:ext cx="3802248" cy="4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15A4252-4677-4465-B047-35179C7C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des heutigen Vortrages</a:t>
            </a:r>
            <a:endParaRPr lang="de-DE" b="0" dirty="0"/>
          </a:p>
        </p:txBody>
      </p:sp>
      <p:sp>
        <p:nvSpPr>
          <p:cNvPr id="55" name="Slide Number Placeholder 8">
            <a:extLst>
              <a:ext uri="{FF2B5EF4-FFF2-40B4-BE49-F238E27FC236}">
                <a16:creationId xmlns:a16="http://schemas.microsoft.com/office/drawing/2014/main" id="{4FCDF899-33CF-4CD5-B1A2-46BD8B7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19EB7C9E-A1AD-4214-BD54-97EF56C8CD43}"/>
              </a:ext>
            </a:extLst>
          </p:cNvPr>
          <p:cNvSpPr txBox="1"/>
          <p:nvPr/>
        </p:nvSpPr>
        <p:spPr>
          <a:xfrm>
            <a:off x="504000" y="921949"/>
            <a:ext cx="6458660" cy="344761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b="1" dirty="0">
                <a:latin typeface="Arial" panose="020B0604020202020204" pitchFamily="34" charset="0"/>
              </a:rPr>
              <a:t>Einleitung</a:t>
            </a:r>
            <a:r>
              <a:rPr lang="de-DE" sz="1600" dirty="0">
                <a:latin typeface="Arial" panose="020B0604020202020204" pitchFamily="34" charset="0"/>
              </a:rPr>
              <a:t> in den Vortrag /Schwerpunkte</a:t>
            </a: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dirty="0">
                <a:latin typeface="Arial" panose="020B0604020202020204" pitchFamily="34" charset="0"/>
              </a:rPr>
              <a:t>NNW - </a:t>
            </a:r>
            <a:r>
              <a:rPr lang="de-DE" sz="1600" b="1" dirty="0">
                <a:latin typeface="Arial" panose="020B0604020202020204" pitchFamily="34" charset="0"/>
              </a:rPr>
              <a:t>Anwendungen</a:t>
            </a:r>
            <a:r>
              <a:rPr lang="de-DE" sz="1600" dirty="0">
                <a:latin typeface="Arial" panose="020B0604020202020204" pitchFamily="34" charset="0"/>
              </a:rPr>
              <a:t> von deterministischer KI</a:t>
            </a:r>
            <a:endParaRPr lang="de-DE" sz="16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dirty="0">
                <a:latin typeface="Arial" panose="020B0604020202020204" pitchFamily="34" charset="0"/>
              </a:rPr>
              <a:t>KI-</a:t>
            </a:r>
            <a:r>
              <a:rPr lang="de-DE" sz="1600" b="1" dirty="0">
                <a:latin typeface="Arial" panose="020B0604020202020204" pitchFamily="34" charset="0"/>
              </a:rPr>
              <a:t>Interaktionen</a:t>
            </a:r>
            <a:r>
              <a:rPr lang="de-DE" sz="1600" dirty="0">
                <a:latin typeface="Arial" panose="020B0604020202020204" pitchFamily="34" charset="0"/>
              </a:rPr>
              <a:t> mit der Leittechnik</a:t>
            </a: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b="1" dirty="0">
                <a:latin typeface="Arial" panose="020B0604020202020204" pitchFamily="34" charset="0"/>
              </a:rPr>
              <a:t>Vorhersage</a:t>
            </a:r>
            <a:r>
              <a:rPr lang="de-DE" sz="1600" dirty="0">
                <a:latin typeface="Arial" panose="020B0604020202020204" pitchFamily="34" charset="0"/>
              </a:rPr>
              <a:t> verfahrenstechnischer Größen in </a:t>
            </a:r>
            <a:r>
              <a:rPr lang="de-DE" sz="1600" dirty="0" err="1">
                <a:latin typeface="Arial" panose="020B0604020202020204" pitchFamily="34" charset="0"/>
              </a:rPr>
              <a:t>MVA‘s</a:t>
            </a:r>
            <a:endParaRPr lang="de-DE" sz="1600" dirty="0">
              <a:latin typeface="Arial" panose="020B0604020202020204" pitchFamily="34" charset="0"/>
            </a:endParaRP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dirty="0">
                <a:latin typeface="Arial" panose="020B0604020202020204" pitchFamily="34" charset="0"/>
              </a:rPr>
              <a:t>10 praktische </a:t>
            </a:r>
            <a:r>
              <a:rPr lang="de-DE" sz="1600" b="1" dirty="0">
                <a:latin typeface="Arial" panose="020B0604020202020204" pitchFamily="34" charset="0"/>
              </a:rPr>
              <a:t>Arbeits-Schritte</a:t>
            </a:r>
            <a:r>
              <a:rPr lang="de-DE" sz="1600" dirty="0">
                <a:latin typeface="Arial" panose="020B0604020202020204" pitchFamily="34" charset="0"/>
              </a:rPr>
              <a:t> für eine deterministische KI</a:t>
            </a: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r>
              <a:rPr lang="de-DE" sz="1600" b="1" dirty="0"/>
              <a:t>Anwendungsfälle</a:t>
            </a: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endParaRPr lang="de-DE" sz="1600" dirty="0">
              <a:latin typeface="Arial" panose="020B0604020202020204" pitchFamily="34" charset="0"/>
            </a:endParaRPr>
          </a:p>
          <a:p>
            <a:pPr marL="203200" indent="-203200">
              <a:lnSpc>
                <a:spcPct val="150000"/>
              </a:lnSpc>
              <a:spcAft>
                <a:spcPts val="600"/>
              </a:spcAft>
              <a:buClr>
                <a:srgbClr val="0078DC"/>
              </a:buClr>
              <a:buSzPct val="100000"/>
              <a:buFont typeface="Wingdings" panose="05000000000000000000" pitchFamily="2" charset="2"/>
              <a:buChar char=""/>
            </a:pP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61AB77-A93A-3394-730B-D7D039024239}"/>
              </a:ext>
            </a:extLst>
          </p:cNvPr>
          <p:cNvSpPr txBox="1"/>
          <p:nvPr/>
        </p:nvSpPr>
        <p:spPr>
          <a:xfrm>
            <a:off x="6495537" y="477405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/>
              <a:t>NNW= NeuronalNetworks! GmbH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787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4000" y="306000"/>
            <a:ext cx="8136000" cy="468033"/>
          </a:xfrm>
        </p:spPr>
        <p:txBody>
          <a:bodyPr/>
          <a:lstStyle/>
          <a:p>
            <a:r>
              <a:rPr lang="de-DE" dirty="0"/>
              <a:t>Einleitung in den Vortrag / Schwerpunkte 1v3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5" descr="Ein Bild, das Symbol, Logo, Entwurf, Schrift enthält.">
            <a:extLst>
              <a:ext uri="{FF2B5EF4-FFF2-40B4-BE49-F238E27FC236}">
                <a16:creationId xmlns:a16="http://schemas.microsoft.com/office/drawing/2014/main" id="{E2B99654-B660-3603-A46C-ECEC40CC0A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9" y="1363167"/>
            <a:ext cx="1833507" cy="1833507"/>
          </a:xfrm>
          <a:prstGeom prst="rect">
            <a:avLst/>
          </a:prstGeom>
        </p:spPr>
      </p:pic>
      <p:pic>
        <p:nvPicPr>
          <p:cNvPr id="8" name="Grafik 7" descr="Ein Bild, das Wärme, Natur, Flamme, Bernstein enthält.">
            <a:extLst>
              <a:ext uri="{FF2B5EF4-FFF2-40B4-BE49-F238E27FC236}">
                <a16:creationId xmlns:a16="http://schemas.microsoft.com/office/drawing/2014/main" id="{EFB1EA12-B5AF-76F8-CED2-16109A9B5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21" y="983148"/>
            <a:ext cx="3245357" cy="2331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Grafik 19" descr="Ein Bild, das Kreis, Reihe, Diagramm, Design enthält.">
            <a:extLst>
              <a:ext uri="{FF2B5EF4-FFF2-40B4-BE49-F238E27FC236}">
                <a16:creationId xmlns:a16="http://schemas.microsoft.com/office/drawing/2014/main" id="{E84BAD66-1C69-61B8-2B34-E701162EF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B5704"/>
              </a:clrFrom>
              <a:clrTo>
                <a:srgbClr val="CB57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13" y="2208534"/>
            <a:ext cx="910085" cy="87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9742D86B-BBD3-0942-BD62-E86BAC45821D}"/>
              </a:ext>
            </a:extLst>
          </p:cNvPr>
          <p:cNvSpPr/>
          <p:nvPr/>
        </p:nvSpPr>
        <p:spPr>
          <a:xfrm>
            <a:off x="2463945" y="1812884"/>
            <a:ext cx="1325880" cy="693420"/>
          </a:xfrm>
          <a:prstGeom prst="rightArrow">
            <a:avLst/>
          </a:prstGeom>
          <a:noFill/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00"/>
              </a:highlight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1E1B99-FA2C-1C6B-C162-2EAA008ED12E}"/>
              </a:ext>
            </a:extLst>
          </p:cNvPr>
          <p:cNvSpPr txBox="1"/>
          <p:nvPr/>
        </p:nvSpPr>
        <p:spPr>
          <a:xfrm>
            <a:off x="8359140" y="8361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CB340C3-2F22-5333-BAD2-AFADB4C978DE}"/>
              </a:ext>
            </a:extLst>
          </p:cNvPr>
          <p:cNvSpPr txBox="1"/>
          <p:nvPr/>
        </p:nvSpPr>
        <p:spPr>
          <a:xfrm>
            <a:off x="4016502" y="3597831"/>
            <a:ext cx="46234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DC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Verfahrenstechnische Anlagen</a:t>
            </a:r>
            <a:br>
              <a:rPr lang="de-DE" sz="1600" dirty="0"/>
            </a:br>
            <a:r>
              <a:rPr lang="de-DE" sz="1600" dirty="0"/>
              <a:t>→ hier speziell </a:t>
            </a:r>
            <a:r>
              <a:rPr lang="de-DE" sz="1600" b="1" dirty="0"/>
              <a:t>Müllverbrennungsanlagen</a:t>
            </a:r>
            <a:endParaRPr lang="de-DE" sz="1600" dirty="0"/>
          </a:p>
          <a:p>
            <a:pPr marL="742950" lvl="1" indent="-285750">
              <a:buClr>
                <a:srgbClr val="0078DC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mit konventioneller Steuerung</a:t>
            </a:r>
          </a:p>
          <a:p>
            <a:endParaRPr lang="de-DE" sz="1600" dirty="0" err="1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8982300-C084-FBF7-4A31-83364EF84FA0}"/>
              </a:ext>
            </a:extLst>
          </p:cNvPr>
          <p:cNvSpPr txBox="1"/>
          <p:nvPr/>
        </p:nvSpPr>
        <p:spPr>
          <a:xfrm>
            <a:off x="608440" y="3545925"/>
            <a:ext cx="340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DC"/>
              </a:buClr>
              <a:buFont typeface="Arial" panose="020B0604020202020204" pitchFamily="34" charset="0"/>
              <a:buChar char="•"/>
            </a:pPr>
            <a:r>
              <a:rPr lang="de-DE" sz="1600" b="1" dirty="0"/>
              <a:t>KI</a:t>
            </a:r>
          </a:p>
          <a:p>
            <a:pPr marL="742950" lvl="1" indent="-285750">
              <a:buClr>
                <a:srgbClr val="0078DC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vertrauenswürdig</a:t>
            </a:r>
          </a:p>
          <a:p>
            <a:pPr marL="742950" lvl="1" indent="-285750">
              <a:buClr>
                <a:srgbClr val="0078DC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deterministisch</a:t>
            </a:r>
          </a:p>
        </p:txBody>
      </p:sp>
    </p:spTree>
    <p:extLst>
      <p:ext uri="{BB962C8B-B14F-4D97-AF65-F5344CB8AC3E}">
        <p14:creationId xmlns:p14="http://schemas.microsoft.com/office/powerpoint/2010/main" val="23062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4000" y="306000"/>
            <a:ext cx="8136000" cy="468033"/>
          </a:xfrm>
        </p:spPr>
        <p:txBody>
          <a:bodyPr/>
          <a:lstStyle/>
          <a:p>
            <a:r>
              <a:rPr lang="de-DE" dirty="0"/>
              <a:t>Einleitung in den Vortrag / Schwerpunkte 2v3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0781" y="799132"/>
            <a:ext cx="8314599" cy="869124"/>
          </a:xfrm>
        </p:spPr>
        <p:txBody>
          <a:bodyPr/>
          <a:lstStyle/>
          <a:p>
            <a:pPr marL="495300" lvl="2" indent="-285750">
              <a:buClr>
                <a:srgbClr val="0070C0"/>
              </a:buClr>
              <a:buFont typeface="Symbol" panose="05050102010706020507" pitchFamily="18" charset="2"/>
              <a:buChar char="-"/>
            </a:pPr>
            <a:endParaRPr lang="de-DE" sz="1400" dirty="0">
              <a:highlight>
                <a:srgbClr val="FFFF00"/>
              </a:highlight>
            </a:endParaRPr>
          </a:p>
          <a:p>
            <a:pPr marL="49530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NeuronalNetWorks! GmbH (NNW) ist zurzeit spezialisiert auf die Vorhersage verfahrenstechnischer Größen wie zum Beispiel:</a:t>
            </a:r>
          </a:p>
          <a:p>
            <a:pPr lvl="2">
              <a:buClr>
                <a:srgbClr val="0070C0"/>
              </a:buClr>
            </a:pPr>
            <a:endParaRPr lang="de-DE" sz="1400" dirty="0">
              <a:solidFill>
                <a:schemeClr val="tx1"/>
              </a:solidFill>
            </a:endParaRPr>
          </a:p>
          <a:p>
            <a:pPr lvl="3" indent="0">
              <a:buClr>
                <a:srgbClr val="0070C0"/>
              </a:buClr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lvl="3" indent="0">
              <a:buClr>
                <a:srgbClr val="0070C0"/>
              </a:buClr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1E1B99-FA2C-1C6B-C162-2EAA008ED12E}"/>
              </a:ext>
            </a:extLst>
          </p:cNvPr>
          <p:cNvSpPr txBox="1"/>
          <p:nvPr/>
        </p:nvSpPr>
        <p:spPr>
          <a:xfrm>
            <a:off x="8359140" y="8361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 err="1"/>
          </a:p>
        </p:txBody>
      </p:sp>
      <p:pic>
        <p:nvPicPr>
          <p:cNvPr id="7" name="Grafik 6" descr="Ein Bild, das Symbol, Schrift, Grafiken, Clipart enthält.">
            <a:extLst>
              <a:ext uri="{FF2B5EF4-FFF2-40B4-BE49-F238E27FC236}">
                <a16:creationId xmlns:a16="http://schemas.microsoft.com/office/drawing/2014/main" id="{301EE9D1-EF97-204B-1E36-BEAB923E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8826" y="2688002"/>
            <a:ext cx="1574486" cy="1574486"/>
          </a:xfrm>
          <a:prstGeom prst="rect">
            <a:avLst/>
          </a:prstGeom>
        </p:spPr>
      </p:pic>
      <p:pic>
        <p:nvPicPr>
          <p:cNvPr id="11" name="Grafik 10" descr="Ein Bild, das Logo, Clipart, Symbol, Entwurf enthält.">
            <a:extLst>
              <a:ext uri="{FF2B5EF4-FFF2-40B4-BE49-F238E27FC236}">
                <a16:creationId xmlns:a16="http://schemas.microsoft.com/office/drawing/2014/main" id="{1FCBB672-B848-979B-3A71-9E7B9F6B6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4" y="2481457"/>
            <a:ext cx="1673543" cy="1658456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3D35A28-0CC7-1E57-CF39-F93EB8713A9F}"/>
              </a:ext>
            </a:extLst>
          </p:cNvPr>
          <p:cNvSpPr txBox="1">
            <a:spLocks/>
          </p:cNvSpPr>
          <p:nvPr/>
        </p:nvSpPr>
        <p:spPr>
          <a:xfrm>
            <a:off x="576167" y="2208628"/>
            <a:ext cx="2498895" cy="317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0" lvl="3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</a:rPr>
              <a:t>Dampfproduktion</a:t>
            </a:r>
          </a:p>
          <a:p>
            <a:pPr lvl="3" indent="0">
              <a:buClr>
                <a:srgbClr val="0070C0"/>
              </a:buClr>
              <a:buFont typeface="Wingdings" pitchFamily="2" charset="2"/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4CE356F-3D97-8128-F9A8-EB8E6158286A}"/>
              </a:ext>
            </a:extLst>
          </p:cNvPr>
          <p:cNvSpPr txBox="1">
            <a:spLocks/>
          </p:cNvSpPr>
          <p:nvPr/>
        </p:nvSpPr>
        <p:spPr>
          <a:xfrm>
            <a:off x="4704964" y="2208628"/>
            <a:ext cx="2498895" cy="396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207963" indent="-2063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412750" indent="-2016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4143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8DC"/>
              </a:buClr>
              <a:buFont typeface="Wingdings" pitchFamily="2" charset="2"/>
              <a:buChar char=""/>
              <a:defRPr sz="16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/>
                </a:solidFill>
              </a:rPr>
              <a:t>NOx/NH3 im Rauchgas </a:t>
            </a:r>
            <a:endParaRPr lang="de-DE" dirty="0">
              <a:solidFill>
                <a:schemeClr val="tx1"/>
              </a:solidFill>
            </a:endParaRPr>
          </a:p>
          <a:p>
            <a:pPr lvl="3" indent="0">
              <a:buClr>
                <a:srgbClr val="0070C0"/>
              </a:buClr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698500" lvl="3" indent="-285750">
              <a:buClr>
                <a:srgbClr val="0070C0"/>
              </a:buClr>
            </a:pPr>
            <a:endParaRPr lang="de-DE" dirty="0">
              <a:solidFill>
                <a:schemeClr val="tx1"/>
              </a:solidFill>
            </a:endParaRPr>
          </a:p>
          <a:p>
            <a:pPr lvl="3" indent="0">
              <a:buClr>
                <a:srgbClr val="0070C0"/>
              </a:buClr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02E68A-88AE-61C5-EA6D-A012CC5E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2E03288-BAFA-6DBA-43CF-C1B0101C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59002"/>
            <a:ext cx="7977060" cy="3025495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"/>
            </a:pPr>
            <a:r>
              <a:rPr lang="de-DE" dirty="0"/>
              <a:t>Darstellung des Signalweges von der Messung bis zur Auswertung im Leitsystem</a:t>
            </a:r>
          </a:p>
          <a:p>
            <a:pPr>
              <a:buClr>
                <a:srgbClr val="0070C0"/>
              </a:buClr>
            </a:pPr>
            <a:endParaRPr lang="de-DE" dirty="0"/>
          </a:p>
          <a:p>
            <a:pPr lvl="1">
              <a:buSzPct val="100000"/>
              <a:buFont typeface="Wingdings" pitchFamily="2" charset="2"/>
              <a:buChar char=""/>
            </a:pPr>
            <a:r>
              <a:rPr lang="de-DE" dirty="0"/>
              <a:t>Lernalgorithmus in Python Tensor Flow oder </a:t>
            </a:r>
            <a:r>
              <a:rPr lang="de-DE" dirty="0" err="1"/>
              <a:t>Cuda</a:t>
            </a:r>
            <a:r>
              <a:rPr lang="de-DE" dirty="0"/>
              <a:t>-C (NVIDIA)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SzPct val="100000"/>
              <a:buFont typeface="Wingdings" pitchFamily="2" charset="2"/>
              <a:buChar char=""/>
            </a:pPr>
            <a:r>
              <a:rPr lang="de-DE" dirty="0"/>
              <a:t>Focus Learning ©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SzPct val="100000"/>
              <a:buFont typeface="Wingdings" pitchFamily="2" charset="2"/>
              <a:buChar char=""/>
            </a:pPr>
            <a:r>
              <a:rPr lang="de-DE" dirty="0"/>
              <a:t>KI – Tools zur Optimierung während des laufenden Betriebes: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Optimierung und Anpassung des KI-Lernalgorithmus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Binäre Verknüpfungslogik im Leitsystem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70C0"/>
              </a:buClr>
            </a:pP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15796F-85CA-8186-89BB-544F5E6C3A1A}"/>
              </a:ext>
            </a:extLst>
          </p:cNvPr>
          <p:cNvSpPr txBox="1">
            <a:spLocks/>
          </p:cNvSpPr>
          <p:nvPr/>
        </p:nvSpPr>
        <p:spPr>
          <a:xfrm>
            <a:off x="504000" y="306000"/>
            <a:ext cx="8136000" cy="468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78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Einleitung in den Vortrag / Schwerpunkte 3v3</a:t>
            </a:r>
          </a:p>
        </p:txBody>
      </p:sp>
    </p:spTree>
    <p:extLst>
      <p:ext uri="{BB962C8B-B14F-4D97-AF65-F5344CB8AC3E}">
        <p14:creationId xmlns:p14="http://schemas.microsoft.com/office/powerpoint/2010/main" val="15012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NNW - Anwendungen von deterministischer KI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044000"/>
            <a:ext cx="8136000" cy="3237377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"/>
            </a:pPr>
            <a:r>
              <a:rPr lang="de-DE" b="1" dirty="0"/>
              <a:t>Deterministische KI </a:t>
            </a:r>
            <a:r>
              <a:rPr lang="de-DE" dirty="0"/>
              <a:t>aus Sicht NNW 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Vorhersagbarkeit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Reproduzierbarkeit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Fehlerbehebung und Debugging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Einfache Implementierung und Wartung</a:t>
            </a:r>
          </a:p>
          <a:p>
            <a:pPr lvl="3" indent="0">
              <a:buClr>
                <a:srgbClr val="0070C0"/>
              </a:buClr>
              <a:buNone/>
            </a:pPr>
            <a:r>
              <a:rPr lang="de-DE" sz="1400" dirty="0"/>
              <a:t>→ in z.B. verfahrenstechnischen (thermischen) Anlagen</a:t>
            </a:r>
          </a:p>
          <a:p>
            <a:pPr lvl="1">
              <a:buSzPct val="100000"/>
              <a:buFont typeface="Wingdings" pitchFamily="2" charset="2"/>
              <a:buChar char=""/>
            </a:pPr>
            <a:endParaRPr lang="de-DE" dirty="0"/>
          </a:p>
          <a:p>
            <a:pPr lvl="1">
              <a:buSzPct val="100000"/>
              <a:buFont typeface="Wingdings" pitchFamily="2" charset="2"/>
              <a:buChar char=""/>
            </a:pPr>
            <a:r>
              <a:rPr lang="de-DE" dirty="0"/>
              <a:t>NNW - </a:t>
            </a:r>
            <a:r>
              <a:rPr lang="de-DE" b="1" dirty="0"/>
              <a:t>Anwendungen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Vorhersage verfahrenstechnischer Größen (Schwerpunkt des Vortrages)</a:t>
            </a:r>
          </a:p>
          <a:p>
            <a:pPr marL="495300" lvl="2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/>
              <a:t>Steuerung von (Teil-) Anlagen</a:t>
            </a:r>
          </a:p>
          <a:p>
            <a:pPr lvl="2">
              <a:buClr>
                <a:srgbClr val="0070C0"/>
              </a:buClr>
            </a:pPr>
            <a:endParaRPr lang="de-DE" sz="1400" dirty="0"/>
          </a:p>
          <a:p>
            <a:pPr marL="1588" lvl="1" indent="0">
              <a:buSzPct val="10000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494504"/>
          </a:xfrm>
        </p:spPr>
        <p:txBody>
          <a:bodyPr anchor="t">
            <a:normAutofit/>
          </a:bodyPr>
          <a:lstStyle/>
          <a:p>
            <a:r>
              <a:rPr lang="de-DE" dirty="0"/>
              <a:t>KI-Interaktionen mit der Leittechnik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0000" y="4618800"/>
            <a:ext cx="360000" cy="3105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543ADB-E95E-4587-963D-D3C6AB2E96C0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8791C09-7A39-F19A-2B9C-EA00FC52C446}"/>
              </a:ext>
            </a:extLst>
          </p:cNvPr>
          <p:cNvSpPr/>
          <p:nvPr/>
        </p:nvSpPr>
        <p:spPr>
          <a:xfrm>
            <a:off x="504000" y="4128576"/>
            <a:ext cx="7227147" cy="494504"/>
          </a:xfrm>
          <a:prstGeom prst="roundRect">
            <a:avLst>
              <a:gd name="adj" fmla="val 28537"/>
            </a:avLst>
          </a:prstGeom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Verfahrenstechnischer Prozess (z.B. Müllverbrennung – Rost)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4F2F5987-5429-8F54-642C-B30FE1C8CA5C}"/>
              </a:ext>
            </a:extLst>
          </p:cNvPr>
          <p:cNvSpPr/>
          <p:nvPr/>
        </p:nvSpPr>
        <p:spPr>
          <a:xfrm>
            <a:off x="504006" y="2287282"/>
            <a:ext cx="7227141" cy="835969"/>
          </a:xfrm>
          <a:prstGeom prst="roundRect">
            <a:avLst>
              <a:gd name="adj" fmla="val 20573"/>
            </a:avLst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6032AEB-D5BE-10AC-EB9D-DE3C206D878C}"/>
              </a:ext>
            </a:extLst>
          </p:cNvPr>
          <p:cNvCxnSpPr>
            <a:cxnSpLocks/>
          </p:cNvCxnSpPr>
          <p:nvPr/>
        </p:nvCxnSpPr>
        <p:spPr>
          <a:xfrm flipV="1">
            <a:off x="1411217" y="3141480"/>
            <a:ext cx="0" cy="978291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8A1D976-C900-DEF1-DD12-CFE483184EF9}"/>
              </a:ext>
            </a:extLst>
          </p:cNvPr>
          <p:cNvSpPr txBox="1"/>
          <p:nvPr/>
        </p:nvSpPr>
        <p:spPr>
          <a:xfrm>
            <a:off x="1535631" y="3390614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Analoge</a:t>
            </a:r>
          </a:p>
          <a:p>
            <a:r>
              <a:rPr lang="de-DE" sz="1600" dirty="0"/>
              <a:t>Messungen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0303F588-439F-FADA-A9FC-084CBF563996}"/>
              </a:ext>
            </a:extLst>
          </p:cNvPr>
          <p:cNvSpPr/>
          <p:nvPr/>
        </p:nvSpPr>
        <p:spPr>
          <a:xfrm>
            <a:off x="504000" y="841583"/>
            <a:ext cx="7227147" cy="494504"/>
          </a:xfrm>
          <a:prstGeom prst="roundRect">
            <a:avLst>
              <a:gd name="adj" fmla="val 29875"/>
            </a:avLst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NNW – KI*, z.B. Vorhersage Dampfeinbruch, NOx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C9762A-2D88-3241-7EEA-C3A57D0ADAF9}"/>
              </a:ext>
            </a:extLst>
          </p:cNvPr>
          <p:cNvCxnSpPr>
            <a:cxnSpLocks/>
          </p:cNvCxnSpPr>
          <p:nvPr/>
        </p:nvCxnSpPr>
        <p:spPr>
          <a:xfrm flipV="1">
            <a:off x="1411819" y="1336087"/>
            <a:ext cx="0" cy="952250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F7AE7D6-B3CD-C8BE-2B13-E4F780755C78}"/>
              </a:ext>
            </a:extLst>
          </p:cNvPr>
          <p:cNvSpPr txBox="1"/>
          <p:nvPr/>
        </p:nvSpPr>
        <p:spPr>
          <a:xfrm>
            <a:off x="1522949" y="1581041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Analoge Messungen</a:t>
            </a:r>
          </a:p>
          <a:p>
            <a:r>
              <a:rPr lang="de-DE" sz="1600"/>
              <a:t>Plausibel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1AF3986-B7D4-B6B1-FFFE-ACAA27A1E70A}"/>
              </a:ext>
            </a:extLst>
          </p:cNvPr>
          <p:cNvCxnSpPr>
            <a:cxnSpLocks/>
          </p:cNvCxnSpPr>
          <p:nvPr/>
        </p:nvCxnSpPr>
        <p:spPr>
          <a:xfrm>
            <a:off x="3529052" y="1336087"/>
            <a:ext cx="0" cy="951195"/>
          </a:xfrm>
          <a:prstGeom prst="straightConnector1">
            <a:avLst/>
          </a:prstGeom>
          <a:ln w="698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14E0B645-C93C-B7AF-49EB-0BC22D53EC48}"/>
              </a:ext>
            </a:extLst>
          </p:cNvPr>
          <p:cNvSpPr txBox="1"/>
          <p:nvPr/>
        </p:nvSpPr>
        <p:spPr>
          <a:xfrm>
            <a:off x="3686243" y="1581041"/>
            <a:ext cx="1902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Analoge Ausgaben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AE45E61B-E268-2250-57ED-0D4D1910FC53}"/>
              </a:ext>
            </a:extLst>
          </p:cNvPr>
          <p:cNvSpPr/>
          <p:nvPr/>
        </p:nvSpPr>
        <p:spPr>
          <a:xfrm>
            <a:off x="712680" y="2306304"/>
            <a:ext cx="1398278" cy="555036"/>
          </a:xfrm>
          <a:prstGeom prst="roundRect">
            <a:avLst>
              <a:gd name="adj" fmla="val 32847"/>
            </a:avLst>
          </a:prstGeom>
          <a:solidFill>
            <a:srgbClr val="FFB481"/>
          </a:solidFill>
          <a:ln w="222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rgbClr val="003300"/>
                </a:solidFill>
              </a:rPr>
              <a:t>Plausi-bilisierung</a:t>
            </a:r>
            <a:endParaRPr lang="de-DE">
              <a:solidFill>
                <a:srgbClr val="00330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FCA56F2-D177-AFAA-740D-CAD27606A6A2}"/>
              </a:ext>
            </a:extLst>
          </p:cNvPr>
          <p:cNvSpPr txBox="1"/>
          <p:nvPr/>
        </p:nvSpPr>
        <p:spPr>
          <a:xfrm>
            <a:off x="2561718" y="2405829"/>
            <a:ext cx="208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Leittechnik</a:t>
            </a: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z.B. ABB Symphony, 800xA</a:t>
            </a:r>
          </a:p>
          <a:p>
            <a:endParaRPr lang="de-DE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9BD0970-BA13-5CA9-AA55-7B26BCCAF422}"/>
              </a:ext>
            </a:extLst>
          </p:cNvPr>
          <p:cNvCxnSpPr>
            <a:cxnSpLocks/>
          </p:cNvCxnSpPr>
          <p:nvPr/>
        </p:nvCxnSpPr>
        <p:spPr>
          <a:xfrm>
            <a:off x="3529052" y="3123251"/>
            <a:ext cx="0" cy="9965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F9F7343-9B25-D085-BDE7-2FAD96C5E4E9}"/>
              </a:ext>
            </a:extLst>
          </p:cNvPr>
          <p:cNvSpPr txBox="1"/>
          <p:nvPr/>
        </p:nvSpPr>
        <p:spPr>
          <a:xfrm>
            <a:off x="3726617" y="336326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Automatischer </a:t>
            </a:r>
          </a:p>
          <a:p>
            <a:r>
              <a:rPr lang="de-DE" sz="1600" dirty="0">
                <a:solidFill>
                  <a:srgbClr val="FF0000"/>
                </a:solidFill>
              </a:rPr>
              <a:t>Steuereingriff</a:t>
            </a:r>
          </a:p>
          <a:p>
            <a:endParaRPr lang="de-DE" sz="16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A4E41D9B-075E-0779-6673-CB0714647A66}"/>
              </a:ext>
            </a:extLst>
          </p:cNvPr>
          <p:cNvCxnSpPr>
            <a:cxnSpLocks/>
          </p:cNvCxnSpPr>
          <p:nvPr/>
        </p:nvCxnSpPr>
        <p:spPr>
          <a:xfrm>
            <a:off x="6159497" y="3134229"/>
            <a:ext cx="12049" cy="992794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DA91183-5D86-FC1C-D819-AAE838C47B47}"/>
              </a:ext>
            </a:extLst>
          </p:cNvPr>
          <p:cNvSpPr txBox="1"/>
          <p:nvPr/>
        </p:nvSpPr>
        <p:spPr>
          <a:xfrm>
            <a:off x="6330314" y="3391915"/>
            <a:ext cx="1400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chemeClr val="bg1">
                    <a:lumMod val="50000"/>
                  </a:schemeClr>
                </a:solidFill>
              </a:rPr>
              <a:t>Manueller 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</a:rPr>
              <a:t>Steuereingriff</a:t>
            </a:r>
          </a:p>
          <a:p>
            <a:endParaRPr lang="de-DE" sz="160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34BBEB44-7FD5-0653-F025-F0920CAFD645}"/>
              </a:ext>
            </a:extLst>
          </p:cNvPr>
          <p:cNvSpPr/>
          <p:nvPr/>
        </p:nvSpPr>
        <p:spPr>
          <a:xfrm>
            <a:off x="4809668" y="2398571"/>
            <a:ext cx="2699658" cy="716598"/>
          </a:xfrm>
          <a:prstGeom prst="roundRect">
            <a:avLst>
              <a:gd name="adj" fmla="val 21393"/>
            </a:avLst>
          </a:prstGeom>
          <a:solidFill>
            <a:srgbClr val="FFB481"/>
          </a:solidFill>
          <a:ln w="222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003300"/>
                </a:solidFill>
              </a:rPr>
              <a:t>Leitwarte:</a:t>
            </a:r>
          </a:p>
          <a:p>
            <a:pPr algn="ctr"/>
            <a:r>
              <a:rPr lang="de-DE">
                <a:solidFill>
                  <a:srgbClr val="003300"/>
                </a:solidFill>
              </a:rPr>
              <a:t>Anzeige + Operation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903E39-E4FB-32C7-F2B2-0DAA463B7C34}"/>
              </a:ext>
            </a:extLst>
          </p:cNvPr>
          <p:cNvSpPr txBox="1"/>
          <p:nvPr/>
        </p:nvSpPr>
        <p:spPr>
          <a:xfrm>
            <a:off x="2307691" y="4652151"/>
            <a:ext cx="49744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* Hardware: Siemens S7-Systemintegrator (Produkt vorhanden) / ABB Optimax**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14E5F5-AAD6-C459-9C13-B39E7197178C}"/>
              </a:ext>
            </a:extLst>
          </p:cNvPr>
          <p:cNvSpPr txBox="1"/>
          <p:nvPr/>
        </p:nvSpPr>
        <p:spPr>
          <a:xfrm>
            <a:off x="2234384" y="4875175"/>
            <a:ext cx="2662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**  Produktentwicklung bei Kundenprojekt</a:t>
            </a:r>
          </a:p>
        </p:txBody>
      </p:sp>
    </p:spTree>
    <p:extLst>
      <p:ext uri="{BB962C8B-B14F-4D97-AF65-F5344CB8AC3E}">
        <p14:creationId xmlns:p14="http://schemas.microsoft.com/office/powerpoint/2010/main" val="13678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3" grpId="0"/>
      <p:bldP spid="26" grpId="0"/>
      <p:bldP spid="31" grpId="0" animBg="1"/>
      <p:bldP spid="33" grpId="0"/>
      <p:bldP spid="37" grpId="0"/>
      <p:bldP spid="41" grpId="0"/>
      <p:bldP spid="3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45A91-54EE-993B-FB47-78CDB65E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Vorhersage verfahrenstechnischer Größen in </a:t>
            </a:r>
            <a:r>
              <a:rPr lang="de-DE" dirty="0" err="1"/>
              <a:t>MVA‘s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41A23-69E0-3702-A4F9-53208B7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26BBF3-70C7-8DFB-E75A-D7C36C2867B8}"/>
              </a:ext>
            </a:extLst>
          </p:cNvPr>
          <p:cNvSpPr txBox="1"/>
          <p:nvPr/>
        </p:nvSpPr>
        <p:spPr>
          <a:xfrm>
            <a:off x="58564" y="1248738"/>
            <a:ext cx="3025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lvl="3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Dampfproduktion </a:t>
            </a:r>
          </a:p>
          <a:p>
            <a:pPr marL="1106488" lvl="7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/>
                </a:solidFill>
              </a:rPr>
              <a:t>Einsparung fossiler Brennstoffe </a:t>
            </a:r>
          </a:p>
          <a:p>
            <a:pPr marL="1106488" lvl="7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/>
                </a:solidFill>
              </a:rPr>
              <a:t>CO2 Einsparung</a:t>
            </a:r>
          </a:p>
        </p:txBody>
      </p:sp>
      <p:pic>
        <p:nvPicPr>
          <p:cNvPr id="7" name="Grafik 6" descr="Ein Bild, das Symbol, Schrift, Grafiken, Clipart enthält.">
            <a:extLst>
              <a:ext uri="{FF2B5EF4-FFF2-40B4-BE49-F238E27FC236}">
                <a16:creationId xmlns:a16="http://schemas.microsoft.com/office/drawing/2014/main" id="{142CF457-A3D3-B81C-ABA4-9581EAEA1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05172" y="1136093"/>
            <a:ext cx="1574486" cy="1574486"/>
          </a:xfrm>
          <a:prstGeom prst="rect">
            <a:avLst/>
          </a:prstGeom>
        </p:spPr>
      </p:pic>
      <p:pic>
        <p:nvPicPr>
          <p:cNvPr id="8" name="Grafik 7" descr="Ein Bild, das Logo, Clipart, Symbol, Entwurf enthält.">
            <a:extLst>
              <a:ext uri="{FF2B5EF4-FFF2-40B4-BE49-F238E27FC236}">
                <a16:creationId xmlns:a16="http://schemas.microsoft.com/office/drawing/2014/main" id="{F1E083C9-7D89-8A1F-0AC2-41FAC4D67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28" y="2945257"/>
            <a:ext cx="1673543" cy="167354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3F9741-B574-E88A-FDA3-6042385DDA65}"/>
              </a:ext>
            </a:extLst>
          </p:cNvPr>
          <p:cNvSpPr txBox="1"/>
          <p:nvPr/>
        </p:nvSpPr>
        <p:spPr>
          <a:xfrm>
            <a:off x="295864" y="3659944"/>
            <a:ext cx="3328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lvl="3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/>
              <a:t>NOx/NH3 im Rauchgas </a:t>
            </a:r>
          </a:p>
          <a:p>
            <a:pPr marL="1106488" lvl="7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/>
                </a:solidFill>
              </a:rPr>
              <a:t>Einsparung kostenintensives Ammoniak </a:t>
            </a:r>
          </a:p>
        </p:txBody>
      </p:sp>
      <p:pic>
        <p:nvPicPr>
          <p:cNvPr id="10" name="Grafik 9" descr="Ein Bild, das Symbol, Logo, Entwurf, Schrift enthält.">
            <a:extLst>
              <a:ext uri="{FF2B5EF4-FFF2-40B4-BE49-F238E27FC236}">
                <a16:creationId xmlns:a16="http://schemas.microsoft.com/office/drawing/2014/main" id="{7119EA1F-99FA-1E2E-CADC-FA3483EC19E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41" y="2198243"/>
            <a:ext cx="1379933" cy="1379933"/>
          </a:xfrm>
          <a:prstGeom prst="rect">
            <a:avLst/>
          </a:prstGeom>
        </p:spPr>
      </p:pic>
      <p:pic>
        <p:nvPicPr>
          <p:cNvPr id="14" name="Grafik 13" descr="Ein Bild, das Verkehrsschild, Schild enthält.">
            <a:extLst>
              <a:ext uri="{FF2B5EF4-FFF2-40B4-BE49-F238E27FC236}">
                <a16:creationId xmlns:a16="http://schemas.microsoft.com/office/drawing/2014/main" id="{922625FC-A02F-C4D4-3F75-0F006472A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3" y="2199281"/>
            <a:ext cx="1338666" cy="1338666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AEE70978-FBAA-4DCF-8E84-D73EEE689688}"/>
              </a:ext>
            </a:extLst>
          </p:cNvPr>
          <p:cNvSpPr/>
          <p:nvPr/>
        </p:nvSpPr>
        <p:spPr>
          <a:xfrm>
            <a:off x="6496374" y="2521904"/>
            <a:ext cx="850379" cy="693420"/>
          </a:xfrm>
          <a:prstGeom prst="rightArrow">
            <a:avLst/>
          </a:prstGeom>
          <a:noFill/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18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1.02"/>
  <p:tag name="BASIS" val="UniperVorlage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IAAAAAAAAAAwAAAAMAAAAA/////wQAJwwAAAAAAAAAAAAAIAD///////////////8AAAD///////////////8DAAAAAwD///////8DAAAAAw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7KqhtrEMMdAggwY/65MbiAFAAAAAAADAAAAAwADAAAAAQADAAAAAwD///////8DAAAAAAD///////8DAAIA////////BAAAAAMAEAAL82q9nA17oU2TcH8yx5RkLgUAAAABAAMAAAAAAAMAAAAC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LKqhtrEMMdAggwY/65MbiADRGF0YQAbAAAABExpbmtlZFNoYXBlRGF0YQAFAAAAAAACTmFtZQAZAAAATGlua2VkU2hhcGVzRGF0YVByb3BlcnR5ABBWZXJzaW9uAAAAAAAJTGFzdFdyaXRlACzHHtp+AQAAAAEA/////8YAxgAAAAVfaWQAEAAAAATzar2cDXuhTZNwfzLHlGQuA0RhdGEAUwAAAAhQcmVzZW50YXRpb25TY2FubmVkRm9yTGlua2VkU2hhcGVzAAECTnVtYmVyRm9ybWF0U2VwYXJhdG9yTW9kZQAKAAAAQXV0b21hdGljAAACTmFtZQAkAAAATGlua2VkU2hhcGVQcmVzZW50YXRpb25TZXR0aW5nc0RhdGEAEFZlcnNpb24AAAAAAAlMYXN0V3JpdGUAPMce2n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Uniper_16x9">
  <a:themeElements>
    <a:clrScheme name="Uniper_1">
      <a:dk1>
        <a:srgbClr val="5E5E5E"/>
      </a:dk1>
      <a:lt1>
        <a:srgbClr val="FFFFFF"/>
      </a:lt1>
      <a:dk2>
        <a:srgbClr val="0078DC"/>
      </a:dk2>
      <a:lt2>
        <a:srgbClr val="FFFFFF"/>
      </a:lt2>
      <a:accent1>
        <a:srgbClr val="C1E3FC"/>
      </a:accent1>
      <a:accent2>
        <a:srgbClr val="00A7F0"/>
      </a:accent2>
      <a:accent3>
        <a:srgbClr val="0875BB"/>
      </a:accent3>
      <a:accent4>
        <a:srgbClr val="29527A"/>
      </a:accent4>
      <a:accent5>
        <a:srgbClr val="0097EE"/>
      </a:accent5>
      <a:accent6>
        <a:srgbClr val="8CCCF7"/>
      </a:accent6>
      <a:hlink>
        <a:srgbClr val="B3B3B3"/>
      </a:hlink>
      <a:folHlink>
        <a:srgbClr val="5E5E5E"/>
      </a:folHlink>
    </a:clrScheme>
    <a:fontScheme name="Un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niper_1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0875B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a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ED8C1C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b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FFEA00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c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B5D45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3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ED8C1C"/>
        </a:accent2>
        <a:accent3>
          <a:srgbClr val="5CBCF5"/>
        </a:accent3>
        <a:accent4>
          <a:srgbClr val="B5D45B"/>
        </a:accent4>
        <a:accent5>
          <a:srgbClr val="29527A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4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29527A"/>
        </a:accent1>
        <a:accent2>
          <a:srgbClr val="FFEA00"/>
        </a:accent2>
        <a:accent3>
          <a:srgbClr val="C1E3FC"/>
        </a:accent3>
        <a:accent4>
          <a:srgbClr val="B5D45B"/>
        </a:accent4>
        <a:accent5>
          <a:srgbClr val="ED8C1C"/>
        </a:accent5>
        <a:accent6>
          <a:srgbClr val="5CBCF5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5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E3D4BC"/>
        </a:accent1>
        <a:accent2>
          <a:srgbClr val="5CBCF5"/>
        </a:accent2>
        <a:accent3>
          <a:srgbClr val="5E5E5E"/>
        </a:accent3>
        <a:accent4>
          <a:srgbClr val="135B8B"/>
        </a:accent4>
        <a:accent5>
          <a:srgbClr val="B3B3B3"/>
        </a:accent5>
        <a:accent6>
          <a:srgbClr val="876C59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6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78DC"/>
        </a:accent2>
        <a:accent3>
          <a:srgbClr val="E3D4BC"/>
        </a:accent3>
        <a:accent4>
          <a:srgbClr val="876C59"/>
        </a:accent4>
        <a:accent5>
          <a:srgbClr val="5CBCF5"/>
        </a:accent5>
        <a:accent6>
          <a:srgbClr val="135B8B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iper_16x9">
  <a:themeElements>
    <a:clrScheme name="Uniper_1">
      <a:dk1>
        <a:srgbClr val="5E5E5E"/>
      </a:dk1>
      <a:lt1>
        <a:srgbClr val="FFFFFF"/>
      </a:lt1>
      <a:dk2>
        <a:srgbClr val="0078DC"/>
      </a:dk2>
      <a:lt2>
        <a:srgbClr val="FFFFFF"/>
      </a:lt2>
      <a:accent1>
        <a:srgbClr val="C1E3FC"/>
      </a:accent1>
      <a:accent2>
        <a:srgbClr val="00A7F0"/>
      </a:accent2>
      <a:accent3>
        <a:srgbClr val="0875BB"/>
      </a:accent3>
      <a:accent4>
        <a:srgbClr val="29527A"/>
      </a:accent4>
      <a:accent5>
        <a:srgbClr val="0097EE"/>
      </a:accent5>
      <a:accent6>
        <a:srgbClr val="8CCCF7"/>
      </a:accent6>
      <a:hlink>
        <a:srgbClr val="B3B3B3"/>
      </a:hlink>
      <a:folHlink>
        <a:srgbClr val="5E5E5E"/>
      </a:folHlink>
    </a:clrScheme>
    <a:fontScheme name="Un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niper_1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0875B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a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ED8C1C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b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FFEA00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c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B5D45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3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ED8C1C"/>
        </a:accent2>
        <a:accent3>
          <a:srgbClr val="5CBCF5"/>
        </a:accent3>
        <a:accent4>
          <a:srgbClr val="B5D45B"/>
        </a:accent4>
        <a:accent5>
          <a:srgbClr val="29527A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4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29527A"/>
        </a:accent1>
        <a:accent2>
          <a:srgbClr val="FFEA00"/>
        </a:accent2>
        <a:accent3>
          <a:srgbClr val="C1E3FC"/>
        </a:accent3>
        <a:accent4>
          <a:srgbClr val="B5D45B"/>
        </a:accent4>
        <a:accent5>
          <a:srgbClr val="ED8C1C"/>
        </a:accent5>
        <a:accent6>
          <a:srgbClr val="5CBCF5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5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E3D4BC"/>
        </a:accent1>
        <a:accent2>
          <a:srgbClr val="5CBCF5"/>
        </a:accent2>
        <a:accent3>
          <a:srgbClr val="5E5E5E"/>
        </a:accent3>
        <a:accent4>
          <a:srgbClr val="135B8B"/>
        </a:accent4>
        <a:accent5>
          <a:srgbClr val="B3B3B3"/>
        </a:accent5>
        <a:accent6>
          <a:srgbClr val="876C59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6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78DC"/>
        </a:accent2>
        <a:accent3>
          <a:srgbClr val="E3D4BC"/>
        </a:accent3>
        <a:accent4>
          <a:srgbClr val="876C59"/>
        </a:accent4>
        <a:accent5>
          <a:srgbClr val="5CBCF5"/>
        </a:accent5>
        <a:accent6>
          <a:srgbClr val="135B8B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per_1">
    <a:dk1>
      <a:srgbClr val="5E5E5E"/>
    </a:dk1>
    <a:lt1>
      <a:srgbClr val="FFFFFF"/>
    </a:lt1>
    <a:dk2>
      <a:srgbClr val="0078DC"/>
    </a:dk2>
    <a:lt2>
      <a:srgbClr val="FFFFFF"/>
    </a:lt2>
    <a:accent1>
      <a:srgbClr val="C1E3FC"/>
    </a:accent1>
    <a:accent2>
      <a:srgbClr val="00A7F0"/>
    </a:accent2>
    <a:accent3>
      <a:srgbClr val="0875BB"/>
    </a:accent3>
    <a:accent4>
      <a:srgbClr val="29527A"/>
    </a:accent4>
    <a:accent5>
      <a:srgbClr val="0097EE"/>
    </a:accent5>
    <a:accent6>
      <a:srgbClr val="8CCCF7"/>
    </a:accent6>
    <a:hlink>
      <a:srgbClr val="B3B3B3"/>
    </a:hlink>
    <a:folHlink>
      <a:srgbClr val="5E5E5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D3FEEBF2D504CA9AE4C41CE12D1B1" ma:contentTypeVersion="15" ma:contentTypeDescription="Ein neues Dokument erstellen." ma:contentTypeScope="" ma:versionID="722fdc4eaebebfa9ea24151088a39e4f">
  <xsd:schema xmlns:xsd="http://www.w3.org/2001/XMLSchema" xmlns:xs="http://www.w3.org/2001/XMLSchema" xmlns:p="http://schemas.microsoft.com/office/2006/metadata/properties" xmlns:ns2="ffe85465-82bb-4d74-b8b4-c1dc97a4adba" xmlns:ns3="467d9195-d198-49e3-9535-46866a73cf21" targetNamespace="http://schemas.microsoft.com/office/2006/metadata/properties" ma:root="true" ma:fieldsID="efa51e0a0c1d89c58611898192ae2251" ns2:_="" ns3:_="">
    <xsd:import namespace="ffe85465-82bb-4d74-b8b4-c1dc97a4adba"/>
    <xsd:import namespace="467d9195-d198-49e3-9535-46866a73cf2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85465-82bb-4d74-b8b4-c1dc97a4adb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344f33c1-72e3-486d-8032-eb1b2f48b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d9195-d198-49e3-9535-46866a73cf2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b6a6724-09dd-409d-af05-f707a83545de}" ma:internalName="TaxCatchAll" ma:showField="CatchAllData" ma:web="467d9195-d198-49e3-9535-46866a73cf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7d9195-d198-49e3-9535-46866a73cf21">
      <UserInfo>
        <DisplayName>Alexander Gebhardt</DisplayName>
        <AccountId>25</AccountId>
        <AccountType/>
      </UserInfo>
    </SharedWithUsers>
    <lcf76f155ced4ddcb4097134ff3c332f xmlns="ffe85465-82bb-4d74-b8b4-c1dc97a4adba">
      <Terms xmlns="http://schemas.microsoft.com/office/infopath/2007/PartnerControls"/>
    </lcf76f155ced4ddcb4097134ff3c332f>
    <TaxCatchAll xmlns="467d9195-d198-49e3-9535-46866a73cf21" xsi:nil="true"/>
  </documentManagement>
</p:properties>
</file>

<file path=customXml/itemProps1.xml><?xml version="1.0" encoding="utf-8"?>
<ds:datastoreItem xmlns:ds="http://schemas.openxmlformats.org/officeDocument/2006/customXml" ds:itemID="{AF3A1976-34A0-49FA-9969-CA0EBBE746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4B49E-4B50-45EB-AFF7-0B7E73249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85465-82bb-4d74-b8b4-c1dc97a4adba"/>
    <ds:schemaRef ds:uri="467d9195-d198-49e3-9535-46866a73c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64AA9A-E19A-410E-AE08-90372C8A7224}">
  <ds:schemaRefs>
    <ds:schemaRef ds:uri="467d9195-d198-49e3-9535-46866a73cf21"/>
    <ds:schemaRef ds:uri="ffe85465-82bb-4d74-b8b4-c1dc97a4ad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</Words>
  <Application>Microsoft Office PowerPoint</Application>
  <PresentationFormat>Bildschirmpräsentation (16:9)</PresentationFormat>
  <Paragraphs>253</Paragraphs>
  <Slides>22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Bahnschrift SemiBold SemiConden</vt:lpstr>
      <vt:lpstr>Calibri</vt:lpstr>
      <vt:lpstr>Cambria Math</vt:lpstr>
      <vt:lpstr>Courier New</vt:lpstr>
      <vt:lpstr>Georgia</vt:lpstr>
      <vt:lpstr>Symbol</vt:lpstr>
      <vt:lpstr>Times New Roman</vt:lpstr>
      <vt:lpstr>Wingdings</vt:lpstr>
      <vt:lpstr>Uniper_16x9</vt:lpstr>
      <vt:lpstr>1_Uniper_16x9</vt:lpstr>
      <vt:lpstr>think-cell Slide</vt:lpstr>
      <vt:lpstr>PowerPoint-Präsentation</vt:lpstr>
      <vt:lpstr>NeuronalNetWorks! GmbH - Kurzübersicht</vt:lpstr>
      <vt:lpstr>Inhalt des heutigen Vortrages</vt:lpstr>
      <vt:lpstr>Einleitung in den Vortrag / Schwerpunkte 1v3</vt:lpstr>
      <vt:lpstr>Einleitung in den Vortrag / Schwerpunkte 2v3</vt:lpstr>
      <vt:lpstr>PowerPoint-Präsentation</vt:lpstr>
      <vt:lpstr>NNW - Anwendungen von deterministischer KI</vt:lpstr>
      <vt:lpstr>KI-Interaktionen mit der Leittechnik</vt:lpstr>
      <vt:lpstr>Vorhersage verfahrenstechnischer Größen in MVA‘s</vt:lpstr>
      <vt:lpstr>10 praktische Arbeits-Schritte für eine deterministische KI</vt:lpstr>
      <vt:lpstr>1. Export von ca. relevanten 50 Messungen</vt:lpstr>
      <vt:lpstr>2. und 3. Korrelationsanalyse (Data Science) </vt:lpstr>
      <vt:lpstr>4. Aufbereitung der Lernmuster  </vt:lpstr>
      <vt:lpstr>5-1. Anlernen des neuronalen Netzes mit Cuda-C</vt:lpstr>
      <vt:lpstr>5-2 Anlernen des neuronalen Netzes mit Cuda-C</vt:lpstr>
      <vt:lpstr>6. Auswertung Ausgänge mit binärer Verknüpfungslogik  </vt:lpstr>
      <vt:lpstr>7. Offline-Commissioning mit Lern- und Testmustern </vt:lpstr>
      <vt:lpstr>8. Optimierung des Lern-Algorithmus mit Focus-Learning  </vt:lpstr>
      <vt:lpstr>9. Laden der Skalierungsdatei und der Wissensbasis  </vt:lpstr>
      <vt:lpstr>10. Start der deterministischen KI   </vt:lpstr>
      <vt:lpstr>Wir haben unsere KI für unterschiedliche Anwendungsfälle entwickelt</vt:lpstr>
      <vt:lpstr>PowerPoint-Präsentation</vt:lpstr>
    </vt:vector>
  </TitlesOfParts>
  <Company>Uniper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Uniper Presentation</dc:title>
  <dc:creator>Mathur, Tobias</dc:creator>
  <dc:description/>
  <cp:lastModifiedBy>Frank Gebhardt</cp:lastModifiedBy>
  <cp:revision>3</cp:revision>
  <cp:lastPrinted>2024-05-21T13:36:55Z</cp:lastPrinted>
  <dcterms:created xsi:type="dcterms:W3CDTF">2020-02-19T10:57:39Z</dcterms:created>
  <dcterms:modified xsi:type="dcterms:W3CDTF">2025-01-29T16:07:58Z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0x0101006CED3FEEBF2D504CA9AE4C41CE12D1B1</vt:lpwstr>
  </property>
  <property fmtid="{D5CDD505-2E9C-101B-9397-08002B2CF9AE}" pid="3" name="MSIP_Label_f4aa9843-4535-4692-b639-c5371f1ecc77_Enabled">
    <vt:lpwstr>true</vt:lpwstr>
  </property>
  <property fmtid="{D5CDD505-2E9C-101B-9397-08002B2CF9AE}" pid="4" name="MSIP_Label_f4aa9843-4535-4692-b639-c5371f1ecc77_SetDate">
    <vt:lpwstr>2021-02-24T14:45:25Z</vt:lpwstr>
  </property>
  <property fmtid="{D5CDD505-2E9C-101B-9397-08002B2CF9AE}" pid="5" name="MSIP_Label_f4aa9843-4535-4692-b639-c5371f1ecc77_Method">
    <vt:lpwstr>Privileged</vt:lpwstr>
  </property>
  <property fmtid="{D5CDD505-2E9C-101B-9397-08002B2CF9AE}" pid="6" name="MSIP_Label_f4aa9843-4535-4692-b639-c5371f1ecc77_Name">
    <vt:lpwstr>f4aa9843-4535-4692-b639-c5371f1ecc77</vt:lpwstr>
  </property>
  <property fmtid="{D5CDD505-2E9C-101B-9397-08002B2CF9AE}" pid="7" name="MSIP_Label_f4aa9843-4535-4692-b639-c5371f1ecc77_SiteId">
    <vt:lpwstr>db8e2f82-8a37-4c09-b7de-ed06547b5a20</vt:lpwstr>
  </property>
  <property fmtid="{D5CDD505-2E9C-101B-9397-08002B2CF9AE}" pid="8" name="MSIP_Label_f4aa9843-4535-4692-b639-c5371f1ecc77_ActionId">
    <vt:lpwstr>11f2e5be-ef2e-46bf-b378-7c5c65aeb787</vt:lpwstr>
  </property>
  <property fmtid="{D5CDD505-2E9C-101B-9397-08002B2CF9AE}" pid="9" name="MSIP_Label_f4aa9843-4535-4692-b639-c5371f1ecc77_ContentBits">
    <vt:lpwstr>0</vt:lpwstr>
  </property>
  <property fmtid="{D5CDD505-2E9C-101B-9397-08002B2CF9AE}" pid="10" name="ComplianceAssetId">
    <vt:lpwstr/>
  </property>
  <property fmtid="{D5CDD505-2E9C-101B-9397-08002B2CF9AE}" pid="11" name="MediaServiceImageTags">
    <vt:lpwstr/>
  </property>
</Properties>
</file>