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65" r:id="rId3"/>
    <p:sldId id="356" r:id="rId4"/>
    <p:sldId id="368" r:id="rId5"/>
    <p:sldId id="361" r:id="rId6"/>
    <p:sldId id="360" r:id="rId7"/>
    <p:sldId id="358" r:id="rId8"/>
    <p:sldId id="366" r:id="rId9"/>
    <p:sldId id="362" r:id="rId10"/>
    <p:sldId id="364" r:id="rId11"/>
    <p:sldId id="363" r:id="rId12"/>
    <p:sldId id="367" r:id="rId13"/>
    <p:sldId id="262" r:id="rId14"/>
    <p:sldId id="359" r:id="rId15"/>
    <p:sldId id="354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C483-0F80-4E3F-9E36-C404BABCACB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9-5A9E-4666-B0B1-7EE0AB15F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BC2E-8334-48A7-8D8D-CCFBE30AD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B6EE-6677-405D-82CE-ED5618D8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DB0E0-E559-4ECE-AB48-C8CC15FB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CA7-42DD-4301-B688-857582388CA6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57DE-7B2A-4D36-B013-A3BEF7C0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1DB3-6F16-449F-9948-F8287522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4332-0FB0-4A8F-90C6-10DA1429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22A13-9B08-4F58-98BB-4F3F04DE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FE55-2ADA-4163-A80D-3977B025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1716-45C6-415A-A405-76FE8F39B879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E711-8E1D-4805-8692-D2648C2A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7ADE-9638-4307-B815-9CED6D53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362C7-3C1A-4846-A716-C43363E6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1BD2-5F4D-4F45-B163-1897DFF90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2250-0809-402C-B4E2-BB3C569F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CDC8-C64C-4F73-B4D7-57D601EB1E39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6801-B51A-441B-87E6-8AED616E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B0413-42E7-4374-940E-089D18EC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333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1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67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93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9152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301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D487-CE17-40FF-9FA6-8D0525DB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C7C7C-FF52-4D87-B244-FC813AA9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1A40-40F5-4795-84F6-D24813B1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4AF-920F-4555-A8E2-CD24C7D49B23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BBD52-9FFC-451B-9F48-4DE96671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9741-DE1B-44DE-B8B4-0ADAB04F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63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4885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39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3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421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3798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3661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7311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536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16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0FB3-730F-4134-948F-56272E34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AB90C-0FC1-489B-BF6C-CF6BB9D8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7FF7-3A3C-42CA-8CBB-AD23E841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949-47CC-4500-9247-AA6EBBD720C1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072A-501B-481F-9389-0615EBB9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9456-A7C2-4AD5-8371-7AAF5CAE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3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K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6" descr="Grafik 6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3688" y="6622605"/>
            <a:ext cx="356462" cy="10695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hteck"/>
          <p:cNvSpPr txBox="1"/>
          <p:nvPr/>
        </p:nvSpPr>
        <p:spPr>
          <a:xfrm>
            <a:off x="407988" y="349611"/>
            <a:ext cx="11376026" cy="89931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lnSpcReduction="10000"/>
          </a:bodyPr>
          <a:lstStyle/>
          <a:p>
            <a:pPr defTabSz="914400">
              <a:lnSpc>
                <a:spcPct val="100000"/>
              </a:lnSpc>
              <a:spcBef>
                <a:spcPts val="650"/>
              </a:spcBef>
              <a:tabLst>
                <a:tab pos="266700" algn="l"/>
              </a:tabLst>
              <a:defRPr sz="12000" b="1">
                <a:solidFill>
                  <a:srgbClr val="009FD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000"/>
          </a:p>
        </p:txBody>
      </p:sp>
      <p:sp>
        <p:nvSpPr>
          <p:cNvPr id="32" name="Zum Bearbeiten doppelklick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7988" y="774700"/>
            <a:ext cx="11376025" cy="336445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ClrTx/>
              <a:buSzTx/>
              <a:buNone/>
              <a:tabLst/>
              <a:defRPr sz="1900" b="0">
                <a:solidFill>
                  <a:srgbClr val="FF9700"/>
                </a:solidFill>
                <a:latin typeface="+mj-lt"/>
                <a:ea typeface="+mj-ea"/>
                <a:cs typeface="+mj-cs"/>
                <a:sym typeface="Roboto Medium"/>
              </a:defRPr>
            </a:lvl1pPr>
          </a:lstStyle>
          <a:p>
            <a:r>
              <a:t>Zum Bearbeiten doppelklicken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/>
          </p:nvPr>
        </p:nvSpPr>
        <p:spPr>
          <a:xfrm>
            <a:off x="407988" y="128443"/>
            <a:ext cx="11376025" cy="671781"/>
          </a:xfrm>
          <a:prstGeom prst="rect">
            <a:avLst/>
          </a:prstGeom>
        </p:spPr>
        <p:txBody>
          <a:bodyPr anchor="ctr"/>
          <a:lstStyle>
            <a:lvl1pPr defTabSz="1219169">
              <a:lnSpc>
                <a:spcPct val="80000"/>
              </a:lnSpc>
              <a:spcBef>
                <a:spcPts val="0"/>
              </a:spcBef>
              <a:tabLst/>
              <a:defRPr sz="3750" b="0" spc="-75">
                <a:latin typeface="+mj-lt"/>
                <a:ea typeface="+mj-ea"/>
                <a:cs typeface="+mj-cs"/>
                <a:sym typeface="Roboto Medium"/>
              </a:defRPr>
            </a:lvl1pPr>
          </a:lstStyle>
          <a:p>
            <a:r>
              <a:t>Titeltext</a:t>
            </a:r>
          </a:p>
        </p:txBody>
      </p:sp>
      <p:sp>
        <p:nvSpPr>
          <p:cNvPr id="3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07987" y="1486690"/>
            <a:ext cx="5587684" cy="4891798"/>
          </a:xfrm>
          <a:prstGeom prst="rect">
            <a:avLst/>
          </a:prstGeom>
        </p:spPr>
        <p:txBody>
          <a:bodyPr/>
          <a:lstStyle>
            <a:lvl1pPr>
              <a:buSzPct val="200000"/>
              <a:defRPr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>
              <a:defRPr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>
              <a:defRPr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>
              <a:defRPr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>
              <a:defRPr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408754" y="6472181"/>
            <a:ext cx="750517" cy="141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Objektplatzhalter"/>
          <p:cNvSpPr txBox="1">
            <a:spLocks noGrp="1"/>
          </p:cNvSpPr>
          <p:nvPr>
            <p:ph sz="half" idx="3"/>
          </p:nvPr>
        </p:nvSpPr>
        <p:spPr>
          <a:xfrm>
            <a:off x="6198882" y="1495182"/>
            <a:ext cx="5587684" cy="487481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Roboto Regular"/>
                <a:sym typeface="Roboto Regular"/>
              </a:defRPr>
            </a:lvl1pPr>
          </a:lstStyle>
          <a:p>
            <a:pPr marL="533400" indent="-533400"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08036B9-D443-4EBB-94BB-C10397A1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2708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A424-DA2F-4209-9FCC-C7CD684B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02EA-EF9F-4779-9F68-82314CE26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74B6C-2A94-4CB6-9EB2-7265C4D15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E3CD8-07D5-4A13-892F-2E4FE316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0C9-0F87-471D-B320-7A88B9A81542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FA19-899D-41E5-90EC-6A081E45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BAF56-3544-4876-8D59-F00F0DA8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C22E-3C5D-42B2-A407-A9B6FA70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5C06D-A36A-4BAC-B7C2-C7A79B381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B55AF-01DB-4193-9793-BE3B170AC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9C5F1-49F8-4D1E-8BD0-6C8196E7C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C6DD3-3240-4195-BBD4-346B16F5D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952F1-0BBC-4A76-8934-B1AD2C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B571-E5B2-4620-BCFA-E97E4EA20DE8}" type="datetime1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F0497-4658-4B0B-A438-7C3B6007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A4614-CAF8-4469-A90F-881F9B8F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6338-7850-4558-8332-6F25DD5D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E6FB7-AC33-47ED-913B-415C8DE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344-B98F-4788-8D0C-C26D67B85B99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56130-D552-4D98-BC97-C2041729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6CFE5-CF07-4CC5-A0BE-3C0AA86D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3D211-AEDD-4F67-964C-56758FDF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F9FC-3C9F-4FB6-8911-FBA0BAFF2947}" type="datetime1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78911-F835-44F0-8FD3-A2D91C1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612D4-180E-4579-8F7A-AA1942D1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1CCE-7771-4210-B486-282C23A6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B1861-3BBA-46D4-8C00-4C049EBB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520DB-0DDE-4A6D-A9C6-F35D5FA3C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EB7BD-D4BF-47FA-93C0-1A46025A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26E-6058-44B1-B073-D0FD1764FFB0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72251-6C2C-46C4-986F-7707F98B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1A18-99F4-4D36-85DC-566BE8E2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AEBC-E319-4F00-9328-B868F92D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C7C8A-EB76-49B1-8418-C0149734D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F3CF-7929-4575-B787-672C9B36E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2DECC-08CB-4037-8F46-2F73A0ED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99D-7124-44A3-9BE3-50512B3B976E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FD1CD-FBF6-49B9-AEC7-6E7262C9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65F47-7172-461D-8AA4-F0CD5CB8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9F953-C29F-43DE-A358-8EE12D40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A23F2-22E6-4097-AC27-4DCB6DF19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2D81F-727B-49BC-AC92-3DAF9B145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3FA-4428-461B-B001-367CB2BDD74F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80B1-3E36-4A0E-93D1-F81A1E732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Gravitational Wave Vertical Cryostat and MAGO cavity cooldown | Udai Raj Singh, MAGO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90993-A068-494F-9F8C-98CBA01D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A48E-0146-4355-BA6A-FB0DB21EB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Gravitational Wave Vertical Cryostat and MAGO cavity cooldown | Udai Raj Singh, MAGO Workshop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52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54.png"/><Relationship Id="rId10" Type="http://schemas.openxmlformats.org/officeDocument/2006/relationships/image" Target="../media/image80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EAC799-0921-44F7-B44F-899B7B709E3D}"/>
              </a:ext>
            </a:extLst>
          </p:cNvPr>
          <p:cNvSpPr/>
          <p:nvPr/>
        </p:nvSpPr>
        <p:spPr>
          <a:xfrm>
            <a:off x="501112" y="2058713"/>
            <a:ext cx="11189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Turbulence in Superfluid Helium and its Damping Effect on MAGO Cavity Oscillations</a:t>
            </a:r>
          </a:p>
        </p:txBody>
      </p:sp>
    </p:spTree>
    <p:extLst>
      <p:ext uri="{BB962C8B-B14F-4D97-AF65-F5344CB8AC3E}">
        <p14:creationId xmlns:p14="http://schemas.microsoft.com/office/powerpoint/2010/main" val="180400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B1339-06AA-403C-B8C8-A3A886B3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96" y="0"/>
            <a:ext cx="67701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45743-D64E-499A-8D8B-20B1F1F5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0" y="2466109"/>
            <a:ext cx="4946041" cy="1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606E2-62BA-41C0-B739-35FD78BA46BF}"/>
              </a:ext>
            </a:extLst>
          </p:cNvPr>
          <p:cNvSpPr txBox="1"/>
          <p:nvPr/>
        </p:nvSpPr>
        <p:spPr>
          <a:xfrm>
            <a:off x="4370522" y="2665708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rgbClr val="C00000"/>
                </a:solidFill>
              </a:rPr>
              <a:t>Back </a:t>
            </a:r>
            <a:r>
              <a:rPr lang="de-DE" sz="4800" dirty="0" err="1">
                <a:solidFill>
                  <a:srgbClr val="C00000"/>
                </a:solidFill>
              </a:rPr>
              <a:t>up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4A3D0-9882-446A-923D-348398C3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" y="533400"/>
            <a:ext cx="5825822" cy="4127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3244B0-243E-43D2-87E2-FF906E9A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46" y="3585885"/>
            <a:ext cx="4114799" cy="6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0775CA-1A8B-4863-9C72-5D3FE6B0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33400"/>
            <a:ext cx="6048923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F55EE-F41A-4912-8EC9-A1B9A33481B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phonons in SF helium as well as its two-fluid behavior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C81E9-1B97-4C05-970A-8EBBEEDC66C3}"/>
              </a:ext>
            </a:extLst>
          </p:cNvPr>
          <p:cNvSpPr/>
          <p:nvPr/>
        </p:nvSpPr>
        <p:spPr>
          <a:xfrm>
            <a:off x="8078042" y="5101258"/>
            <a:ext cx="4066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W. Van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Sciver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Helium Cryogenics (2012)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4AF3-2866-4675-BAA3-4293D0339E41}"/>
              </a:ext>
            </a:extLst>
          </p:cNvPr>
          <p:cNvSpPr/>
          <p:nvPr/>
        </p:nvSpPr>
        <p:spPr>
          <a:xfrm>
            <a:off x="47078" y="4745350"/>
            <a:ext cx="5825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heat dominated 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between 1.1 and 2.1 K and not by phonons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3E1C2-38BD-44F0-9894-00DAE8B1F270}"/>
              </a:ext>
            </a:extLst>
          </p:cNvPr>
          <p:cNvSpPr/>
          <p:nvPr/>
        </p:nvSpPr>
        <p:spPr>
          <a:xfrm>
            <a:off x="6319101" y="4310754"/>
            <a:ext cx="5825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strong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dependence, the superfluid component composes about 99% of He II at 1 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06835-8B91-4F1A-BCEA-29B1DDBFDC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1" r="54714"/>
          <a:stretch/>
        </p:blipFill>
        <p:spPr>
          <a:xfrm>
            <a:off x="1825656" y="3313872"/>
            <a:ext cx="1060473" cy="983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6C628-640F-4253-B0A3-16D8CB783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11" t="3653" r="16906" b="-2051"/>
          <a:stretch/>
        </p:blipFill>
        <p:spPr>
          <a:xfrm>
            <a:off x="4148058" y="881475"/>
            <a:ext cx="1005296" cy="92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7476C-4B5E-44F0-87FC-CD3240B99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7" y="5453144"/>
            <a:ext cx="4931225" cy="523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37D94A-FA6B-4026-862D-1B0120827B5A}"/>
              </a:ext>
            </a:extLst>
          </p:cNvPr>
          <p:cNvSpPr/>
          <p:nvPr/>
        </p:nvSpPr>
        <p:spPr>
          <a:xfrm>
            <a:off x="1322541" y="5986862"/>
            <a:ext cx="2825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B 103, 104516 (2021)</a:t>
            </a:r>
          </a:p>
        </p:txBody>
      </p:sp>
    </p:spTree>
    <p:extLst>
      <p:ext uri="{BB962C8B-B14F-4D97-AF65-F5344CB8AC3E}">
        <p14:creationId xmlns:p14="http://schemas.microsoft.com/office/powerpoint/2010/main" val="31457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54CEE-D478-4397-B0B5-73A39C8D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0" y="2387410"/>
            <a:ext cx="11691099" cy="3927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B57D9-41C4-4DB8-A6DE-C92D7243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97"/>
          <a:stretch/>
        </p:blipFill>
        <p:spPr>
          <a:xfrm>
            <a:off x="213677" y="447040"/>
            <a:ext cx="9915525" cy="17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34BC3-C409-4E22-A68A-58CFD7F56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"/>
          <a:stretch/>
        </p:blipFill>
        <p:spPr>
          <a:xfrm>
            <a:off x="132695" y="776984"/>
            <a:ext cx="8125583" cy="23352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DEDAE-D650-4254-A117-107F470C2063}"/>
              </a:ext>
            </a:extLst>
          </p:cNvPr>
          <p:cNvSpPr/>
          <p:nvPr/>
        </p:nvSpPr>
        <p:spPr>
          <a:xfrm>
            <a:off x="0" y="3821393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Thermal counterflow: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heat dissipation in SF helium, a certain temperature gradient develops, causing the SF components to flow towards the heat source while the normal component flows away from it. Such a phenomenon, called thermal counterflow, is being used to study the properties of SF helium.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Quantized vortices and quantum turbulence: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a thermal counterflow, when the relative velocity of the components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becomes larger than a critical velocity, the laminar flow turns into turbulent flow generating quantized vortex tangle. This phenomenon is known as quantum turbulence.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Drag Coefficient: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Specifically, the two fluids behave somewhat like a single turbulent fluid, resulting in a drag coefficient similar to that in classical fluids. The drag force can be given as: </a:t>
            </a:r>
            <a:endParaRPr kumimoji="0" lang="en-US" sz="16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68794-2816-447D-925B-AAFD6244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48" y="482062"/>
            <a:ext cx="2740341" cy="3035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5B984E-3939-4011-AF5F-735462041408}"/>
              </a:ext>
            </a:extLst>
          </p:cNvPr>
          <p:cNvSpPr/>
          <p:nvPr/>
        </p:nvSpPr>
        <p:spPr>
          <a:xfrm>
            <a:off x="8965448" y="3429000"/>
            <a:ext cx="2517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B 38, 2398 (1988)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E4E47-9DD3-4E16-A7E0-46B56EE850B3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SF helium counterflow, quantum turbulence and vortex tangle</a:t>
            </a:r>
          </a:p>
        </p:txBody>
      </p:sp>
    </p:spTree>
    <p:extLst>
      <p:ext uri="{BB962C8B-B14F-4D97-AF65-F5344CB8AC3E}">
        <p14:creationId xmlns:p14="http://schemas.microsoft.com/office/powerpoint/2010/main" val="287049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6D9A8-03F1-463B-9C43-5AD6178A76FE}"/>
              </a:ext>
            </a:extLst>
          </p:cNvPr>
          <p:cNvSpPr/>
          <p:nvPr/>
        </p:nvSpPr>
        <p:spPr>
          <a:xfrm>
            <a:off x="22039" y="563866"/>
            <a:ext cx="77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Similar to vortices in type-II superconductors, quantized vortices in SF He consisting of circulating superfluid component around a normal core.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B05BF-7E2B-4AAC-80E9-80ED34E9F145}"/>
                  </a:ext>
                </a:extLst>
              </p:cNvPr>
              <p:cNvSpPr txBox="1"/>
              <p:nvPr/>
            </p:nvSpPr>
            <p:spPr>
              <a:xfrm>
                <a:off x="541892" y="1306140"/>
                <a:ext cx="14425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B05BF-7E2B-4AAC-80E9-80ED34E9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2" y="1306140"/>
                <a:ext cx="1442511" cy="246221"/>
              </a:xfrm>
              <a:prstGeom prst="rect">
                <a:avLst/>
              </a:prstGeom>
              <a:blipFill>
                <a:blip r:embed="rId2"/>
                <a:stretch>
                  <a:fillRect l="-337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13421-5445-4B46-A1C8-A54031D1A931}"/>
                  </a:ext>
                </a:extLst>
              </p:cNvPr>
              <p:cNvSpPr txBox="1"/>
              <p:nvPr/>
            </p:nvSpPr>
            <p:spPr>
              <a:xfrm>
                <a:off x="540951" y="2136919"/>
                <a:ext cx="114980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13421-5445-4B46-A1C8-A54031D1A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51" y="2136919"/>
                <a:ext cx="1149802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31FF6-4437-436B-AA51-696E190B3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5"/>
          <a:stretch/>
        </p:blipFill>
        <p:spPr>
          <a:xfrm>
            <a:off x="4409421" y="1083203"/>
            <a:ext cx="1967193" cy="213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291B48-BB74-481B-815C-5DE50DE53907}"/>
                  </a:ext>
                </a:extLst>
              </p:cNvPr>
              <p:cNvSpPr txBox="1"/>
              <p:nvPr/>
            </p:nvSpPr>
            <p:spPr>
              <a:xfrm>
                <a:off x="540951" y="1739681"/>
                <a:ext cx="1404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l-GR" sz="1600" dirty="0"/>
                  <a:t>λ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291B48-BB74-481B-815C-5DE50DE5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51" y="1739681"/>
                <a:ext cx="1404231" cy="246221"/>
              </a:xfrm>
              <a:prstGeom prst="rect">
                <a:avLst/>
              </a:prstGeom>
              <a:blipFill>
                <a:blip r:embed="rId5"/>
                <a:stretch>
                  <a:fillRect l="-3913" t="-24390" r="-8261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7484CE-50D5-4C3B-BF17-70B891C6C97E}"/>
                  </a:ext>
                </a:extLst>
              </p:cNvPr>
              <p:cNvSpPr/>
              <p:nvPr/>
            </p:nvSpPr>
            <p:spPr>
              <a:xfrm>
                <a:off x="1849777" y="2215118"/>
                <a:ext cx="12044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= 0,1,2…)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7484CE-50D5-4C3B-BF17-70B891C6C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77" y="2215118"/>
                <a:ext cx="1204497" cy="338554"/>
              </a:xfrm>
              <a:prstGeom prst="rect">
                <a:avLst/>
              </a:prstGeom>
              <a:blipFill>
                <a:blip r:embed="rId6"/>
                <a:stretch>
                  <a:fillRect t="-5357" r="-126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479539-E127-414A-8A0F-AB93F79DDFCC}"/>
                  </a:ext>
                </a:extLst>
              </p:cNvPr>
              <p:cNvSpPr/>
              <p:nvPr/>
            </p:nvSpPr>
            <p:spPr>
              <a:xfrm>
                <a:off x="540951" y="3321796"/>
                <a:ext cx="590078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SF He, the vortex core diameter estimated from the nonlinear Schrödinger equation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10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−10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9.97 × 10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−8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</a:t>
                </a:r>
                <a:r>
                  <a: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−1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479539-E127-414A-8A0F-AB93F79DD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51" y="3321796"/>
                <a:ext cx="5900785" cy="584775"/>
              </a:xfrm>
              <a:prstGeom prst="rect">
                <a:avLst/>
              </a:prstGeom>
              <a:blipFill>
                <a:blip r:embed="rId7"/>
                <a:stretch>
                  <a:fillRect l="-620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B573D-1505-47C1-8CC6-F5D1195958F8}"/>
                  </a:ext>
                </a:extLst>
              </p:cNvPr>
              <p:cNvSpPr/>
              <p:nvPr/>
            </p:nvSpPr>
            <p:spPr>
              <a:xfrm>
                <a:off x="542259" y="2879194"/>
                <a:ext cx="31208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Quantum of circulation: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B573D-1505-47C1-8CC6-F5D119595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9" y="2879194"/>
                <a:ext cx="3120854" cy="338554"/>
              </a:xfrm>
              <a:prstGeom prst="rect">
                <a:avLst/>
              </a:prstGeom>
              <a:blipFill>
                <a:blip r:embed="rId8"/>
                <a:stretch>
                  <a:fillRect l="-117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61AA1C3-7C51-4F5D-A5BF-FF8F8E773AC1}"/>
              </a:ext>
            </a:extLst>
          </p:cNvPr>
          <p:cNvSpPr txBox="1"/>
          <p:nvPr/>
        </p:nvSpPr>
        <p:spPr>
          <a:xfrm>
            <a:off x="540951" y="4134847"/>
            <a:ext cx="2016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rgbClr val="C00000"/>
                </a:solidFill>
              </a:rPr>
              <a:t>Core </a:t>
            </a:r>
            <a:r>
              <a:rPr lang="de-DE" sz="1600" i="1" dirty="0" err="1">
                <a:solidFill>
                  <a:srgbClr val="C00000"/>
                </a:solidFill>
              </a:rPr>
              <a:t>size</a:t>
            </a:r>
            <a:r>
              <a:rPr lang="de-DE" sz="1600" i="1" dirty="0">
                <a:solidFill>
                  <a:srgbClr val="C00000"/>
                </a:solidFill>
              </a:rPr>
              <a:t> </a:t>
            </a:r>
            <a:r>
              <a:rPr lang="de-DE" sz="1600" i="1" dirty="0" err="1">
                <a:solidFill>
                  <a:srgbClr val="C00000"/>
                </a:solidFill>
              </a:rPr>
              <a:t>very</a:t>
            </a:r>
            <a:r>
              <a:rPr lang="de-DE" sz="1600" i="1" dirty="0">
                <a:solidFill>
                  <a:srgbClr val="C00000"/>
                </a:solidFill>
              </a:rPr>
              <a:t> </a:t>
            </a:r>
            <a:r>
              <a:rPr lang="de-DE" sz="1600" i="1" dirty="0" err="1">
                <a:solidFill>
                  <a:srgbClr val="C00000"/>
                </a:solidFill>
              </a:rPr>
              <a:t>small</a:t>
            </a:r>
            <a:r>
              <a:rPr lang="de-DE" sz="1600" i="1" dirty="0">
                <a:solidFill>
                  <a:srgbClr val="C00000"/>
                </a:solidFill>
              </a:rPr>
              <a:t>!!!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11D62D0-3E59-4622-ADE3-A435CAEE2349}"/>
              </a:ext>
            </a:extLst>
          </p:cNvPr>
          <p:cNvSpPr/>
          <p:nvPr/>
        </p:nvSpPr>
        <p:spPr>
          <a:xfrm flipH="1" flipV="1">
            <a:off x="1556049" y="3926342"/>
            <a:ext cx="1839087" cy="2002839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D05A84-37EC-4F1C-952B-4CA47D239B43}"/>
              </a:ext>
            </a:extLst>
          </p:cNvPr>
          <p:cNvSpPr/>
          <p:nvPr/>
        </p:nvSpPr>
        <p:spPr>
          <a:xfrm rot="16200000" flipH="1" flipV="1">
            <a:off x="-657815" y="3936028"/>
            <a:ext cx="1839087" cy="2002839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0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EF94B1-4F41-4E87-B979-96E89F569283}"/>
              </a:ext>
            </a:extLst>
          </p:cNvPr>
          <p:cNvGrpSpPr/>
          <p:nvPr/>
        </p:nvGrpSpPr>
        <p:grpSpPr>
          <a:xfrm>
            <a:off x="166679" y="4476065"/>
            <a:ext cx="2541658" cy="1419933"/>
            <a:chOff x="3485230" y="4697873"/>
            <a:chExt cx="2541658" cy="14199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1A0C2C-50BD-4430-B816-BCE40DDB1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5230" y="5128776"/>
              <a:ext cx="2380398" cy="981114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BF395B-DC88-4E02-A09B-B3F0F1ACF78F}"/>
                </a:ext>
              </a:extLst>
            </p:cNvPr>
            <p:cNvSpPr/>
            <p:nvPr/>
          </p:nvSpPr>
          <p:spPr>
            <a:xfrm>
              <a:off x="4651576" y="5128989"/>
              <a:ext cx="135173" cy="787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DC6825-2113-46DE-B47C-068BFDEA7CB3}"/>
                </a:ext>
              </a:extLst>
            </p:cNvPr>
            <p:cNvSpPr/>
            <p:nvPr/>
          </p:nvSpPr>
          <p:spPr>
            <a:xfrm>
              <a:off x="4145387" y="4697873"/>
              <a:ext cx="11544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0</a:t>
              </a:r>
              <a:r>
                <a:rPr lang="en-US" sz="1600" dirty="0"/>
                <a:t>= 10</a:t>
              </a:r>
              <a:r>
                <a:rPr lang="en-US" sz="1600" baseline="30000" dirty="0"/>
                <a:t>−10 </a:t>
              </a:r>
              <a:r>
                <a:rPr lang="en-US" sz="1600" dirty="0"/>
                <a:t>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ECB6F60-5D83-40A0-B0B6-A7F0AFF48CA6}"/>
                    </a:ext>
                  </a:extLst>
                </p:cNvPr>
                <p:cNvSpPr/>
                <p:nvPr/>
              </p:nvSpPr>
              <p:spPr>
                <a:xfrm>
                  <a:off x="5604593" y="4759444"/>
                  <a:ext cx="4222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ECB6F60-5D83-40A0-B0B6-A7F0AFF48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593" y="4759444"/>
                  <a:ext cx="422295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7314A9-8610-48A8-A08A-8DFA5519FD2A}"/>
                    </a:ext>
                  </a:extLst>
                </p:cNvPr>
                <p:cNvSpPr/>
                <p:nvPr/>
              </p:nvSpPr>
              <p:spPr>
                <a:xfrm>
                  <a:off x="5593395" y="5779252"/>
                  <a:ext cx="41511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7314A9-8610-48A8-A08A-8DFA5519FD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395" y="5779252"/>
                  <a:ext cx="415114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9C31BE-AE32-4C87-9AE4-C18BF84840D1}"/>
                </a:ext>
              </a:extLst>
            </p:cNvPr>
            <p:cNvCxnSpPr/>
            <p:nvPr/>
          </p:nvCxnSpPr>
          <p:spPr>
            <a:xfrm>
              <a:off x="4581699" y="5053469"/>
              <a:ext cx="302527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What are the the vortex formations made near aircraft wings? - Quora">
            <a:extLst>
              <a:ext uri="{FF2B5EF4-FFF2-40B4-BE49-F238E27FC236}">
                <a16:creationId xmlns:a16="http://schemas.microsoft.com/office/drawing/2014/main" id="{73C75F9A-E675-4B67-9C40-826349F4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13" y="4195024"/>
            <a:ext cx="2713501" cy="17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BD3898F-52C6-4A8D-AD62-15F4A0303020}"/>
              </a:ext>
            </a:extLst>
          </p:cNvPr>
          <p:cNvSpPr/>
          <p:nvPr/>
        </p:nvSpPr>
        <p:spPr>
          <a:xfrm>
            <a:off x="324406" y="6109882"/>
            <a:ext cx="7104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C00000"/>
                </a:solidFill>
                <a:latin typeface="BlinkMacSystemFont"/>
              </a:rPr>
              <a:t>Vinen</a:t>
            </a:r>
            <a:r>
              <a:rPr lang="en-US" sz="1600" i="1" dirty="0">
                <a:solidFill>
                  <a:srgbClr val="C00000"/>
                </a:solidFill>
                <a:latin typeface="BlinkMacSystemFont"/>
              </a:rPr>
              <a:t> et al., Quantum turbulence generated by oscillating structures, PNAS (2014)</a:t>
            </a:r>
            <a:endParaRPr lang="en-US" sz="16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6FFD5-1ACA-4FFB-928F-6AF717B35E68}"/>
                  </a:ext>
                </a:extLst>
              </p:cNvPr>
              <p:cNvSpPr/>
              <p:nvPr/>
            </p:nvSpPr>
            <p:spPr>
              <a:xfrm>
                <a:off x="5700533" y="1833280"/>
                <a:ext cx="384573" cy="3737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1600" baseline="-25000" dirty="0"/>
                            <m:t>0</m:t>
                          </m:r>
                        </m:num>
                        <m:den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36FFD5-1ACA-4FFB-928F-6AF717B35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33" y="1833280"/>
                <a:ext cx="384573" cy="373757"/>
              </a:xfrm>
              <a:prstGeom prst="rect">
                <a:avLst/>
              </a:prstGeom>
              <a:blipFill>
                <a:blip r:embed="rId13"/>
                <a:stretch>
                  <a:fillRect l="-49206" t="-126230" r="-139683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6C5EF416-A878-4180-BDD8-A7985B55A94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92"/>
          <a:stretch/>
        </p:blipFill>
        <p:spPr>
          <a:xfrm>
            <a:off x="8101548" y="569956"/>
            <a:ext cx="4090451" cy="37772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346139-8F30-422F-A92C-8810E11AC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1923" y="4437656"/>
            <a:ext cx="4200076" cy="16289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738FF2-7863-43B0-B220-12BBC1885AD4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SF helium counterflow, quantum turbulence and vortex tangle</a:t>
            </a:r>
          </a:p>
        </p:txBody>
      </p:sp>
    </p:spTree>
    <p:extLst>
      <p:ext uri="{BB962C8B-B14F-4D97-AF65-F5344CB8AC3E}">
        <p14:creationId xmlns:p14="http://schemas.microsoft.com/office/powerpoint/2010/main" val="16871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55EF5-1F3E-4C48-AF8C-9B677172264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MAGO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D710-A633-4A77-B243-39C7AFDD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70" y="495713"/>
            <a:ext cx="4964521" cy="271559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6EA90C5-4841-45E6-8EEB-DE4327F0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Gravitational Wave Vertical Cryostat and MAGO cavity cooldown | Udai Raj Singh, MAGO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9E838-D2B8-4D4F-A641-F490311B1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" b="118"/>
          <a:stretch/>
        </p:blipFill>
        <p:spPr>
          <a:xfrm>
            <a:off x="264209" y="461666"/>
            <a:ext cx="5914461" cy="2490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1FE47-91A1-4A5B-9C5E-0A9C298D9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2"/>
          <a:stretch/>
        </p:blipFill>
        <p:spPr>
          <a:xfrm>
            <a:off x="264208" y="2952264"/>
            <a:ext cx="5914461" cy="1995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A0DCE-10F8-426F-B0B3-1D530172D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6"/>
          <a:stretch/>
        </p:blipFill>
        <p:spPr>
          <a:xfrm>
            <a:off x="7539234" y="3556861"/>
            <a:ext cx="3735784" cy="2398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4EBCE-9ED2-4787-A535-EC19BDA983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28"/>
          <a:stretch/>
        </p:blipFill>
        <p:spPr>
          <a:xfrm>
            <a:off x="264208" y="4947840"/>
            <a:ext cx="5914461" cy="14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0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C9E64E-E5CE-41B2-83C3-2EBB3217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Gravitational Wave Vertical Cryostat and MAGO cavity cooldown | Udai Raj Singh, MAGO Workshop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1488A-A4C3-451B-A779-F1C93E92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3450" cy="158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5D766-F62E-4874-9AAC-42054710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553" y="2031763"/>
            <a:ext cx="5791200" cy="3856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85965-F0AD-41C9-867E-E1B7B2D0B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3" y="1780216"/>
            <a:ext cx="6243146" cy="4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5AD19-3A58-4B60-A4FE-C215030E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8" y="651251"/>
            <a:ext cx="5001874" cy="53649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66295-A947-45C7-B4C7-31E0E1C0E41B}"/>
              </a:ext>
            </a:extLst>
          </p:cNvPr>
          <p:cNvSpPr/>
          <p:nvPr/>
        </p:nvSpPr>
        <p:spPr>
          <a:xfrm>
            <a:off x="5882813" y="5369841"/>
            <a:ext cx="5127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B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Efimov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Quantum turbulence in superfluid helium (2023)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16597-E191-4962-A6A1-0DAF5A0A6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5"/>
          <a:stretch/>
        </p:blipFill>
        <p:spPr>
          <a:xfrm>
            <a:off x="6206981" y="2118409"/>
            <a:ext cx="4479492" cy="2621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5EDDD-A13C-4A59-ADBA-E4928DFD7B89}"/>
              </a:ext>
            </a:extLst>
          </p:cNvPr>
          <p:cNvSpPr txBox="1"/>
          <p:nvPr/>
        </p:nvSpPr>
        <p:spPr>
          <a:xfrm>
            <a:off x="111693" y="123054"/>
            <a:ext cx="405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QT due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oscillating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6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F698B-7231-4780-9E6A-B4ADCE05ED53}"/>
              </a:ext>
            </a:extLst>
          </p:cNvPr>
          <p:cNvSpPr txBox="1"/>
          <p:nvPr/>
        </p:nvSpPr>
        <p:spPr>
          <a:xfrm>
            <a:off x="111693" y="123054"/>
            <a:ext cx="405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QT due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oscillating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4DC28-E448-4F62-B220-CAD56CECE978}"/>
              </a:ext>
            </a:extLst>
          </p:cNvPr>
          <p:cNvSpPr/>
          <p:nvPr/>
        </p:nvSpPr>
        <p:spPr>
          <a:xfrm>
            <a:off x="215562" y="3600282"/>
            <a:ext cx="2032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Reynolds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024FAD-9D86-47F9-98F9-AEBF0676E94B}"/>
                  </a:ext>
                </a:extLst>
              </p:cNvPr>
              <p:cNvSpPr/>
              <p:nvPr/>
            </p:nvSpPr>
            <p:spPr>
              <a:xfrm>
                <a:off x="1805106" y="3467745"/>
                <a:ext cx="2691763" cy="6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𝑅𝑒</m:t>
                      </m:r>
                      <m:r>
                        <a:rPr kumimoji="0" lang="de-DE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𝐼𝑛𝑒𝑟𝑡𝑖𝑎𝑙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𝑓𝑜𝑟𝑐𝑒</m:t>
                          </m:r>
                        </m:num>
                        <m:den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𝑉𝑖𝑠𝑐𝑜𝑢𝑠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𝑓𝑜𝑟𝑐𝑒</m:t>
                          </m:r>
                        </m:den>
                      </m:f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l-G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de-DE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de-D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024FAD-9D86-47F9-98F9-AEBF0676E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06" y="3467745"/>
                <a:ext cx="2691763" cy="603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250D74-405D-4E3C-BAAB-746C059E2E8B}"/>
                  </a:ext>
                </a:extLst>
              </p:cNvPr>
              <p:cNvSpPr/>
              <p:nvPr/>
            </p:nvSpPr>
            <p:spPr>
              <a:xfrm>
                <a:off x="1869425" y="4021102"/>
                <a:ext cx="55077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velocity amplitude</a:t>
                </a:r>
              </a:p>
              <a:p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= kinematic viscosity of the fluid </a:t>
                </a:r>
              </a:p>
              <a:p>
                <a:r>
                  <a:rPr lang="en-US" sz="1600" dirty="0">
                    <a:cs typeface="Calibri" panose="020F0502020204030204" pitchFamily="34" charset="0"/>
                  </a:rPr>
                  <a:t>[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SF </a:t>
                </a:r>
                <a:r>
                  <a:rPr lang="de-DE" sz="1600" dirty="0" err="1"/>
                  <a:t>helium</a:t>
                </a:r>
                <a:r>
                  <a:rPr lang="de-DE" sz="16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1600" dirty="0"/>
                  <a:t> 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sz="1600" dirty="0"/>
                  <a:t>/6 = 1.66×10</a:t>
                </a:r>
                <a:r>
                  <a:rPr lang="en-US" sz="1600" baseline="30000" dirty="0"/>
                  <a:t>-8</a:t>
                </a:r>
                <a:r>
                  <a:rPr lang="en-US" sz="1600" dirty="0"/>
                  <a:t> 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/s, </a:t>
                </a:r>
                <a:r>
                  <a:rPr lang="en-US" sz="1600" dirty="0">
                    <a:solidFill>
                      <a:srgbClr val="C00000"/>
                    </a:solidFill>
                  </a:rPr>
                  <a:t>PRB 92, 064519 (2015)]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250D74-405D-4E3C-BAAB-746C059E2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25" y="4021102"/>
                <a:ext cx="5507767" cy="830997"/>
              </a:xfrm>
              <a:prstGeom prst="rect">
                <a:avLst/>
              </a:prstGeom>
              <a:blipFill>
                <a:blip r:embed="rId3"/>
                <a:stretch>
                  <a:fillRect l="-664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B94D561-944D-45FB-A038-EEC29440D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876" y="597103"/>
            <a:ext cx="7160124" cy="283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F15CE-9924-42EA-A4DF-36623CE28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2" y="1030500"/>
            <a:ext cx="3539390" cy="1885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ACF0B3-961D-4226-8F2E-1234FBE4567B}"/>
                  </a:ext>
                </a:extLst>
              </p:cNvPr>
              <p:cNvSpPr/>
              <p:nvPr/>
            </p:nvSpPr>
            <p:spPr>
              <a:xfrm>
                <a:off x="1805106" y="5203840"/>
                <a:ext cx="1565557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de-DE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de-DE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ACF0B3-961D-4226-8F2E-1234FBE4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06" y="5203840"/>
                <a:ext cx="1565557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EE41D58-6A6D-4A55-BBFC-77081ACFE15F}"/>
              </a:ext>
            </a:extLst>
          </p:cNvPr>
          <p:cNvSpPr/>
          <p:nvPr/>
        </p:nvSpPr>
        <p:spPr>
          <a:xfrm>
            <a:off x="215562" y="5203840"/>
            <a:ext cx="1317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 </a:t>
            </a:r>
            <a:r>
              <a:rPr lang="de-DE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45C3B-C5D0-4936-B35A-D452E849FCC6}"/>
                  </a:ext>
                </a:extLst>
              </p:cNvPr>
              <p:cNvSpPr/>
              <p:nvPr/>
            </p:nvSpPr>
            <p:spPr>
              <a:xfrm>
                <a:off x="1805106" y="5624326"/>
                <a:ext cx="34790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DE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Drag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coeff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and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cross sectional area</a:t>
                </a:r>
              </a:p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F45C3B-C5D0-4936-B35A-D452E849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06" y="5624326"/>
                <a:ext cx="3479097" cy="830997"/>
              </a:xfrm>
              <a:prstGeom prst="rect">
                <a:avLst/>
              </a:prstGeom>
              <a:blipFill>
                <a:blip r:embed="rId7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8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5A458A-CFE2-4509-8AFB-B96941D84B68}"/>
              </a:ext>
            </a:extLst>
          </p:cNvPr>
          <p:cNvSpPr/>
          <p:nvPr/>
        </p:nvSpPr>
        <p:spPr>
          <a:xfrm>
            <a:off x="1759057" y="2644943"/>
            <a:ext cx="2032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Reynolds </a:t>
            </a:r>
            <a:r>
              <a:rPr lang="de-DE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725036-B84C-41EF-A4B8-6790A63B066A}"/>
                  </a:ext>
                </a:extLst>
              </p:cNvPr>
              <p:cNvSpPr/>
              <p:nvPr/>
            </p:nvSpPr>
            <p:spPr>
              <a:xfrm>
                <a:off x="4179953" y="2519293"/>
                <a:ext cx="1144480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725036-B84C-41EF-A4B8-6790A63B0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2519293"/>
                <a:ext cx="1144480" cy="559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4BA4AB-C3E8-40B9-B487-B0E093A75879}"/>
              </a:ext>
            </a:extLst>
          </p:cNvPr>
          <p:cNvSpPr/>
          <p:nvPr/>
        </p:nvSpPr>
        <p:spPr>
          <a:xfrm>
            <a:off x="1759057" y="3807385"/>
            <a:ext cx="2487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 </a:t>
            </a:r>
            <a:r>
              <a:rPr lang="de-DE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volime</a:t>
            </a:r>
            <a:r>
              <a:rPr lang="de-DE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08AC54-9A3F-485A-8AF8-6E5D4BA87F68}"/>
                  </a:ext>
                </a:extLst>
              </p:cNvPr>
              <p:cNvSpPr/>
              <p:nvPr/>
            </p:nvSpPr>
            <p:spPr>
              <a:xfrm>
                <a:off x="1759057" y="4798801"/>
                <a:ext cx="3625978" cy="1332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DE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= heat flux</a:t>
                </a:r>
                <a:endParaRPr lang="de-DE" sz="16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>
                    <a:cs typeface="Calibri" panose="020F0502020204030204" pitchFamily="34" charset="0"/>
                  </a:rPr>
                  <a:t>=</a:t>
                </a:r>
                <a:r>
                  <a:rPr lang="en-US" sz="1600" dirty="0">
                    <a:cs typeface="Calibri" panose="020F0502020204030204" pitchFamily="34" charset="0"/>
                  </a:rPr>
                  <a:t> diameter of the cylinder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density of normal helium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density of SF helium</a:t>
                </a:r>
              </a:p>
              <a:p>
                <a:endParaRPr lang="en-US" sz="16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08AC54-9A3F-485A-8AF8-6E5D4BA87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57" y="4798801"/>
                <a:ext cx="3625978" cy="1332801"/>
              </a:xfrm>
              <a:prstGeom prst="rect">
                <a:avLst/>
              </a:prstGeom>
              <a:blipFill>
                <a:blip r:embed="rId3"/>
                <a:stretch>
                  <a:fillRect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FED4FD6-DF36-4333-A39F-74532D065553}"/>
              </a:ext>
            </a:extLst>
          </p:cNvPr>
          <p:cNvSpPr/>
          <p:nvPr/>
        </p:nvSpPr>
        <p:spPr>
          <a:xfrm>
            <a:off x="1760673" y="2020575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Counterflow velocity: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89EC5B-A499-494C-BF35-9AA14DA366D5}"/>
                  </a:ext>
                </a:extLst>
              </p:cNvPr>
              <p:cNvSpPr/>
              <p:nvPr/>
            </p:nvSpPr>
            <p:spPr>
              <a:xfrm>
                <a:off x="4181569" y="1906163"/>
                <a:ext cx="2371739" cy="638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𝑆𝑇</m:t>
                          </m:r>
                          <m:sSub>
                            <m:sSubPr>
                              <m:ctrlPr>
                                <a:rPr lang="de-DE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89EC5B-A499-494C-BF35-9AA14DA36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69" y="1906163"/>
                <a:ext cx="2371739" cy="638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2DAE035-860B-4FC5-A9A3-8341A328F803}"/>
              </a:ext>
            </a:extLst>
          </p:cNvPr>
          <p:cNvSpPr/>
          <p:nvPr/>
        </p:nvSpPr>
        <p:spPr>
          <a:xfrm>
            <a:off x="1759057" y="3141063"/>
            <a:ext cx="178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Vortex line density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211CF-BE73-409E-A415-05A37B5312C2}"/>
              </a:ext>
            </a:extLst>
          </p:cNvPr>
          <p:cNvSpPr txBox="1"/>
          <p:nvPr/>
        </p:nvSpPr>
        <p:spPr>
          <a:xfrm>
            <a:off x="111693" y="123054"/>
            <a:ext cx="257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QT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heat</a:t>
            </a:r>
            <a:r>
              <a:rPr lang="de-DE" sz="2400" dirty="0"/>
              <a:t> </a:t>
            </a:r>
            <a:r>
              <a:rPr lang="de-DE" sz="2400" dirty="0" err="1"/>
              <a:t>flux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6A8B99-2CFD-457A-BE18-859012EEFD6D}"/>
                  </a:ext>
                </a:extLst>
              </p:cNvPr>
              <p:cNvSpPr/>
              <p:nvPr/>
            </p:nvSpPr>
            <p:spPr>
              <a:xfrm>
                <a:off x="4179953" y="886664"/>
                <a:ext cx="12808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6A8B99-2CFD-457A-BE18-859012EEF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886664"/>
                <a:ext cx="1280800" cy="33855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B2EF9AB-19C9-4758-B895-D7F03D2BDB5A}"/>
              </a:ext>
            </a:extLst>
          </p:cNvPr>
          <p:cNvSpPr/>
          <p:nvPr/>
        </p:nvSpPr>
        <p:spPr>
          <a:xfrm>
            <a:off x="1759057" y="935273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Total density: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09919F-26C2-4749-A3ED-D179764FAB48}"/>
                  </a:ext>
                </a:extLst>
              </p:cNvPr>
              <p:cNvSpPr/>
              <p:nvPr/>
            </p:nvSpPr>
            <p:spPr>
              <a:xfrm>
                <a:off x="4179953" y="1483168"/>
                <a:ext cx="16271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lang="de-DE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09919F-26C2-4749-A3ED-D179764FA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1483168"/>
                <a:ext cx="1627176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3F1D638-2D65-4F76-8EF3-30E9E8E51056}"/>
              </a:ext>
            </a:extLst>
          </p:cNvPr>
          <p:cNvSpPr/>
          <p:nvPr/>
        </p:nvSpPr>
        <p:spPr>
          <a:xfrm>
            <a:off x="1759057" y="1484300"/>
            <a:ext cx="2011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Momentum density: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8B8FA34-C899-4734-B5D3-C6D47EB1A62C}"/>
                  </a:ext>
                </a:extLst>
              </p:cNvPr>
              <p:cNvSpPr/>
              <p:nvPr/>
            </p:nvSpPr>
            <p:spPr>
              <a:xfrm>
                <a:off x="4179953" y="3151147"/>
                <a:ext cx="2151999" cy="347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8B8FA34-C899-4734-B5D3-C6D47EB1A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3151147"/>
                <a:ext cx="2151999" cy="347788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4316DF1-C9D8-4A4C-9649-D9C8747AFA7A}"/>
                  </a:ext>
                </a:extLst>
              </p:cNvPr>
              <p:cNvSpPr/>
              <p:nvPr/>
            </p:nvSpPr>
            <p:spPr>
              <a:xfrm>
                <a:off x="4179953" y="3679950"/>
                <a:ext cx="2272289" cy="60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de-DE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de-DE" sz="1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4316DF1-C9D8-4A4C-9649-D9C8747A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53" y="3679950"/>
                <a:ext cx="2272289" cy="601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E918C114-A7C6-444E-9390-490ECD8E5DB3}"/>
              </a:ext>
            </a:extLst>
          </p:cNvPr>
          <p:cNvSpPr/>
          <p:nvPr/>
        </p:nvSpPr>
        <p:spPr>
          <a:xfrm>
            <a:off x="7080841" y="3833157"/>
            <a:ext cx="306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Bao et al., PRB 103, 134510 (2021)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677FCD-9F6A-46BD-BE8B-2ADBB1570DAE}"/>
              </a:ext>
            </a:extLst>
          </p:cNvPr>
          <p:cNvSpPr/>
          <p:nvPr/>
        </p:nvSpPr>
        <p:spPr>
          <a:xfrm>
            <a:off x="7185075" y="1749999"/>
            <a:ext cx="2917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 Low Temp Phys 153, 162 (2008) and PRF 3, 114701 (2018)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8085C-8517-4B59-8483-811618BF746F}"/>
              </a:ext>
            </a:extLst>
          </p:cNvPr>
          <p:cNvSpPr/>
          <p:nvPr/>
        </p:nvSpPr>
        <p:spPr>
          <a:xfrm>
            <a:off x="7092417" y="3210173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PRB 86, 134515 (2012)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F8B22DE-E656-4037-8AD6-D1C247FBDDA3}"/>
              </a:ext>
            </a:extLst>
          </p:cNvPr>
          <p:cNvSpPr/>
          <p:nvPr/>
        </p:nvSpPr>
        <p:spPr>
          <a:xfrm>
            <a:off x="6781151" y="930901"/>
            <a:ext cx="311266" cy="208540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E50242-DEE9-4C1E-9596-40E6F31EB979}"/>
                  </a:ext>
                </a:extLst>
              </p:cNvPr>
              <p:cNvSpPr/>
              <p:nvPr/>
            </p:nvSpPr>
            <p:spPr>
              <a:xfrm>
                <a:off x="5807129" y="4798801"/>
                <a:ext cx="4855705" cy="83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critical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= </a:t>
                </a:r>
                <a:r>
                  <a:rPr lang="en-US" sz="1600" dirty="0"/>
                  <a:t>temperature dependent mutual friction coefficient</a:t>
                </a:r>
              </a:p>
              <a:p>
                <a14:m>
                  <m:oMath xmlns:m="http://schemas.openxmlformats.org/officeDocument/2006/math">
                    <m:r>
                      <a:rPr lang="el-G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= quantum circulation =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 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−7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1600" i="1" baseline="30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1600" dirty="0"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E50242-DEE9-4C1E-9596-40E6F31EB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29" y="4798801"/>
                <a:ext cx="4855705" cy="835422"/>
              </a:xfrm>
              <a:prstGeom prst="rect">
                <a:avLst/>
              </a:prstGeom>
              <a:blipFill>
                <a:blip r:embed="rId9"/>
                <a:stretch>
                  <a:fillRect t="-219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71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554DA-E299-4376-967E-FF09065327B7}"/>
              </a:ext>
            </a:extLst>
          </p:cNvPr>
          <p:cNvSpPr txBox="1"/>
          <p:nvPr/>
        </p:nvSpPr>
        <p:spPr>
          <a:xfrm>
            <a:off x="111693" y="123054"/>
            <a:ext cx="257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QT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heat</a:t>
            </a:r>
            <a:r>
              <a:rPr lang="de-DE" sz="2400" dirty="0"/>
              <a:t> </a:t>
            </a:r>
            <a:r>
              <a:rPr lang="de-DE" sz="2400" dirty="0" err="1"/>
              <a:t>flux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A94BCC-57E3-410F-83E3-20846076C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730895"/>
                  </p:ext>
                </p:extLst>
              </p:nvPr>
            </p:nvGraphicFramePr>
            <p:xfrm>
              <a:off x="0" y="733646"/>
              <a:ext cx="12192000" cy="247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71672113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94499867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03649008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2197502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18794763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69983535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49307318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17930284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39463328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12178066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 (K)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de-DE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600" b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(W)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6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r>
                            <a:rPr lang="en-US" sz="1600" b="0" baseline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/s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(J/</a:t>
                          </a:r>
                          <a:r>
                            <a:rPr lang="en-US" sz="1600" b="0" i="0" dirty="0" err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kg.K</a:t>
                          </a:r>
                          <a:r>
                            <a:rPr lang="en-US" sz="1600" b="0" i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(kg/m</a:t>
                          </a:r>
                          <a:r>
                            <a:rPr lang="en-US" sz="1600" b="0" baseline="30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3</a:t>
                          </a:r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(m/s)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/</a:t>
                          </a:r>
                          <a:r>
                            <a:rPr lang="de-DE" sz="160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  <a:r>
                            <a:rPr lang="de-DE" sz="1600" baseline="30000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1970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2311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0.785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14.37*10</a:t>
                          </a:r>
                          <a:r>
                            <a:rPr lang="de-DE" sz="1400" baseline="30000" dirty="0"/>
                            <a:t>-4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147000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6375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9865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01357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8354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531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300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4A94BCC-57E3-410F-83E3-20846076C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730895"/>
                  </p:ext>
                </p:extLst>
              </p:nvPr>
            </p:nvGraphicFramePr>
            <p:xfrm>
              <a:off x="0" y="733646"/>
              <a:ext cx="12192000" cy="247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71672113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94499867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03649008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2197502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18794763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69983535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49307318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17930284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39463328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121780666"/>
                        </a:ext>
                      </a:extLst>
                    </a:gridCol>
                  </a:tblGrid>
                  <a:tr h="344551">
                    <a:tc>
                      <a:txBody>
                        <a:bodyPr/>
                        <a:lstStyle/>
                        <a:p>
                          <a:r>
                            <a:rPr lang="de-DE" sz="1600" b="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 (K)</a:t>
                          </a:r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00" t="-5263" r="-8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000" t="-5263" r="-7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000" t="-5263" r="-6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000" t="-5263" r="-5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000" t="-5263" r="-4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000" t="-5263" r="-3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000" t="-5263" r="-202500" b="-6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1970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25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2311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0.785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14.37*10</a:t>
                          </a:r>
                          <a:r>
                            <a:rPr lang="de-DE" sz="1400" baseline="30000" dirty="0"/>
                            <a:t>-4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147000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6375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9865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01357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45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8354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531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55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9.76*10</a:t>
                          </a:r>
                          <a:r>
                            <a:rPr lang="de-DE" sz="1400" baseline="30000" dirty="0"/>
                            <a:t>-9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1.31*10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/>
                            <a:t>1.45*10</a:t>
                          </a:r>
                          <a:r>
                            <a:rPr lang="de-DE" sz="1400" baseline="30000" dirty="0"/>
                            <a:t>2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300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089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D4523-164B-47A1-96E7-4B5A540C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255"/>
            <a:ext cx="4538033" cy="516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8E24B-2086-4DD6-A41D-E9491BAC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97745" cy="1574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0FE23-7EE7-4908-94E8-8F6690F1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68" y="0"/>
            <a:ext cx="2936551" cy="1690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87921-CC47-47A4-89FB-AB53E7418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864" y="110837"/>
            <a:ext cx="4063269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2C5AB-AF14-4E19-95E1-7ECE44F55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018" y="4061690"/>
            <a:ext cx="6428509" cy="25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0F98E-6BA1-4C36-B1D7-0675D3A2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03" y="1723715"/>
            <a:ext cx="4498111" cy="4936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20B0B-AA74-49FB-9AA0-7E03DA24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1" y="5858452"/>
            <a:ext cx="4338843" cy="79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6489C-A812-4C98-A3DD-C4DE2CC9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671" y="1387475"/>
            <a:ext cx="4181475" cy="428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1A83E-097A-4EB3-A2E4-EF657834A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75"/>
          <a:stretch/>
        </p:blipFill>
        <p:spPr>
          <a:xfrm>
            <a:off x="0" y="0"/>
            <a:ext cx="6171911" cy="16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BlinkMacSystemFont</vt:lpstr>
      <vt:lpstr>Calibri</vt:lpstr>
      <vt:lpstr>Calibri Light</vt:lpstr>
      <vt:lpstr>Cambria Math</vt:lpstr>
      <vt:lpstr>Roboto Medium</vt:lpstr>
      <vt:lpstr>Roboto Regular</vt:lpstr>
      <vt:lpstr>Wingdings</vt:lpstr>
      <vt:lpstr>Office Theme</vt:lpstr>
      <vt:lpstr>DESY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Udai Raj</dc:creator>
  <cp:lastModifiedBy>Singh, Udai Raj</cp:lastModifiedBy>
  <cp:revision>46</cp:revision>
  <dcterms:created xsi:type="dcterms:W3CDTF">2024-07-29T18:17:54Z</dcterms:created>
  <dcterms:modified xsi:type="dcterms:W3CDTF">2024-09-10T12:49:55Z</dcterms:modified>
</cp:coreProperties>
</file>