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7" r:id="rId2"/>
    <p:sldId id="269" r:id="rId3"/>
    <p:sldId id="321" r:id="rId4"/>
    <p:sldId id="322" r:id="rId5"/>
    <p:sldId id="323" r:id="rId6"/>
    <p:sldId id="324" r:id="rId7"/>
    <p:sldId id="326" r:id="rId8"/>
    <p:sldId id="328" r:id="rId9"/>
    <p:sldId id="330" r:id="rId10"/>
    <p:sldId id="329" r:id="rId11"/>
    <p:sldId id="317" r:id="rId12"/>
    <p:sldId id="332" r:id="rId13"/>
    <p:sldId id="344" r:id="rId14"/>
    <p:sldId id="345" r:id="rId15"/>
    <p:sldId id="346" r:id="rId16"/>
    <p:sldId id="333" r:id="rId17"/>
    <p:sldId id="337" r:id="rId18"/>
    <p:sldId id="335" r:id="rId19"/>
    <p:sldId id="336" r:id="rId20"/>
    <p:sldId id="334" r:id="rId21"/>
    <p:sldId id="318" r:id="rId22"/>
    <p:sldId id="338" r:id="rId23"/>
    <p:sldId id="341" r:id="rId24"/>
    <p:sldId id="342" r:id="rId25"/>
    <p:sldId id="310" r:id="rId26"/>
    <p:sldId id="311" r:id="rId27"/>
    <p:sldId id="312" r:id="rId28"/>
    <p:sldId id="319" r:id="rId29"/>
    <p:sldId id="340" r:id="rId30"/>
    <p:sldId id="339" r:id="rId31"/>
    <p:sldId id="320" r:id="rId32"/>
    <p:sldId id="331" r:id="rId33"/>
    <p:sldId id="27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289B38"/>
    <a:srgbClr val="009FDF"/>
    <a:srgbClr val="FABA20"/>
    <a:srgbClr val="E3032E"/>
    <a:srgbClr val="BF9A11"/>
    <a:srgbClr val="C8A112"/>
    <a:srgbClr val="A1820F"/>
    <a:srgbClr val="FF6600"/>
    <a:srgbClr val="009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317" autoAdjust="0"/>
  </p:normalViewPr>
  <p:slideViewPr>
    <p:cSldViewPr showGuides="1">
      <p:cViewPr varScale="1">
        <p:scale>
          <a:sx n="72" d="100"/>
          <a:sy n="72" d="100"/>
        </p:scale>
        <p:origin x="420" y="6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16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24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23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6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043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64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91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4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804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517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6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377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83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400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1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227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84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526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251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771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88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12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667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454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61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6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5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7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0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2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b-pubdb1.desy.de/record/623757" TargetMode="Externa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.publishing@desy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mailto:l.publishing@desy.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mailto:l.publishing@desy.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mailto:l.publishing@desy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aj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gepris.dfg.de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pubdb.desy.de/collection/Gran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pris.dfg.d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y.de/verwaltung/regelwerke/localfsExplorer_read?currentPath=/afs/desy.de/group/v/www/Richtlinien/L/Richtlinie_Veroeffentlichungen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hyperlink" Target="https://bib-pubdb1.desy.de/record/46203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desy.de/verwaltung/regelwerke/localfsExplorer_read?currentPath=/afs/desy.de/group/v/www/Richtlinien/L/Richtlinie_Veroeffentlichungen_engl.pdf" TargetMode="External"/><Relationship Id="rId7" Type="http://schemas.openxmlformats.org/officeDocument/2006/relationships/hyperlink" Target="mailto:l.publishing@desy.de" TargetMode="Externa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brary.desy.de/publicationsdesy/recommendations/faq/#faq311300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library.desy.de/publicationsdesy/recommendations/faq/#faq241844" TargetMode="External"/><Relationship Id="rId10" Type="http://schemas.openxmlformats.org/officeDocument/2006/relationships/image" Target="../media/image7.svg"/><Relationship Id="rId4" Type="http://schemas.openxmlformats.org/officeDocument/2006/relationships/hyperlink" Target="https://pubdb.desy.de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st.d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mailto:l.publishing@desy.de" TargetMode="External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38.png"/><Relationship Id="rId2" Type="http://schemas.openxmlformats.org/officeDocument/2006/relationships/hyperlink" Target="https://orcid.org/0000-0001-7905-046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Theater">
            <a:extLst>
              <a:ext uri="{FF2B5EF4-FFF2-40B4-BE49-F238E27FC236}">
                <a16:creationId xmlns:a16="http://schemas.microsoft.com/office/drawing/2014/main" id="{96B50EF6-AF08-4031-BF4B-2B4A2CE99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920" y="-603448"/>
            <a:ext cx="5400601" cy="54006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Curtain up for Open Access </a:t>
            </a:r>
            <a:br>
              <a:rPr lang="en-US" dirty="0"/>
            </a:br>
            <a:r>
              <a:rPr lang="en-US" dirty="0"/>
              <a:t>DESY’s Way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de-DE" dirty="0"/>
              <a:t>Quantum Universe Days 2025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Lisa-Marie Stein</a:t>
            </a:r>
          </a:p>
          <a:p>
            <a:r>
              <a:rPr lang="en-US" dirty="0"/>
              <a:t>Hamburg, 20 February 2025                                           </a:t>
            </a:r>
            <a:r>
              <a:rPr lang="de-DE" dirty="0">
                <a:hlinkClick r:id="rId5"/>
              </a:rPr>
              <a:t>https://bib-pubdb1.desy.de/record/623757</a:t>
            </a:r>
            <a:r>
              <a:rPr lang="de-D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4882743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0C55ACD-9791-4DA7-85D1-3FC8E16AC9E8}"/>
              </a:ext>
            </a:extLst>
          </p:cNvPr>
          <p:cNvGraphicFramePr>
            <a:graphicFrameLocks noGrp="1"/>
          </p:cNvGraphicFramePr>
          <p:nvPr/>
        </p:nvGraphicFramePr>
        <p:xfrm>
          <a:off x="421169" y="1628800"/>
          <a:ext cx="113496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839">
                  <a:extLst>
                    <a:ext uri="{9D8B030D-6E8A-4147-A177-3AD203B41FA5}">
                      <a16:colId xmlns:a16="http://schemas.microsoft.com/office/drawing/2014/main" val="1308376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43477872"/>
                    </a:ext>
                  </a:extLst>
                </a:gridCol>
                <a:gridCol w="2794512">
                  <a:extLst>
                    <a:ext uri="{9D8B030D-6E8A-4147-A177-3AD203B41FA5}">
                      <a16:colId xmlns:a16="http://schemas.microsoft.com/office/drawing/2014/main" val="188011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DESY </a:t>
                      </a:r>
                      <a:r>
                        <a:rPr lang="de-DE" dirty="0" err="1"/>
                        <a:t>Contract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Open Access (DESY):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3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Reports on Progress in Physics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Annales Henri Poincaré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DEAL 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DEAL 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64491"/>
                  </a:ext>
                </a:extLst>
              </a:tr>
            </a:tbl>
          </a:graphicData>
        </a:graphic>
      </p:graphicFrame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A2F284DD-CE02-47C7-AB43-725CDA81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8" y="1988840"/>
            <a:ext cx="389557" cy="389557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271A2AAD-74AC-4286-8586-7B26AD62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7" y="2378397"/>
            <a:ext cx="389557" cy="389557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92825EA3-FA0C-413A-B8CF-2F46F488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6" y="2750238"/>
            <a:ext cx="389557" cy="389557"/>
          </a:xfrm>
          <a:prstGeom prst="rect">
            <a:avLst/>
          </a:prstGeom>
        </p:spPr>
      </p:pic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DBC5214-BB3F-47D2-9F14-135038CE8DDF}"/>
              </a:ext>
            </a:extLst>
          </p:cNvPr>
          <p:cNvSpPr txBox="1">
            <a:spLocks/>
          </p:cNvSpPr>
          <p:nvPr/>
        </p:nvSpPr>
        <p:spPr>
          <a:xfrm>
            <a:off x="424871" y="3373948"/>
            <a:ext cx="5818847" cy="1567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Result:</a:t>
            </a:r>
            <a:endParaRPr lang="de-DE" dirty="0"/>
          </a:p>
          <a:p>
            <a:r>
              <a:rPr lang="de-DE" sz="1200" dirty="0"/>
              <a:t>SCOAP³: 7x</a:t>
            </a:r>
          </a:p>
          <a:p>
            <a:r>
              <a:rPr lang="de-DE" sz="1200" dirty="0"/>
              <a:t>IOP: 5x</a:t>
            </a:r>
          </a:p>
          <a:p>
            <a:r>
              <a:rPr lang="de-DE" sz="1200" dirty="0"/>
              <a:t>APS: 3x</a:t>
            </a:r>
          </a:p>
          <a:p>
            <a:r>
              <a:rPr lang="de-DE" sz="1200" dirty="0"/>
              <a:t>DEAL Springer Nature: 3x</a:t>
            </a:r>
          </a:p>
          <a:p>
            <a:r>
              <a:rPr lang="de-DE" sz="1200" dirty="0"/>
              <a:t>DEAL Elsevier: 2x</a:t>
            </a:r>
          </a:p>
          <a:p>
            <a:r>
              <a:rPr lang="de-DE" sz="1200" dirty="0"/>
              <a:t>DEAL Wiley: 1x</a:t>
            </a:r>
          </a:p>
          <a:p>
            <a:r>
              <a:rPr lang="de-DE" sz="1200" dirty="0"/>
              <a:t>7</a:t>
            </a:r>
            <a:r>
              <a:rPr lang="en-US" sz="1200" dirty="0"/>
              <a:t>x not within the contract portfolio, but OA-Journals</a:t>
            </a:r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D136C1-61FB-4F75-A30F-3341B8261223}"/>
              </a:ext>
            </a:extLst>
          </p:cNvPr>
          <p:cNvSpPr/>
          <p:nvPr/>
        </p:nvSpPr>
        <p:spPr>
          <a:xfrm rot="1060374">
            <a:off x="5996276" y="4568520"/>
            <a:ext cx="3748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>
                <a:solidFill>
                  <a:srgbClr val="00B050"/>
                </a:solidFill>
              </a:rPr>
              <a:t>Full</a:t>
            </a:r>
            <a:r>
              <a:rPr lang="de-DE" sz="2000" b="1" dirty="0">
                <a:solidFill>
                  <a:srgbClr val="00B050"/>
                </a:solidFill>
              </a:rPr>
              <a:t> Open Access </a:t>
            </a:r>
            <a:r>
              <a:rPr lang="de-DE" sz="2000" b="1" dirty="0" err="1">
                <a:solidFill>
                  <a:srgbClr val="00B050"/>
                </a:solidFill>
              </a:rPr>
              <a:t>Possibility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34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2726922"/>
            <a:ext cx="11376025" cy="1404156"/>
          </a:xfrm>
        </p:spPr>
        <p:txBody>
          <a:bodyPr/>
          <a:lstStyle/>
          <a:p>
            <a:pPr algn="ctr"/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207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265049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First contact:</a:t>
            </a:r>
            <a:endParaRPr lang="de-DE" dirty="0"/>
          </a:p>
          <a:p>
            <a:r>
              <a:rPr lang="de-DE" dirty="0"/>
              <a:t>DESY Library Publishing Team, </a:t>
            </a:r>
            <a:r>
              <a:rPr lang="de-DE" dirty="0" err="1"/>
              <a:t>Bldg</a:t>
            </a:r>
            <a:r>
              <a:rPr lang="de-DE" dirty="0"/>
              <a:t>. 1d, </a:t>
            </a: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l.publishing@desy.de</a:t>
            </a:r>
            <a:r>
              <a:rPr lang="en-US" u="sng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sz="2000" b="1" dirty="0"/>
              <a:t>… about Open Access Journals:</a:t>
            </a:r>
            <a:endParaRPr lang="de-DE" dirty="0"/>
          </a:p>
          <a:p>
            <a:r>
              <a:rPr lang="de-DE" dirty="0"/>
              <a:t>Journals </a:t>
            </a:r>
            <a:r>
              <a:rPr lang="de-DE" dirty="0" err="1"/>
              <a:t>searchable</a:t>
            </a:r>
            <a:r>
              <a:rPr lang="de-DE" dirty="0"/>
              <a:t> in </a:t>
            </a:r>
            <a:r>
              <a:rPr lang="de-DE" b="1" dirty="0" err="1">
                <a:solidFill>
                  <a:srgbClr val="009FDF"/>
                </a:solidFill>
              </a:rPr>
              <a:t>PubDB</a:t>
            </a:r>
            <a:endParaRPr lang="de-DE" b="1" dirty="0">
              <a:solidFill>
                <a:srgbClr val="009FDF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69348-CC9E-4996-95CC-CEC83D5BE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932" y="1052734"/>
            <a:ext cx="3644652" cy="53186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063BE7C-2F1D-446D-A5E8-7D838AC0CF9B}"/>
              </a:ext>
            </a:extLst>
          </p:cNvPr>
          <p:cNvSpPr/>
          <p:nvPr/>
        </p:nvSpPr>
        <p:spPr>
          <a:xfrm>
            <a:off x="4583832" y="3140968"/>
            <a:ext cx="648072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28048BF6-1782-42FA-86D8-278D93DE3FF0}"/>
              </a:ext>
            </a:extLst>
          </p:cNvPr>
          <p:cNvSpPr/>
          <p:nvPr/>
        </p:nvSpPr>
        <p:spPr>
          <a:xfrm rot="18714206">
            <a:off x="5611852" y="6111313"/>
            <a:ext cx="576064" cy="504056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B31FB870-2C4C-4600-A1D5-B494F8D6F69D}"/>
              </a:ext>
            </a:extLst>
          </p:cNvPr>
          <p:cNvSpPr/>
          <p:nvPr/>
        </p:nvSpPr>
        <p:spPr>
          <a:xfrm rot="17363609">
            <a:off x="6244085" y="4476511"/>
            <a:ext cx="351451" cy="377007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349667-79F0-4AD3-85C3-E6F4B6EE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5" y="1052735"/>
            <a:ext cx="4751908" cy="5318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265049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First contact:</a:t>
            </a:r>
            <a:endParaRPr lang="de-DE" dirty="0"/>
          </a:p>
          <a:p>
            <a:r>
              <a:rPr lang="de-DE" dirty="0"/>
              <a:t>DESY Library Publishing Team, </a:t>
            </a:r>
            <a:r>
              <a:rPr lang="de-DE" dirty="0" err="1"/>
              <a:t>Bldg</a:t>
            </a:r>
            <a:r>
              <a:rPr lang="de-DE" dirty="0"/>
              <a:t>. 1d, 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l.publishing@desy.de</a:t>
            </a:r>
            <a:r>
              <a:rPr lang="en-US" u="sng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sz="2000" b="1" dirty="0"/>
              <a:t>… about Open Access Journals:</a:t>
            </a:r>
            <a:endParaRPr lang="de-DE" dirty="0"/>
          </a:p>
          <a:p>
            <a:r>
              <a:rPr lang="de-DE" dirty="0"/>
              <a:t>Journals </a:t>
            </a:r>
            <a:r>
              <a:rPr lang="de-DE" dirty="0" err="1"/>
              <a:t>searchable</a:t>
            </a:r>
            <a:r>
              <a:rPr lang="de-DE" dirty="0"/>
              <a:t> in </a:t>
            </a:r>
            <a:r>
              <a:rPr lang="de-DE" b="1" dirty="0" err="1">
                <a:solidFill>
                  <a:srgbClr val="009FDF"/>
                </a:solidFill>
              </a:rPr>
              <a:t>PubDB</a:t>
            </a:r>
            <a:endParaRPr lang="de-DE" b="1" dirty="0">
              <a:solidFill>
                <a:srgbClr val="009FDF"/>
              </a:solidFill>
            </a:endParaRPr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>
                <a:solidFill>
                  <a:srgbClr val="E3032E"/>
                </a:solidFill>
              </a:rPr>
              <a:t>Electronic</a:t>
            </a:r>
            <a:r>
              <a:rPr lang="de-DE" dirty="0"/>
              <a:t> </a:t>
            </a:r>
            <a:r>
              <a:rPr lang="de-DE" b="1" dirty="0">
                <a:solidFill>
                  <a:srgbClr val="FABA20"/>
                </a:solidFill>
              </a:rPr>
              <a:t>Journals</a:t>
            </a:r>
            <a:r>
              <a:rPr lang="de-DE" dirty="0"/>
              <a:t> </a:t>
            </a:r>
            <a:r>
              <a:rPr lang="de-DE" b="1" dirty="0">
                <a:solidFill>
                  <a:srgbClr val="289B38"/>
                </a:solidFill>
              </a:rPr>
              <a:t>Library</a:t>
            </a:r>
            <a:r>
              <a:rPr lang="de-DE" dirty="0"/>
              <a:t> (EZB)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69348-CC9E-4996-95CC-CEC83D5B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932" y="1052734"/>
            <a:ext cx="3644652" cy="53186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063BE7C-2F1D-446D-A5E8-7D838AC0CF9B}"/>
              </a:ext>
            </a:extLst>
          </p:cNvPr>
          <p:cNvSpPr/>
          <p:nvPr/>
        </p:nvSpPr>
        <p:spPr>
          <a:xfrm>
            <a:off x="4583832" y="3140968"/>
            <a:ext cx="648072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615A57E0-9C24-469C-ACBF-E48D991128E7}"/>
              </a:ext>
            </a:extLst>
          </p:cNvPr>
          <p:cNvCxnSpPr>
            <a:cxnSpLocks/>
          </p:cNvCxnSpPr>
          <p:nvPr/>
        </p:nvCxnSpPr>
        <p:spPr>
          <a:xfrm flipV="1">
            <a:off x="5336168" y="2636912"/>
            <a:ext cx="3280112" cy="672274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28048BF6-1782-42FA-86D8-278D93DE3FF0}"/>
              </a:ext>
            </a:extLst>
          </p:cNvPr>
          <p:cNvSpPr/>
          <p:nvPr/>
        </p:nvSpPr>
        <p:spPr>
          <a:xfrm rot="18714206">
            <a:off x="5611852" y="6111313"/>
            <a:ext cx="576064" cy="504056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B31FB870-2C4C-4600-A1D5-B494F8D6F69D}"/>
              </a:ext>
            </a:extLst>
          </p:cNvPr>
          <p:cNvSpPr/>
          <p:nvPr/>
        </p:nvSpPr>
        <p:spPr>
          <a:xfrm rot="17363609">
            <a:off x="6244085" y="4476511"/>
            <a:ext cx="351451" cy="377007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6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349667-79F0-4AD3-85C3-E6F4B6EE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5" y="1052735"/>
            <a:ext cx="4751908" cy="5318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265049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First contact:</a:t>
            </a:r>
            <a:endParaRPr lang="de-DE" dirty="0"/>
          </a:p>
          <a:p>
            <a:r>
              <a:rPr lang="de-DE" dirty="0"/>
              <a:t>DESY Library Publishing Team, </a:t>
            </a:r>
            <a:r>
              <a:rPr lang="de-DE" dirty="0" err="1"/>
              <a:t>Bldg</a:t>
            </a:r>
            <a:r>
              <a:rPr lang="de-DE" dirty="0"/>
              <a:t>. 1d, 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l.publishing@desy.de</a:t>
            </a:r>
            <a:r>
              <a:rPr lang="en-US" u="sng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sz="2000" b="1" dirty="0"/>
              <a:t>… about Open Access Journals:</a:t>
            </a:r>
            <a:endParaRPr lang="de-DE" dirty="0"/>
          </a:p>
          <a:p>
            <a:r>
              <a:rPr lang="de-DE" dirty="0"/>
              <a:t>Journals </a:t>
            </a:r>
            <a:r>
              <a:rPr lang="de-DE" dirty="0" err="1"/>
              <a:t>searchable</a:t>
            </a:r>
            <a:r>
              <a:rPr lang="de-DE" dirty="0"/>
              <a:t> in </a:t>
            </a:r>
            <a:r>
              <a:rPr lang="de-DE" b="1" dirty="0" err="1">
                <a:solidFill>
                  <a:srgbClr val="009FDF"/>
                </a:solidFill>
              </a:rPr>
              <a:t>PubDB</a:t>
            </a:r>
            <a:endParaRPr lang="de-DE" b="1" dirty="0">
              <a:solidFill>
                <a:srgbClr val="009FDF"/>
              </a:solidFill>
            </a:endParaRPr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>
                <a:solidFill>
                  <a:srgbClr val="E3032E"/>
                </a:solidFill>
              </a:rPr>
              <a:t>Electronic</a:t>
            </a:r>
            <a:r>
              <a:rPr lang="de-DE" dirty="0"/>
              <a:t> </a:t>
            </a:r>
            <a:r>
              <a:rPr lang="de-DE" b="1" dirty="0">
                <a:solidFill>
                  <a:srgbClr val="FABA20"/>
                </a:solidFill>
              </a:rPr>
              <a:t>Journals</a:t>
            </a:r>
            <a:r>
              <a:rPr lang="de-DE" dirty="0"/>
              <a:t> </a:t>
            </a:r>
            <a:r>
              <a:rPr lang="de-DE" b="1" dirty="0">
                <a:solidFill>
                  <a:srgbClr val="289B38"/>
                </a:solidFill>
              </a:rPr>
              <a:t>Library</a:t>
            </a:r>
            <a:r>
              <a:rPr lang="de-DE" dirty="0"/>
              <a:t> (EZB)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69348-CC9E-4996-95CC-CEC83D5B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932" y="1052734"/>
            <a:ext cx="3644652" cy="53186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063BE7C-2F1D-446D-A5E8-7D838AC0CF9B}"/>
              </a:ext>
            </a:extLst>
          </p:cNvPr>
          <p:cNvSpPr/>
          <p:nvPr/>
        </p:nvSpPr>
        <p:spPr>
          <a:xfrm>
            <a:off x="4583832" y="3140968"/>
            <a:ext cx="648072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615A57E0-9C24-469C-ACBF-E48D991128E7}"/>
              </a:ext>
            </a:extLst>
          </p:cNvPr>
          <p:cNvCxnSpPr>
            <a:cxnSpLocks/>
          </p:cNvCxnSpPr>
          <p:nvPr/>
        </p:nvCxnSpPr>
        <p:spPr>
          <a:xfrm flipV="1">
            <a:off x="5336168" y="2636912"/>
            <a:ext cx="3280112" cy="672274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28048BF6-1782-42FA-86D8-278D93DE3FF0}"/>
              </a:ext>
            </a:extLst>
          </p:cNvPr>
          <p:cNvSpPr/>
          <p:nvPr/>
        </p:nvSpPr>
        <p:spPr>
          <a:xfrm rot="18714206">
            <a:off x="5611852" y="6111313"/>
            <a:ext cx="576064" cy="504056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B31FB870-2C4C-4600-A1D5-B494F8D6F69D}"/>
              </a:ext>
            </a:extLst>
          </p:cNvPr>
          <p:cNvSpPr/>
          <p:nvPr/>
        </p:nvSpPr>
        <p:spPr>
          <a:xfrm rot="17363609">
            <a:off x="6244085" y="4476511"/>
            <a:ext cx="351451" cy="377007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8E7F8A7-8711-450D-AA92-57271B94F154}"/>
              </a:ext>
            </a:extLst>
          </p:cNvPr>
          <p:cNvSpPr/>
          <p:nvPr/>
        </p:nvSpPr>
        <p:spPr>
          <a:xfrm>
            <a:off x="6893464" y="1916831"/>
            <a:ext cx="1074743" cy="10562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78ABFF1-9A93-4111-BA74-4F2B8AAC84BA}"/>
              </a:ext>
            </a:extLst>
          </p:cNvPr>
          <p:cNvSpPr/>
          <p:nvPr/>
        </p:nvSpPr>
        <p:spPr>
          <a:xfrm>
            <a:off x="8636000" y="2930017"/>
            <a:ext cx="956170" cy="55460"/>
          </a:xfrm>
          <a:custGeom>
            <a:avLst/>
            <a:gdLst>
              <a:gd name="connsiteX0" fmla="*/ 0 w 956170"/>
              <a:gd name="connsiteY0" fmla="*/ 47645 h 55460"/>
              <a:gd name="connsiteX1" fmla="*/ 211015 w 956170"/>
              <a:gd name="connsiteY1" fmla="*/ 8568 h 55460"/>
              <a:gd name="connsiteX2" fmla="*/ 375138 w 956170"/>
              <a:gd name="connsiteY2" fmla="*/ 55460 h 55460"/>
              <a:gd name="connsiteX3" fmla="*/ 633046 w 956170"/>
              <a:gd name="connsiteY3" fmla="*/ 8568 h 55460"/>
              <a:gd name="connsiteX4" fmla="*/ 930031 w 956170"/>
              <a:gd name="connsiteY4" fmla="*/ 752 h 55460"/>
              <a:gd name="connsiteX5" fmla="*/ 922215 w 956170"/>
              <a:gd name="connsiteY5" fmla="*/ 752 h 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170" h="55460">
                <a:moveTo>
                  <a:pt x="0" y="47645"/>
                </a:moveTo>
                <a:cubicBezTo>
                  <a:pt x="74246" y="27455"/>
                  <a:pt x="148492" y="7266"/>
                  <a:pt x="211015" y="8568"/>
                </a:cubicBezTo>
                <a:cubicBezTo>
                  <a:pt x="273538" y="9870"/>
                  <a:pt x="304800" y="55460"/>
                  <a:pt x="375138" y="55460"/>
                </a:cubicBezTo>
                <a:cubicBezTo>
                  <a:pt x="445476" y="55460"/>
                  <a:pt x="540564" y="17686"/>
                  <a:pt x="633046" y="8568"/>
                </a:cubicBezTo>
                <a:cubicBezTo>
                  <a:pt x="725528" y="-550"/>
                  <a:pt x="881836" y="2055"/>
                  <a:pt x="930031" y="752"/>
                </a:cubicBezTo>
                <a:cubicBezTo>
                  <a:pt x="978226" y="-551"/>
                  <a:pt x="950220" y="100"/>
                  <a:pt x="922215" y="752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6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5349667-79F0-4AD3-85C3-E6F4B6EE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5" y="1052735"/>
            <a:ext cx="4751908" cy="5318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265049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First contact:</a:t>
            </a:r>
            <a:endParaRPr lang="de-DE" dirty="0"/>
          </a:p>
          <a:p>
            <a:r>
              <a:rPr lang="de-DE" dirty="0"/>
              <a:t>DESY Library Publishing Team, </a:t>
            </a:r>
            <a:r>
              <a:rPr lang="de-DE" dirty="0" err="1"/>
              <a:t>Bldg</a:t>
            </a:r>
            <a:r>
              <a:rPr lang="de-DE" dirty="0"/>
              <a:t>. 1d, 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l.publishing@desy.de</a:t>
            </a:r>
            <a:r>
              <a:rPr lang="en-US" u="sng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sz="2000" b="1" dirty="0"/>
              <a:t>… about Open Access Journals:</a:t>
            </a:r>
            <a:endParaRPr lang="de-DE" dirty="0"/>
          </a:p>
          <a:p>
            <a:r>
              <a:rPr lang="de-DE" dirty="0"/>
              <a:t>Journals </a:t>
            </a:r>
            <a:r>
              <a:rPr lang="de-DE" dirty="0" err="1"/>
              <a:t>searchable</a:t>
            </a:r>
            <a:r>
              <a:rPr lang="de-DE" dirty="0"/>
              <a:t> in </a:t>
            </a:r>
            <a:r>
              <a:rPr lang="de-DE" b="1" dirty="0" err="1">
                <a:solidFill>
                  <a:srgbClr val="009FDF"/>
                </a:solidFill>
              </a:rPr>
              <a:t>PubDB</a:t>
            </a:r>
            <a:endParaRPr lang="de-DE" b="1" dirty="0">
              <a:solidFill>
                <a:srgbClr val="009FDF"/>
              </a:solidFill>
            </a:endParaRPr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>
                <a:solidFill>
                  <a:srgbClr val="E3032E"/>
                </a:solidFill>
              </a:rPr>
              <a:t>Electronic</a:t>
            </a:r>
            <a:r>
              <a:rPr lang="de-DE" dirty="0"/>
              <a:t> </a:t>
            </a:r>
            <a:r>
              <a:rPr lang="de-DE" b="1" dirty="0">
                <a:solidFill>
                  <a:srgbClr val="FABA20"/>
                </a:solidFill>
              </a:rPr>
              <a:t>Journals</a:t>
            </a:r>
            <a:r>
              <a:rPr lang="de-DE" dirty="0"/>
              <a:t> </a:t>
            </a:r>
            <a:r>
              <a:rPr lang="de-DE" b="1" dirty="0">
                <a:solidFill>
                  <a:srgbClr val="289B38"/>
                </a:solidFill>
              </a:rPr>
              <a:t>Library</a:t>
            </a:r>
            <a:r>
              <a:rPr lang="de-DE" dirty="0"/>
              <a:t> (EZB)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A69348-CC9E-4996-95CC-CEC83D5BE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932" y="1052734"/>
            <a:ext cx="3644652" cy="53186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063BE7C-2F1D-446D-A5E8-7D838AC0CF9B}"/>
              </a:ext>
            </a:extLst>
          </p:cNvPr>
          <p:cNvSpPr/>
          <p:nvPr/>
        </p:nvSpPr>
        <p:spPr>
          <a:xfrm>
            <a:off x="4583832" y="3140968"/>
            <a:ext cx="648072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615A57E0-9C24-469C-ACBF-E48D991128E7}"/>
              </a:ext>
            </a:extLst>
          </p:cNvPr>
          <p:cNvCxnSpPr>
            <a:cxnSpLocks/>
          </p:cNvCxnSpPr>
          <p:nvPr/>
        </p:nvCxnSpPr>
        <p:spPr>
          <a:xfrm flipV="1">
            <a:off x="5336168" y="2636912"/>
            <a:ext cx="3280112" cy="672274"/>
          </a:xfrm>
          <a:prstGeom prst="bent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28048BF6-1782-42FA-86D8-278D93DE3FF0}"/>
              </a:ext>
            </a:extLst>
          </p:cNvPr>
          <p:cNvSpPr/>
          <p:nvPr/>
        </p:nvSpPr>
        <p:spPr>
          <a:xfrm rot="18714206">
            <a:off x="5611852" y="6111313"/>
            <a:ext cx="576064" cy="504056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B31FB870-2C4C-4600-A1D5-B494F8D6F69D}"/>
              </a:ext>
            </a:extLst>
          </p:cNvPr>
          <p:cNvSpPr/>
          <p:nvPr/>
        </p:nvSpPr>
        <p:spPr>
          <a:xfrm rot="17363609">
            <a:off x="6244085" y="4476511"/>
            <a:ext cx="351451" cy="377007"/>
          </a:xfrm>
          <a:prstGeom prst="up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8E7F8A7-8711-450D-AA92-57271B94F154}"/>
              </a:ext>
            </a:extLst>
          </p:cNvPr>
          <p:cNvSpPr/>
          <p:nvPr/>
        </p:nvSpPr>
        <p:spPr>
          <a:xfrm>
            <a:off x="6893464" y="1916831"/>
            <a:ext cx="1074743" cy="10562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9B411F-BD4E-41FE-938A-DB2EA9D8047D}"/>
              </a:ext>
            </a:extLst>
          </p:cNvPr>
          <p:cNvSpPr/>
          <p:nvPr/>
        </p:nvSpPr>
        <p:spPr>
          <a:xfrm>
            <a:off x="8400256" y="3933056"/>
            <a:ext cx="1944216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78ABFF1-9A93-4111-BA74-4F2B8AAC84BA}"/>
              </a:ext>
            </a:extLst>
          </p:cNvPr>
          <p:cNvSpPr/>
          <p:nvPr/>
        </p:nvSpPr>
        <p:spPr>
          <a:xfrm>
            <a:off x="8636000" y="2930017"/>
            <a:ext cx="956170" cy="55460"/>
          </a:xfrm>
          <a:custGeom>
            <a:avLst/>
            <a:gdLst>
              <a:gd name="connsiteX0" fmla="*/ 0 w 956170"/>
              <a:gd name="connsiteY0" fmla="*/ 47645 h 55460"/>
              <a:gd name="connsiteX1" fmla="*/ 211015 w 956170"/>
              <a:gd name="connsiteY1" fmla="*/ 8568 h 55460"/>
              <a:gd name="connsiteX2" fmla="*/ 375138 w 956170"/>
              <a:gd name="connsiteY2" fmla="*/ 55460 h 55460"/>
              <a:gd name="connsiteX3" fmla="*/ 633046 w 956170"/>
              <a:gd name="connsiteY3" fmla="*/ 8568 h 55460"/>
              <a:gd name="connsiteX4" fmla="*/ 930031 w 956170"/>
              <a:gd name="connsiteY4" fmla="*/ 752 h 55460"/>
              <a:gd name="connsiteX5" fmla="*/ 922215 w 956170"/>
              <a:gd name="connsiteY5" fmla="*/ 752 h 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170" h="55460">
                <a:moveTo>
                  <a:pt x="0" y="47645"/>
                </a:moveTo>
                <a:cubicBezTo>
                  <a:pt x="74246" y="27455"/>
                  <a:pt x="148492" y="7266"/>
                  <a:pt x="211015" y="8568"/>
                </a:cubicBezTo>
                <a:cubicBezTo>
                  <a:pt x="273538" y="9870"/>
                  <a:pt x="304800" y="55460"/>
                  <a:pt x="375138" y="55460"/>
                </a:cubicBezTo>
                <a:cubicBezTo>
                  <a:pt x="445476" y="55460"/>
                  <a:pt x="540564" y="17686"/>
                  <a:pt x="633046" y="8568"/>
                </a:cubicBezTo>
                <a:cubicBezTo>
                  <a:pt x="725528" y="-550"/>
                  <a:pt x="881836" y="2055"/>
                  <a:pt x="930031" y="752"/>
                </a:cubicBezTo>
                <a:cubicBezTo>
                  <a:pt x="978226" y="-551"/>
                  <a:pt x="950220" y="100"/>
                  <a:pt x="922215" y="752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59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093141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EZB publishing information</a:t>
            </a:r>
            <a:endParaRPr lang="de-DE" dirty="0"/>
          </a:p>
          <a:p>
            <a:r>
              <a:rPr lang="en-US" dirty="0"/>
              <a:t>Information on secondary publication: Use important notes on how to provide your already published research results free of charge.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B41D18-2D1F-4DCA-815F-2C3A3364B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42" y="2918428"/>
            <a:ext cx="10345594" cy="172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46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129145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EZB publishing information</a:t>
            </a:r>
            <a:endParaRPr lang="de-DE" dirty="0"/>
          </a:p>
          <a:p>
            <a:r>
              <a:rPr lang="en-US" dirty="0"/>
              <a:t>Contact information: Get direct contact to your institution’s publication service and information on invoice processing.</a:t>
            </a:r>
          </a:p>
          <a:p>
            <a:r>
              <a:rPr lang="en-US" dirty="0"/>
              <a:t>Possibilities for grants: Find out about the funding options for publication costs at your institution.</a:t>
            </a:r>
          </a:p>
          <a:p>
            <a:r>
              <a:rPr lang="en-US" dirty="0"/>
              <a:t>Read further DESY-specific information, such as the required entry in </a:t>
            </a:r>
            <a:r>
              <a:rPr lang="en-US" dirty="0" err="1"/>
              <a:t>PubDB</a:t>
            </a:r>
            <a:r>
              <a:rPr lang="en-US" dirty="0"/>
              <a:t> and approval workflow.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CB2901-CBC1-431C-886E-A6DA661B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9" y="3284984"/>
            <a:ext cx="8494691" cy="317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49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337057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EZB publishing information</a:t>
            </a:r>
            <a:endParaRPr lang="de-DE" dirty="0"/>
          </a:p>
          <a:p>
            <a:r>
              <a:rPr lang="en-US" dirty="0"/>
              <a:t>Get journal-specific publishing details from the DOAJ, including information 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dirty="0"/>
              <a:t>• Article Processing Charges</a:t>
            </a:r>
          </a:p>
          <a:p>
            <a:pPr marL="0" indent="0">
              <a:buNone/>
            </a:pPr>
            <a:r>
              <a:rPr lang="en-US" sz="1400" dirty="0"/>
              <a:t>	• Link to submission guidelines</a:t>
            </a:r>
          </a:p>
          <a:p>
            <a:pPr marL="0" indent="0">
              <a:buNone/>
            </a:pPr>
            <a:r>
              <a:rPr lang="en-US" sz="1400" dirty="0"/>
              <a:t>	• Duration until publication</a:t>
            </a:r>
          </a:p>
          <a:p>
            <a:pPr marL="0" indent="0">
              <a:buNone/>
            </a:pPr>
            <a:r>
              <a:rPr lang="en-US" sz="1400" dirty="0"/>
              <a:t>	• Information on the review process</a:t>
            </a:r>
          </a:p>
          <a:p>
            <a:pPr marL="0" indent="0">
              <a:buNone/>
            </a:pPr>
            <a:r>
              <a:rPr lang="en-US" sz="1400" dirty="0"/>
              <a:t>	• License of the publications</a:t>
            </a:r>
          </a:p>
          <a:p>
            <a:pPr marL="0" indent="0">
              <a:buNone/>
            </a:pPr>
            <a:r>
              <a:rPr lang="en-US" sz="1400" dirty="0"/>
              <a:t>	• Accepted languages</a:t>
            </a:r>
            <a:endParaRPr lang="de-DE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7ABB5C-D221-4557-AEC0-16026814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766374"/>
            <a:ext cx="8328743" cy="332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62E1F6E-1A49-4DC4-B283-A539D3FA1452}"/>
              </a:ext>
            </a:extLst>
          </p:cNvPr>
          <p:cNvSpPr/>
          <p:nvPr/>
        </p:nvSpPr>
        <p:spPr>
          <a:xfrm>
            <a:off x="6168008" y="8367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hlinkClick r:id="rId4"/>
              </a:rPr>
              <a:t>DOAJ</a:t>
            </a:r>
            <a:r>
              <a:rPr lang="en-US" sz="1400" i="1" dirty="0"/>
              <a:t>: quality feature, helps to clearly identify the Open Access status </a:t>
            </a:r>
            <a:endParaRPr lang="de-DE" sz="1400" i="1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3E9BFE7-FC8C-4FA4-9D97-D3614EF1E46C}"/>
              </a:ext>
            </a:extLst>
          </p:cNvPr>
          <p:cNvCxnSpPr>
            <a:cxnSpLocks/>
          </p:cNvCxnSpPr>
          <p:nvPr/>
        </p:nvCxnSpPr>
        <p:spPr>
          <a:xfrm flipH="1">
            <a:off x="6384032" y="1206044"/>
            <a:ext cx="216024" cy="63878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8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0571375" cy="12961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EZB publishing information</a:t>
            </a:r>
            <a:endParaRPr lang="de-DE" sz="2000" dirty="0"/>
          </a:p>
          <a:p>
            <a:r>
              <a:rPr lang="en-US" dirty="0"/>
              <a:t>Find out the average publication costs actually paid for journals via </a:t>
            </a:r>
            <a:r>
              <a:rPr lang="en-US" dirty="0" err="1"/>
              <a:t>OpenAPC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DD840E-DC8E-4F19-8A55-9C886A08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9" y="2645312"/>
            <a:ext cx="9574811" cy="227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17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2060848"/>
            <a:ext cx="11376025" cy="1368152"/>
          </a:xfrm>
        </p:spPr>
        <p:txBody>
          <a:bodyPr/>
          <a:lstStyle/>
          <a:p>
            <a:pPr algn="ctr"/>
            <a:r>
              <a:rPr lang="en-US" dirty="0"/>
              <a:t>How to publish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Open Access </a:t>
            </a:r>
            <a:br>
              <a:rPr lang="en-US" dirty="0"/>
            </a:br>
            <a:r>
              <a:rPr lang="en-US" dirty="0"/>
              <a:t>at DESY? </a:t>
            </a:r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>
                <a:solidFill>
                  <a:schemeClr val="accent2"/>
                </a:solidFill>
              </a:rPr>
              <a:t>informed</a:t>
            </a:r>
            <a:r>
              <a:rPr lang="en-US" dirty="0"/>
              <a:t>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625089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EZB </a:t>
            </a:r>
            <a:r>
              <a:rPr lang="en-US" b="1" dirty="0"/>
              <a:t>publishing information</a:t>
            </a:r>
            <a:endParaRPr lang="de-DE" dirty="0"/>
          </a:p>
          <a:p>
            <a:r>
              <a:rPr lang="de-DE" dirty="0"/>
              <a:t>Take a </a:t>
            </a:r>
            <a:r>
              <a:rPr lang="de-DE" dirty="0" err="1"/>
              <a:t>flyer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like!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2DEDE-5D9E-442F-9126-0AADCDBF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510" y="1988840"/>
            <a:ext cx="7008980" cy="3414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E26439-F428-4131-AD34-3EFF1CACA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475" y="5399279"/>
            <a:ext cx="4465049" cy="6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2546902"/>
            <a:ext cx="11376025" cy="1764196"/>
          </a:xfrm>
        </p:spPr>
        <p:txBody>
          <a:bodyPr/>
          <a:lstStyle/>
          <a:p>
            <a:pPr algn="ctr"/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publication? </a:t>
            </a:r>
          </a:p>
        </p:txBody>
      </p:sp>
    </p:spTree>
    <p:extLst>
      <p:ext uri="{BB962C8B-B14F-4D97-AF65-F5344CB8AC3E}">
        <p14:creationId xmlns:p14="http://schemas.microsoft.com/office/powerpoint/2010/main" val="167121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0931415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Publication</a:t>
            </a:r>
            <a:r>
              <a:rPr lang="de-DE" sz="2000" b="1" dirty="0"/>
              <a:t> Costs</a:t>
            </a:r>
            <a:endParaRPr lang="de-DE" dirty="0"/>
          </a:p>
          <a:p>
            <a:r>
              <a:rPr lang="en-US" dirty="0"/>
              <a:t>Submitting corresponding author’s institution pays</a:t>
            </a:r>
          </a:p>
          <a:p>
            <a:r>
              <a:rPr lang="en-US" dirty="0"/>
              <a:t>OA cost centers for Article Processing Charges (APC)</a:t>
            </a:r>
          </a:p>
          <a:p>
            <a:r>
              <a:rPr lang="en-US" dirty="0"/>
              <a:t>Additional costs &amp; hybrid (not transformative) OA financed via group cost </a:t>
            </a:r>
            <a:r>
              <a:rPr lang="en-US" dirty="0" err="1"/>
              <a:t>centres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de-DE" sz="2000" b="1" dirty="0"/>
              <a:t>Funding</a:t>
            </a:r>
            <a:endParaRPr lang="de-DE" b="1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9FDF"/>
                </a:solidFill>
              </a:rPr>
              <a:t>Please always indicate third-party funding!</a:t>
            </a:r>
          </a:p>
          <a:p>
            <a:r>
              <a:rPr lang="en-US" dirty="0"/>
              <a:t>Excursus: DFG program </a:t>
            </a:r>
            <a:r>
              <a:rPr lang="en-US" i="1" dirty="0"/>
              <a:t>Open Access Publication Funding</a:t>
            </a:r>
            <a:endParaRPr lang="de-DE" i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</p:spTree>
    <p:extLst>
      <p:ext uri="{BB962C8B-B14F-4D97-AF65-F5344CB8AC3E}">
        <p14:creationId xmlns:p14="http://schemas.microsoft.com/office/powerpoint/2010/main" val="388794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268759"/>
            <a:ext cx="10931415" cy="13681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Open Access </a:t>
            </a:r>
            <a:r>
              <a:rPr lang="de-DE" sz="2000" b="1" dirty="0" err="1"/>
              <a:t>Publication</a:t>
            </a:r>
            <a:r>
              <a:rPr lang="de-DE" sz="2000" b="1" dirty="0"/>
              <a:t> Funding</a:t>
            </a:r>
            <a:endParaRPr lang="de-DE" dirty="0"/>
          </a:p>
          <a:p>
            <a:pPr lvl="0"/>
            <a:r>
              <a:rPr lang="en-US" dirty="0"/>
              <a:t>a program by the German Research Foundation (DFG)</a:t>
            </a:r>
            <a:r>
              <a:rPr lang="de-DE" b="1" dirty="0"/>
              <a:t> 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7F72B5-104D-4482-8641-AE3F8CAE2EC3}"/>
              </a:ext>
            </a:extLst>
          </p:cNvPr>
          <p:cNvSpPr/>
          <p:nvPr/>
        </p:nvSpPr>
        <p:spPr>
          <a:xfrm>
            <a:off x="3048000" y="271588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AutoNum type="arabicPeriod"/>
            </a:pPr>
            <a:r>
              <a:rPr lang="de-DE" b="1" dirty="0"/>
              <a:t>Open Access </a:t>
            </a:r>
            <a:r>
              <a:rPr lang="de-DE" b="1" dirty="0" err="1"/>
              <a:t>publication</a:t>
            </a:r>
            <a:r>
              <a:rPr lang="de-DE" b="1" dirty="0"/>
              <a:t>?</a:t>
            </a:r>
          </a:p>
          <a:p>
            <a:pPr marL="342900" lvl="0" indent="-342900">
              <a:buAutoNum type="arabicPeriod"/>
            </a:pPr>
            <a:endParaRPr lang="de-DE" b="1" dirty="0"/>
          </a:p>
          <a:p>
            <a:pPr marL="342900" lvl="0" indent="-342900">
              <a:buAutoNum type="arabicPeriod"/>
            </a:pPr>
            <a:r>
              <a:rPr lang="en-US" b="1" dirty="0"/>
              <a:t>DFG </a:t>
            </a:r>
            <a:r>
              <a:rPr lang="de-DE" b="1" dirty="0"/>
              <a:t>(</a:t>
            </a:r>
            <a:r>
              <a:rPr lang="de-DE" b="1" dirty="0" err="1"/>
              <a:t>co</a:t>
            </a:r>
            <a:r>
              <a:rPr lang="de-DE" b="1" dirty="0"/>
              <a:t>-)</a:t>
            </a:r>
            <a:r>
              <a:rPr lang="de-DE" b="1" dirty="0" err="1"/>
              <a:t>funded</a:t>
            </a:r>
            <a:r>
              <a:rPr lang="de-DE" b="1" dirty="0"/>
              <a:t> </a:t>
            </a:r>
            <a:r>
              <a:rPr lang="de-DE" b="1" dirty="0" err="1"/>
              <a:t>research</a:t>
            </a:r>
            <a:r>
              <a:rPr lang="en-US" b="1" dirty="0"/>
              <a:t>? </a:t>
            </a:r>
            <a:r>
              <a:rPr lang="en-US" dirty="0"/>
              <a:t>(does NOT have to refer to the Corresponding/First Author)</a:t>
            </a:r>
          </a:p>
          <a:p>
            <a:pPr marL="342900" lvl="0" indent="-342900">
              <a:buAutoNum type="arabicPeriod"/>
            </a:pPr>
            <a:endParaRPr lang="de-DE" dirty="0"/>
          </a:p>
          <a:p>
            <a:pPr marL="342900" lvl="0" indent="-342900">
              <a:buAutoNum type="arabicPeriod"/>
            </a:pPr>
            <a:r>
              <a:rPr lang="en-US" b="1" dirty="0"/>
              <a:t>DFG project entered as “Grant” in the DESY </a:t>
            </a:r>
            <a:r>
              <a:rPr lang="en-US" b="1" dirty="0" err="1"/>
              <a:t>PubDB</a:t>
            </a:r>
            <a:r>
              <a:rPr lang="en-US" b="1" dirty="0"/>
              <a:t>?</a:t>
            </a:r>
          </a:p>
          <a:p>
            <a:pPr marL="342900" lvl="0" indent="-342900">
              <a:buAutoNum type="arabicPeriod"/>
            </a:pPr>
            <a:endParaRPr lang="en-US" b="1" dirty="0"/>
          </a:p>
          <a:p>
            <a:pPr lvl="0" algn="ctr" defTabSz="914400">
              <a:lnSpc>
                <a:spcPct val="110000"/>
              </a:lnSpc>
              <a:spcAft>
                <a:spcPts val="1200"/>
              </a:spcAft>
              <a:buClr>
                <a:schemeClr val="tx1"/>
              </a:buClr>
              <a:tabLst>
                <a:tab pos="361950" algn="l"/>
              </a:tabLst>
            </a:pPr>
            <a:r>
              <a:rPr lang="de-DE" b="1" dirty="0">
                <a:solidFill>
                  <a:srgbClr val="009FDF"/>
                </a:solidFill>
              </a:rPr>
              <a:t>If </a:t>
            </a:r>
            <a:r>
              <a:rPr lang="de-DE" b="1" dirty="0" err="1">
                <a:solidFill>
                  <a:srgbClr val="009FDF"/>
                </a:solidFill>
              </a:rPr>
              <a:t>yes</a:t>
            </a:r>
            <a:r>
              <a:rPr lang="de-DE" b="1" dirty="0">
                <a:solidFill>
                  <a:srgbClr val="009FDF"/>
                </a:solidFill>
              </a:rPr>
              <a:t>, </a:t>
            </a:r>
            <a:r>
              <a:rPr lang="de-DE" b="1" dirty="0" err="1">
                <a:solidFill>
                  <a:srgbClr val="009FDF"/>
                </a:solidFill>
              </a:rPr>
              <a:t>collect</a:t>
            </a:r>
            <a:r>
              <a:rPr lang="de-DE" b="1" dirty="0">
                <a:solidFill>
                  <a:srgbClr val="009FDF"/>
                </a:solidFill>
              </a:rPr>
              <a:t> €1400!</a:t>
            </a:r>
          </a:p>
        </p:txBody>
      </p:sp>
    </p:spTree>
    <p:extLst>
      <p:ext uri="{BB962C8B-B14F-4D97-AF65-F5344CB8AC3E}">
        <p14:creationId xmlns:p14="http://schemas.microsoft.com/office/powerpoint/2010/main" val="86784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268759"/>
            <a:ext cx="10931415" cy="1368153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Requirements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A publication can receive the DFG funding </a:t>
            </a:r>
            <a:r>
              <a:rPr lang="en-US" b="1" dirty="0"/>
              <a:t>EXCLUSIVELY if </a:t>
            </a:r>
            <a:r>
              <a:rPr lang="en-US" dirty="0"/>
              <a:t>...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01A6C32-D6BA-49A4-A658-4673163C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132856"/>
            <a:ext cx="11376024" cy="37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1950" marR="0" lvl="0" indent="-361950" defTabSz="914400" fontAlgn="base">
              <a:lnSpc>
                <a:spcPct val="11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a </a:t>
            </a:r>
            <a:r>
              <a:rPr lang="de-DE" altLang="de-DE" dirty="0" err="1"/>
              <a:t>publication</a:t>
            </a:r>
            <a:r>
              <a:rPr lang="de-DE" altLang="de-DE" dirty="0"/>
              <a:t> in </a:t>
            </a:r>
            <a:r>
              <a:rPr lang="de-DE" altLang="de-DE" b="1" dirty="0" err="1"/>
              <a:t>quality-assured</a:t>
            </a:r>
            <a:r>
              <a:rPr lang="de-DE" altLang="de-DE" b="1" dirty="0"/>
              <a:t> Open Access </a:t>
            </a:r>
            <a:r>
              <a:rPr lang="de-DE" altLang="de-DE" b="1" dirty="0" err="1"/>
              <a:t>publication</a:t>
            </a:r>
            <a:r>
              <a:rPr lang="de-DE" altLang="de-DE" b="1" dirty="0"/>
              <a:t> </a:t>
            </a:r>
            <a:r>
              <a:rPr lang="de-DE" altLang="de-DE" b="1" dirty="0" err="1"/>
              <a:t>organs</a:t>
            </a:r>
            <a:r>
              <a:rPr lang="de-DE" altLang="de-DE" b="1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within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framework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b="1" dirty="0"/>
              <a:t>OA Transformation Agreements</a:t>
            </a:r>
            <a:r>
              <a:rPr lang="de-DE" altLang="de-DE" dirty="0"/>
              <a:t>. </a:t>
            </a:r>
          </a:p>
          <a:p>
            <a:pPr marL="361950" marR="0" lvl="0" indent="-361950" defTabSz="914400" fontAlgn="base">
              <a:lnSpc>
                <a:spcPct val="11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altLang="de-DE" dirty="0"/>
              <a:t>at least </a:t>
            </a:r>
            <a:r>
              <a:rPr lang="de-DE" altLang="de-DE" b="1" dirty="0" err="1"/>
              <a:t>one</a:t>
            </a:r>
            <a:r>
              <a:rPr lang="de-DE" altLang="de-DE" b="1" dirty="0"/>
              <a:t>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the</a:t>
            </a:r>
            <a:r>
              <a:rPr lang="de-DE" altLang="de-DE" b="1" dirty="0"/>
              <a:t> </a:t>
            </a:r>
            <a:r>
              <a:rPr lang="de-DE" altLang="de-DE" b="1" dirty="0" err="1"/>
              <a:t>authors</a:t>
            </a:r>
            <a:r>
              <a:rPr lang="de-DE" altLang="de-DE" b="1" dirty="0"/>
              <a:t> </a:t>
            </a:r>
            <a:r>
              <a:rPr lang="de-DE" altLang="de-DE" b="1" dirty="0" err="1"/>
              <a:t>is</a:t>
            </a:r>
            <a:r>
              <a:rPr lang="de-DE" altLang="de-DE" b="1" dirty="0"/>
              <a:t> </a:t>
            </a:r>
            <a:r>
              <a:rPr lang="de-DE" altLang="de-DE" b="1" dirty="0" err="1"/>
              <a:t>funded</a:t>
            </a:r>
            <a:r>
              <a:rPr lang="de-DE" altLang="de-DE" b="1" dirty="0"/>
              <a:t> </a:t>
            </a:r>
            <a:r>
              <a:rPr lang="de-DE" altLang="de-DE" b="1" dirty="0" err="1"/>
              <a:t>by</a:t>
            </a:r>
            <a:r>
              <a:rPr lang="de-DE" altLang="de-DE" b="1" dirty="0"/>
              <a:t> </a:t>
            </a:r>
            <a:r>
              <a:rPr lang="de-DE" altLang="de-DE" b="1" dirty="0" err="1"/>
              <a:t>the</a:t>
            </a:r>
            <a:r>
              <a:rPr lang="de-DE" altLang="de-DE" b="1" dirty="0"/>
              <a:t> DFG </a:t>
            </a:r>
            <a:r>
              <a:rPr lang="de-DE" altLang="de-DE" dirty="0"/>
              <a:t>and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corresponding</a:t>
            </a:r>
            <a:r>
              <a:rPr lang="de-DE" altLang="de-DE" dirty="0"/>
              <a:t> </a:t>
            </a:r>
            <a:r>
              <a:rPr lang="de-DE" altLang="de-DE" dirty="0" err="1"/>
              <a:t>funding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mentioned</a:t>
            </a:r>
            <a:r>
              <a:rPr lang="de-DE" altLang="de-DE" dirty="0"/>
              <a:t> in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i="1" dirty="0"/>
              <a:t>Funding </a:t>
            </a:r>
            <a:r>
              <a:rPr lang="de-DE" altLang="de-DE" i="1" dirty="0" err="1"/>
              <a:t>Acknowledgements</a:t>
            </a:r>
            <a:r>
              <a:rPr lang="de-DE" altLang="de-DE" dirty="0"/>
              <a:t>. </a:t>
            </a:r>
          </a:p>
          <a:p>
            <a:pPr marL="361950" marR="0" lvl="0" indent="-361950" defTabSz="914400" fontAlgn="base">
              <a:lnSpc>
                <a:spcPct val="11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guaranteed</a:t>
            </a:r>
            <a:r>
              <a:rPr lang="de-D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an </a:t>
            </a:r>
            <a:r>
              <a:rPr lang="de-DE" altLang="de-DE" b="1" dirty="0"/>
              <a:t>Open Access </a:t>
            </a:r>
            <a:r>
              <a:rPr lang="de-DE" altLang="de-DE" b="1" dirty="0" err="1"/>
              <a:t>book</a:t>
            </a:r>
            <a:r>
              <a:rPr lang="de-DE" altLang="de-DE" b="1" dirty="0"/>
              <a:t> </a:t>
            </a:r>
            <a:r>
              <a:rPr lang="de-DE" altLang="de-DE" b="1" dirty="0" err="1"/>
              <a:t>is</a:t>
            </a:r>
            <a:r>
              <a:rPr lang="de-DE" altLang="de-DE" b="1" dirty="0"/>
              <a:t> </a:t>
            </a:r>
            <a:r>
              <a:rPr lang="de-DE" altLang="de-DE" b="1" dirty="0" err="1"/>
              <a:t>associated</a:t>
            </a:r>
            <a:r>
              <a:rPr lang="de-DE" altLang="de-DE" b="1" dirty="0"/>
              <a:t> </a:t>
            </a:r>
            <a:r>
              <a:rPr lang="de-DE" altLang="de-DE" b="1" dirty="0" err="1"/>
              <a:t>with</a:t>
            </a:r>
            <a:r>
              <a:rPr lang="de-DE" altLang="de-DE" b="1" dirty="0"/>
              <a:t> DFG </a:t>
            </a:r>
            <a:r>
              <a:rPr lang="de-DE" altLang="de-DE" b="1" dirty="0" err="1"/>
              <a:t>project</a:t>
            </a:r>
            <a:r>
              <a:rPr lang="de-DE" altLang="de-DE" b="1" dirty="0"/>
              <a:t> </a:t>
            </a:r>
            <a:r>
              <a:rPr lang="de-DE" altLang="de-DE" b="1" dirty="0" err="1"/>
              <a:t>funding</a:t>
            </a:r>
            <a:r>
              <a:rPr lang="de-DE" altLang="de-DE" b="1" dirty="0"/>
              <a:t> </a:t>
            </a:r>
            <a:r>
              <a:rPr lang="de-DE" altLang="de-DE" dirty="0"/>
              <a:t>(</a:t>
            </a:r>
            <a:r>
              <a:rPr lang="de-DE" altLang="de-DE" dirty="0" err="1"/>
              <a:t>funding</a:t>
            </a:r>
            <a:r>
              <a:rPr lang="de-DE" altLang="de-DE" dirty="0"/>
              <a:t> </a:t>
            </a:r>
            <a:r>
              <a:rPr lang="de-DE" altLang="de-DE" dirty="0" err="1"/>
              <a:t>amount</a:t>
            </a:r>
            <a:r>
              <a:rPr lang="de-DE" altLang="de-DE" dirty="0"/>
              <a:t> </a:t>
            </a:r>
            <a:r>
              <a:rPr lang="de-DE" altLang="de-DE" dirty="0" err="1"/>
              <a:t>up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€ 5000). </a:t>
            </a:r>
          </a:p>
          <a:p>
            <a:pPr marL="361950" indent="-361950" defTabSz="914400" fontAlgn="base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b="1" dirty="0" err="1"/>
              <a:t>Corresponding</a:t>
            </a:r>
            <a:r>
              <a:rPr lang="de-DE" altLang="de-DE" b="1" dirty="0"/>
              <a:t>/First </a:t>
            </a:r>
            <a:r>
              <a:rPr lang="de-DE" altLang="de-DE" b="1" dirty="0" err="1"/>
              <a:t>Author</a:t>
            </a:r>
            <a:r>
              <a:rPr lang="de-DE" altLang="de-DE" b="1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affiliated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DESY and </a:t>
            </a:r>
            <a:r>
              <a:rPr lang="de-DE" altLang="de-DE" dirty="0" err="1"/>
              <a:t>required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pay</a:t>
            </a:r>
            <a:r>
              <a:rPr lang="de-DE" altLang="de-DE" dirty="0"/>
              <a:t>. </a:t>
            </a:r>
          </a:p>
          <a:p>
            <a:pPr marL="361950" marR="0" lvl="0" indent="-361950" defTabSz="914400" fontAlgn="base">
              <a:lnSpc>
                <a:spcPct val="11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b="1" dirty="0"/>
              <a:t>DFG </a:t>
            </a:r>
            <a:r>
              <a:rPr lang="de-DE" altLang="de-DE" b="1" dirty="0" err="1"/>
              <a:t>grant</a:t>
            </a:r>
            <a:r>
              <a:rPr lang="de-DE" altLang="de-DE" b="1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entered</a:t>
            </a:r>
            <a:r>
              <a:rPr lang="de-DE" altLang="de-DE" dirty="0"/>
              <a:t> in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b="1" dirty="0" err="1"/>
              <a:t>corresponding</a:t>
            </a:r>
            <a:r>
              <a:rPr lang="de-DE" altLang="de-DE" b="1" dirty="0"/>
              <a:t> </a:t>
            </a:r>
            <a:r>
              <a:rPr lang="de-DE" altLang="de-DE" b="1" dirty="0" err="1"/>
              <a:t>field</a:t>
            </a:r>
            <a:r>
              <a:rPr lang="de-DE" altLang="de-DE" b="1" dirty="0"/>
              <a:t> </a:t>
            </a:r>
            <a:r>
              <a:rPr lang="de-DE" altLang="de-DE" b="1" dirty="0" err="1"/>
              <a:t>of</a:t>
            </a:r>
            <a:r>
              <a:rPr lang="de-DE" altLang="de-DE" b="1" dirty="0"/>
              <a:t> </a:t>
            </a:r>
            <a:r>
              <a:rPr lang="de-DE" altLang="de-DE" b="1" dirty="0" err="1"/>
              <a:t>the</a:t>
            </a:r>
            <a:r>
              <a:rPr lang="de-DE" altLang="de-DE" b="1" dirty="0"/>
              <a:t> </a:t>
            </a:r>
            <a:r>
              <a:rPr lang="de-DE" altLang="de-DE" b="1" dirty="0" err="1"/>
              <a:t>PubDB</a:t>
            </a:r>
            <a:r>
              <a:rPr lang="de-DE" altLang="de-DE" b="1" dirty="0"/>
              <a:t> </a:t>
            </a:r>
            <a:r>
              <a:rPr lang="de-DE" altLang="de-DE" dirty="0" err="1"/>
              <a:t>mask</a:t>
            </a:r>
            <a:r>
              <a:rPr lang="de-DE" altLang="de-DE" dirty="0"/>
              <a:t> </a:t>
            </a:r>
            <a:r>
              <a:rPr lang="de-DE" altLang="de-DE" dirty="0" err="1"/>
              <a:t>when</a:t>
            </a:r>
            <a:r>
              <a:rPr lang="de-DE" altLang="de-DE" dirty="0"/>
              <a:t> </a:t>
            </a:r>
            <a:r>
              <a:rPr lang="de-DE" altLang="de-DE" dirty="0" err="1"/>
              <a:t>applying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approval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publish. </a:t>
            </a:r>
          </a:p>
        </p:txBody>
      </p:sp>
    </p:spTree>
    <p:extLst>
      <p:ext uri="{BB962C8B-B14F-4D97-AF65-F5344CB8AC3E}">
        <p14:creationId xmlns:p14="http://schemas.microsoft.com/office/powerpoint/2010/main" val="221087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124744"/>
            <a:ext cx="10499367" cy="46999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do I enter the grant in </a:t>
            </a:r>
            <a:r>
              <a:rPr lang="en-US" b="1" dirty="0" err="1"/>
              <a:t>PubDB</a:t>
            </a:r>
            <a:r>
              <a:rPr lang="en-US" b="1" dirty="0"/>
              <a:t> so that my publication is funded by the DFG?</a:t>
            </a:r>
            <a:endParaRPr lang="de-DE" dirty="0"/>
          </a:p>
          <a:p>
            <a:pPr marL="0" indent="0">
              <a:buNone/>
            </a:pPr>
            <a:endParaRPr lang="en-US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openCost &amp; Open-Access-</a:t>
            </a:r>
            <a:r>
              <a:rPr lang="en-US" dirty="0" err="1"/>
              <a:t>Publikationskosten</a:t>
            </a:r>
            <a:r>
              <a:rPr lang="en-US" dirty="0"/>
              <a:t>| Lisa-Marie Stein, 11.12.2024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748263-C6BA-4C9F-8589-84B4FDFF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8" y="3429000"/>
            <a:ext cx="5629648" cy="2637513"/>
          </a:xfrm>
          <a:prstGeom prst="rect">
            <a:avLst/>
          </a:prstGeom>
        </p:spPr>
      </p:pic>
      <p:pic>
        <p:nvPicPr>
          <p:cNvPr id="9" name="Grafik 8" descr="Geschlossenes Buch">
            <a:extLst>
              <a:ext uri="{FF2B5EF4-FFF2-40B4-BE49-F238E27FC236}">
                <a16:creationId xmlns:a16="http://schemas.microsoft.com/office/drawing/2014/main" id="{42AF0E6C-918F-4F28-98B5-21E3E906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7096" y="2204864"/>
            <a:ext cx="958504" cy="95850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7B29CB0-4815-4F06-92D0-F88B5A1D6A4D}"/>
              </a:ext>
            </a:extLst>
          </p:cNvPr>
          <p:cNvSpPr txBox="1"/>
          <p:nvPr/>
        </p:nvSpPr>
        <p:spPr>
          <a:xfrm>
            <a:off x="1343472" y="1844824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publication</a:t>
            </a:r>
            <a:endParaRPr lang="de-DE" sz="16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D90BCC-4A5D-4427-84DC-737D705F6BF8}"/>
              </a:ext>
            </a:extLst>
          </p:cNvPr>
          <p:cNvSpPr txBox="1"/>
          <p:nvPr/>
        </p:nvSpPr>
        <p:spPr>
          <a:xfrm>
            <a:off x="8544272" y="1844824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approval</a:t>
            </a:r>
            <a:endParaRPr lang="de-DE" sz="1600" b="1" dirty="0"/>
          </a:p>
        </p:txBody>
      </p:sp>
      <p:pic>
        <p:nvPicPr>
          <p:cNvPr id="13" name="Grafik 12" descr="Händedruck">
            <a:extLst>
              <a:ext uri="{FF2B5EF4-FFF2-40B4-BE49-F238E27FC236}">
                <a16:creationId xmlns:a16="http://schemas.microsoft.com/office/drawing/2014/main" id="{D95D36FF-718B-499D-8C9E-7ADC08CD1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9038" y="2204864"/>
            <a:ext cx="861666" cy="861666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66E917D-5BA7-4984-9AF9-DC82269C3CF8}"/>
              </a:ext>
            </a:extLst>
          </p:cNvPr>
          <p:cNvSpPr txBox="1">
            <a:spLocks/>
          </p:cNvSpPr>
          <p:nvPr/>
        </p:nvSpPr>
        <p:spPr>
          <a:xfrm>
            <a:off x="7248128" y="3501008"/>
            <a:ext cx="4176464" cy="2791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 the </a:t>
            </a:r>
            <a:r>
              <a:rPr lang="en-US" b="1" dirty="0"/>
              <a:t>DFG grant </a:t>
            </a:r>
            <a:r>
              <a:rPr lang="en-US" dirty="0"/>
              <a:t>in the corresponding field of the </a:t>
            </a:r>
            <a:r>
              <a:rPr lang="en-US" dirty="0" err="1"/>
              <a:t>PubDB</a:t>
            </a:r>
            <a:r>
              <a:rPr lang="en-US" dirty="0"/>
              <a:t> mask in the preliminary </a:t>
            </a:r>
            <a:r>
              <a:rPr lang="en-US" dirty="0" err="1"/>
              <a:t>PubDB</a:t>
            </a:r>
            <a:r>
              <a:rPr lang="en-US" dirty="0"/>
              <a:t> entry when applying for an approval.</a:t>
            </a:r>
          </a:p>
          <a:p>
            <a:pPr lvl="0"/>
            <a:r>
              <a:rPr lang="en-US" dirty="0"/>
              <a:t>Identifiable by project number, title, runtime</a:t>
            </a:r>
            <a:endParaRPr lang="de-DE" dirty="0"/>
          </a:p>
          <a:p>
            <a:pPr lvl="0"/>
            <a:r>
              <a:rPr lang="en-US" b="1" dirty="0"/>
              <a:t>If this entry is missing, the DFG funding cannot be credited!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A8F3635E-284F-4EAF-ABFE-1341E0F6DB62}"/>
              </a:ext>
            </a:extLst>
          </p:cNvPr>
          <p:cNvSpPr/>
          <p:nvPr/>
        </p:nvSpPr>
        <p:spPr>
          <a:xfrm>
            <a:off x="466352" y="4725144"/>
            <a:ext cx="3109368" cy="13752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A1E891-003E-4F43-82B4-F88E599C5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995" y="2348880"/>
            <a:ext cx="1799714" cy="650118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D6AC0244-A163-49CB-8120-2DC19B4B4F5C}"/>
              </a:ext>
            </a:extLst>
          </p:cNvPr>
          <p:cNvCxnSpPr>
            <a:cxnSpLocks/>
          </p:cNvCxnSpPr>
          <p:nvPr/>
        </p:nvCxnSpPr>
        <p:spPr>
          <a:xfrm>
            <a:off x="2634161" y="2636912"/>
            <a:ext cx="18552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F3DD2C55-7D16-47B5-9178-9C21550C96EC}"/>
              </a:ext>
            </a:extLst>
          </p:cNvPr>
          <p:cNvCxnSpPr>
            <a:cxnSpLocks/>
          </p:cNvCxnSpPr>
          <p:nvPr/>
        </p:nvCxnSpPr>
        <p:spPr>
          <a:xfrm flipV="1">
            <a:off x="6816080" y="2636912"/>
            <a:ext cx="17281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FC89FD2-8F74-4AC1-802E-9FCC3DA52AF2}"/>
              </a:ext>
            </a:extLst>
          </p:cNvPr>
          <p:cNvCxnSpPr>
            <a:cxnSpLocks/>
          </p:cNvCxnSpPr>
          <p:nvPr/>
        </p:nvCxnSpPr>
        <p:spPr>
          <a:xfrm flipH="1">
            <a:off x="3094064" y="2996952"/>
            <a:ext cx="2713904" cy="18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9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078735"/>
            <a:ext cx="8588755" cy="5500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can I find detailed information (including the project number) about the DFG projects?</a:t>
            </a:r>
          </a:p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819404"/>
            <a:ext cx="9203223" cy="46889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GEPRIS Database:</a:t>
            </a:r>
            <a:endParaRPr lang="de-DE" dirty="0"/>
          </a:p>
          <a:p>
            <a:r>
              <a:rPr lang="en-US" sz="1400" dirty="0"/>
              <a:t>The GEPRIS database contains all DFG projects and provides information on </a:t>
            </a:r>
            <a:r>
              <a:rPr lang="en-US" sz="1400" b="1" dirty="0"/>
              <a:t>projects</a:t>
            </a:r>
            <a:r>
              <a:rPr lang="en-US" sz="1400" dirty="0"/>
              <a:t>, </a:t>
            </a:r>
            <a:r>
              <a:rPr lang="en-US" sz="1400" b="1" dirty="0"/>
              <a:t>researchers</a:t>
            </a:r>
            <a:r>
              <a:rPr lang="en-US" sz="1400" dirty="0"/>
              <a:t> and </a:t>
            </a:r>
            <a:r>
              <a:rPr lang="en-US" sz="1400" b="1" dirty="0"/>
              <a:t>institutions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https://gepris.dfg.de</a:t>
            </a:r>
            <a:endParaRPr lang="de-DE" sz="1400" dirty="0"/>
          </a:p>
          <a:p>
            <a:pPr marL="0" indent="0">
              <a:buNone/>
            </a:pPr>
            <a:r>
              <a:rPr lang="en-US" b="1" dirty="0" err="1"/>
              <a:t>PubDB</a:t>
            </a:r>
            <a:r>
              <a:rPr lang="en-US" b="1" dirty="0"/>
              <a:t>:</a:t>
            </a:r>
            <a:endParaRPr lang="de-DE" dirty="0"/>
          </a:p>
          <a:p>
            <a:r>
              <a:rPr lang="de-DE" altLang="de-DE" sz="1400" dirty="0">
                <a:latin typeface="Arial" panose="020B0604020202020204" pitchFamily="34" charset="0"/>
              </a:rPr>
              <a:t>The projects </a:t>
            </a:r>
            <a:r>
              <a:rPr lang="de-DE" altLang="de-DE" sz="1400" dirty="0" err="1">
                <a:latin typeface="Arial" panose="020B0604020202020204" pitchFamily="34" charset="0"/>
              </a:rPr>
              <a:t>can</a:t>
            </a:r>
            <a:r>
              <a:rPr lang="de-DE" altLang="de-DE" sz="1400" dirty="0">
                <a:latin typeface="Arial" panose="020B0604020202020204" pitchFamily="34" charset="0"/>
              </a:rPr>
              <a:t> also </a:t>
            </a:r>
            <a:r>
              <a:rPr lang="de-DE" altLang="de-DE" sz="1400" dirty="0" err="1">
                <a:latin typeface="Arial" panose="020B0604020202020204" pitchFamily="34" charset="0"/>
              </a:rPr>
              <a:t>be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searched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through</a:t>
            </a:r>
            <a:r>
              <a:rPr lang="de-DE" altLang="de-DE" sz="1400" dirty="0">
                <a:latin typeface="Arial" panose="020B0604020202020204" pitchFamily="34" charset="0"/>
              </a:rPr>
              <a:t> in </a:t>
            </a:r>
            <a:r>
              <a:rPr lang="de-DE" altLang="de-DE" sz="1400" dirty="0" err="1">
                <a:latin typeface="Arial" panose="020B0604020202020204" pitchFamily="34" charset="0"/>
              </a:rPr>
              <a:t>the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  <a:hlinkClick r:id="rId4"/>
              </a:rPr>
              <a:t>PubDB</a:t>
            </a:r>
            <a:r>
              <a:rPr lang="de-DE" altLang="de-DE" sz="1400" dirty="0">
                <a:latin typeface="Arial" panose="020B0604020202020204" pitchFamily="34" charset="0"/>
                <a:hlinkClick r:id="rId4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  <a:hlinkClick r:id="rId4"/>
              </a:rPr>
              <a:t>by</a:t>
            </a:r>
            <a:r>
              <a:rPr lang="de-DE" altLang="de-DE" sz="1400" dirty="0">
                <a:latin typeface="Arial" panose="020B0604020202020204" pitchFamily="34" charset="0"/>
                <a:hlinkClick r:id="rId4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  <a:hlinkClick r:id="rId4"/>
              </a:rPr>
              <a:t>clicking</a:t>
            </a:r>
            <a:r>
              <a:rPr lang="de-DE" altLang="de-DE" sz="1400" dirty="0">
                <a:latin typeface="Arial" panose="020B0604020202020204" pitchFamily="34" charset="0"/>
                <a:hlinkClick r:id="rId4"/>
              </a:rPr>
              <a:t> on ‘</a:t>
            </a:r>
            <a:r>
              <a:rPr lang="de-DE" altLang="de-DE" sz="1400" b="1" dirty="0">
                <a:latin typeface="Arial" panose="020B0604020202020204" pitchFamily="34" charset="0"/>
                <a:hlinkClick r:id="rId4"/>
              </a:rPr>
              <a:t>Grants</a:t>
            </a:r>
            <a:r>
              <a:rPr lang="de-DE" altLang="de-DE" sz="1400" dirty="0">
                <a:latin typeface="Arial" panose="020B0604020202020204" pitchFamily="34" charset="0"/>
              </a:rPr>
              <a:t>‘:</a:t>
            </a:r>
            <a:endParaRPr lang="de-DE" sz="14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openCost &amp; Open-Access-</a:t>
            </a:r>
            <a:r>
              <a:rPr lang="en-US" dirty="0" err="1"/>
              <a:t>Publikationskosten</a:t>
            </a:r>
            <a:r>
              <a:rPr lang="en-US" dirty="0"/>
              <a:t>| Lisa-Marie Stein, 11.12.2024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008B8D-BFCA-4F43-AF5C-2642FA786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6" y="3672113"/>
            <a:ext cx="3455765" cy="27096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11B76C-2C6F-4B55-828D-F3E7ADCC7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906" y="4149080"/>
            <a:ext cx="3840256" cy="19684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4A133F1-4572-4E25-A6B2-1FF9E90A2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923" y="1790426"/>
            <a:ext cx="2328908" cy="702470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4A3C1BC0-E5DB-485D-B905-A503BA0C1FF1}"/>
              </a:ext>
            </a:extLst>
          </p:cNvPr>
          <p:cNvSpPr/>
          <p:nvPr/>
        </p:nvSpPr>
        <p:spPr>
          <a:xfrm>
            <a:off x="435135" y="5301208"/>
            <a:ext cx="908338" cy="4320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61B9170-8C72-423C-B2E3-762FA03A6926}"/>
              </a:ext>
            </a:extLst>
          </p:cNvPr>
          <p:cNvCxnSpPr>
            <a:cxnSpLocks/>
          </p:cNvCxnSpPr>
          <p:nvPr/>
        </p:nvCxnSpPr>
        <p:spPr>
          <a:xfrm>
            <a:off x="1415480" y="5517232"/>
            <a:ext cx="314719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C155A345-FA58-48AD-8ED5-5E26BA182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0" y="3476522"/>
            <a:ext cx="2794511" cy="2593356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315CE1D-4782-4583-AF86-542B1DA20800}"/>
              </a:ext>
            </a:extLst>
          </p:cNvPr>
          <p:cNvCxnSpPr>
            <a:cxnSpLocks/>
          </p:cNvCxnSpPr>
          <p:nvPr/>
        </p:nvCxnSpPr>
        <p:spPr>
          <a:xfrm flipV="1">
            <a:off x="6312024" y="4653136"/>
            <a:ext cx="2640345" cy="10801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8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finance</a:t>
            </a:r>
            <a:r>
              <a:rPr lang="en-US" dirty="0"/>
              <a:t> a publication?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249548"/>
            <a:ext cx="11376025" cy="3792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must be written in the Funding Acknowledgements?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933787"/>
            <a:ext cx="11003423" cy="4807581"/>
          </a:xfrm>
        </p:spPr>
        <p:txBody>
          <a:bodyPr/>
          <a:lstStyle/>
          <a:p>
            <a:r>
              <a:rPr lang="en-US" dirty="0"/>
              <a:t>According to DFG (01/2024): Funding Guidelines General Terms and Conditions for Funding Agreements with the Deutsche </a:t>
            </a:r>
            <a:r>
              <a:rPr lang="en-US" dirty="0" err="1"/>
              <a:t>Forschungsgemeinschaft</a:t>
            </a:r>
            <a:r>
              <a:rPr lang="en-US" dirty="0"/>
              <a:t> </a:t>
            </a:r>
            <a:r>
              <a:rPr lang="en-US" dirty="0" err="1"/>
              <a:t>e.V</a:t>
            </a:r>
            <a:r>
              <a:rPr lang="en-US" dirty="0"/>
              <a:t>. (DFG, German Research Foundation), p. 43, 13.1 Publication requirement: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i="1" dirty="0"/>
              <a:t>„Project results which ensue from DFG-funded projects </a:t>
            </a:r>
            <a:r>
              <a:rPr lang="en-US" sz="1400" b="1" i="1" dirty="0"/>
              <a:t>must be made accessible to the general public in a suitable manner</a:t>
            </a:r>
            <a:r>
              <a:rPr lang="en-US" sz="1400" i="1" dirty="0"/>
              <a:t>. The 	publications must contain a </a:t>
            </a:r>
            <a:r>
              <a:rPr lang="en-US" sz="1400" b="1" i="1" dirty="0"/>
              <a:t>reference to the DFG funding </a:t>
            </a:r>
            <a:r>
              <a:rPr lang="en-US" sz="1400" i="1" dirty="0"/>
              <a:t>(so-called "Funding Acknowledgement") in the </a:t>
            </a:r>
            <a:r>
              <a:rPr lang="en-US" sz="1400" b="1" i="1" dirty="0"/>
              <a:t>following form</a:t>
            </a:r>
            <a:r>
              <a:rPr lang="en-US" sz="1400" i="1" dirty="0"/>
              <a:t>: </a:t>
            </a:r>
          </a:p>
          <a:p>
            <a:pPr marL="0" indent="0">
              <a:buNone/>
            </a:pPr>
            <a:r>
              <a:rPr lang="en-US" sz="1400" b="1" i="1" dirty="0"/>
              <a:t>	</a:t>
            </a:r>
            <a:r>
              <a:rPr lang="en-US" sz="1400" b="1" i="1" dirty="0">
                <a:solidFill>
                  <a:srgbClr val="C00000"/>
                </a:solidFill>
              </a:rPr>
              <a:t>“funded by the Deutsche </a:t>
            </a:r>
            <a:r>
              <a:rPr lang="en-US" sz="1400" b="1" i="1" dirty="0" err="1">
                <a:solidFill>
                  <a:srgbClr val="C00000"/>
                </a:solidFill>
              </a:rPr>
              <a:t>Forschungsgemeinschaft</a:t>
            </a:r>
            <a:r>
              <a:rPr lang="en-US" sz="1400" b="1" i="1" dirty="0">
                <a:solidFill>
                  <a:srgbClr val="C00000"/>
                </a:solidFill>
              </a:rPr>
              <a:t> (DFG, German Research Foundation) – project number(s)”.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i="1" dirty="0"/>
              <a:t>	In other language publications, a </a:t>
            </a:r>
            <a:r>
              <a:rPr lang="en-US" sz="1400" b="1" i="1" dirty="0"/>
              <a:t>translation should be added in the target language</a:t>
            </a:r>
            <a:r>
              <a:rPr lang="en-US" sz="1400" i="1" dirty="0"/>
              <a:t>. In German, the following 	acknowledgement is to be used: </a:t>
            </a:r>
            <a:r>
              <a:rPr lang="en-US" sz="1400" b="1" i="1" dirty="0">
                <a:solidFill>
                  <a:srgbClr val="C00000"/>
                </a:solidFill>
              </a:rPr>
              <a:t>"</a:t>
            </a:r>
            <a:r>
              <a:rPr lang="en-US" sz="1400" b="1" i="1" dirty="0" err="1">
                <a:solidFill>
                  <a:srgbClr val="C00000"/>
                </a:solidFill>
              </a:rPr>
              <a:t>Gefördert</a:t>
            </a:r>
            <a:r>
              <a:rPr lang="en-US" sz="1400" b="1" i="1" dirty="0">
                <a:solidFill>
                  <a:srgbClr val="C00000"/>
                </a:solidFill>
              </a:rPr>
              <a:t> </a:t>
            </a:r>
            <a:r>
              <a:rPr lang="en-US" sz="1400" b="1" i="1" dirty="0" err="1">
                <a:solidFill>
                  <a:srgbClr val="C00000"/>
                </a:solidFill>
              </a:rPr>
              <a:t>durch</a:t>
            </a:r>
            <a:r>
              <a:rPr lang="en-US" sz="1400" b="1" i="1" dirty="0">
                <a:solidFill>
                  <a:srgbClr val="C00000"/>
                </a:solidFill>
              </a:rPr>
              <a:t> die Deutsche </a:t>
            </a:r>
            <a:r>
              <a:rPr lang="en-US" sz="1400" b="1" i="1" dirty="0" err="1">
                <a:solidFill>
                  <a:srgbClr val="C00000"/>
                </a:solidFill>
              </a:rPr>
              <a:t>Forschungsgemeinschaft</a:t>
            </a:r>
            <a:r>
              <a:rPr lang="en-US" sz="1400" b="1" i="1" dirty="0">
                <a:solidFill>
                  <a:srgbClr val="C00000"/>
                </a:solidFill>
              </a:rPr>
              <a:t> (DFG) –</a:t>
            </a:r>
            <a:r>
              <a:rPr lang="en-US" sz="1400" b="1" i="1" dirty="0" err="1">
                <a:solidFill>
                  <a:srgbClr val="C00000"/>
                </a:solidFill>
              </a:rPr>
              <a:t>Projektnummer</a:t>
            </a:r>
            <a:r>
              <a:rPr lang="en-US" sz="1400" b="1" i="1" dirty="0">
                <a:solidFill>
                  <a:srgbClr val="C00000"/>
                </a:solidFill>
              </a:rPr>
              <a:t>(n)".</a:t>
            </a:r>
            <a:r>
              <a:rPr lang="en-US" sz="1400" i="1" dirty="0"/>
              <a:t> </a:t>
            </a:r>
          </a:p>
          <a:p>
            <a:pPr marL="0" indent="0">
              <a:buNone/>
            </a:pPr>
            <a:r>
              <a:rPr lang="en-US" sz="1400" i="1" dirty="0"/>
              <a:t>	The </a:t>
            </a:r>
            <a:r>
              <a:rPr lang="en-US" sz="1400" b="1" i="1" dirty="0"/>
              <a:t>project number </a:t>
            </a:r>
            <a:r>
              <a:rPr lang="en-US" sz="1400" i="1" dirty="0"/>
              <a:t>of the referenced project can be found in the </a:t>
            </a:r>
            <a:r>
              <a:rPr lang="en-US" sz="1400" b="1" i="1" dirty="0"/>
              <a:t>award letter </a:t>
            </a:r>
            <a:r>
              <a:rPr lang="en-US" sz="1400" i="1" dirty="0"/>
              <a:t>or in the </a:t>
            </a:r>
            <a:r>
              <a:rPr lang="en-US" sz="1400" b="1" i="1" dirty="0"/>
              <a:t>GEPRIS project information system</a:t>
            </a:r>
            <a:r>
              <a:rPr lang="en-US" sz="1400" i="1" dirty="0"/>
              <a:t>. 	</a:t>
            </a:r>
            <a:r>
              <a:rPr lang="en-US" sz="1400" i="1" dirty="0">
                <a:hlinkClick r:id="rId3"/>
              </a:rPr>
              <a:t>gepris.dfg.de</a:t>
            </a:r>
            <a:r>
              <a:rPr lang="en-US" sz="1400" i="1" dirty="0"/>
              <a:t>. If a publication refers to </a:t>
            </a:r>
            <a:r>
              <a:rPr lang="en-US" sz="1400" b="1" i="1" dirty="0"/>
              <a:t>several projects </a:t>
            </a:r>
            <a:r>
              <a:rPr lang="en-US" sz="1400" i="1" dirty="0"/>
              <a:t>the numbers must be </a:t>
            </a:r>
            <a:r>
              <a:rPr lang="en-US" sz="1400" b="1" i="1" dirty="0"/>
              <a:t>separated by a semicolon</a:t>
            </a:r>
            <a:r>
              <a:rPr lang="en-US" sz="1400" i="1" dirty="0"/>
              <a:t>.”</a:t>
            </a:r>
          </a:p>
          <a:p>
            <a:pPr marL="0" indent="0">
              <a:buNone/>
            </a:pPr>
            <a:endParaRPr lang="en-US" sz="1400" i="1" dirty="0"/>
          </a:p>
          <a:p>
            <a:r>
              <a:rPr lang="en-US" b="1" dirty="0"/>
              <a:t>Fun fact:</a:t>
            </a:r>
            <a:r>
              <a:rPr lang="en-US" dirty="0"/>
              <a:t> The project number is </a:t>
            </a:r>
            <a:r>
              <a:rPr lang="en-US" b="1" dirty="0"/>
              <a:t>not</a:t>
            </a:r>
            <a:r>
              <a:rPr lang="en-US" dirty="0"/>
              <a:t> the GZ (= </a:t>
            </a:r>
            <a:r>
              <a:rPr lang="en-US" dirty="0" err="1"/>
              <a:t>Geschäftszeichen</a:t>
            </a:r>
            <a:r>
              <a:rPr lang="en-US" dirty="0"/>
              <a:t>). It is an integer: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openCost &amp; Open-Access-</a:t>
            </a:r>
            <a:r>
              <a:rPr lang="en-US" dirty="0" err="1"/>
              <a:t>Publikationskosten</a:t>
            </a:r>
            <a:r>
              <a:rPr lang="en-US" dirty="0"/>
              <a:t>| Lisa-Marie Stein, 11.12.2024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8617C-BC59-47DC-8C2A-164FC8155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5517232"/>
            <a:ext cx="2291364" cy="8368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7987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1997841"/>
            <a:ext cx="11376025" cy="28623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Planning completed.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submit</a:t>
            </a:r>
            <a:r>
              <a:rPr lang="en-US" dirty="0"/>
              <a:t> a publication and </a:t>
            </a:r>
            <a:r>
              <a:rPr lang="en-US" dirty="0">
                <a:solidFill>
                  <a:schemeClr val="accent2"/>
                </a:solidFill>
              </a:rPr>
              <a:t>generate</a:t>
            </a:r>
            <a:r>
              <a:rPr lang="en-US" dirty="0"/>
              <a:t> payment? </a:t>
            </a:r>
          </a:p>
        </p:txBody>
      </p:sp>
    </p:spTree>
    <p:extLst>
      <p:ext uri="{BB962C8B-B14F-4D97-AF65-F5344CB8AC3E}">
        <p14:creationId xmlns:p14="http://schemas.microsoft.com/office/powerpoint/2010/main" val="189446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submit</a:t>
            </a:r>
            <a:r>
              <a:rPr lang="en-US" dirty="0"/>
              <a:t> a publication and </a:t>
            </a:r>
            <a:r>
              <a:rPr lang="en-US" dirty="0">
                <a:solidFill>
                  <a:schemeClr val="accent2"/>
                </a:solidFill>
              </a:rPr>
              <a:t>generate</a:t>
            </a:r>
            <a:r>
              <a:rPr lang="en-US" dirty="0"/>
              <a:t> payment?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0931415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Workflow</a:t>
            </a:r>
            <a:endParaRPr lang="de-DE" dirty="0"/>
          </a:p>
          <a:p>
            <a:r>
              <a:rPr lang="en-US" dirty="0"/>
              <a:t>Every publication </a:t>
            </a:r>
            <a:r>
              <a:rPr lang="en-US" dirty="0">
                <a:hlinkClick r:id="rId3"/>
              </a:rPr>
              <a:t>requires</a:t>
            </a:r>
            <a:r>
              <a:rPr lang="en-US" dirty="0"/>
              <a:t> the </a:t>
            </a:r>
            <a:r>
              <a:rPr lang="en-US" b="1" dirty="0">
                <a:hlinkClick r:id="rId4"/>
              </a:rPr>
              <a:t>approval</a:t>
            </a:r>
            <a:r>
              <a:rPr lang="en-US" dirty="0"/>
              <a:t> by the Directorate/Delegate</a:t>
            </a:r>
          </a:p>
          <a:p>
            <a:r>
              <a:rPr lang="en-US" dirty="0"/>
              <a:t>Invoice payment </a:t>
            </a:r>
            <a:r>
              <a:rPr lang="en-US" b="1" dirty="0"/>
              <a:t>only if </a:t>
            </a:r>
            <a:r>
              <a:rPr lang="en-US" dirty="0"/>
              <a:t>approval has been obtained</a:t>
            </a:r>
          </a:p>
          <a:p>
            <a:r>
              <a:rPr lang="en-US" dirty="0"/>
              <a:t>Overall process </a:t>
            </a:r>
            <a:r>
              <a:rPr lang="en-US" b="1" dirty="0"/>
              <a:t>centralized</a:t>
            </a:r>
            <a:r>
              <a:rPr lang="en-US" dirty="0"/>
              <a:t> in library (We improve cost control and transparency by adjusting the structure of financing flows)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Submit preliminary entry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select form “Approval of Scientific Publication” and get approval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289B38"/>
                </a:solidFill>
                <a:sym typeface="Wingdings" panose="05000000000000000000" pitchFamily="2" charset="2"/>
              </a:rPr>
              <a:t>publish</a:t>
            </a:r>
            <a:r>
              <a:rPr lang="en-US" b="1" dirty="0">
                <a:sym typeface="Wingdings" panose="05000000000000000000" pitchFamily="2" charset="2"/>
              </a:rPr>
              <a:t>  </a:t>
            </a:r>
            <a:r>
              <a:rPr lang="en-US" b="1" dirty="0">
                <a:solidFill>
                  <a:srgbClr val="663300"/>
                </a:solidFill>
                <a:sym typeface="Wingdings" panose="05000000000000000000" pitchFamily="2" charset="2"/>
              </a:rPr>
              <a:t>costs paid by library and finance department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58A61D-6481-42DE-ADF6-077D9C2F5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8" y="4221088"/>
            <a:ext cx="11314285" cy="18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196752"/>
            <a:ext cx="11362843" cy="52565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hlinkClick r:id="rId3"/>
              </a:rPr>
              <a:t>DESY Publication Guideline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de-DE" sz="1400" dirty="0"/>
              <a:t>Publish </a:t>
            </a:r>
            <a:r>
              <a:rPr lang="de-DE" sz="1400" b="1" dirty="0"/>
              <a:t>100% Open Access </a:t>
            </a:r>
            <a:r>
              <a:rPr lang="de-DE" sz="1400" dirty="0"/>
              <a:t>(Helmholtz Guideline)</a:t>
            </a:r>
          </a:p>
          <a:p>
            <a:r>
              <a:rPr lang="de-DE" sz="1400" dirty="0"/>
              <a:t>Archive </a:t>
            </a:r>
            <a:r>
              <a:rPr lang="de-DE" sz="1400" dirty="0" err="1"/>
              <a:t>scientific</a:t>
            </a:r>
            <a:r>
              <a:rPr lang="de-DE" sz="1400" dirty="0"/>
              <a:t> </a:t>
            </a:r>
            <a:r>
              <a:rPr lang="de-DE" sz="1400" b="1" dirty="0"/>
              <a:t>Output in </a:t>
            </a:r>
            <a:r>
              <a:rPr lang="de-DE" sz="1400" b="1" dirty="0">
                <a:hlinkClick r:id="rId4"/>
              </a:rPr>
              <a:t>DESY Publications Database </a:t>
            </a:r>
            <a:r>
              <a:rPr lang="de-DE" sz="1400" dirty="0"/>
              <a:t>(</a:t>
            </a:r>
            <a:r>
              <a:rPr lang="de-DE" sz="1400" dirty="0" err="1"/>
              <a:t>PubDB</a:t>
            </a:r>
            <a:r>
              <a:rPr lang="de-DE" sz="1400" dirty="0"/>
              <a:t>)</a:t>
            </a:r>
          </a:p>
          <a:p>
            <a:r>
              <a:rPr lang="de-DE" sz="1400" b="1" dirty="0"/>
              <a:t>Keep </a:t>
            </a:r>
            <a:r>
              <a:rPr lang="de-DE" sz="1400" b="1" dirty="0">
                <a:hlinkClick r:id="rId5"/>
              </a:rPr>
              <a:t>rights</a:t>
            </a:r>
            <a:r>
              <a:rPr lang="de-DE" sz="1400" b="1" dirty="0"/>
              <a:t> </a:t>
            </a:r>
            <a:r>
              <a:rPr lang="de-DE" sz="1400" dirty="0"/>
              <a:t>on </a:t>
            </a:r>
            <a:r>
              <a:rPr lang="de-DE" sz="1400" dirty="0" err="1"/>
              <a:t>figures</a:t>
            </a:r>
            <a:r>
              <a:rPr lang="de-DE" sz="1400" dirty="0"/>
              <a:t> and </a:t>
            </a:r>
            <a:r>
              <a:rPr lang="de-DE" sz="1400" dirty="0" err="1"/>
              <a:t>pictures</a:t>
            </a:r>
            <a:endParaRPr lang="de-DE" sz="1400" dirty="0"/>
          </a:p>
          <a:p>
            <a:r>
              <a:rPr lang="en-US" sz="1400" dirty="0"/>
              <a:t>Use allocated </a:t>
            </a:r>
            <a:r>
              <a:rPr lang="en-US" sz="1400" b="1" dirty="0"/>
              <a:t>funds</a:t>
            </a:r>
            <a:r>
              <a:rPr lang="en-US" sz="1400" dirty="0"/>
              <a:t> economically </a:t>
            </a:r>
            <a:endParaRPr lang="de-DE" sz="1400" dirty="0"/>
          </a:p>
          <a:p>
            <a:r>
              <a:rPr lang="de-DE" sz="1400" dirty="0" err="1"/>
              <a:t>Ensure</a:t>
            </a:r>
            <a:r>
              <a:rPr lang="de-DE" sz="1400" dirty="0"/>
              <a:t> </a:t>
            </a:r>
            <a:r>
              <a:rPr lang="de-DE" sz="1400" dirty="0" err="1"/>
              <a:t>correct</a:t>
            </a:r>
            <a:r>
              <a:rPr lang="de-DE" sz="1400" dirty="0"/>
              <a:t> </a:t>
            </a:r>
            <a:r>
              <a:rPr lang="de-DE" sz="1400" b="1" dirty="0">
                <a:hlinkClick r:id="rId6"/>
              </a:rPr>
              <a:t>affiliations</a:t>
            </a:r>
            <a:endParaRPr lang="de-DE" sz="1400" b="1" dirty="0"/>
          </a:p>
          <a:p>
            <a:pPr marL="0" indent="0">
              <a:buNone/>
            </a:pPr>
            <a:r>
              <a:rPr lang="de-DE" b="1" dirty="0"/>
              <a:t>Open Access (OA) Options:</a:t>
            </a:r>
          </a:p>
          <a:p>
            <a:r>
              <a:rPr lang="de-DE" sz="1400" dirty="0"/>
              <a:t>Gold OA</a:t>
            </a:r>
          </a:p>
          <a:p>
            <a:r>
              <a:rPr lang="de-DE" sz="1400" dirty="0"/>
              <a:t>Green OA</a:t>
            </a:r>
          </a:p>
          <a:p>
            <a:r>
              <a:rPr lang="de-DE" sz="1400" dirty="0"/>
              <a:t>Hybrid OA</a:t>
            </a:r>
          </a:p>
          <a:p>
            <a:pPr marL="0" indent="0">
              <a:buNone/>
            </a:pPr>
            <a:r>
              <a:rPr lang="de-DE" b="1" dirty="0"/>
              <a:t>Library:</a:t>
            </a:r>
          </a:p>
          <a:p>
            <a:r>
              <a:rPr lang="de-DE" sz="1400" dirty="0"/>
              <a:t>Final </a:t>
            </a:r>
            <a:r>
              <a:rPr lang="de-DE" sz="1400" b="1" dirty="0" err="1"/>
              <a:t>editorial</a:t>
            </a:r>
            <a:r>
              <a:rPr lang="de-DE" sz="1400" b="1" dirty="0"/>
              <a:t> </a:t>
            </a:r>
            <a:r>
              <a:rPr lang="de-DE" sz="1400" b="1" dirty="0" err="1"/>
              <a:t>work</a:t>
            </a:r>
            <a:r>
              <a:rPr lang="de-DE" sz="1400" b="1" dirty="0"/>
              <a:t> </a:t>
            </a:r>
            <a:r>
              <a:rPr lang="de-DE" sz="1400" b="1" dirty="0" err="1"/>
              <a:t>before</a:t>
            </a:r>
            <a:r>
              <a:rPr lang="de-DE" sz="1400" b="1" dirty="0"/>
              <a:t> OA </a:t>
            </a:r>
            <a:r>
              <a:rPr lang="de-DE" sz="1400" b="1" dirty="0" err="1"/>
              <a:t>release</a:t>
            </a:r>
            <a:r>
              <a:rPr lang="de-DE" sz="1400" dirty="0"/>
              <a:t>: </a:t>
            </a:r>
            <a:r>
              <a:rPr lang="en-US" sz="1400" dirty="0"/>
              <a:t>Licenses, Publisher's Conditions, Author's Rights, DESY &amp; Helmholtz</a:t>
            </a:r>
          </a:p>
          <a:p>
            <a:r>
              <a:rPr lang="de-DE" sz="1400" b="1" dirty="0" err="1"/>
              <a:t>Your</a:t>
            </a:r>
            <a:r>
              <a:rPr lang="de-DE" sz="1400" b="1" dirty="0"/>
              <a:t> </a:t>
            </a:r>
            <a:r>
              <a:rPr lang="de-DE" sz="1400" b="1" dirty="0" err="1"/>
              <a:t>address</a:t>
            </a:r>
            <a:r>
              <a:rPr lang="de-DE" sz="1400" b="1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r>
              <a:rPr lang="de-DE" sz="1400" dirty="0"/>
              <a:t> </a:t>
            </a:r>
            <a:r>
              <a:rPr lang="de-DE" sz="1400" dirty="0" err="1"/>
              <a:t>issues</a:t>
            </a:r>
            <a:r>
              <a:rPr lang="de-DE" sz="1400" dirty="0"/>
              <a:t>!                                       </a:t>
            </a:r>
            <a:r>
              <a:rPr lang="en-US" b="1" u="sng" dirty="0">
                <a:solidFill>
                  <a:srgbClr val="009FD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l.publishing@desy.de</a:t>
            </a:r>
            <a:r>
              <a:rPr lang="en-US" b="1" u="sng" dirty="0">
                <a:solidFill>
                  <a:srgbClr val="009FDF"/>
                </a:solidFill>
              </a:rPr>
              <a:t>  </a:t>
            </a:r>
            <a:endParaRPr lang="de-DE" dirty="0">
              <a:solidFill>
                <a:srgbClr val="009FD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AAA8BD-E102-4B3F-8FBA-1B8A4FE0A1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0872" r="71591"/>
          <a:stretch/>
        </p:blipFill>
        <p:spPr>
          <a:xfrm>
            <a:off x="9100922" y="1988840"/>
            <a:ext cx="2669909" cy="1118232"/>
          </a:xfrm>
          <a:prstGeom prst="rect">
            <a:avLst/>
          </a:prstGeom>
        </p:spPr>
      </p:pic>
      <p:pic>
        <p:nvPicPr>
          <p:cNvPr id="10" name="Grafik 9" descr="Schließen">
            <a:extLst>
              <a:ext uri="{FF2B5EF4-FFF2-40B4-BE49-F238E27FC236}">
                <a16:creationId xmlns:a16="http://schemas.microsoft.com/office/drawing/2014/main" id="{D8E4C0E7-8E24-4E94-A2B3-507BF28E3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6813" y="4725144"/>
            <a:ext cx="566436" cy="566436"/>
          </a:xfrm>
          <a:prstGeom prst="rect">
            <a:avLst/>
          </a:prstGeom>
        </p:spPr>
      </p:pic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EA14FF57-6DAA-4ECC-B05F-C0C0BBAA7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5720" y="3870676"/>
            <a:ext cx="566436" cy="566436"/>
          </a:xfrm>
          <a:prstGeom prst="rect">
            <a:avLst/>
          </a:prstGeom>
        </p:spPr>
      </p:pic>
      <p:pic>
        <p:nvPicPr>
          <p:cNvPr id="13" name="Grafik 12" descr="Häkchen">
            <a:extLst>
              <a:ext uri="{FF2B5EF4-FFF2-40B4-BE49-F238E27FC236}">
                <a16:creationId xmlns:a16="http://schemas.microsoft.com/office/drawing/2014/main" id="{5B621077-DC7F-47B3-877B-19ECFE070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5720" y="4221088"/>
            <a:ext cx="566436" cy="566436"/>
          </a:xfrm>
          <a:prstGeom prst="rect">
            <a:avLst/>
          </a:prstGeom>
        </p:spPr>
      </p:pic>
      <p:sp>
        <p:nvSpPr>
          <p:cNvPr id="11" name="Stern: 5 Zacken 10">
            <a:extLst>
              <a:ext uri="{FF2B5EF4-FFF2-40B4-BE49-F238E27FC236}">
                <a16:creationId xmlns:a16="http://schemas.microsoft.com/office/drawing/2014/main" id="{3192EDAF-DA64-49D3-A8EE-905E3D3F4185}"/>
              </a:ext>
            </a:extLst>
          </p:cNvPr>
          <p:cNvSpPr/>
          <p:nvPr/>
        </p:nvSpPr>
        <p:spPr>
          <a:xfrm>
            <a:off x="5087888" y="6079628"/>
            <a:ext cx="288032" cy="28803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5" name="Stern: 5 Zacken 14">
            <a:extLst>
              <a:ext uri="{FF2B5EF4-FFF2-40B4-BE49-F238E27FC236}">
                <a16:creationId xmlns:a16="http://schemas.microsoft.com/office/drawing/2014/main" id="{8020EAAD-DEF9-4F6A-82B4-E1D3B61BD15A}"/>
              </a:ext>
            </a:extLst>
          </p:cNvPr>
          <p:cNvSpPr/>
          <p:nvPr/>
        </p:nvSpPr>
        <p:spPr>
          <a:xfrm>
            <a:off x="7968208" y="6079628"/>
            <a:ext cx="288032" cy="28803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55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chemeClr val="accent2"/>
                </a:solidFill>
              </a:rPr>
              <a:t>submit</a:t>
            </a:r>
            <a:r>
              <a:rPr lang="en-US" dirty="0"/>
              <a:t> a publication and </a:t>
            </a:r>
            <a:r>
              <a:rPr lang="en-US" dirty="0">
                <a:solidFill>
                  <a:schemeClr val="accent2"/>
                </a:solidFill>
              </a:rPr>
              <a:t>generate</a:t>
            </a:r>
            <a:r>
              <a:rPr lang="en-US" dirty="0"/>
              <a:t> payment?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10931415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Cost documentation and transparency in </a:t>
            </a:r>
            <a:r>
              <a:rPr lang="en-US" sz="2000" b="1" dirty="0" err="1"/>
              <a:t>PubDB</a:t>
            </a:r>
            <a:endParaRPr lang="de-DE" dirty="0"/>
          </a:p>
          <a:p>
            <a:r>
              <a:rPr lang="en-US" dirty="0"/>
              <a:t>Display after login</a:t>
            </a:r>
          </a:p>
          <a:p>
            <a:r>
              <a:rPr lang="en-US" dirty="0"/>
              <a:t>Informed authorship!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AA1D2A-D15D-4ABF-99E9-674EFF477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20"/>
          <a:stretch/>
        </p:blipFill>
        <p:spPr>
          <a:xfrm>
            <a:off x="2927648" y="1628800"/>
            <a:ext cx="7710888" cy="4464496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764B829-2575-49BA-8D03-56079B83D282}"/>
              </a:ext>
            </a:extLst>
          </p:cNvPr>
          <p:cNvCxnSpPr>
            <a:cxnSpLocks/>
          </p:cNvCxnSpPr>
          <p:nvPr/>
        </p:nvCxnSpPr>
        <p:spPr>
          <a:xfrm>
            <a:off x="10200456" y="1772816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812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2546902"/>
            <a:ext cx="11376025" cy="176419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Together</a:t>
            </a:r>
            <a:r>
              <a:rPr lang="en-US" dirty="0"/>
              <a:t> for more</a:t>
            </a:r>
            <a:br>
              <a:rPr lang="en-US" dirty="0"/>
            </a:br>
            <a:r>
              <a:rPr lang="en-US" dirty="0"/>
              <a:t>transparency and fair science </a:t>
            </a:r>
          </a:p>
        </p:txBody>
      </p:sp>
    </p:spTree>
    <p:extLst>
      <p:ext uri="{BB962C8B-B14F-4D97-AF65-F5344CB8AC3E}">
        <p14:creationId xmlns:p14="http://schemas.microsoft.com/office/powerpoint/2010/main" val="276265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Together </a:t>
            </a:r>
            <a:r>
              <a:rPr lang="en-US" dirty="0"/>
              <a:t>for more transparency and fair science!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980728"/>
            <a:ext cx="11362843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Why all this effort?</a:t>
            </a:r>
            <a:endParaRPr lang="de-DE" dirty="0"/>
          </a:p>
          <a:p>
            <a:endParaRPr lang="de-DE" dirty="0"/>
          </a:p>
          <a:p>
            <a:r>
              <a:rPr lang="en-US" sz="1600" b="1" dirty="0"/>
              <a:t>Informed authorship</a:t>
            </a:r>
          </a:p>
          <a:p>
            <a:r>
              <a:rPr lang="en-US" sz="1600" b="1" dirty="0"/>
              <a:t>Informed publishing sector </a:t>
            </a:r>
            <a:r>
              <a:rPr lang="en-US" sz="1600" dirty="0"/>
              <a:t>(authors, publisher, librarians …)</a:t>
            </a:r>
          </a:p>
          <a:p>
            <a:r>
              <a:rPr lang="en-US" sz="1600" dirty="0"/>
              <a:t>Improved </a:t>
            </a:r>
            <a:r>
              <a:rPr lang="en-US" sz="1600" b="1" dirty="0"/>
              <a:t>infrastructure</a:t>
            </a:r>
            <a:r>
              <a:rPr lang="en-US" sz="1600" dirty="0"/>
              <a:t> and </a:t>
            </a:r>
            <a:r>
              <a:rPr lang="en-US" sz="1600" b="1" dirty="0"/>
              <a:t>information offers</a:t>
            </a:r>
          </a:p>
          <a:p>
            <a:pPr lvl="1"/>
            <a:r>
              <a:rPr lang="en-US" dirty="0"/>
              <a:t>OA project </a:t>
            </a:r>
            <a:r>
              <a:rPr lang="en-US" b="1" dirty="0" err="1"/>
              <a:t>openCost</a:t>
            </a:r>
            <a:r>
              <a:rPr lang="en-US" dirty="0"/>
              <a:t>: Automated, standardized delivery and open provision </a:t>
            </a:r>
          </a:p>
          <a:p>
            <a:pPr marL="361950" lvl="1" indent="0">
              <a:buNone/>
            </a:pPr>
            <a:r>
              <a:rPr lang="en-US" dirty="0"/>
              <a:t>     of publication costs and publishing agreements (cf. </a:t>
            </a:r>
            <a:r>
              <a:rPr lang="de-DE" dirty="0">
                <a:hlinkClick r:id="rId3"/>
              </a:rPr>
              <a:t>www.opencost.de</a:t>
            </a:r>
            <a:r>
              <a:rPr lang="de-DE" dirty="0"/>
              <a:t>)</a:t>
            </a:r>
          </a:p>
          <a:p>
            <a:r>
              <a:rPr lang="de-DE" sz="1600" b="1" dirty="0"/>
              <a:t>FAIR</a:t>
            </a:r>
            <a:r>
              <a:rPr lang="de-DE" sz="1600" dirty="0"/>
              <a:t> </a:t>
            </a:r>
            <a:r>
              <a:rPr lang="de-DE" sz="1600" dirty="0" err="1"/>
              <a:t>conditions</a:t>
            </a:r>
            <a:endParaRPr lang="de-DE" sz="1600" dirty="0"/>
          </a:p>
          <a:p>
            <a:r>
              <a:rPr lang="de-DE" sz="1600" b="1" dirty="0" err="1"/>
              <a:t>No</a:t>
            </a:r>
            <a:r>
              <a:rPr lang="de-DE" sz="1600" b="1" dirty="0"/>
              <a:t> </a:t>
            </a:r>
            <a:r>
              <a:rPr lang="de-DE" sz="1600" b="1" dirty="0" err="1"/>
              <a:t>commercial</a:t>
            </a:r>
            <a:r>
              <a:rPr lang="de-DE" sz="1600" b="1" dirty="0"/>
              <a:t> </a:t>
            </a:r>
            <a:r>
              <a:rPr lang="de-DE" sz="1600" b="1" dirty="0" err="1"/>
              <a:t>control</a:t>
            </a:r>
            <a:r>
              <a:rPr lang="de-DE" sz="1600" b="1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science</a:t>
            </a:r>
            <a:r>
              <a:rPr lang="de-DE" sz="1600" dirty="0"/>
              <a:t> and </a:t>
            </a:r>
            <a:r>
              <a:rPr lang="de-DE" sz="1600" dirty="0" err="1"/>
              <a:t>steering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its</a:t>
            </a:r>
            <a:r>
              <a:rPr lang="de-DE" sz="1600" dirty="0"/>
              <a:t> </a:t>
            </a:r>
            <a:r>
              <a:rPr lang="de-DE" sz="1600" dirty="0" err="1"/>
              <a:t>topics</a:t>
            </a:r>
            <a:endParaRPr lang="de-DE" sz="1600" dirty="0"/>
          </a:p>
          <a:p>
            <a:r>
              <a:rPr lang="de-DE" sz="1600" b="1" dirty="0"/>
              <a:t>Scholar-</a:t>
            </a:r>
            <a:r>
              <a:rPr lang="de-DE" sz="1600" b="1" dirty="0" err="1"/>
              <a:t>led</a:t>
            </a:r>
            <a:r>
              <a:rPr lang="de-DE" sz="1600" dirty="0"/>
              <a:t> and </a:t>
            </a:r>
            <a:r>
              <a:rPr lang="de-DE" sz="1600" b="1" dirty="0" err="1"/>
              <a:t>community-driven</a:t>
            </a:r>
            <a:r>
              <a:rPr lang="de-DE" sz="1600" dirty="0"/>
              <a:t> </a:t>
            </a:r>
            <a:r>
              <a:rPr lang="de-DE" sz="1600" dirty="0" err="1"/>
              <a:t>publishing</a:t>
            </a:r>
            <a:r>
              <a:rPr lang="de-DE" sz="1600" dirty="0"/>
              <a:t> and </a:t>
            </a:r>
            <a:r>
              <a:rPr lang="de-DE" sz="1600" dirty="0" err="1"/>
              <a:t>decisions</a:t>
            </a:r>
            <a:endParaRPr lang="de-DE" sz="1600" dirty="0"/>
          </a:p>
          <a:p>
            <a:r>
              <a:rPr lang="en-US" sz="1600" dirty="0"/>
              <a:t>More </a:t>
            </a:r>
            <a:r>
              <a:rPr lang="en-US" sz="1600" b="1" dirty="0"/>
              <a:t>visibility</a:t>
            </a:r>
            <a:r>
              <a:rPr lang="en-US" sz="1600" dirty="0"/>
              <a:t> and science in the </a:t>
            </a:r>
            <a:r>
              <a:rPr lang="en-US" sz="1600" b="1" dirty="0"/>
              <a:t>public eye</a:t>
            </a:r>
            <a:endParaRPr lang="en-US" sz="1400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b="1" dirty="0">
                <a:solidFill>
                  <a:srgbClr val="009FDF"/>
                </a:solidFill>
              </a:rPr>
              <a:t>Let’s stay together for an open, fair and transparent scientific landscape!</a:t>
            </a:r>
          </a:p>
          <a:p>
            <a:pPr marL="0" indent="0" algn="ctr">
              <a:buNone/>
            </a:pPr>
            <a:r>
              <a:rPr lang="en-US" b="1" dirty="0"/>
              <a:t>Thank you for your cooperation!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8256F1-58AF-4C6C-A9C9-7A9CFB971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60296" y="2852936"/>
            <a:ext cx="2385071" cy="1353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C5A2A8-E4DE-4741-8E35-D16BA4364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9593">
            <a:off x="6975834" y="1209894"/>
            <a:ext cx="728859" cy="11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0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/>
          <a:p>
            <a:r>
              <a:rPr lang="de-DE" dirty="0"/>
              <a:t>Lisa-Marie Stein</a:t>
            </a:r>
          </a:p>
          <a:p>
            <a:r>
              <a:rPr lang="de-DE" dirty="0"/>
              <a:t>Library and </a:t>
            </a:r>
            <a:r>
              <a:rPr lang="de-DE" dirty="0" err="1"/>
              <a:t>Documentation</a:t>
            </a:r>
            <a:endParaRPr lang="de-DE" dirty="0"/>
          </a:p>
          <a:p>
            <a:r>
              <a:rPr lang="de-DE" dirty="0"/>
              <a:t>lisa-marie.stein@desy.de</a:t>
            </a:r>
          </a:p>
          <a:p>
            <a:r>
              <a:rPr lang="de-DE" dirty="0"/>
              <a:t>      </a:t>
            </a:r>
            <a:r>
              <a:rPr lang="de-DE" dirty="0">
                <a:hlinkClick r:id="rId2"/>
              </a:rPr>
              <a:t>0000-0001-7905-0462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08D9C5C-283C-42D0-A265-067DDE4F8409}"/>
              </a:ext>
            </a:extLst>
          </p:cNvPr>
          <p:cNvSpPr/>
          <p:nvPr/>
        </p:nvSpPr>
        <p:spPr>
          <a:xfrm>
            <a:off x="263352" y="908720"/>
            <a:ext cx="3195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 err="1">
                <a:solidFill>
                  <a:schemeClr val="accent1"/>
                </a:solidFill>
              </a:rPr>
              <a:t>Thank</a:t>
            </a:r>
            <a:r>
              <a:rPr lang="de-DE" sz="4400" b="1" dirty="0">
                <a:solidFill>
                  <a:schemeClr val="accent1"/>
                </a:solidFill>
              </a:rPr>
              <a:t> </a:t>
            </a:r>
            <a:r>
              <a:rPr lang="de-DE" sz="4400" b="1" dirty="0" err="1">
                <a:solidFill>
                  <a:schemeClr val="accent1"/>
                </a:solidFill>
              </a:rPr>
              <a:t>you</a:t>
            </a:r>
            <a:r>
              <a:rPr lang="de-DE" sz="44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7" name="Grafik 16">
            <a:hlinkClick r:id="rId3"/>
            <a:extLst>
              <a:ext uri="{FF2B5EF4-FFF2-40B4-BE49-F238E27FC236}">
                <a16:creationId xmlns:a16="http://schemas.microsoft.com/office/drawing/2014/main" id="{7F3ECBFA-8D7C-4162-9724-6DAC88336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59" y="5825915"/>
            <a:ext cx="1091504" cy="3845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C33D59-5612-4BB6-9918-89892F76B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20" y="5496272"/>
            <a:ext cx="371475" cy="381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7ACAE7D-B75A-4187-8179-7E089D87E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815" y="3307260"/>
            <a:ext cx="234962" cy="1269609"/>
          </a:xfrm>
          <a:prstGeom prst="rect">
            <a:avLst/>
          </a:prstGeom>
        </p:spPr>
      </p:pic>
      <p:sp>
        <p:nvSpPr>
          <p:cNvPr id="16" name="Flussdiagramm: Dokument 15">
            <a:extLst>
              <a:ext uri="{FF2B5EF4-FFF2-40B4-BE49-F238E27FC236}">
                <a16:creationId xmlns:a16="http://schemas.microsoft.com/office/drawing/2014/main" id="{548724B6-B978-4F59-B176-B4AFDA91D68C}"/>
              </a:ext>
            </a:extLst>
          </p:cNvPr>
          <p:cNvSpPr/>
          <p:nvPr/>
        </p:nvSpPr>
        <p:spPr>
          <a:xfrm rot="12642096">
            <a:off x="8978164" y="4364746"/>
            <a:ext cx="555506" cy="50787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1C3432D-4C52-48B1-B80A-9F4950EB11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5" b="32618"/>
          <a:stretch/>
        </p:blipFill>
        <p:spPr>
          <a:xfrm>
            <a:off x="8472264" y="3115857"/>
            <a:ext cx="2117800" cy="1106342"/>
          </a:xfrm>
          <a:prstGeom prst="rect">
            <a:avLst/>
          </a:prstGeom>
        </p:spPr>
      </p:pic>
      <p:sp>
        <p:nvSpPr>
          <p:cNvPr id="21" name="Flussdiagramm: Dokument 20">
            <a:extLst>
              <a:ext uri="{FF2B5EF4-FFF2-40B4-BE49-F238E27FC236}">
                <a16:creationId xmlns:a16="http://schemas.microsoft.com/office/drawing/2014/main" id="{ECCD4AF1-DB49-4E97-86B6-FF6179B43588}"/>
              </a:ext>
            </a:extLst>
          </p:cNvPr>
          <p:cNvSpPr/>
          <p:nvPr/>
        </p:nvSpPr>
        <p:spPr>
          <a:xfrm rot="11472865">
            <a:off x="9744109" y="2702562"/>
            <a:ext cx="913596" cy="57104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2" name="Flussdiagramm: Dokument 21">
            <a:extLst>
              <a:ext uri="{FF2B5EF4-FFF2-40B4-BE49-F238E27FC236}">
                <a16:creationId xmlns:a16="http://schemas.microsoft.com/office/drawing/2014/main" id="{1022656A-A675-4FE3-A192-E0E5DB293404}"/>
              </a:ext>
            </a:extLst>
          </p:cNvPr>
          <p:cNvSpPr/>
          <p:nvPr/>
        </p:nvSpPr>
        <p:spPr>
          <a:xfrm rot="13104201">
            <a:off x="8763556" y="2823839"/>
            <a:ext cx="709756" cy="309895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9A9A466-4416-448F-99E8-E4A6553675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21340647">
            <a:off x="8973767" y="2733592"/>
            <a:ext cx="800841" cy="4544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EEEF624-C214-429E-9790-F16E20969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27643">
            <a:off x="10017271" y="3181977"/>
            <a:ext cx="186857" cy="18685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7747FDA-7834-4FB4-ABF7-C6078864AA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46214">
            <a:off x="9137273" y="3180175"/>
            <a:ext cx="186857" cy="1868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D9DFA6-FF29-4DC8-95DF-9032F236C5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682781">
            <a:off x="9359422" y="4226245"/>
            <a:ext cx="266737" cy="2286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CB3DF0-36A5-4FCB-9CEC-0D6B97613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9593">
            <a:off x="9785824" y="2747616"/>
            <a:ext cx="340460" cy="53327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46B187D-9654-4F6D-9848-A1A1D7F7A61D}"/>
              </a:ext>
            </a:extLst>
          </p:cNvPr>
          <p:cNvSpPr/>
          <p:nvPr/>
        </p:nvSpPr>
        <p:spPr>
          <a:xfrm>
            <a:off x="2265462" y="2469918"/>
            <a:ext cx="517026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Please also contact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l.publishing@desy.de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9203223" cy="545565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Publish &amp; Read/Tr</a:t>
            </a:r>
            <a:r>
              <a:rPr lang="de-DE" sz="2000" b="1" dirty="0" err="1"/>
              <a:t>ansformative</a:t>
            </a:r>
            <a:r>
              <a:rPr lang="de-DE" sz="2000" b="1" dirty="0"/>
              <a:t> Agreements &amp; Memberships:</a:t>
            </a:r>
            <a:endParaRPr lang="de-DE" dirty="0"/>
          </a:p>
          <a:p>
            <a:endParaRPr lang="de-DE" dirty="0"/>
          </a:p>
          <a:p>
            <a:r>
              <a:rPr lang="de-DE" dirty="0"/>
              <a:t>ACS (American Chemical Society) </a:t>
            </a:r>
          </a:p>
          <a:p>
            <a:r>
              <a:rPr lang="de-DE" dirty="0"/>
              <a:t>AIP (</a:t>
            </a:r>
            <a:r>
              <a:rPr lang="en-US" dirty="0"/>
              <a:t>American Institute of Physics) </a:t>
            </a:r>
            <a:endParaRPr lang="de-DE" dirty="0"/>
          </a:p>
          <a:p>
            <a:r>
              <a:rPr lang="de-DE" dirty="0"/>
              <a:t>APS (</a:t>
            </a:r>
            <a:r>
              <a:rPr lang="en-US" dirty="0"/>
              <a:t>American Physical Society)</a:t>
            </a:r>
            <a:endParaRPr lang="de-DE" dirty="0"/>
          </a:p>
          <a:p>
            <a:r>
              <a:rPr lang="de-DE" dirty="0"/>
              <a:t>CUP (Cambridge University Press)</a:t>
            </a:r>
          </a:p>
          <a:p>
            <a:r>
              <a:rPr lang="de-DE" dirty="0"/>
              <a:t>Cornell Univ. </a:t>
            </a:r>
            <a:r>
              <a:rPr lang="de-DE" dirty="0" err="1"/>
              <a:t>arXiv</a:t>
            </a:r>
            <a:endParaRPr lang="de-DE" dirty="0"/>
          </a:p>
          <a:p>
            <a:r>
              <a:rPr lang="de-DE" dirty="0"/>
              <a:t>DEAL Elsevier</a:t>
            </a:r>
          </a:p>
          <a:p>
            <a:r>
              <a:rPr lang="de-DE" dirty="0"/>
              <a:t>DEAL Springer Nature</a:t>
            </a:r>
          </a:p>
          <a:p>
            <a:r>
              <a:rPr lang="de-DE" dirty="0"/>
              <a:t>DEAL Wiley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BC83C97-718E-4EEC-A987-24CA7E8E00D1}"/>
              </a:ext>
            </a:extLst>
          </p:cNvPr>
          <p:cNvSpPr txBox="1">
            <a:spLocks/>
          </p:cNvSpPr>
          <p:nvPr/>
        </p:nvSpPr>
        <p:spPr>
          <a:xfrm>
            <a:off x="6888088" y="2132856"/>
            <a:ext cx="4666719" cy="28083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IOP (Institute </a:t>
            </a:r>
            <a:r>
              <a:rPr lang="de-DE" dirty="0" err="1"/>
              <a:t>of</a:t>
            </a:r>
            <a:r>
              <a:rPr lang="de-DE" dirty="0"/>
              <a:t> Physics) </a:t>
            </a:r>
          </a:p>
          <a:p>
            <a:r>
              <a:rPr lang="de-DE" dirty="0"/>
              <a:t>Nature</a:t>
            </a:r>
          </a:p>
          <a:p>
            <a:r>
              <a:rPr lang="de-DE" dirty="0" err="1"/>
              <a:t>Optica</a:t>
            </a:r>
            <a:r>
              <a:rPr lang="de-DE" dirty="0"/>
              <a:t> (</a:t>
            </a:r>
            <a:r>
              <a:rPr lang="de-DE" dirty="0" err="1"/>
              <a:t>Optica</a:t>
            </a:r>
            <a:r>
              <a:rPr lang="de-DE" dirty="0"/>
              <a:t> Publishing Group) </a:t>
            </a:r>
          </a:p>
          <a:p>
            <a:r>
              <a:rPr lang="de-DE" dirty="0"/>
              <a:t>SCOAP³</a:t>
            </a:r>
          </a:p>
          <a:p>
            <a:r>
              <a:rPr lang="de-DE" dirty="0"/>
              <a:t>The Royal Society London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75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5E766DF6-00E2-4172-B658-BD2FD8408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050385"/>
            <a:ext cx="7560840" cy="56730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3370575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400" b="1" dirty="0"/>
              <a:t>Reference: </a:t>
            </a:r>
            <a:r>
              <a:rPr lang="de-DE" sz="1400" dirty="0"/>
              <a:t>Dr. Michael </a:t>
            </a:r>
            <a:r>
              <a:rPr lang="de-DE" sz="1400" dirty="0" err="1"/>
              <a:t>Grefe</a:t>
            </a:r>
            <a:r>
              <a:rPr lang="de-DE" sz="1400" dirty="0"/>
              <a:t>, </a:t>
            </a:r>
            <a:r>
              <a:rPr lang="en-US" sz="1400" dirty="0"/>
              <a:t>Statistics from the research information system of the University of Hamburg</a:t>
            </a:r>
            <a:endParaRPr lang="de-DE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</p:spTree>
    <p:extLst>
      <p:ext uri="{BB962C8B-B14F-4D97-AF65-F5344CB8AC3E}">
        <p14:creationId xmlns:p14="http://schemas.microsoft.com/office/powerpoint/2010/main" val="164376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4882743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0C55ACD-9791-4DA7-85D1-3FC8E16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1375"/>
              </p:ext>
            </p:extLst>
          </p:nvPr>
        </p:nvGraphicFramePr>
        <p:xfrm>
          <a:off x="421169" y="1628800"/>
          <a:ext cx="1134966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839">
                  <a:extLst>
                    <a:ext uri="{9D8B030D-6E8A-4147-A177-3AD203B41FA5}">
                      <a16:colId xmlns:a16="http://schemas.microsoft.com/office/drawing/2014/main" val="1308376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43477872"/>
                    </a:ext>
                  </a:extLst>
                </a:gridCol>
                <a:gridCol w="2794511">
                  <a:extLst>
                    <a:ext uri="{9D8B030D-6E8A-4147-A177-3AD203B41FA5}">
                      <a16:colId xmlns:a16="http://schemas.microsoft.com/office/drawing/2014/main" val="188011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DESY </a:t>
                      </a:r>
                      <a:r>
                        <a:rPr lang="de-DE" dirty="0" err="1"/>
                        <a:t>Contract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Open Access (DESY):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3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The Journal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High Energy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SCOAP³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Physical</a:t>
                      </a:r>
                      <a:r>
                        <a:rPr lang="de-DE" dirty="0"/>
                        <a:t> Review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SCOAP³/APS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European </a:t>
                      </a:r>
                      <a:r>
                        <a:rPr lang="de-DE" dirty="0" err="1"/>
                        <a:t>Physical</a:t>
                      </a:r>
                      <a:r>
                        <a:rPr lang="de-DE" dirty="0"/>
                        <a:t> Journal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SCOAP³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6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Physics Letters /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SCOAP³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0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Proceedings of Science/International School for Advanced Studies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3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Physical</a:t>
                      </a:r>
                      <a:r>
                        <a:rPr lang="de-DE" dirty="0"/>
                        <a:t> Review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SCOAP³/APS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5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Astronomy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Astrophysics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/>
                        <a:t>Subscribe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Open)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4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Cosmology and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Astroparticle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Physics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63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Monthly </a:t>
                      </a:r>
                      <a:r>
                        <a:rPr lang="de-DE" dirty="0" err="1"/>
                        <a:t>Notices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Royal Astronomical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0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1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The </a:t>
                      </a:r>
                      <a:r>
                        <a:rPr lang="de-DE" dirty="0" err="1"/>
                        <a:t>Astrophysical</a:t>
                      </a:r>
                      <a:r>
                        <a:rPr lang="de-DE" dirty="0"/>
                        <a:t> Journal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53843"/>
                  </a:ext>
                </a:extLst>
              </a:tr>
            </a:tbl>
          </a:graphicData>
        </a:graphic>
      </p:graphicFrame>
      <p:pic>
        <p:nvPicPr>
          <p:cNvPr id="11" name="Grafik 10" descr="Häkchen">
            <a:extLst>
              <a:ext uri="{FF2B5EF4-FFF2-40B4-BE49-F238E27FC236}">
                <a16:creationId xmlns:a16="http://schemas.microsoft.com/office/drawing/2014/main" id="{90A40C40-E38B-4D71-8D90-8A644825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2385554"/>
            <a:ext cx="389557" cy="389557"/>
          </a:xfrm>
          <a:prstGeom prst="rect">
            <a:avLst/>
          </a:prstGeom>
        </p:spPr>
      </p:pic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A2F284DD-CE02-47C7-AB43-725CDA81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1988228"/>
            <a:ext cx="389557" cy="389557"/>
          </a:xfrm>
          <a:prstGeom prst="rect">
            <a:avLst/>
          </a:prstGeom>
        </p:spPr>
      </p:pic>
      <p:pic>
        <p:nvPicPr>
          <p:cNvPr id="13" name="Grafik 12" descr="Häkchen">
            <a:extLst>
              <a:ext uri="{FF2B5EF4-FFF2-40B4-BE49-F238E27FC236}">
                <a16:creationId xmlns:a16="http://schemas.microsoft.com/office/drawing/2014/main" id="{C520B776-CEF8-40E8-B2BD-F8566221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5170" y="2728255"/>
            <a:ext cx="389557" cy="389557"/>
          </a:xfrm>
          <a:prstGeom prst="rect">
            <a:avLst/>
          </a:prstGeom>
        </p:spPr>
      </p:pic>
      <p:pic>
        <p:nvPicPr>
          <p:cNvPr id="14" name="Grafik 13" descr="Häkchen">
            <a:extLst>
              <a:ext uri="{FF2B5EF4-FFF2-40B4-BE49-F238E27FC236}">
                <a16:creationId xmlns:a16="http://schemas.microsoft.com/office/drawing/2014/main" id="{50A841D0-226C-4E6E-AD07-A8D71E0C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3113918"/>
            <a:ext cx="389557" cy="389557"/>
          </a:xfrm>
          <a:prstGeom prst="rect">
            <a:avLst/>
          </a:prstGeom>
        </p:spPr>
      </p:pic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2A9E8BFD-F1D2-44F1-A9CF-BF333CE1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3611626"/>
            <a:ext cx="389557" cy="389557"/>
          </a:xfrm>
          <a:prstGeom prst="rect">
            <a:avLst/>
          </a:prstGeom>
        </p:spPr>
      </p:pic>
      <p:pic>
        <p:nvPicPr>
          <p:cNvPr id="16" name="Grafik 15" descr="Häkchen">
            <a:extLst>
              <a:ext uri="{FF2B5EF4-FFF2-40B4-BE49-F238E27FC236}">
                <a16:creationId xmlns:a16="http://schemas.microsoft.com/office/drawing/2014/main" id="{7D0C04A1-1CAC-467D-8108-1308E447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4129769"/>
            <a:ext cx="389557" cy="389557"/>
          </a:xfrm>
          <a:prstGeom prst="rect">
            <a:avLst/>
          </a:prstGeom>
        </p:spPr>
      </p:pic>
      <p:pic>
        <p:nvPicPr>
          <p:cNvPr id="17" name="Grafik 16" descr="Häkchen">
            <a:extLst>
              <a:ext uri="{FF2B5EF4-FFF2-40B4-BE49-F238E27FC236}">
                <a16:creationId xmlns:a16="http://schemas.microsoft.com/office/drawing/2014/main" id="{CB0C07F9-998E-4E99-83B0-76B5D7039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4481513"/>
            <a:ext cx="389557" cy="389557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5E3C759E-5E87-48A4-B2DB-2814AB7A3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4871070"/>
            <a:ext cx="389557" cy="389557"/>
          </a:xfrm>
          <a:prstGeom prst="rect">
            <a:avLst/>
          </a:prstGeom>
        </p:spPr>
      </p:pic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C370B4E7-2ACF-470A-B29A-19CE06B6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1" y="5587330"/>
            <a:ext cx="389557" cy="389557"/>
          </a:xfrm>
          <a:prstGeom prst="rect">
            <a:avLst/>
          </a:prstGeom>
        </p:spPr>
      </p:pic>
      <p:pic>
        <p:nvPicPr>
          <p:cNvPr id="21" name="Grafik 20" descr="Häkchen">
            <a:extLst>
              <a:ext uri="{FF2B5EF4-FFF2-40B4-BE49-F238E27FC236}">
                <a16:creationId xmlns:a16="http://schemas.microsoft.com/office/drawing/2014/main" id="{2374D06A-88D5-4F14-9D16-AE1F6BDDD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2" y="5229200"/>
            <a:ext cx="389557" cy="389557"/>
          </a:xfrm>
          <a:prstGeom prst="rect">
            <a:avLst/>
          </a:prstGeom>
        </p:spPr>
      </p:pic>
      <p:pic>
        <p:nvPicPr>
          <p:cNvPr id="22" name="Grafik 21" descr="Häkchen">
            <a:extLst>
              <a:ext uri="{FF2B5EF4-FFF2-40B4-BE49-F238E27FC236}">
                <a16:creationId xmlns:a16="http://schemas.microsoft.com/office/drawing/2014/main" id="{45E7C8F8-4EC9-41FE-A045-0EC4B0ACB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7311" y="5962447"/>
            <a:ext cx="389557" cy="3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4882743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0C55ACD-9791-4DA7-85D1-3FC8E16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35155"/>
              </p:ext>
            </p:extLst>
          </p:nvPr>
        </p:nvGraphicFramePr>
        <p:xfrm>
          <a:off x="421169" y="1628800"/>
          <a:ext cx="1134966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839">
                  <a:extLst>
                    <a:ext uri="{9D8B030D-6E8A-4147-A177-3AD203B41FA5}">
                      <a16:colId xmlns:a16="http://schemas.microsoft.com/office/drawing/2014/main" val="1308376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43477872"/>
                    </a:ext>
                  </a:extLst>
                </a:gridCol>
                <a:gridCol w="2794512">
                  <a:extLst>
                    <a:ext uri="{9D8B030D-6E8A-4147-A177-3AD203B41FA5}">
                      <a16:colId xmlns:a16="http://schemas.microsoft.com/office/drawing/2014/main" val="188011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DESY </a:t>
                      </a:r>
                      <a:r>
                        <a:rPr lang="de-DE" dirty="0" err="1"/>
                        <a:t>Contract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Open Access (DESY):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3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Astrophysical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Journal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Nuclear</a:t>
                      </a:r>
                      <a:r>
                        <a:rPr lang="de-DE" dirty="0"/>
                        <a:t> Instruments &amp;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 in Physics Research/Section A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DEAL 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Review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SCOAP³/APS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6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Classical</a:t>
                      </a:r>
                      <a:r>
                        <a:rPr lang="de-DE" dirty="0"/>
                        <a:t> and Quantum 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0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SciPost</a:t>
                      </a:r>
                      <a:r>
                        <a:rPr lang="de-DE" dirty="0"/>
                        <a:t>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3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in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Mathematical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DEAL 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65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Learning: Science and Technology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Nuclear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Physics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SCOAP³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5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Annalen der 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DEAL Wiley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8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Computing and Software for Big Science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DEAL 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Journal of physics: Conference Series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/ (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dirty="0" err="1">
                          <a:sym typeface="Wingdings" panose="05000000000000000000" pitchFamily="2" charset="2"/>
                        </a:rPr>
                        <a:t>gold</a:t>
                      </a:r>
                      <a:r>
                        <a:rPr lang="de-DE" dirty="0">
                          <a:sym typeface="Wingdings" panose="05000000000000000000" pitchFamily="2" charset="2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63832"/>
                  </a:ext>
                </a:extLst>
              </a:tr>
            </a:tbl>
          </a:graphicData>
        </a:graphic>
      </p:graphicFrame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A2F284DD-CE02-47C7-AB43-725CDA81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8" y="1988840"/>
            <a:ext cx="389557" cy="389557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271A2AAD-74AC-4286-8586-7B26AD62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5" y="2537599"/>
            <a:ext cx="389557" cy="389557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92825EA3-FA0C-413A-B8CF-2F46F488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9634" y="5602265"/>
            <a:ext cx="389557" cy="389557"/>
          </a:xfrm>
          <a:prstGeom prst="rect">
            <a:avLst/>
          </a:prstGeom>
        </p:spPr>
      </p:pic>
      <p:pic>
        <p:nvPicPr>
          <p:cNvPr id="20" name="Grafik 19" descr="Häkchen">
            <a:extLst>
              <a:ext uri="{FF2B5EF4-FFF2-40B4-BE49-F238E27FC236}">
                <a16:creationId xmlns:a16="http://schemas.microsoft.com/office/drawing/2014/main" id="{2AED5D9B-519E-4F09-9095-61B2E482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5" y="2997492"/>
            <a:ext cx="389557" cy="389557"/>
          </a:xfrm>
          <a:prstGeom prst="rect">
            <a:avLst/>
          </a:prstGeom>
        </p:spPr>
      </p:pic>
      <p:pic>
        <p:nvPicPr>
          <p:cNvPr id="21" name="Grafik 20" descr="Häkchen">
            <a:extLst>
              <a:ext uri="{FF2B5EF4-FFF2-40B4-BE49-F238E27FC236}">
                <a16:creationId xmlns:a16="http://schemas.microsoft.com/office/drawing/2014/main" id="{2896233F-66BE-4AD9-8644-DBDE9A86B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4" y="3383555"/>
            <a:ext cx="389557" cy="389557"/>
          </a:xfrm>
          <a:prstGeom prst="rect">
            <a:avLst/>
          </a:prstGeom>
        </p:spPr>
      </p:pic>
      <p:pic>
        <p:nvPicPr>
          <p:cNvPr id="22" name="Grafik 21" descr="Häkchen">
            <a:extLst>
              <a:ext uri="{FF2B5EF4-FFF2-40B4-BE49-F238E27FC236}">
                <a16:creationId xmlns:a16="http://schemas.microsoft.com/office/drawing/2014/main" id="{32B66612-DE5F-4DB3-BD9D-FA231F7D4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4" y="3749360"/>
            <a:ext cx="389557" cy="389557"/>
          </a:xfrm>
          <a:prstGeom prst="rect">
            <a:avLst/>
          </a:prstGeom>
        </p:spPr>
      </p:pic>
      <p:pic>
        <p:nvPicPr>
          <p:cNvPr id="23" name="Grafik 22" descr="Häkchen">
            <a:extLst>
              <a:ext uri="{FF2B5EF4-FFF2-40B4-BE49-F238E27FC236}">
                <a16:creationId xmlns:a16="http://schemas.microsoft.com/office/drawing/2014/main" id="{8D4F4038-2C38-4395-993E-ED4B83604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4" y="4127093"/>
            <a:ext cx="389557" cy="389557"/>
          </a:xfrm>
          <a:prstGeom prst="rect">
            <a:avLst/>
          </a:prstGeom>
        </p:spPr>
      </p:pic>
      <p:pic>
        <p:nvPicPr>
          <p:cNvPr id="24" name="Grafik 23" descr="Häkchen">
            <a:extLst>
              <a:ext uri="{FF2B5EF4-FFF2-40B4-BE49-F238E27FC236}">
                <a16:creationId xmlns:a16="http://schemas.microsoft.com/office/drawing/2014/main" id="{8478E439-7FA9-4C52-B0B7-78D3A2458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3" y="4475245"/>
            <a:ext cx="389557" cy="389557"/>
          </a:xfrm>
          <a:prstGeom prst="rect">
            <a:avLst/>
          </a:prstGeom>
        </p:spPr>
      </p:pic>
      <p:pic>
        <p:nvPicPr>
          <p:cNvPr id="25" name="Grafik 24" descr="Häkchen">
            <a:extLst>
              <a:ext uri="{FF2B5EF4-FFF2-40B4-BE49-F238E27FC236}">
                <a16:creationId xmlns:a16="http://schemas.microsoft.com/office/drawing/2014/main" id="{0EFF465F-7B78-4787-876B-1994E79F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9634" y="4856411"/>
            <a:ext cx="389557" cy="389557"/>
          </a:xfrm>
          <a:prstGeom prst="rect">
            <a:avLst/>
          </a:prstGeom>
        </p:spPr>
      </p:pic>
      <p:pic>
        <p:nvPicPr>
          <p:cNvPr id="26" name="Grafik 25" descr="Häkchen">
            <a:extLst>
              <a:ext uri="{FF2B5EF4-FFF2-40B4-BE49-F238E27FC236}">
                <a16:creationId xmlns:a16="http://schemas.microsoft.com/office/drawing/2014/main" id="{0B86A7CC-2549-4646-805C-0F4BC2727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2" y="5216903"/>
            <a:ext cx="389557" cy="389557"/>
          </a:xfrm>
          <a:prstGeom prst="rect">
            <a:avLst/>
          </a:prstGeom>
        </p:spPr>
      </p:pic>
      <p:pic>
        <p:nvPicPr>
          <p:cNvPr id="27" name="Grafik 26" descr="Häkchen">
            <a:extLst>
              <a:ext uri="{FF2B5EF4-FFF2-40B4-BE49-F238E27FC236}">
                <a16:creationId xmlns:a16="http://schemas.microsoft.com/office/drawing/2014/main" id="{C4D8DE90-93D9-433C-B816-584CA1AF9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9634" y="5968771"/>
            <a:ext cx="389557" cy="3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4882743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0C55ACD-9791-4DA7-85D1-3FC8E16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67330"/>
              </p:ext>
            </p:extLst>
          </p:nvPr>
        </p:nvGraphicFramePr>
        <p:xfrm>
          <a:off x="421169" y="1628800"/>
          <a:ext cx="113496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839">
                  <a:extLst>
                    <a:ext uri="{9D8B030D-6E8A-4147-A177-3AD203B41FA5}">
                      <a16:colId xmlns:a16="http://schemas.microsoft.com/office/drawing/2014/main" val="1308376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43477872"/>
                    </a:ext>
                  </a:extLst>
                </a:gridCol>
                <a:gridCol w="2794512">
                  <a:extLst>
                    <a:ext uri="{9D8B030D-6E8A-4147-A177-3AD203B41FA5}">
                      <a16:colId xmlns:a16="http://schemas.microsoft.com/office/drawing/2014/main" val="188011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DESY </a:t>
                      </a:r>
                      <a:r>
                        <a:rPr lang="de-DE" dirty="0" err="1"/>
                        <a:t>Contract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Open Access (DESY):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3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Reports on Progress in Physics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Annales Henri Poincaré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DEAL 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DEAL 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64491"/>
                  </a:ext>
                </a:extLst>
              </a:tr>
            </a:tbl>
          </a:graphicData>
        </a:graphic>
      </p:graphicFrame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A2F284DD-CE02-47C7-AB43-725CDA81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8" y="1988840"/>
            <a:ext cx="389557" cy="389557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271A2AAD-74AC-4286-8586-7B26AD62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7" y="2378397"/>
            <a:ext cx="389557" cy="389557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92825EA3-FA0C-413A-B8CF-2F46F488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6" y="2750238"/>
            <a:ext cx="389557" cy="3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publish </a:t>
            </a:r>
            <a:r>
              <a:rPr lang="en-US" dirty="0">
                <a:solidFill>
                  <a:schemeClr val="accent2"/>
                </a:solidFill>
              </a:rPr>
              <a:t>Open Access </a:t>
            </a:r>
            <a:r>
              <a:rPr lang="en-US" dirty="0"/>
              <a:t>at DESY?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21169" y="1052735"/>
            <a:ext cx="4882743" cy="545565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OA-Agreements &amp; Quantum Universe: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Curtain up for Open Access. DESY’s Way | Lisa-Marie Stein, 20-02-2025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0C55ACD-9791-4DA7-85D1-3FC8E16AC9E8}"/>
              </a:ext>
            </a:extLst>
          </p:cNvPr>
          <p:cNvGraphicFramePr>
            <a:graphicFrameLocks noGrp="1"/>
          </p:cNvGraphicFramePr>
          <p:nvPr/>
        </p:nvGraphicFramePr>
        <p:xfrm>
          <a:off x="421169" y="1628800"/>
          <a:ext cx="113496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839">
                  <a:extLst>
                    <a:ext uri="{9D8B030D-6E8A-4147-A177-3AD203B41FA5}">
                      <a16:colId xmlns:a16="http://schemas.microsoft.com/office/drawing/2014/main" val="1308376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43477872"/>
                    </a:ext>
                  </a:extLst>
                </a:gridCol>
                <a:gridCol w="2794512">
                  <a:extLst>
                    <a:ext uri="{9D8B030D-6E8A-4147-A177-3AD203B41FA5}">
                      <a16:colId xmlns:a16="http://schemas.microsoft.com/office/drawing/2014/main" val="188011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Journal: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DESY </a:t>
                      </a:r>
                      <a:r>
                        <a:rPr lang="de-DE" dirty="0" err="1"/>
                        <a:t>Contract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Open Access (DESY):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3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Reports on Progress in Physics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9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Annales Henri Poincaré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DEAL Springer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DEAL Elsevier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64491"/>
                  </a:ext>
                </a:extLst>
              </a:tr>
            </a:tbl>
          </a:graphicData>
        </a:graphic>
      </p:graphicFrame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A2F284DD-CE02-47C7-AB43-725CDA81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8" y="1988840"/>
            <a:ext cx="389557" cy="389557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271A2AAD-74AC-4286-8586-7B26AD62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7" y="2378397"/>
            <a:ext cx="389557" cy="389557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92825EA3-FA0C-413A-B8CF-2F46F488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446" y="2750238"/>
            <a:ext cx="389557" cy="389557"/>
          </a:xfrm>
          <a:prstGeom prst="rect">
            <a:avLst/>
          </a:prstGeom>
        </p:spPr>
      </p:pic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DBC5214-BB3F-47D2-9F14-135038CE8DDF}"/>
              </a:ext>
            </a:extLst>
          </p:cNvPr>
          <p:cNvSpPr txBox="1">
            <a:spLocks/>
          </p:cNvSpPr>
          <p:nvPr/>
        </p:nvSpPr>
        <p:spPr>
          <a:xfrm>
            <a:off x="424871" y="3373948"/>
            <a:ext cx="5818847" cy="1567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Result:</a:t>
            </a:r>
            <a:endParaRPr lang="de-DE" dirty="0"/>
          </a:p>
          <a:p>
            <a:r>
              <a:rPr lang="de-DE" sz="1200" dirty="0"/>
              <a:t>SCOAP³: 7x</a:t>
            </a:r>
          </a:p>
          <a:p>
            <a:r>
              <a:rPr lang="de-DE" sz="1200" dirty="0"/>
              <a:t>IOP: 5x</a:t>
            </a:r>
          </a:p>
          <a:p>
            <a:r>
              <a:rPr lang="de-DE" sz="1200" dirty="0"/>
              <a:t>APS: 3x</a:t>
            </a:r>
          </a:p>
          <a:p>
            <a:r>
              <a:rPr lang="de-DE" sz="1200" dirty="0"/>
              <a:t>DEAL Springer Nature: 3x</a:t>
            </a:r>
          </a:p>
          <a:p>
            <a:r>
              <a:rPr lang="de-DE" sz="1200" dirty="0"/>
              <a:t>DEAL Elsevier: 2x</a:t>
            </a:r>
          </a:p>
          <a:p>
            <a:r>
              <a:rPr lang="de-DE" sz="1200" dirty="0"/>
              <a:t>DEAL Wiley: 1x</a:t>
            </a:r>
          </a:p>
          <a:p>
            <a:r>
              <a:rPr lang="de-DE" sz="1200" dirty="0"/>
              <a:t>7</a:t>
            </a:r>
            <a:r>
              <a:rPr lang="en-US" sz="1200" dirty="0"/>
              <a:t>x not within the contract portfolio, but OA-Journals</a:t>
            </a:r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94180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2221</Words>
  <Application>Microsoft Office PowerPoint</Application>
  <PresentationFormat>Breitbild</PresentationFormat>
  <Paragraphs>351</Paragraphs>
  <Slides>33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DESY</vt:lpstr>
      <vt:lpstr>Curtain up for Open Access  DESY’s Way</vt:lpstr>
      <vt:lpstr>How to publish  Open Access  at DESY? </vt:lpstr>
      <vt:lpstr>How to publish Open Access at DESY? </vt:lpstr>
      <vt:lpstr>How to publish Open Access at DESY? </vt:lpstr>
      <vt:lpstr>How to publish Open Access at DESY? </vt:lpstr>
      <vt:lpstr>How to publish Open Access at DESY? </vt:lpstr>
      <vt:lpstr>How to publish Open Access at DESY? </vt:lpstr>
      <vt:lpstr>How to publish Open Access at DESY? </vt:lpstr>
      <vt:lpstr>How to publish Open Access at DESY? </vt:lpstr>
      <vt:lpstr>How to publish Open Access at DESY?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get informed? </vt:lpstr>
      <vt:lpstr>How to finance  a publication? </vt:lpstr>
      <vt:lpstr>How to finance a publication? </vt:lpstr>
      <vt:lpstr>How to finance a publication? </vt:lpstr>
      <vt:lpstr>How to finance a publication? </vt:lpstr>
      <vt:lpstr>How to finance a publication? </vt:lpstr>
      <vt:lpstr>How to finance a publication? </vt:lpstr>
      <vt:lpstr>How to finance a publication? </vt:lpstr>
      <vt:lpstr>Planning completed.  How to submit a publication and generate payment? </vt:lpstr>
      <vt:lpstr>How to submit a publication and generate payment? </vt:lpstr>
      <vt:lpstr>How to submit a publication and generate payment? </vt:lpstr>
      <vt:lpstr>Together for more transparency and fair science </vt:lpstr>
      <vt:lpstr>Together for more transparency and fair science!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openCost &amp; Open Access Publikationskosten</dc:title>
  <dc:creator>Stein, Lisa-Marie</dc:creator>
  <cp:lastModifiedBy>Stein, Lisa-Marie</cp:lastModifiedBy>
  <cp:revision>381</cp:revision>
  <dcterms:created xsi:type="dcterms:W3CDTF">2023-11-16T11:19:47Z</dcterms:created>
  <dcterms:modified xsi:type="dcterms:W3CDTF">2025-02-19T21:52:17Z</dcterms:modified>
</cp:coreProperties>
</file>