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5" r:id="rId3"/>
    <p:sldId id="257" r:id="rId4"/>
    <p:sldId id="258" r:id="rId5"/>
    <p:sldId id="263" r:id="rId6"/>
    <p:sldId id="259" r:id="rId7"/>
    <p:sldId id="261" r:id="rId8"/>
    <p:sldId id="269" r:id="rId9"/>
    <p:sldId id="262" r:id="rId10"/>
    <p:sldId id="265" r:id="rId11"/>
    <p:sldId id="266" r:id="rId12"/>
    <p:sldId id="268" r:id="rId13"/>
    <p:sldId id="270" r:id="rId14"/>
    <p:sldId id="272" r:id="rId15"/>
    <p:sldId id="271" r:id="rId16"/>
    <p:sldId id="278" r:id="rId17"/>
    <p:sldId id="273" r:id="rId18"/>
    <p:sldId id="275" r:id="rId19"/>
    <p:sldId id="274" r:id="rId20"/>
    <p:sldId id="281" r:id="rId21"/>
    <p:sldId id="279" r:id="rId22"/>
    <p:sldId id="280" r:id="rId23"/>
    <p:sldId id="282" r:id="rId24"/>
    <p:sldId id="283" r:id="rId25"/>
    <p:sldId id="267" r:id="rId26"/>
    <p:sldId id="276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28" autoAdjust="0"/>
  </p:normalViewPr>
  <p:slideViewPr>
    <p:cSldViewPr snapToGrid="0" snapToObjects="1">
      <p:cViewPr varScale="1">
        <p:scale>
          <a:sx n="85" d="100"/>
          <a:sy n="85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17, 2011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17,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17,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17,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17,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17,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17,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17,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17,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17, 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17,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17,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3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Relationship Id="rId5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://cdsweb.cern.ch/record/1247375/files/ATL-PHYS-PUB-2010-00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sweb.cern.ch/record/1303025/files/ATL-PHYS-PUB-2010-014.pdf" TargetMode="External"/><Relationship Id="rId3" Type="http://schemas.openxmlformats.org/officeDocument/2006/relationships/hyperlink" Target="http://cdsweb.cern.ch/record/1277665/files/ATLAS-CONF-2010-031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3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PDFs in MC and MC tuning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Talk given at PDF4LHC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Judith </a:t>
            </a:r>
            <a:r>
              <a:rPr lang="en-US" dirty="0" err="1" smtClean="0"/>
              <a:t>Katzy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841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06-x02-y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30" y="3899687"/>
            <a:ext cx="2816798" cy="2540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17" y="8952"/>
            <a:ext cx="7024744" cy="1143000"/>
          </a:xfrm>
        </p:spPr>
        <p:txBody>
          <a:bodyPr/>
          <a:lstStyle/>
          <a:p>
            <a:r>
              <a:rPr lang="en-US" dirty="0" smtClean="0"/>
              <a:t>MB: charged particle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98861" y="4377112"/>
            <a:ext cx="4275517" cy="923330"/>
          </a:xfrm>
          <a:prstGeom prst="rect">
            <a:avLst/>
          </a:prstGeom>
          <a:noFill/>
          <a:ln>
            <a:solidFill>
              <a:srgbClr val="94C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All MC adapted </a:t>
            </a:r>
            <a:r>
              <a:rPr lang="en-US" dirty="0" err="1" smtClean="0"/>
              <a:t>pdfs</a:t>
            </a:r>
            <a:r>
              <a:rPr lang="en-US" dirty="0" smtClean="0"/>
              <a:t> have problems </a:t>
            </a:r>
          </a:p>
          <a:p>
            <a:r>
              <a:rPr lang="en-US" dirty="0" smtClean="0"/>
              <a:t>to describe charged particle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/>
              <a:t>w</a:t>
            </a:r>
            <a:r>
              <a:rPr lang="en-US" dirty="0" smtClean="0"/>
              <a:t>hile LO </a:t>
            </a:r>
            <a:r>
              <a:rPr lang="en-US" dirty="0" err="1" smtClean="0"/>
              <a:t>pdfs</a:t>
            </a:r>
            <a:r>
              <a:rPr lang="en-US" dirty="0" smtClean="0"/>
              <a:t> can describe it</a:t>
            </a:r>
          </a:p>
        </p:txBody>
      </p:sp>
      <p:pic>
        <p:nvPicPr>
          <p:cNvPr id="7" name="Content Placeholder 3" descr="ATLAS_MINBIAS_MB20_d06-x02-y01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86" r="-37086"/>
          <a:stretch>
            <a:fillRect/>
          </a:stretch>
        </p:blipFill>
        <p:spPr>
          <a:xfrm>
            <a:off x="-655721" y="1151952"/>
            <a:ext cx="5307037" cy="2747735"/>
          </a:xfrm>
        </p:spPr>
      </p:pic>
      <p:pic>
        <p:nvPicPr>
          <p:cNvPr id="8" name="Content Placeholder 3" descr="ATLAS_MINBIAS_MB20_d06-x02-y0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43" r="-34843"/>
          <a:stretch>
            <a:fillRect/>
          </a:stretch>
        </p:blipFill>
        <p:spPr>
          <a:xfrm>
            <a:off x="2677960" y="1151952"/>
            <a:ext cx="5170330" cy="274773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45203" y="2880083"/>
            <a:ext cx="3182309" cy="64398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7982" y="5527543"/>
            <a:ext cx="3008992" cy="73342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5400000">
            <a:off x="6449220" y="1663629"/>
            <a:ext cx="99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A510"/>
                </a:solidFill>
              </a:rPr>
              <a:t>P</a:t>
            </a:r>
            <a:r>
              <a:rPr lang="en-US" dirty="0" smtClean="0">
                <a:solidFill>
                  <a:srgbClr val="74A510"/>
                </a:solidFill>
              </a:rPr>
              <a:t>ythia6</a:t>
            </a:r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7658483" y="4284631"/>
            <a:ext cx="99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A510"/>
                </a:solidFill>
              </a:rPr>
              <a:t>P</a:t>
            </a:r>
            <a:r>
              <a:rPr lang="en-US" dirty="0" smtClean="0">
                <a:solidFill>
                  <a:srgbClr val="74A510"/>
                </a:solidFill>
              </a:rPr>
              <a:t>ythia8</a:t>
            </a:r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4189" y="1767879"/>
            <a:ext cx="8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LO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825" y="1374555"/>
            <a:ext cx="1253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modLO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0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51" y="162609"/>
            <a:ext cx="759708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MB: charged particle multiplicity</a:t>
            </a:r>
            <a:endParaRPr lang="en-US" dirty="0"/>
          </a:p>
        </p:txBody>
      </p:sp>
      <p:pic>
        <p:nvPicPr>
          <p:cNvPr id="4" name="Content Placeholder 3" descr="ATLAS_MINBIAS_MB20_d06-x01-y0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86" r="-37086"/>
          <a:stretch>
            <a:fillRect/>
          </a:stretch>
        </p:blipFill>
        <p:spPr>
          <a:xfrm>
            <a:off x="-691407" y="1297588"/>
            <a:ext cx="5025761" cy="2602103"/>
          </a:xfrm>
        </p:spPr>
      </p:pic>
      <p:pic>
        <p:nvPicPr>
          <p:cNvPr id="5" name="Picture 4" descr="ATLAS_MINBIAS_MB20_d06-x01-y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73" y="1305609"/>
            <a:ext cx="2768981" cy="2497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546" y="4180053"/>
            <a:ext cx="4524857" cy="17543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Pdfs</a:t>
            </a:r>
            <a:r>
              <a:rPr lang="en-US" dirty="0" smtClean="0"/>
              <a:t> that fail in </a:t>
            </a:r>
            <a:r>
              <a:rPr lang="en-US" dirty="0" err="1" smtClean="0"/>
              <a:t>pt</a:t>
            </a:r>
            <a:r>
              <a:rPr lang="en-US" dirty="0" smtClean="0"/>
              <a:t> spectrum are the  ones describing the high </a:t>
            </a:r>
            <a:r>
              <a:rPr lang="en-US" dirty="0" err="1" smtClean="0"/>
              <a:t>Nch</a:t>
            </a:r>
            <a:r>
              <a:rPr lang="en-US" dirty="0" smtClean="0"/>
              <a:t> tail</a:t>
            </a:r>
          </a:p>
          <a:p>
            <a:endParaRPr lang="en-US" dirty="0" smtClean="0"/>
          </a:p>
          <a:p>
            <a:r>
              <a:rPr lang="en-US" dirty="0" smtClean="0"/>
              <a:t>Effect even more pronounced for events with </a:t>
            </a:r>
            <a:r>
              <a:rPr lang="en-US" dirty="0" err="1" smtClean="0"/>
              <a:t>Nch</a:t>
            </a:r>
            <a:r>
              <a:rPr lang="en-US" dirty="0" smtClean="0"/>
              <a:t> &gt;20 and charged particles with </a:t>
            </a:r>
            <a:r>
              <a:rPr lang="en-US" dirty="0" err="1" smtClean="0"/>
              <a:t>pt</a:t>
            </a:r>
            <a:r>
              <a:rPr lang="en-US" dirty="0" smtClean="0"/>
              <a:t>&gt;100 MeV</a:t>
            </a:r>
            <a:endParaRPr lang="en-US" dirty="0"/>
          </a:p>
        </p:txBody>
      </p:sp>
      <p:pic>
        <p:nvPicPr>
          <p:cNvPr id="9" name="Picture 8" descr="d05-x01-y0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31" y="3858750"/>
            <a:ext cx="2875461" cy="2593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400000">
            <a:off x="5961296" y="1878291"/>
            <a:ext cx="99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A510"/>
                </a:solidFill>
              </a:rPr>
              <a:t>P</a:t>
            </a:r>
            <a:r>
              <a:rPr lang="en-US" dirty="0" smtClean="0">
                <a:solidFill>
                  <a:srgbClr val="74A510"/>
                </a:solidFill>
              </a:rPr>
              <a:t>ythia6</a:t>
            </a:r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7933834" y="4384367"/>
            <a:ext cx="99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A510"/>
                </a:solidFill>
              </a:rPr>
              <a:t>P</a:t>
            </a:r>
            <a:r>
              <a:rPr lang="en-US" dirty="0" smtClean="0">
                <a:solidFill>
                  <a:srgbClr val="74A510"/>
                </a:solidFill>
              </a:rPr>
              <a:t>ythia8</a:t>
            </a:r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6676" y="2556167"/>
            <a:ext cx="8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LO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546" y="2605917"/>
            <a:ext cx="1253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modLO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Charged particle density in </a:t>
            </a:r>
            <a:r>
              <a:rPr lang="en-US" dirty="0"/>
              <a:t>u</a:t>
            </a:r>
            <a:r>
              <a:rPr lang="en-US" dirty="0" smtClean="0"/>
              <a:t>nderlying event</a:t>
            </a:r>
            <a:endParaRPr lang="en-US" dirty="0"/>
          </a:p>
        </p:txBody>
      </p:sp>
      <p:pic>
        <p:nvPicPr>
          <p:cNvPr id="4" name="Content Placeholder 3" descr="ATLAS_2010_UE_d02-x01-y0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86" r="-37086"/>
          <a:stretch>
            <a:fillRect/>
          </a:stretch>
        </p:blipFill>
        <p:spPr>
          <a:xfrm>
            <a:off x="2335666" y="2346293"/>
            <a:ext cx="4170228" cy="2159148"/>
          </a:xfrm>
        </p:spPr>
      </p:pic>
      <p:pic>
        <p:nvPicPr>
          <p:cNvPr id="5" name="Picture 4" descr="ATLAS_2010_UE_d02-x01-y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6" y="2361283"/>
            <a:ext cx="2265341" cy="2042852"/>
          </a:xfrm>
          <a:prstGeom prst="rect">
            <a:avLst/>
          </a:prstGeom>
        </p:spPr>
      </p:pic>
      <p:pic>
        <p:nvPicPr>
          <p:cNvPr id="6" name="Picture 5" descr="d02-x01-y0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06" y="3902590"/>
            <a:ext cx="2419015" cy="21814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75206" y="3667141"/>
            <a:ext cx="548327" cy="51876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4809" y="4815438"/>
            <a:ext cx="5337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 deviation of mod LO </a:t>
            </a:r>
            <a:r>
              <a:rPr lang="en-US" dirty="0" err="1" smtClean="0"/>
              <a:t>pdfs</a:t>
            </a:r>
            <a:r>
              <a:rPr lang="en-US" dirty="0" smtClean="0"/>
              <a:t> in</a:t>
            </a:r>
          </a:p>
          <a:p>
            <a:r>
              <a:rPr lang="en-US" dirty="0" smtClean="0"/>
              <a:t> “minimum bias” region due to incompatibility </a:t>
            </a:r>
            <a:r>
              <a:rPr lang="en-US" dirty="0"/>
              <a:t>of </a:t>
            </a:r>
            <a:r>
              <a:rPr lang="en-US" dirty="0" smtClean="0"/>
              <a:t>slopes in  </a:t>
            </a:r>
            <a:r>
              <a:rPr lang="en-US" dirty="0"/>
              <a:t>UE ramp and plateau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LO </a:t>
            </a:r>
            <a:r>
              <a:rPr lang="en-US" dirty="0" err="1" smtClean="0"/>
              <a:t>pdfs</a:t>
            </a:r>
            <a:r>
              <a:rPr lang="en-US" dirty="0"/>
              <a:t> </a:t>
            </a:r>
            <a:r>
              <a:rPr lang="en-US" dirty="0" smtClean="0"/>
              <a:t>very good description – CTEQ6L1 best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5364082" y="2772718"/>
            <a:ext cx="99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A510"/>
                </a:solidFill>
              </a:rPr>
              <a:t>P</a:t>
            </a:r>
            <a:r>
              <a:rPr lang="en-US" dirty="0" smtClean="0">
                <a:solidFill>
                  <a:srgbClr val="74A510"/>
                </a:solidFill>
              </a:rPr>
              <a:t>ythia6</a:t>
            </a:r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967763" y="4320775"/>
            <a:ext cx="99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A510"/>
                </a:solidFill>
              </a:rPr>
              <a:t>P</a:t>
            </a:r>
            <a:r>
              <a:rPr lang="en-US" dirty="0" smtClean="0">
                <a:solidFill>
                  <a:srgbClr val="74A510"/>
                </a:solidFill>
              </a:rPr>
              <a:t>ythia8</a:t>
            </a:r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7080" y="2437161"/>
            <a:ext cx="8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LO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490" y="2466482"/>
            <a:ext cx="1303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mod LO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7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414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density in underlying event</a:t>
            </a:r>
            <a:endParaRPr lang="en-US" dirty="0"/>
          </a:p>
        </p:txBody>
      </p:sp>
      <p:pic>
        <p:nvPicPr>
          <p:cNvPr id="4" name="Content Placeholder 3" descr="ATLAS_2010_UE_d04-x01-y0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86" r="-37086"/>
          <a:stretch>
            <a:fillRect/>
          </a:stretch>
        </p:blipFill>
        <p:spPr>
          <a:xfrm>
            <a:off x="-253380" y="2064405"/>
            <a:ext cx="4577952" cy="2370249"/>
          </a:xfrm>
        </p:spPr>
      </p:pic>
      <p:pic>
        <p:nvPicPr>
          <p:cNvPr id="5" name="Picture 4" descr="ATLAS_2010_UE_d04-x01-y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95" y="2096058"/>
            <a:ext cx="2596442" cy="2341434"/>
          </a:xfrm>
          <a:prstGeom prst="rect">
            <a:avLst/>
          </a:prstGeom>
        </p:spPr>
      </p:pic>
      <p:pic>
        <p:nvPicPr>
          <p:cNvPr id="7" name="Picture 6" descr="d04-x01-y0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09" y="4185904"/>
            <a:ext cx="2407685" cy="2171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5490379" y="2726523"/>
            <a:ext cx="99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A510"/>
                </a:solidFill>
              </a:rPr>
              <a:t>P</a:t>
            </a:r>
            <a:r>
              <a:rPr lang="en-US" dirty="0" smtClean="0">
                <a:solidFill>
                  <a:srgbClr val="74A510"/>
                </a:solidFill>
              </a:rPr>
              <a:t>ythia6</a:t>
            </a:r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7864820" y="4758338"/>
            <a:ext cx="99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A510"/>
                </a:solidFill>
              </a:rPr>
              <a:t>P</a:t>
            </a:r>
            <a:r>
              <a:rPr lang="en-US" dirty="0" smtClean="0">
                <a:solidFill>
                  <a:srgbClr val="74A510"/>
                </a:solidFill>
              </a:rPr>
              <a:t>ythia8</a:t>
            </a:r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5206" y="3667141"/>
            <a:ext cx="548327" cy="51876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7078" y="4955112"/>
            <a:ext cx="5427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</a:t>
            </a:r>
            <a:r>
              <a:rPr lang="en-US" dirty="0" err="1" smtClean="0"/>
              <a:t>behaviour</a:t>
            </a:r>
            <a:r>
              <a:rPr lang="en-US" dirty="0" smtClean="0"/>
              <a:t> as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dirty="0" smtClean="0"/>
              <a:t> density:</a:t>
            </a:r>
          </a:p>
          <a:p>
            <a:r>
              <a:rPr lang="en-US" dirty="0" err="1" smtClean="0"/>
              <a:t>Min.bias</a:t>
            </a:r>
            <a:r>
              <a:rPr lang="en-US" dirty="0" smtClean="0"/>
              <a:t> region problematic for mod LO </a:t>
            </a:r>
            <a:r>
              <a:rPr lang="en-US" dirty="0" err="1" smtClean="0"/>
              <a:t>pdfs</a:t>
            </a:r>
            <a:r>
              <a:rPr lang="en-US" dirty="0" smtClean="0"/>
              <a:t> in </a:t>
            </a:r>
          </a:p>
          <a:p>
            <a:r>
              <a:rPr lang="en-US" dirty="0"/>
              <a:t>P</a:t>
            </a:r>
            <a:r>
              <a:rPr lang="en-US" dirty="0" smtClean="0"/>
              <a:t>ythia6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4244" y="2248390"/>
            <a:ext cx="8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LO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1998" y="2246628"/>
            <a:ext cx="1253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odLO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0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 of gluon density on </a:t>
            </a:r>
            <a:r>
              <a:rPr lang="en-US" dirty="0" err="1" smtClean="0"/>
              <a:t>ptmin</a:t>
            </a:r>
            <a:r>
              <a:rPr lang="en-US" dirty="0" smtClean="0"/>
              <a:t> cut-off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827514" y="4385721"/>
            <a:ext cx="1318558" cy="772164"/>
            <a:chOff x="5347788" y="4267959"/>
            <a:chExt cx="1318558" cy="772164"/>
          </a:xfrm>
        </p:grpSpPr>
        <p:sp>
          <p:nvSpPr>
            <p:cNvPr id="5" name="Oval 4"/>
            <p:cNvSpPr/>
            <p:nvPr/>
          </p:nvSpPr>
          <p:spPr>
            <a:xfrm>
              <a:off x="5347788" y="4366878"/>
              <a:ext cx="268282" cy="2525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16066" y="4267959"/>
              <a:ext cx="989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AUET2B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347788" y="4771803"/>
              <a:ext cx="268282" cy="2525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7492" y="4670791"/>
              <a:ext cx="105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AMBT2B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47789" y="2641715"/>
            <a:ext cx="3107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low scales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tmin</a:t>
            </a:r>
            <a:r>
              <a:rPr lang="en-US" dirty="0" smtClean="0"/>
              <a:t> cut-off correlated with gluon density (as expected from the model)</a:t>
            </a:r>
          </a:p>
        </p:txBody>
      </p:sp>
      <p:pic>
        <p:nvPicPr>
          <p:cNvPr id="10" name="Content Placeholder 9" descr="PARP82-vs-xfx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56" r="-12656"/>
          <a:stretch>
            <a:fillRect/>
          </a:stretch>
        </p:blipFill>
        <p:spPr>
          <a:xfrm>
            <a:off x="-107315" y="2480723"/>
            <a:ext cx="6116236" cy="3166700"/>
          </a:xfrm>
        </p:spPr>
      </p:pic>
      <p:sp>
        <p:nvSpPr>
          <p:cNvPr id="14" name="Rectangle 13"/>
          <p:cNvSpPr/>
          <p:nvPr/>
        </p:nvSpPr>
        <p:spPr>
          <a:xfrm>
            <a:off x="1079262" y="4861243"/>
            <a:ext cx="2104371" cy="469523"/>
          </a:xfrm>
          <a:prstGeom prst="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6551" y="5804554"/>
            <a:ext cx="4119976" cy="369332"/>
          </a:xfrm>
          <a:prstGeom prst="rect">
            <a:avLst/>
          </a:prstGeom>
          <a:noFill/>
          <a:ln>
            <a:solidFill>
              <a:srgbClr val="94C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Typical scale for </a:t>
            </a:r>
            <a:r>
              <a:rPr lang="en-US" dirty="0" err="1" smtClean="0"/>
              <a:t>min.bias</a:t>
            </a:r>
            <a:r>
              <a:rPr lang="en-US" dirty="0" smtClean="0"/>
              <a:t> processes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0"/>
          </p:cNvCxnSpPr>
          <p:nvPr/>
        </p:nvCxnSpPr>
        <p:spPr>
          <a:xfrm flipH="1" flipV="1">
            <a:off x="2729040" y="5330766"/>
            <a:ext cx="17499" cy="47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88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02623" y="2308011"/>
            <a:ext cx="3908900" cy="3935074"/>
            <a:chOff x="702623" y="2308011"/>
            <a:chExt cx="3908900" cy="3935074"/>
          </a:xfrm>
        </p:grpSpPr>
        <p:sp>
          <p:nvSpPr>
            <p:cNvPr id="28" name="Rectangle 27"/>
            <p:cNvSpPr/>
            <p:nvPr/>
          </p:nvSpPr>
          <p:spPr>
            <a:xfrm>
              <a:off x="702623" y="2308011"/>
              <a:ext cx="3908900" cy="39350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4254" y="4109929"/>
              <a:ext cx="989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AUET2B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59893" y="2729165"/>
              <a:ext cx="105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AMBT2B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3437" y="5269426"/>
              <a:ext cx="3738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MB described with larger core of double Gaussian than UE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998640" y="3770030"/>
              <a:ext cx="3396419" cy="3577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998640" y="4666829"/>
              <a:ext cx="1877986" cy="37664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718839" y="2308011"/>
            <a:ext cx="3736030" cy="393507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 of gluon density on model parameters</a:t>
            </a:r>
            <a:endParaRPr lang="en-US" dirty="0"/>
          </a:p>
        </p:txBody>
      </p:sp>
      <p:pic>
        <p:nvPicPr>
          <p:cNvPr id="4" name="Content Placeholder 3" descr="PARP84-vs-xfx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56" r="-12656"/>
          <a:stretch>
            <a:fillRect/>
          </a:stretch>
        </p:blipFill>
        <p:spPr>
          <a:xfrm>
            <a:off x="0" y="2361675"/>
            <a:ext cx="4918527" cy="3076502"/>
          </a:xfrm>
        </p:spPr>
      </p:pic>
      <p:grpSp>
        <p:nvGrpSpPr>
          <p:cNvPr id="24" name="Group 23"/>
          <p:cNvGrpSpPr/>
          <p:nvPr/>
        </p:nvGrpSpPr>
        <p:grpSpPr>
          <a:xfrm>
            <a:off x="4718839" y="3309175"/>
            <a:ext cx="3736030" cy="2547132"/>
            <a:chOff x="4718839" y="3738487"/>
            <a:chExt cx="3736030" cy="2547132"/>
          </a:xfrm>
        </p:grpSpPr>
        <p:pic>
          <p:nvPicPr>
            <p:cNvPr id="16" name="Picture 15" descr="PARP78-vs-xfx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839" y="3738487"/>
              <a:ext cx="3736030" cy="254713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5129994" y="4673752"/>
              <a:ext cx="3222571" cy="3577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233595" y="3933642"/>
              <a:ext cx="989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AUET2B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33595" y="5284461"/>
              <a:ext cx="105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AMBT2B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38837" y="2388111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MB described with less color </a:t>
            </a:r>
          </a:p>
          <a:p>
            <a:r>
              <a:rPr lang="en-US" dirty="0"/>
              <a:t>r</a:t>
            </a:r>
            <a:r>
              <a:rPr lang="en-US" dirty="0" smtClean="0"/>
              <a:t>econnection than UE data</a:t>
            </a:r>
          </a:p>
        </p:txBody>
      </p:sp>
    </p:spTree>
    <p:extLst>
      <p:ext uri="{BB962C8B-B14F-4D97-AF65-F5344CB8AC3E}">
        <p14:creationId xmlns:p14="http://schemas.microsoft.com/office/powerpoint/2010/main" val="245431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869" y="15160"/>
            <a:ext cx="7024744" cy="1143000"/>
          </a:xfrm>
        </p:spPr>
        <p:txBody>
          <a:bodyPr/>
          <a:lstStyle/>
          <a:p>
            <a:r>
              <a:rPr lang="en-US" dirty="0" err="1" smtClean="0"/>
              <a:t>Herwig</a:t>
            </a:r>
            <a:r>
              <a:rPr lang="en-US" dirty="0" smtClean="0"/>
              <a:t> tunes with multi-</a:t>
            </a:r>
            <a:r>
              <a:rPr lang="en-US" dirty="0" err="1" smtClean="0"/>
              <a:t>pdfs</a:t>
            </a:r>
            <a:endParaRPr lang="en-US" dirty="0"/>
          </a:p>
        </p:txBody>
      </p:sp>
      <p:pic>
        <p:nvPicPr>
          <p:cNvPr id="4" name="Content Placeholder 3" descr="ATLAS_2010_UE_d02-x01-y0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86" r="-37086"/>
          <a:stretch>
            <a:fillRect/>
          </a:stretch>
        </p:blipFill>
        <p:spPr>
          <a:xfrm>
            <a:off x="-257456" y="1217098"/>
            <a:ext cx="5080475" cy="2630432"/>
          </a:xfrm>
        </p:spPr>
      </p:pic>
      <p:pic>
        <p:nvPicPr>
          <p:cNvPr id="5" name="Picture 4" descr="ATLAS_2010_UE_d04-x01-y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9" y="3895568"/>
            <a:ext cx="2733203" cy="2464763"/>
          </a:xfrm>
          <a:prstGeom prst="rect">
            <a:avLst/>
          </a:prstGeom>
        </p:spPr>
      </p:pic>
      <p:pic>
        <p:nvPicPr>
          <p:cNvPr id="6" name="Picture 5" descr="ATLAS_2010_UE_d02-x01-y0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67" y="1243785"/>
            <a:ext cx="2899531" cy="2614755"/>
          </a:xfrm>
          <a:prstGeom prst="rect">
            <a:avLst/>
          </a:prstGeom>
        </p:spPr>
      </p:pic>
      <p:pic>
        <p:nvPicPr>
          <p:cNvPr id="7" name="Picture 6" descr="ATLAS_2010_UE_d04-x01-y0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01" y="3813209"/>
            <a:ext cx="2879597" cy="2596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2509" y="3345392"/>
            <a:ext cx="690844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Model doesn’t aim to describe </a:t>
            </a:r>
            <a:r>
              <a:rPr lang="en-US" dirty="0" err="1" smtClean="0"/>
              <a:t>min.bias</a:t>
            </a:r>
            <a:endParaRPr lang="en-US" dirty="0" smtClean="0"/>
          </a:p>
          <a:p>
            <a:r>
              <a:rPr lang="en-US" dirty="0" smtClean="0"/>
              <a:t>Model fails to describe </a:t>
            </a:r>
            <a:r>
              <a:rPr lang="en-US" dirty="0" err="1" smtClean="0"/>
              <a:t>Nch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/>
              <a:t>pt</a:t>
            </a:r>
            <a:r>
              <a:rPr lang="en-US" dirty="0" smtClean="0"/>
              <a:t>  with one parameter set</a:t>
            </a:r>
          </a:p>
          <a:p>
            <a:r>
              <a:rPr lang="en-US" dirty="0" smtClean="0"/>
              <a:t>Similar quality of data </a:t>
            </a:r>
            <a:r>
              <a:rPr lang="en-US" dirty="0" err="1" smtClean="0"/>
              <a:t>desciption</a:t>
            </a:r>
            <a:r>
              <a:rPr lang="en-US" dirty="0" smtClean="0"/>
              <a:t> for all </a:t>
            </a:r>
            <a:r>
              <a:rPr lang="en-US" dirty="0" err="1" smtClean="0"/>
              <a:t>pdfs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7270" y="221092"/>
            <a:ext cx="270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ATL-PHYS-PUB-2011-008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7338832" y="1751663"/>
            <a:ext cx="120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4A510"/>
                </a:solidFill>
              </a:rPr>
              <a:t>NLO </a:t>
            </a:r>
            <a:r>
              <a:rPr lang="en-US" dirty="0" err="1" smtClean="0">
                <a:solidFill>
                  <a:srgbClr val="74A510"/>
                </a:solidFill>
              </a:rPr>
              <a:t>pdfs</a:t>
            </a:r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2834556" y="2184699"/>
            <a:ext cx="207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4A510"/>
                </a:solidFill>
              </a:rPr>
              <a:t>LO +</a:t>
            </a:r>
            <a:r>
              <a:rPr lang="en-US" dirty="0" err="1" smtClean="0">
                <a:solidFill>
                  <a:srgbClr val="74A510"/>
                </a:solidFill>
              </a:rPr>
              <a:t>modLO</a:t>
            </a:r>
            <a:r>
              <a:rPr lang="en-US" dirty="0" smtClean="0">
                <a:solidFill>
                  <a:srgbClr val="74A510"/>
                </a:solidFill>
              </a:rPr>
              <a:t> </a:t>
            </a:r>
            <a:r>
              <a:rPr lang="en-US" dirty="0" err="1" smtClean="0">
                <a:solidFill>
                  <a:srgbClr val="74A510"/>
                </a:solidFill>
              </a:rPr>
              <a:t>pdfs</a:t>
            </a:r>
            <a:endParaRPr lang="en-US" dirty="0">
              <a:solidFill>
                <a:srgbClr val="74A5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7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from </a:t>
            </a:r>
            <a:r>
              <a:rPr lang="en-US" dirty="0" err="1" smtClean="0"/>
              <a:t>pythia</a:t>
            </a:r>
            <a:r>
              <a:rPr lang="en-US" dirty="0" smtClean="0"/>
              <a:t> tunes with different </a:t>
            </a:r>
            <a:r>
              <a:rPr lang="en-US" dirty="0" err="1" smtClean="0"/>
              <a:t>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 adapted </a:t>
            </a:r>
            <a:r>
              <a:rPr lang="en-US" dirty="0" err="1" smtClean="0"/>
              <a:t>pdfs</a:t>
            </a:r>
            <a:r>
              <a:rPr lang="en-US" dirty="0" smtClean="0"/>
              <a:t> fail to describe </a:t>
            </a:r>
            <a:r>
              <a:rPr lang="en-US" dirty="0" err="1" smtClean="0"/>
              <a:t>pt</a:t>
            </a:r>
            <a:r>
              <a:rPr lang="en-US" dirty="0" smtClean="0"/>
              <a:t> spectrum of </a:t>
            </a:r>
            <a:r>
              <a:rPr lang="en-US" dirty="0" err="1" smtClean="0"/>
              <a:t>min.bias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Tension in underlying event distributions between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tlead</a:t>
            </a:r>
            <a:r>
              <a:rPr lang="en-US" dirty="0" smtClean="0"/>
              <a:t> rise and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tlead</a:t>
            </a:r>
            <a:r>
              <a:rPr lang="en-US" dirty="0" smtClean="0"/>
              <a:t> plateau with MC adapted </a:t>
            </a:r>
            <a:r>
              <a:rPr lang="en-US" dirty="0" err="1" smtClean="0"/>
              <a:t>pdfs</a:t>
            </a:r>
            <a:endParaRPr lang="en-US" dirty="0" smtClean="0"/>
          </a:p>
          <a:p>
            <a:r>
              <a:rPr lang="en-US" dirty="0" smtClean="0"/>
              <a:t>LO </a:t>
            </a:r>
            <a:r>
              <a:rPr lang="en-US" dirty="0" err="1" smtClean="0"/>
              <a:t>pdfs</a:t>
            </a:r>
            <a:r>
              <a:rPr lang="en-US" dirty="0" smtClean="0"/>
              <a:t> – in particular CTEQ6L1 – give best describe of data </a:t>
            </a:r>
          </a:p>
          <a:p>
            <a:r>
              <a:rPr lang="en-US" dirty="0" smtClean="0"/>
              <a:t>Tunes to NLO </a:t>
            </a:r>
            <a:r>
              <a:rPr lang="en-US" dirty="0" err="1" smtClean="0"/>
              <a:t>pdfs</a:t>
            </a:r>
            <a:r>
              <a:rPr lang="en-US" dirty="0" smtClean="0"/>
              <a:t> are under study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1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 </a:t>
            </a:r>
            <a:r>
              <a:rPr lang="en-US" dirty="0" err="1" smtClean="0"/>
              <a:t>vs</a:t>
            </a:r>
            <a:r>
              <a:rPr lang="en-US" dirty="0" smtClean="0"/>
              <a:t> MC adapted </a:t>
            </a:r>
            <a:r>
              <a:rPr lang="en-US" dirty="0" err="1" smtClean="0"/>
              <a:t>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LO </a:t>
            </a:r>
            <a:r>
              <a:rPr lang="en-US" dirty="0" err="1" smtClean="0"/>
              <a:t>pdfs</a:t>
            </a:r>
            <a:r>
              <a:rPr lang="en-US" dirty="0" smtClean="0"/>
              <a:t> best in describing </a:t>
            </a:r>
            <a:r>
              <a:rPr lang="en-US" dirty="0" err="1" smtClean="0"/>
              <a:t>min.bias</a:t>
            </a:r>
            <a:r>
              <a:rPr lang="en-US" dirty="0" smtClean="0"/>
              <a:t> distributions</a:t>
            </a:r>
          </a:p>
          <a:p>
            <a:endParaRPr lang="en-US" dirty="0" smtClean="0"/>
          </a:p>
          <a:p>
            <a:r>
              <a:rPr lang="en-US" dirty="0" smtClean="0"/>
              <a:t>MC adapted </a:t>
            </a:r>
            <a:r>
              <a:rPr lang="en-US" dirty="0" err="1" smtClean="0"/>
              <a:t>pdfs</a:t>
            </a:r>
            <a:r>
              <a:rPr lang="en-US" dirty="0" smtClean="0"/>
              <a:t> okay for underlying event and their use is justified through the </a:t>
            </a:r>
            <a:r>
              <a:rPr lang="en-US" dirty="0" err="1" smtClean="0"/>
              <a:t>behaviour</a:t>
            </a:r>
            <a:r>
              <a:rPr lang="en-US" dirty="0" smtClean="0"/>
              <a:t> at the hard ME </a:t>
            </a:r>
          </a:p>
        </p:txBody>
      </p:sp>
    </p:spTree>
    <p:extLst>
      <p:ext uri="{BB962C8B-B14F-4D97-AF65-F5344CB8AC3E}">
        <p14:creationId xmlns:p14="http://schemas.microsoft.com/office/powerpoint/2010/main" val="212904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generators &amp; their </a:t>
            </a:r>
            <a:r>
              <a:rPr lang="en-US" dirty="0" err="1" smtClean="0"/>
              <a:t>pdfs</a:t>
            </a:r>
            <a:r>
              <a:rPr lang="en-US" dirty="0" smtClean="0"/>
              <a:t> in ATLAS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NLO generators (POWHEG,MC@NLO) with NLO </a:t>
            </a:r>
            <a:r>
              <a:rPr lang="en-US" dirty="0" err="1" smtClean="0"/>
              <a:t>pdfs</a:t>
            </a:r>
            <a:r>
              <a:rPr lang="en-US" dirty="0" smtClean="0"/>
              <a:t> used where available – mostly SM with low </a:t>
            </a:r>
            <a:r>
              <a:rPr lang="en-US" dirty="0" err="1" smtClean="0"/>
              <a:t>parton</a:t>
            </a:r>
            <a:r>
              <a:rPr lang="en-US" dirty="0" smtClean="0"/>
              <a:t> multiplicity final state</a:t>
            </a:r>
          </a:p>
          <a:p>
            <a:endParaRPr lang="en-US" dirty="0" smtClean="0"/>
          </a:p>
          <a:p>
            <a:r>
              <a:rPr lang="en-US" dirty="0" smtClean="0"/>
              <a:t>POWHEG allows to use different </a:t>
            </a:r>
            <a:r>
              <a:rPr lang="en-US" dirty="0" err="1" smtClean="0"/>
              <a:t>pdfs</a:t>
            </a:r>
            <a:r>
              <a:rPr lang="en-US" dirty="0" smtClean="0"/>
              <a:t> for ME and shower part, i.e. NLO in ME, LO for </a:t>
            </a:r>
            <a:r>
              <a:rPr lang="en-US" dirty="0" err="1" smtClean="0"/>
              <a:t>pythia</a:t>
            </a:r>
            <a:r>
              <a:rPr lang="en-US" dirty="0" smtClean="0"/>
              <a:t>/</a:t>
            </a:r>
            <a:r>
              <a:rPr lang="en-US" dirty="0" err="1" smtClean="0"/>
              <a:t>herwig</a:t>
            </a:r>
            <a:r>
              <a:rPr lang="en-US" dirty="0" smtClean="0"/>
              <a:t> shower</a:t>
            </a:r>
          </a:p>
          <a:p>
            <a:endParaRPr lang="en-US" dirty="0"/>
          </a:p>
          <a:p>
            <a:r>
              <a:rPr lang="en-US" dirty="0" smtClean="0"/>
              <a:t>LO generators still needed for multi-leg final states, soft QCD (pile-up!), SUSY and other BSM models </a:t>
            </a:r>
          </a:p>
          <a:p>
            <a:endParaRPr lang="en-US" dirty="0" smtClean="0"/>
          </a:p>
          <a:p>
            <a:r>
              <a:rPr lang="en-US" dirty="0" smtClean="0"/>
              <a:t>Still need for appropriate </a:t>
            </a:r>
            <a:r>
              <a:rPr lang="en-US" dirty="0" err="1" smtClean="0"/>
              <a:t>pdfs</a:t>
            </a:r>
            <a:r>
              <a:rPr lang="en-US" dirty="0" smtClean="0"/>
              <a:t> describing LO models – currently LO </a:t>
            </a:r>
            <a:r>
              <a:rPr lang="en-US" dirty="0" err="1" smtClean="0"/>
              <a:t>pdfs</a:t>
            </a:r>
            <a:r>
              <a:rPr lang="en-US" dirty="0" smtClean="0"/>
              <a:t> seem to do this best</a:t>
            </a:r>
          </a:p>
          <a:p>
            <a:endParaRPr lang="en-US" dirty="0"/>
          </a:p>
          <a:p>
            <a:r>
              <a:rPr lang="en-US" dirty="0" smtClean="0"/>
              <a:t>Updated LO </a:t>
            </a:r>
            <a:r>
              <a:rPr lang="en-US" dirty="0" err="1" smtClean="0"/>
              <a:t>pdfs</a:t>
            </a:r>
            <a:r>
              <a:rPr lang="en-US" dirty="0" smtClean="0"/>
              <a:t> from the </a:t>
            </a:r>
            <a:r>
              <a:rPr lang="en-US" dirty="0" err="1" smtClean="0"/>
              <a:t>pdf</a:t>
            </a:r>
            <a:r>
              <a:rPr lang="en-US" dirty="0" smtClean="0"/>
              <a:t> fitters welcomed…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0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Tuning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18979" cy="350897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hower+mpi</a:t>
            </a:r>
            <a:r>
              <a:rPr lang="en-US" dirty="0" smtClean="0"/>
              <a:t> using latest LHC data</a:t>
            </a:r>
          </a:p>
          <a:p>
            <a:pPr lvl="1"/>
            <a:r>
              <a:rPr lang="en-US" dirty="0" smtClean="0"/>
              <a:t>ATL</a:t>
            </a:r>
            <a:r>
              <a:rPr lang="en-US" dirty="0"/>
              <a:t>-PHYS-PUB-2011-</a:t>
            </a:r>
            <a:r>
              <a:rPr lang="en-US" dirty="0" smtClean="0"/>
              <a:t>009 (pythia6+8, 5 </a:t>
            </a:r>
            <a:r>
              <a:rPr lang="en-US" dirty="0" err="1" smtClean="0"/>
              <a:t>pdfs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ATL-PHYS-PUB-2011-</a:t>
            </a:r>
            <a:r>
              <a:rPr lang="en-US" dirty="0" smtClean="0"/>
              <a:t>008 (pythia6, </a:t>
            </a:r>
            <a:r>
              <a:rPr lang="en-US" dirty="0" err="1" smtClean="0"/>
              <a:t>herwig</a:t>
            </a:r>
            <a:r>
              <a:rPr lang="en-US" dirty="0" smtClean="0"/>
              <a:t>/jimmy)</a:t>
            </a:r>
          </a:p>
          <a:p>
            <a:r>
              <a:rPr lang="en-US" dirty="0" smtClean="0"/>
              <a:t>MPI tunes</a:t>
            </a:r>
          </a:p>
          <a:p>
            <a:pPr lvl="1"/>
            <a:r>
              <a:rPr lang="en-US" dirty="0">
                <a:hlinkClick r:id="rId2"/>
              </a:rPr>
              <a:t>ATL-PHYS-PUB-2010-</a:t>
            </a:r>
            <a:r>
              <a:rPr lang="en-US" dirty="0" smtClean="0">
                <a:hlinkClick r:id="rId2"/>
              </a:rPr>
              <a:t>014</a:t>
            </a:r>
            <a:r>
              <a:rPr lang="en-US" dirty="0" smtClean="0"/>
              <a:t> (</a:t>
            </a:r>
            <a:r>
              <a:rPr lang="en-US" dirty="0" err="1" smtClean="0"/>
              <a:t>herwig</a:t>
            </a:r>
            <a:r>
              <a:rPr lang="en-US" dirty="0" smtClean="0"/>
              <a:t>/jimmy 10 </a:t>
            </a:r>
            <a:r>
              <a:rPr lang="en-US" dirty="0" err="1" smtClean="0"/>
              <a:t>pdfs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hlinkClick r:id="rId3"/>
              </a:rPr>
              <a:t>ATLAS-CONF-2010-031 </a:t>
            </a:r>
            <a:r>
              <a:rPr lang="en-US" dirty="0" smtClean="0"/>
              <a:t>(AMBT1; also included in paper)</a:t>
            </a:r>
          </a:p>
          <a:p>
            <a:pPr lvl="1"/>
            <a:r>
              <a:rPr lang="en-US" dirty="0">
                <a:hlinkClick r:id="rId4"/>
              </a:rPr>
              <a:t>ATL-PHYS-PUB-2010-002 </a:t>
            </a:r>
            <a:r>
              <a:rPr lang="en-US" dirty="0" smtClean="0"/>
              <a:t>(last before LHC start-up)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0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2675129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and discussion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5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Guidelines on uncertainties due to </a:t>
            </a:r>
            <a:r>
              <a:rPr lang="en-US" dirty="0" smtClean="0">
                <a:solidFill>
                  <a:srgbClr val="FF0000"/>
                </a:solidFill>
              </a:rPr>
              <a:t>LO </a:t>
            </a:r>
            <a:r>
              <a:rPr lang="en-US" dirty="0" err="1" smtClean="0"/>
              <a:t>pdfs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Option 1: </a:t>
            </a:r>
          </a:p>
          <a:p>
            <a:pPr lvl="1"/>
            <a:r>
              <a:rPr lang="en-US" dirty="0" smtClean="0"/>
              <a:t>Check whether results depend significantly on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quote </a:t>
            </a:r>
            <a:r>
              <a:rPr lang="en-US" dirty="0" err="1" smtClean="0"/>
              <a:t>pdf</a:t>
            </a:r>
            <a:r>
              <a:rPr lang="en-US" dirty="0" smtClean="0"/>
              <a:t> used for the calculation/results</a:t>
            </a:r>
          </a:p>
          <a:p>
            <a:pPr lvl="1"/>
            <a:r>
              <a:rPr lang="en-US" dirty="0" smtClean="0"/>
              <a:t>Derive results with at least 2 different </a:t>
            </a:r>
            <a:r>
              <a:rPr lang="en-US" dirty="0" err="1" smtClean="0"/>
              <a:t>pdfs</a:t>
            </a:r>
            <a:r>
              <a:rPr lang="en-US" dirty="0" smtClean="0"/>
              <a:t> to show that </a:t>
            </a:r>
            <a:r>
              <a:rPr lang="en-US" dirty="0" err="1" smtClean="0"/>
              <a:t>pdf</a:t>
            </a:r>
            <a:r>
              <a:rPr lang="en-US" dirty="0" smtClean="0"/>
              <a:t> dependence exist</a:t>
            </a:r>
          </a:p>
          <a:p>
            <a:r>
              <a:rPr lang="en-US" dirty="0" smtClean="0"/>
              <a:t>Option 2:</a:t>
            </a:r>
          </a:p>
          <a:p>
            <a:pPr lvl="1"/>
            <a:r>
              <a:rPr lang="en-US" dirty="0" smtClean="0"/>
              <a:t>Derive results with different LO </a:t>
            </a:r>
            <a:r>
              <a:rPr lang="en-US" dirty="0" err="1" smtClean="0"/>
              <a:t>pdfs</a:t>
            </a:r>
            <a:r>
              <a:rPr lang="en-US" dirty="0" smtClean="0"/>
              <a:t> and take variations as systematic uncertainty</a:t>
            </a:r>
          </a:p>
          <a:p>
            <a:r>
              <a:rPr lang="en-US" dirty="0" smtClean="0"/>
              <a:t>Deprecated treatment:</a:t>
            </a:r>
          </a:p>
          <a:p>
            <a:pPr lvl="1"/>
            <a:r>
              <a:rPr lang="en-US" dirty="0" smtClean="0"/>
              <a:t>Take error from NLO </a:t>
            </a:r>
            <a:r>
              <a:rPr lang="en-US" dirty="0" err="1" smtClean="0"/>
              <a:t>pdfs</a:t>
            </a:r>
            <a:r>
              <a:rPr lang="en-US" dirty="0" smtClean="0"/>
              <a:t> (where they exist) and vary around central value of LO </a:t>
            </a:r>
            <a:r>
              <a:rPr lang="en-US" dirty="0" err="1" smtClean="0"/>
              <a:t>pdf</a:t>
            </a:r>
            <a:endParaRPr lang="en-US" dirty="0" smtClean="0"/>
          </a:p>
          <a:p>
            <a:r>
              <a:rPr lang="en-US" dirty="0" smtClean="0"/>
              <a:t>Option 3:PDF fitters to provide error sets for LO </a:t>
            </a:r>
            <a:r>
              <a:rPr lang="en-US" dirty="0" err="1" smtClean="0"/>
              <a:t>pdfs</a:t>
            </a:r>
            <a:r>
              <a:rPr lang="en-US" dirty="0" smtClean="0"/>
              <a:t> as e.g. MSTW2008LO and experimentalist  use these</a:t>
            </a:r>
          </a:p>
          <a:p>
            <a:endParaRPr lang="en-US" dirty="0" smtClean="0"/>
          </a:p>
          <a:p>
            <a:r>
              <a:rPr lang="en-US" dirty="0" smtClean="0"/>
              <a:t>More options…?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How to relate with other systematic uncertainties like scale variations, model uncertainties…?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07429" y="3766858"/>
            <a:ext cx="6075976" cy="360383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4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with LO* </a:t>
            </a:r>
            <a:r>
              <a:rPr lang="en-US" dirty="0" err="1" smtClean="0"/>
              <a:t>pdf</a:t>
            </a:r>
            <a:r>
              <a:rPr lang="en-US" dirty="0" smtClean="0"/>
              <a:t> for high mass final states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437" b="15437"/>
          <a:stretch>
            <a:fillRect/>
          </a:stretch>
        </p:blipFill>
        <p:spPr>
          <a:xfrm>
            <a:off x="3877089" y="2707346"/>
            <a:ext cx="4992876" cy="2585077"/>
          </a:xfrm>
        </p:spPr>
      </p:pic>
      <p:sp>
        <p:nvSpPr>
          <p:cNvPr id="5" name="TextBox 4"/>
          <p:cNvSpPr txBox="1"/>
          <p:nvPr/>
        </p:nvSpPr>
        <p:spPr>
          <a:xfrm>
            <a:off x="4496908" y="2338014"/>
            <a:ext cx="23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 DY cross section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79" y="1825457"/>
            <a:ext cx="3703133" cy="47922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9974315">
            <a:off x="7662519" y="4338452"/>
            <a:ext cx="431461" cy="108114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</a:t>
            </a:r>
            <a:r>
              <a:rPr lang="en-US" dirty="0" err="1" smtClean="0"/>
              <a:t>dijet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654" r="-42654"/>
          <a:stretch>
            <a:fillRect/>
          </a:stretch>
        </p:blipFill>
        <p:spPr>
          <a:xfrm>
            <a:off x="-552739" y="2323652"/>
            <a:ext cx="6777317" cy="3508977"/>
          </a:xfrm>
        </p:spPr>
      </p:pic>
      <p:sp>
        <p:nvSpPr>
          <p:cNvPr id="5" name="TextBox 4"/>
          <p:cNvSpPr txBox="1"/>
          <p:nvPr/>
        </p:nvSpPr>
        <p:spPr>
          <a:xfrm>
            <a:off x="4582724" y="2419716"/>
            <a:ext cx="42145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only one NLO MC generator</a:t>
            </a:r>
          </a:p>
          <a:p>
            <a:r>
              <a:rPr lang="en-US" dirty="0"/>
              <a:t>f</a:t>
            </a:r>
            <a:r>
              <a:rPr lang="en-US" dirty="0" smtClean="0"/>
              <a:t>or this process yet (POWHEG)</a:t>
            </a:r>
          </a:p>
          <a:p>
            <a:endParaRPr lang="en-US" dirty="0" smtClean="0"/>
          </a:p>
          <a:p>
            <a:r>
              <a:rPr lang="en-US" dirty="0" smtClean="0"/>
              <a:t>Analysis also use </a:t>
            </a:r>
            <a:r>
              <a:rPr lang="en-US" dirty="0" err="1" smtClean="0"/>
              <a:t>NLOJet</a:t>
            </a:r>
            <a:r>
              <a:rPr lang="en-US" dirty="0" smtClean="0"/>
              <a:t>++ with </a:t>
            </a:r>
          </a:p>
          <a:p>
            <a:r>
              <a:rPr lang="en-US" dirty="0" smtClean="0"/>
              <a:t>Correction factors for </a:t>
            </a:r>
            <a:r>
              <a:rPr lang="en-US" dirty="0" err="1" smtClean="0"/>
              <a:t>hadronisation</a:t>
            </a:r>
            <a:endParaRPr lang="en-US" dirty="0" smtClean="0"/>
          </a:p>
          <a:p>
            <a:r>
              <a:rPr lang="en-US" dirty="0" smtClean="0"/>
              <a:t>Derived from </a:t>
            </a:r>
            <a:r>
              <a:rPr lang="en-US" dirty="0" err="1"/>
              <a:t>P</a:t>
            </a:r>
            <a:r>
              <a:rPr lang="en-US" dirty="0" err="1" smtClean="0"/>
              <a:t>ythia</a:t>
            </a:r>
            <a:r>
              <a:rPr lang="en-US" dirty="0" smtClean="0"/>
              <a:t> and </a:t>
            </a:r>
            <a:r>
              <a:rPr lang="en-US" dirty="0" err="1" smtClean="0"/>
              <a:t>Herwig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Flat k-factors for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modLO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possible?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54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214" y="3962210"/>
            <a:ext cx="7024744" cy="1143000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62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– </a:t>
            </a:r>
            <a:r>
              <a:rPr lang="en-US" dirty="0" err="1" smtClean="0"/>
              <a:t>Nch</a:t>
            </a:r>
            <a:r>
              <a:rPr lang="en-US" dirty="0" smtClean="0"/>
              <a:t> with </a:t>
            </a:r>
            <a:r>
              <a:rPr lang="en-US" dirty="0" err="1" smtClean="0"/>
              <a:t>pt</a:t>
            </a:r>
            <a:r>
              <a:rPr lang="en-US" dirty="0" smtClean="0"/>
              <a:t>&gt;100MeV</a:t>
            </a:r>
            <a:endParaRPr lang="en-US" dirty="0"/>
          </a:p>
        </p:txBody>
      </p:sp>
      <p:pic>
        <p:nvPicPr>
          <p:cNvPr id="4" name="Content Placeholder 3" descr="ATLAS_MINBIAS_MB20_d03-x01-y0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86" r="-37086"/>
          <a:stretch>
            <a:fillRect/>
          </a:stretch>
        </p:blipFill>
        <p:spPr>
          <a:xfrm>
            <a:off x="1043490" y="2323652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val="149232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MC@NLO+herwig</a:t>
            </a:r>
            <a:r>
              <a:rPr lang="en-US" dirty="0" smtClean="0"/>
              <a:t>, same </a:t>
            </a:r>
            <a:r>
              <a:rPr lang="en-US" dirty="0" err="1" smtClean="0"/>
              <a:t>pdf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POWHEG+pythia</a:t>
            </a:r>
            <a:r>
              <a:rPr lang="en-US" dirty="0" smtClean="0"/>
              <a:t>/</a:t>
            </a:r>
            <a:r>
              <a:rPr lang="en-US" dirty="0" err="1" smtClean="0"/>
              <a:t>herwig</a:t>
            </a:r>
            <a:r>
              <a:rPr lang="en-US" dirty="0"/>
              <a:t> </a:t>
            </a:r>
            <a:r>
              <a:rPr lang="en-US" dirty="0" smtClean="0"/>
              <a:t>with different </a:t>
            </a:r>
            <a:r>
              <a:rPr lang="en-US" dirty="0" err="1" smtClean="0"/>
              <a:t>pdfs</a:t>
            </a:r>
            <a:r>
              <a:rPr lang="en-US" dirty="0" smtClean="0"/>
              <a:t> possible</a:t>
            </a:r>
          </a:p>
          <a:p>
            <a:endParaRPr lang="en-US" dirty="0"/>
          </a:p>
          <a:p>
            <a:r>
              <a:rPr lang="en-US" dirty="0" err="1" smtClean="0"/>
              <a:t>Alpgen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err="1" smtClean="0"/>
              <a:t>pdf</a:t>
            </a:r>
            <a:endParaRPr lang="en-US" dirty="0" smtClean="0"/>
          </a:p>
          <a:p>
            <a:r>
              <a:rPr lang="en-US" dirty="0" err="1" smtClean="0"/>
              <a:t>Pythia</a:t>
            </a:r>
            <a:r>
              <a:rPr lang="en-US" dirty="0" smtClean="0"/>
              <a:t>, </a:t>
            </a:r>
            <a:r>
              <a:rPr lang="en-US" dirty="0" err="1" smtClean="0"/>
              <a:t>Herwig</a:t>
            </a:r>
            <a:r>
              <a:rPr lang="en-US" dirty="0" smtClean="0"/>
              <a:t> and other LO generators for SUSY, exotic models and soft QCD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1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Optimised</a:t>
            </a:r>
            <a:r>
              <a:rPr lang="en-US" dirty="0" smtClean="0"/>
              <a:t> Pythia6 parameters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144" b="-14144"/>
          <a:stretch>
            <a:fillRect/>
          </a:stretch>
        </p:blipFill>
        <p:spPr>
          <a:xfrm>
            <a:off x="271112" y="2323652"/>
            <a:ext cx="6777317" cy="3508977"/>
          </a:xfrm>
        </p:spPr>
      </p:pic>
      <p:sp>
        <p:nvSpPr>
          <p:cNvPr id="5" name="TextBox 4"/>
          <p:cNvSpPr txBox="1"/>
          <p:nvPr/>
        </p:nvSpPr>
        <p:spPr>
          <a:xfrm>
            <a:off x="6893955" y="28185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Xg</a:t>
            </a:r>
            <a:r>
              <a:rPr lang="en-US" dirty="0" smtClean="0"/>
              <a:t>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4A510"/>
                </a:solidFill>
              </a:rPr>
              <a:t>Study:</a:t>
            </a:r>
            <a:r>
              <a:rPr lang="en-US" dirty="0" smtClean="0"/>
              <a:t> </a:t>
            </a:r>
            <a:r>
              <a:rPr lang="en-US" dirty="0" err="1" smtClean="0"/>
              <a:t>pdf</a:t>
            </a:r>
            <a:r>
              <a:rPr lang="en-US" dirty="0" smtClean="0"/>
              <a:t> effects in </a:t>
            </a:r>
            <a:r>
              <a:rPr lang="en-US" dirty="0" err="1" smtClean="0"/>
              <a:t>pythia’s</a:t>
            </a:r>
            <a:r>
              <a:rPr lang="en-US" dirty="0" smtClean="0"/>
              <a:t> soft QCD models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Use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case:</a:t>
            </a:r>
            <a:r>
              <a:rPr lang="en-US" dirty="0"/>
              <a:t> MC generators and </a:t>
            </a:r>
            <a:r>
              <a:rPr lang="en-US" dirty="0" err="1"/>
              <a:t>pdfs</a:t>
            </a:r>
            <a:r>
              <a:rPr lang="en-US" dirty="0"/>
              <a:t> used in </a:t>
            </a:r>
            <a:r>
              <a:rPr lang="en-US" dirty="0" smtClean="0"/>
              <a:t>ATLAS</a:t>
            </a:r>
          </a:p>
          <a:p>
            <a:r>
              <a:rPr lang="en-US" dirty="0" smtClean="0">
                <a:solidFill>
                  <a:srgbClr val="74A510"/>
                </a:solidFill>
              </a:rPr>
              <a:t>Discussion</a:t>
            </a:r>
            <a:r>
              <a:rPr lang="en-US" dirty="0" smtClean="0"/>
              <a:t>: open issues related to </a:t>
            </a:r>
            <a:r>
              <a:rPr lang="en-US" dirty="0" err="1" smtClean="0"/>
              <a:t>pdfs</a:t>
            </a:r>
            <a:r>
              <a:rPr lang="en-US" dirty="0" smtClean="0"/>
              <a:t> in MCs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1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ATLAS </a:t>
            </a:r>
            <a:r>
              <a:rPr lang="en-US" dirty="0"/>
              <a:t>tunes of </a:t>
            </a:r>
            <a:r>
              <a:rPr lang="en-US" dirty="0" smtClean="0"/>
              <a:t>Pythia6 </a:t>
            </a:r>
            <a:r>
              <a:rPr lang="en-US" dirty="0"/>
              <a:t>and </a:t>
            </a:r>
            <a:r>
              <a:rPr lang="en-US" dirty="0" smtClean="0"/>
              <a:t>Pythia8 to different </a:t>
            </a:r>
            <a:r>
              <a:rPr lang="en-US" dirty="0" err="1" smtClean="0"/>
              <a:t>pdfs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284" y="2323652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Pythia6: 2-stage tune of </a:t>
            </a:r>
            <a:r>
              <a:rPr lang="en-US" dirty="0" err="1" smtClean="0"/>
              <a:t>parton</a:t>
            </a:r>
            <a:r>
              <a:rPr lang="en-US" dirty="0" smtClean="0"/>
              <a:t> shower, multi-</a:t>
            </a:r>
            <a:r>
              <a:rPr lang="en-US" dirty="0" err="1" smtClean="0"/>
              <a:t>parton</a:t>
            </a:r>
            <a:r>
              <a:rPr lang="en-US" dirty="0" smtClean="0"/>
              <a:t>-interaction model (MPI) and color reconnection (CR) tunes done with 5 different </a:t>
            </a:r>
            <a:r>
              <a:rPr lang="en-US" dirty="0" err="1" smtClean="0"/>
              <a:t>pdfs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LO*, LO**, CT09MC2, CTEQ6L1, MSTW2008LO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Pythia8:  MPI and CR tunes with 2 different </a:t>
            </a:r>
            <a:r>
              <a:rPr lang="en-US" dirty="0" err="1" smtClean="0"/>
              <a:t>pdfs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LO**, CTEQ6L1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95168" y="186632"/>
            <a:ext cx="237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AF278"/>
                </a:solidFill>
              </a:rPr>
              <a:t>ATLAS-PUB-2011-009</a:t>
            </a:r>
            <a:endParaRPr lang="en-US" dirty="0">
              <a:solidFill>
                <a:srgbClr val="CAF27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9924" y="5786139"/>
            <a:ext cx="582766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Study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dirty="0"/>
              <a:t>effects in </a:t>
            </a:r>
            <a:r>
              <a:rPr lang="en-US" dirty="0" err="1"/>
              <a:t>Pythia’s</a:t>
            </a:r>
            <a:r>
              <a:rPr lang="en-US" dirty="0"/>
              <a:t> soft QCD models</a:t>
            </a:r>
          </a:p>
        </p:txBody>
      </p:sp>
    </p:spTree>
    <p:extLst>
      <p:ext uri="{BB962C8B-B14F-4D97-AF65-F5344CB8AC3E}">
        <p14:creationId xmlns:p14="http://schemas.microsoft.com/office/powerpoint/2010/main" val="19643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ATLAS pythia6 tune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2-stage tune: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Shower</a:t>
            </a: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Multi-</a:t>
            </a:r>
            <a:r>
              <a:rPr lang="en-US" dirty="0" err="1" smtClean="0"/>
              <a:t>parton</a:t>
            </a:r>
            <a:r>
              <a:rPr lang="en-US" dirty="0" smtClean="0"/>
              <a:t>-interaction model (MPI) and color reconnection (CR) 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Tunes </a:t>
            </a:r>
            <a:r>
              <a:rPr lang="en-US" dirty="0"/>
              <a:t>done for 5 </a:t>
            </a:r>
            <a:r>
              <a:rPr lang="en-US" dirty="0" err="1"/>
              <a:t>pdfs</a:t>
            </a:r>
            <a:r>
              <a:rPr lang="en-US" dirty="0"/>
              <a:t>: </a:t>
            </a:r>
            <a:r>
              <a:rPr lang="en-US" dirty="0">
                <a:solidFill>
                  <a:srgbClr val="74A510"/>
                </a:solidFill>
              </a:rPr>
              <a:t>LO*, LO**, CT09MC2</a:t>
            </a:r>
            <a:r>
              <a:rPr lang="en-US" dirty="0"/>
              <a:t> , </a:t>
            </a:r>
            <a:r>
              <a:rPr lang="en-US" dirty="0">
                <a:solidFill>
                  <a:srgbClr val="008000"/>
                </a:solidFill>
              </a:rPr>
              <a:t>CTEQ6L1, MSTW2008LO 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Font typeface="Wingdings" charset="2"/>
              <a:buChar char="u"/>
            </a:pP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/>
              <a:t>Tunes are performed as </a:t>
            </a:r>
            <a:r>
              <a:rPr lang="en-US" dirty="0">
                <a:latin typeface="Symbol" charset="2"/>
                <a:cs typeface="Symbol" charset="2"/>
              </a:rPr>
              <a:t>C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minimisation</a:t>
            </a:r>
            <a:r>
              <a:rPr lang="en-US" dirty="0"/>
              <a:t> between data and an interpolated MC response function using the Rivet and Professor tools</a:t>
            </a:r>
          </a:p>
          <a:p>
            <a:pPr marL="68580" indent="0">
              <a:buNone/>
            </a:pPr>
            <a:endParaRPr lang="en-US" dirty="0">
              <a:solidFill>
                <a:srgbClr val="00800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dirty="0" smtClean="0"/>
              <a:t>Distribution of statistical weight of the various observables during </a:t>
            </a:r>
            <a:r>
              <a:rPr lang="en-US" dirty="0"/>
              <a:t>parameter </a:t>
            </a:r>
            <a:r>
              <a:rPr lang="en-US" dirty="0" err="1"/>
              <a:t>optimisation</a:t>
            </a:r>
            <a:r>
              <a:rPr lang="en-US" dirty="0" smtClean="0"/>
              <a:t> identical for all </a:t>
            </a:r>
            <a:r>
              <a:rPr lang="en-US" dirty="0" err="1" smtClean="0"/>
              <a:t>pdfs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975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Pythia6 - shower tune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une shower parameters:</a:t>
            </a:r>
          </a:p>
          <a:p>
            <a:pPr lvl="1"/>
            <a:r>
              <a:rPr lang="en-US" dirty="0" smtClean="0">
                <a:solidFill>
                  <a:srgbClr val="74A510"/>
                </a:solidFill>
              </a:rPr>
              <a:t>I</a:t>
            </a:r>
            <a:r>
              <a:rPr lang="en-US" dirty="0" smtClean="0"/>
              <a:t>nitial </a:t>
            </a:r>
            <a:r>
              <a:rPr lang="en-US" dirty="0" smtClean="0">
                <a:solidFill>
                  <a:srgbClr val="74A510"/>
                </a:solidFill>
              </a:rPr>
              <a:t>S</a:t>
            </a:r>
            <a:r>
              <a:rPr lang="en-US" dirty="0" smtClean="0"/>
              <a:t>tate </a:t>
            </a:r>
            <a:r>
              <a:rPr lang="en-US" dirty="0" smtClean="0">
                <a:solidFill>
                  <a:srgbClr val="74A510"/>
                </a:solidFill>
              </a:rPr>
              <a:t>R</a:t>
            </a:r>
            <a:r>
              <a:rPr lang="en-US" dirty="0" smtClean="0"/>
              <a:t>adiation </a:t>
            </a:r>
            <a:r>
              <a:rPr lang="en-US" dirty="0" err="1" smtClean="0"/>
              <a:t>kt</a:t>
            </a:r>
            <a:r>
              <a:rPr lang="en-US" dirty="0" smtClean="0"/>
              <a:t> cut-off PARP(62)</a:t>
            </a:r>
          </a:p>
          <a:p>
            <a:pPr lvl="1"/>
            <a:r>
              <a:rPr lang="en-US" dirty="0" smtClean="0"/>
              <a:t>ISR scale factor on as evaluation scale PARP(64)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baseline="-25000" dirty="0" smtClean="0"/>
              <a:t>QCD</a:t>
            </a:r>
            <a:r>
              <a:rPr lang="en-US" dirty="0" smtClean="0"/>
              <a:t> for FSR off ISR </a:t>
            </a:r>
            <a:r>
              <a:rPr lang="en-US" dirty="0" err="1" smtClean="0"/>
              <a:t>partons</a:t>
            </a:r>
            <a:r>
              <a:rPr lang="en-US" dirty="0"/>
              <a:t> </a:t>
            </a:r>
            <a:r>
              <a:rPr lang="en-US" dirty="0" smtClean="0"/>
              <a:t>PARP(72)</a:t>
            </a:r>
          </a:p>
          <a:p>
            <a:r>
              <a:rPr lang="en-US" dirty="0" smtClean="0"/>
              <a:t>Observables:</a:t>
            </a:r>
          </a:p>
          <a:p>
            <a:pPr lvl="1"/>
            <a:r>
              <a:rPr lang="en-US" dirty="0" smtClean="0"/>
              <a:t>ATLAS and CDF Jet shapes</a:t>
            </a:r>
          </a:p>
          <a:p>
            <a:pPr lvl="1"/>
            <a:r>
              <a:rPr lang="en-US" dirty="0" smtClean="0"/>
              <a:t>ATLAS </a:t>
            </a:r>
            <a:r>
              <a:rPr lang="en-US" dirty="0" err="1" smtClean="0"/>
              <a:t>trackjet</a:t>
            </a:r>
            <a:r>
              <a:rPr lang="en-US" dirty="0" smtClean="0"/>
              <a:t> fragmentation</a:t>
            </a:r>
          </a:p>
          <a:p>
            <a:pPr lvl="1"/>
            <a:r>
              <a:rPr lang="en-US" dirty="0"/>
              <a:t>ATLAS and D0 </a:t>
            </a:r>
            <a:r>
              <a:rPr lang="en-US" dirty="0" err="1"/>
              <a:t>dijet</a:t>
            </a:r>
            <a:r>
              <a:rPr lang="en-US" dirty="0"/>
              <a:t> </a:t>
            </a:r>
            <a:r>
              <a:rPr lang="en-US" dirty="0" err="1"/>
              <a:t>decorrelations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978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27029"/>
            <a:ext cx="7024744" cy="1143000"/>
          </a:xfrm>
        </p:spPr>
        <p:txBody>
          <a:bodyPr/>
          <a:lstStyle/>
          <a:p>
            <a:r>
              <a:rPr lang="en-US" dirty="0" smtClean="0"/>
              <a:t>Pythia6 – shower results</a:t>
            </a:r>
            <a:endParaRPr lang="en-US" dirty="0"/>
          </a:p>
        </p:txBody>
      </p:sp>
      <p:pic>
        <p:nvPicPr>
          <p:cNvPr id="4" name="Content Placeholder 6" descr="ATLAS_7000_JETSHAPES_d01-x06-y0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86" r="-37086"/>
          <a:stretch>
            <a:fillRect/>
          </a:stretch>
        </p:blipFill>
        <p:spPr>
          <a:xfrm>
            <a:off x="-240296" y="1510706"/>
            <a:ext cx="4768790" cy="2469056"/>
          </a:xfrm>
        </p:spPr>
      </p:pic>
      <p:grpSp>
        <p:nvGrpSpPr>
          <p:cNvPr id="12" name="Group 11"/>
          <p:cNvGrpSpPr/>
          <p:nvPr/>
        </p:nvGrpSpPr>
        <p:grpSpPr>
          <a:xfrm>
            <a:off x="3369239" y="1503372"/>
            <a:ext cx="4935768" cy="2544022"/>
            <a:chOff x="3512327" y="3071836"/>
            <a:chExt cx="4935768" cy="2544022"/>
          </a:xfrm>
        </p:grpSpPr>
        <p:pic>
          <p:nvPicPr>
            <p:cNvPr id="5" name="Picture 4" descr="ATLAS_7000_JETSHAPES_d01-x06-y0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327" y="3071836"/>
              <a:ext cx="2821094" cy="25440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42380" y="3293917"/>
              <a:ext cx="1805715" cy="20313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Good description </a:t>
              </a:r>
              <a:r>
                <a:rPr lang="en-US" dirty="0" smtClean="0"/>
                <a:t> </a:t>
              </a:r>
            </a:p>
            <a:p>
              <a:r>
                <a:rPr lang="en-US" dirty="0"/>
                <a:t>o</a:t>
              </a:r>
              <a:r>
                <a:rPr lang="en-US" dirty="0" smtClean="0"/>
                <a:t>f all observables </a:t>
              </a:r>
            </a:p>
            <a:p>
              <a:r>
                <a:rPr lang="en-US" dirty="0" smtClean="0"/>
                <a:t>reached </a:t>
              </a:r>
              <a:r>
                <a:rPr lang="en-US" dirty="0"/>
                <a:t>after </a:t>
              </a:r>
              <a:endParaRPr lang="en-US" dirty="0" smtClean="0"/>
            </a:p>
            <a:p>
              <a:r>
                <a:rPr lang="en-US" dirty="0" smtClean="0"/>
                <a:t>tuning</a:t>
              </a:r>
              <a:endParaRPr lang="en-US" dirty="0"/>
            </a:p>
            <a:p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44673" y="4153040"/>
            <a:ext cx="7160334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8968" b="30427"/>
          <a:stretch/>
        </p:blipFill>
        <p:spPr>
          <a:xfrm>
            <a:off x="872610" y="4371681"/>
            <a:ext cx="7311767" cy="13473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2610" y="5791351"/>
            <a:ext cx="7519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Optimised</a:t>
            </a:r>
            <a:r>
              <a:rPr lang="en-US" dirty="0" smtClean="0"/>
              <a:t> ISR cut-off parameters similar for LO </a:t>
            </a:r>
            <a:r>
              <a:rPr lang="en-US" dirty="0" err="1" smtClean="0"/>
              <a:t>pdfs</a:t>
            </a:r>
            <a:r>
              <a:rPr lang="en-US" dirty="0" smtClean="0"/>
              <a:t> and </a:t>
            </a:r>
            <a:r>
              <a:rPr lang="en-US" dirty="0" err="1" smtClean="0"/>
              <a:t>mLO</a:t>
            </a:r>
            <a:r>
              <a:rPr lang="en-US" dirty="0" smtClean="0"/>
              <a:t> </a:t>
            </a:r>
            <a:r>
              <a:rPr lang="en-US" dirty="0" err="1" smtClean="0"/>
              <a:t>pdfs</a:t>
            </a:r>
            <a:endParaRPr lang="en-US" dirty="0" smtClean="0"/>
          </a:p>
          <a:p>
            <a:r>
              <a:rPr lang="en-US" dirty="0" smtClean="0"/>
              <a:t>LO </a:t>
            </a:r>
            <a:r>
              <a:rPr lang="en-US" dirty="0" err="1" smtClean="0"/>
              <a:t>pdfs</a:t>
            </a:r>
            <a:r>
              <a:rPr lang="en-US" dirty="0" smtClean="0"/>
              <a:t> have highest values for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baseline="-25000" dirty="0" smtClean="0"/>
              <a:t>QCD</a:t>
            </a:r>
            <a:r>
              <a:rPr lang="en-US" dirty="0" smtClean="0"/>
              <a:t> of FSR off ISR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3629" y="2746061"/>
            <a:ext cx="8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LO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4673" y="2746061"/>
            <a:ext cx="1253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odLO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6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23753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Pythia6 and Pythia8 – MPI tunes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70041" cy="35089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Tune parameters:</a:t>
            </a:r>
          </a:p>
          <a:p>
            <a:pPr lvl="1"/>
            <a:r>
              <a:rPr lang="en-US" dirty="0" smtClean="0"/>
              <a:t>MPI: Pt0 cut-off of MPI model and its evolution with </a:t>
            </a:r>
            <a:r>
              <a:rPr lang="en-US" dirty="0" err="1" smtClean="0"/>
              <a:t>cms</a:t>
            </a:r>
            <a:r>
              <a:rPr lang="en-US" dirty="0" smtClean="0"/>
              <a:t> energy, matter distribution</a:t>
            </a:r>
          </a:p>
          <a:p>
            <a:pPr lvl="1"/>
            <a:r>
              <a:rPr lang="en-US" dirty="0" smtClean="0"/>
              <a:t>CR: its strength and suppression of fast moving strings</a:t>
            </a:r>
          </a:p>
          <a:p>
            <a:r>
              <a:rPr lang="en-US" dirty="0" smtClean="0"/>
              <a:t>Main observables:</a:t>
            </a:r>
          </a:p>
          <a:p>
            <a:pPr lvl="1"/>
            <a:r>
              <a:rPr lang="en-US" u="sng" dirty="0" err="1" smtClean="0">
                <a:solidFill>
                  <a:srgbClr val="74A510"/>
                </a:solidFill>
              </a:rPr>
              <a:t>Min.bias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u="sng" dirty="0" smtClean="0"/>
              <a:t>ATLAS minimum bias charged particle production data at 900GeV and 7 </a:t>
            </a:r>
            <a:r>
              <a:rPr lang="en-US" u="sng" dirty="0" err="1" smtClean="0"/>
              <a:t>TeV</a:t>
            </a:r>
            <a:r>
              <a:rPr lang="en-US" u="sng" dirty="0" smtClean="0"/>
              <a:t>: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ch</a:t>
            </a:r>
            <a:r>
              <a:rPr lang="en-US" dirty="0" smtClean="0"/>
              <a:t>/</a:t>
            </a:r>
            <a:r>
              <a:rPr lang="en-US" dirty="0" err="1" smtClean="0"/>
              <a:t>deta</a:t>
            </a:r>
            <a:r>
              <a:rPr lang="en-US" dirty="0" smtClean="0"/>
              <a:t>,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ch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, 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dirty="0" smtClean="0"/>
              <a:t>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baseline="-25000" dirty="0" smtClean="0"/>
              <a:t> </a:t>
            </a:r>
            <a:r>
              <a:rPr lang="en-US" dirty="0" smtClean="0"/>
              <a:t>with different data samples varying in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tmi</a:t>
            </a:r>
            <a:endParaRPr lang="en-US" baseline="-25000" dirty="0" smtClean="0"/>
          </a:p>
          <a:p>
            <a:pPr lvl="1"/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Underlying event</a:t>
            </a:r>
            <a:r>
              <a:rPr lang="en-US" u="sng" dirty="0" smtClean="0"/>
              <a:t>: ATLAS charged particle production in transverse region  at 900 </a:t>
            </a:r>
            <a:r>
              <a:rPr lang="en-US" u="sng" dirty="0" err="1" smtClean="0"/>
              <a:t>GeV</a:t>
            </a:r>
            <a:r>
              <a:rPr lang="en-US" u="sng" dirty="0" smtClean="0"/>
              <a:t> and 7 </a:t>
            </a:r>
            <a:r>
              <a:rPr lang="en-US" u="sng" dirty="0" err="1" smtClean="0"/>
              <a:t>TeV</a:t>
            </a:r>
            <a:r>
              <a:rPr lang="en-US" u="sng" dirty="0" smtClean="0"/>
              <a:t>:</a:t>
            </a:r>
            <a:r>
              <a:rPr lang="en-US" dirty="0" smtClean="0"/>
              <a:t>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baseline="-25000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For pythia6 in addition CDF underlying event data</a:t>
            </a:r>
          </a:p>
          <a:p>
            <a:r>
              <a:rPr lang="en-US" dirty="0" smtClean="0"/>
              <a:t>Tunes:</a:t>
            </a:r>
          </a:p>
          <a:p>
            <a:pPr lvl="1"/>
            <a:r>
              <a:rPr lang="en-US" dirty="0" smtClean="0"/>
              <a:t>Only to </a:t>
            </a:r>
            <a:r>
              <a:rPr lang="en-US" dirty="0" err="1" smtClean="0"/>
              <a:t>min.bias</a:t>
            </a:r>
            <a:r>
              <a:rPr lang="en-US" dirty="0" smtClean="0"/>
              <a:t> observables: 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AMBT2B</a:t>
            </a:r>
            <a:r>
              <a:rPr lang="en-US" dirty="0"/>
              <a:t> (</a:t>
            </a:r>
            <a:r>
              <a:rPr lang="en-US" dirty="0" smtClean="0"/>
              <a:t>Pythia6) 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AM1</a:t>
            </a:r>
            <a:r>
              <a:rPr lang="en-US" dirty="0" smtClean="0"/>
              <a:t>(Pythia8)</a:t>
            </a:r>
          </a:p>
          <a:p>
            <a:pPr lvl="1"/>
            <a:r>
              <a:rPr lang="en-US" dirty="0" smtClean="0"/>
              <a:t>Only to underlying event observables: </a:t>
            </a:r>
            <a:r>
              <a:rPr lang="en-US" dirty="0"/>
              <a:t> </a:t>
            </a:r>
            <a:r>
              <a:rPr lang="en-US" dirty="0">
                <a:solidFill>
                  <a:srgbClr val="74A510"/>
                </a:solidFill>
              </a:rPr>
              <a:t>AUET2B</a:t>
            </a:r>
            <a:r>
              <a:rPr lang="en-US" dirty="0"/>
              <a:t>(Pythia6</a:t>
            </a:r>
            <a:r>
              <a:rPr lang="en-US" dirty="0" smtClean="0"/>
              <a:t>), </a:t>
            </a:r>
            <a:r>
              <a:rPr lang="en-US" dirty="0">
                <a:solidFill>
                  <a:srgbClr val="008000"/>
                </a:solidFill>
              </a:rPr>
              <a:t>AU1</a:t>
            </a:r>
            <a:r>
              <a:rPr lang="en-US" dirty="0"/>
              <a:t>(Pythia8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 all observables: </a:t>
            </a:r>
            <a:r>
              <a:rPr lang="en-US" dirty="0">
                <a:solidFill>
                  <a:srgbClr val="008000"/>
                </a:solidFill>
              </a:rPr>
              <a:t>A1</a:t>
            </a:r>
            <a:r>
              <a:rPr lang="en-US" dirty="0"/>
              <a:t>(Pythia8)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2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746" y="8022"/>
            <a:ext cx="77448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MB: Charged particle production</a:t>
            </a:r>
            <a:endParaRPr lang="en-US" dirty="0"/>
          </a:p>
        </p:txBody>
      </p:sp>
      <p:pic>
        <p:nvPicPr>
          <p:cNvPr id="4" name="Content Placeholder 3" descr="ATLAS_MINBIAS_MB20_d06-x03-y0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86" r="-37086"/>
          <a:stretch>
            <a:fillRect/>
          </a:stretch>
        </p:blipFill>
        <p:spPr>
          <a:xfrm>
            <a:off x="-594996" y="1204686"/>
            <a:ext cx="5239743" cy="2712893"/>
          </a:xfrm>
          <a:prstGeom prst="rect">
            <a:avLst/>
          </a:prstGeom>
        </p:spPr>
      </p:pic>
      <p:pic>
        <p:nvPicPr>
          <p:cNvPr id="5" name="Picture 4" descr="ATLAS_MINBIAS_MB20_d06-x03-y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84" y="1220326"/>
            <a:ext cx="2812483" cy="2536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630" y="4236480"/>
            <a:ext cx="439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description of charged particle </a:t>
            </a:r>
          </a:p>
          <a:p>
            <a:r>
              <a:rPr lang="en-US" dirty="0" smtClean="0"/>
              <a:t>production in </a:t>
            </a:r>
            <a:r>
              <a:rPr lang="en-US" dirty="0" err="1" smtClean="0"/>
              <a:t>min.bias</a:t>
            </a:r>
            <a:r>
              <a:rPr lang="en-US" dirty="0" smtClean="0"/>
              <a:t> events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6213650" y="1717288"/>
            <a:ext cx="99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A510"/>
                </a:solidFill>
              </a:rPr>
              <a:t>P</a:t>
            </a:r>
            <a:r>
              <a:rPr lang="en-US" dirty="0" smtClean="0">
                <a:solidFill>
                  <a:srgbClr val="74A510"/>
                </a:solidFill>
              </a:rPr>
              <a:t>ythia6</a:t>
            </a:r>
            <a:endParaRPr lang="en-US" dirty="0">
              <a:solidFill>
                <a:srgbClr val="74A510"/>
              </a:solidFill>
            </a:endParaRPr>
          </a:p>
        </p:txBody>
      </p:sp>
      <p:pic>
        <p:nvPicPr>
          <p:cNvPr id="8" name="Picture 7" descr="d06-x03-y0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5" y="3917579"/>
            <a:ext cx="2904231" cy="2618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7779010" y="4480511"/>
            <a:ext cx="99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A510"/>
                </a:solidFill>
              </a:rPr>
              <a:t>P</a:t>
            </a:r>
            <a:r>
              <a:rPr lang="en-US" dirty="0" smtClean="0">
                <a:solidFill>
                  <a:srgbClr val="74A510"/>
                </a:solidFill>
              </a:rPr>
              <a:t>ythia8</a:t>
            </a:r>
            <a:endParaRPr lang="en-US" dirty="0">
              <a:solidFill>
                <a:srgbClr val="74A51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0648" y="2488083"/>
            <a:ext cx="8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LO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006" y="2556167"/>
            <a:ext cx="1253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modLO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pdfs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1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4201</TotalTime>
  <Words>1259</Words>
  <Application>Microsoft Macintosh PowerPoint</Application>
  <PresentationFormat>On-screen Show (4:3)</PresentationFormat>
  <Paragraphs>185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Austin</vt:lpstr>
      <vt:lpstr>PDFs in MC and MC tuning</vt:lpstr>
      <vt:lpstr>ATLAS Tuning publications</vt:lpstr>
      <vt:lpstr>outline</vt:lpstr>
      <vt:lpstr>New ATLAS tunes of Pythia6 and Pythia8 to different pdfs </vt:lpstr>
      <vt:lpstr>New ATLAS pythia6 tune</vt:lpstr>
      <vt:lpstr>Pythia6 - shower tune</vt:lpstr>
      <vt:lpstr>Pythia6 – shower results</vt:lpstr>
      <vt:lpstr>Pythia6 and Pythia8 – MPI tunes</vt:lpstr>
      <vt:lpstr>MB: Charged particle production</vt:lpstr>
      <vt:lpstr>MB: charged particle pt</vt:lpstr>
      <vt:lpstr>MB: charged particle multiplicity</vt:lpstr>
      <vt:lpstr>Charged particle density in underlying event</vt:lpstr>
      <vt:lpstr>Spt density in underlying event</vt:lpstr>
      <vt:lpstr>Influence of gluon density on ptmin cut-off</vt:lpstr>
      <vt:lpstr>Influence of gluon density on model parameters</vt:lpstr>
      <vt:lpstr>Herwig tunes with multi-pdfs</vt:lpstr>
      <vt:lpstr>Conclusions from pythia tunes with different pdfs</vt:lpstr>
      <vt:lpstr>LO vs MC adapted pdfs</vt:lpstr>
      <vt:lpstr>MC generators &amp; their pdfs in ATLAS </vt:lpstr>
      <vt:lpstr>Questions and discussion points</vt:lpstr>
      <vt:lpstr> Guidelines on uncertainties due to LO pdfs?</vt:lpstr>
      <vt:lpstr>Problem with LO* pdf for high mass final states</vt:lpstr>
      <vt:lpstr>QCD dijet pt spectrum</vt:lpstr>
      <vt:lpstr>Back-up slides</vt:lpstr>
      <vt:lpstr>Backup – Nch with pt&gt;100MeV</vt:lpstr>
      <vt:lpstr>PowerPoint Presentation</vt:lpstr>
      <vt:lpstr>Optimised Pythia6 parameters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PDFs in ATLAS MCs</dc:title>
  <dc:creator>Office 2004 Test Drive User</dc:creator>
  <cp:lastModifiedBy>Office 2004 Test Drive User</cp:lastModifiedBy>
  <cp:revision>130</cp:revision>
  <cp:lastPrinted>2011-07-04T08:22:54Z</cp:lastPrinted>
  <dcterms:created xsi:type="dcterms:W3CDTF">2011-06-30T13:38:47Z</dcterms:created>
  <dcterms:modified xsi:type="dcterms:W3CDTF">2011-08-17T12:00:31Z</dcterms:modified>
</cp:coreProperties>
</file>