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4" r:id="rId1"/>
    <p:sldMasterId id="2147483708" r:id="rId2"/>
    <p:sldMasterId id="2147483796" r:id="rId3"/>
  </p:sldMasterIdLst>
  <p:notesMasterIdLst>
    <p:notesMasterId r:id="rId23"/>
  </p:notesMasterIdLst>
  <p:sldIdLst>
    <p:sldId id="256" r:id="rId4"/>
    <p:sldId id="257" r:id="rId5"/>
    <p:sldId id="280" r:id="rId6"/>
    <p:sldId id="279" r:id="rId7"/>
    <p:sldId id="258" r:id="rId8"/>
    <p:sldId id="272" r:id="rId9"/>
    <p:sldId id="281" r:id="rId10"/>
    <p:sldId id="274" r:id="rId11"/>
    <p:sldId id="260" r:id="rId12"/>
    <p:sldId id="275" r:id="rId13"/>
    <p:sldId id="276" r:id="rId14"/>
    <p:sldId id="262" r:id="rId15"/>
    <p:sldId id="277" r:id="rId16"/>
    <p:sldId id="265" r:id="rId17"/>
    <p:sldId id="268" r:id="rId18"/>
    <p:sldId id="270" r:id="rId19"/>
    <p:sldId id="269" r:id="rId20"/>
    <p:sldId id="267" r:id="rId21"/>
    <p:sldId id="27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D"/>
    <a:srgbClr val="FED200"/>
    <a:srgbClr val="D60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A3-415E-B0E7-5BE61E5E9D7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A3-415E-B0E7-5BE61E5E9D7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A3-415E-B0E7-5BE61E5E9D7C}"/>
              </c:ext>
            </c:extLst>
          </c:dPt>
          <c:dLbls>
            <c:dLbl>
              <c:idx val="0"/>
              <c:layout>
                <c:manualLayout>
                  <c:x val="-0.20159415575150541"/>
                  <c:y val="0.197947677746596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DE97D7-8964-42C2-8277-FDF082B54608}" type="PERCENTAGE">
                      <a:rPr lang="en-US" sz="200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08349741745856"/>
                      <c:h val="0.184545536278718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A3-415E-B0E7-5BE61E5E9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don´t know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17</c:v>
                </c:pt>
                <c:pt idx="1">
                  <c:v>45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A3-415E-B0E7-5BE61E5E9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chemeClr val="dk1"/>
                </a:solidFill>
                <a:latin typeface="Open Sans"/>
              </a:rPr>
              <a:t>Folie mittels Klicken verschieben</a:t>
            </a:r>
          </a:p>
        </p:txBody>
      </p:sp>
      <p:sp>
        <p:nvSpPr>
          <p:cNvPr id="8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Format der Notizen mittels Klicken bearbeiten</a:t>
            </a:r>
          </a:p>
        </p:txBody>
      </p:sp>
      <p:sp>
        <p:nvSpPr>
          <p:cNvPr id="8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&lt;Kopfzeile&gt;</a:t>
            </a:r>
          </a:p>
        </p:txBody>
      </p:sp>
      <p:sp>
        <p:nvSpPr>
          <p:cNvPr id="879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&lt;Datum/Uhrzeit&gt;</a:t>
            </a:r>
          </a:p>
        </p:txBody>
      </p:sp>
      <p:sp>
        <p:nvSpPr>
          <p:cNvPr id="880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&lt;Fußzeile&gt;</a:t>
            </a:r>
          </a:p>
        </p:txBody>
      </p:sp>
      <p:sp>
        <p:nvSpPr>
          <p:cNvPr id="881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6B76C9CD-0103-4E36-8E27-DF10EE382F8B}" type="slidenum">
              <a:rPr lang="de-DE" sz="1400" b="0" strike="noStrike" spc="-1">
                <a:solidFill>
                  <a:srgbClr val="000000"/>
                </a:solidFill>
                <a:latin typeface="Calibri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EB5BE28E-70C2-43BD-ADC1-B3859C148636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8AA657-C284-4F5D-AD8E-776FA13E3AEF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18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8AA657-C284-4F5D-AD8E-776FA13E3AEF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19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54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6D219A78-A6B2-49E0-B2B4-50BD06D04BA5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6D219A78-A6B2-49E0-B2B4-50BD06D04BA5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90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6D219A78-A6B2-49E0-B2B4-50BD06D04BA5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4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98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E37F4C4C-A86A-4B56-A76F-4886F4091A9B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5227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82296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822960">
              <a:lnSpc>
                <a:spcPct val="100000"/>
              </a:lnSpc>
              <a:buNone/>
              <a:tabLst>
                <a:tab pos="0" algn="l"/>
              </a:tabLst>
            </a:pPr>
            <a:fld id="{6FBA125E-34C8-4A11-83A8-459AE24AAEEF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9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30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780E3-FF10-45A8-9E0B-F5510624FA3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85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_Inhal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67" y="663276"/>
            <a:ext cx="10062245" cy="690395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rgbClr val="003477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74C990-2472-4F49-9865-CD534DB4955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67" y="1550893"/>
            <a:ext cx="10062245" cy="4757411"/>
          </a:xfrm>
          <a:prstGeom prst="rect">
            <a:avLst/>
          </a:prstGeom>
        </p:spPr>
        <p:txBody>
          <a:bodyPr/>
          <a:lstStyle>
            <a:lvl1pPr marL="358775" marR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 Narrow" panose="020B0606020202030204" pitchFamily="34" charset="0"/>
              <a:buChar char="►"/>
              <a:tabLst/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 Narrow" panose="020B0606020202030204" pitchFamily="34" charset="0"/>
              <a:buChar char="►"/>
              <a:tabLst/>
              <a:defRPr/>
            </a:pPr>
            <a:r>
              <a:rPr lang="de-DE" dirty="0"/>
              <a:t>Mastertextformat </a:t>
            </a:r>
            <a:r>
              <a:rPr lang="de-DE" dirty="0" smtClean="0"/>
              <a:t>bearbeiten </a:t>
            </a:r>
            <a:r>
              <a:rPr lang="de-DE" dirty="0" err="1" smtClean="0"/>
              <a:t>nmbf</a:t>
            </a:r>
            <a:r>
              <a:rPr lang="de-DE" dirty="0" smtClean="0"/>
              <a:t> </a:t>
            </a:r>
            <a:r>
              <a:rPr lang="de-DE" dirty="0" err="1" smtClean="0"/>
              <a:t>akjbfn</a:t>
            </a:r>
            <a:r>
              <a:rPr lang="de-DE" dirty="0" smtClean="0"/>
              <a:t> </a:t>
            </a:r>
            <a:r>
              <a:rPr lang="de-DE" dirty="0" err="1" smtClean="0"/>
              <a:t>fojnfk</a:t>
            </a:r>
            <a:r>
              <a:rPr lang="de-DE" dirty="0" smtClean="0"/>
              <a:t> </a:t>
            </a:r>
            <a:r>
              <a:rPr lang="de-DE" dirty="0" err="1" smtClean="0"/>
              <a:t>fekn</a:t>
            </a:r>
            <a:r>
              <a:rPr lang="de-DE" dirty="0" smtClean="0"/>
              <a:t> </a:t>
            </a:r>
            <a:r>
              <a:rPr lang="de-DE" dirty="0" err="1" smtClean="0"/>
              <a:t>qefonwgkn</a:t>
            </a:r>
            <a:r>
              <a:rPr lang="de-DE" dirty="0" smtClean="0"/>
              <a:t> </a:t>
            </a:r>
            <a:r>
              <a:rPr lang="de-DE" dirty="0" err="1" smtClean="0"/>
              <a:t>knefk</a:t>
            </a:r>
            <a:r>
              <a:rPr lang="de-DE" dirty="0" smtClean="0"/>
              <a:t> </a:t>
            </a:r>
            <a:r>
              <a:rPr lang="de-DE" dirty="0" err="1" smtClean="0"/>
              <a:t>vlknvaökjgngG</a:t>
            </a:r>
            <a:r>
              <a:rPr lang="de-DE" dirty="0" smtClean="0"/>
              <a:t> GJRK</a:t>
            </a:r>
          </a:p>
          <a:p>
            <a:pPr lvl="1"/>
            <a:r>
              <a:rPr lang="de-DE" dirty="0" smtClean="0"/>
              <a:t>Zweite </a:t>
            </a:r>
            <a:r>
              <a:rPr lang="de-DE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693C69-6B5D-B343-89BF-D4921FDB02C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88381" y="6361491"/>
            <a:ext cx="3600000" cy="348865"/>
          </a:xfrm>
        </p:spPr>
        <p:txBody>
          <a:bodyPr/>
          <a:lstStyle>
            <a:lvl1pPr algn="ctr">
              <a:defRPr sz="1400"/>
            </a:lvl1pPr>
          </a:lstStyle>
          <a:p>
            <a:r>
              <a:rPr lang="de-DE" smtClean="0"/>
              <a:t>Uta Bilow, TU Dresden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D621EE-3415-6F4B-939D-6A0CAB098E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78312" y="6366858"/>
            <a:ext cx="819776" cy="354340"/>
          </a:xfrm>
        </p:spPr>
        <p:txBody>
          <a:bodyPr/>
          <a:lstStyle>
            <a:lvl1pPr>
              <a:defRPr sz="1400">
                <a:solidFill>
                  <a:srgbClr val="013476"/>
                </a:solidFill>
              </a:defRPr>
            </a:lvl1pPr>
          </a:lstStyle>
          <a:p>
            <a:fld id="{13EBA283-81CD-428D-9703-4AE41BDC50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17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8EE74A8-1A11-47D7-BEE8-ADAA1EF9F50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_Inhal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67" y="663276"/>
            <a:ext cx="10062245" cy="690395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rgbClr val="003477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74C990-2472-4F49-9865-CD534DB4955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67" y="1550893"/>
            <a:ext cx="10062245" cy="4757411"/>
          </a:xfrm>
          <a:prstGeom prst="rect">
            <a:avLst/>
          </a:prstGeom>
        </p:spPr>
        <p:txBody>
          <a:bodyPr/>
          <a:lstStyle>
            <a:lvl1pPr marL="358775" marR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 Narrow" panose="020B0606020202030204" pitchFamily="34" charset="0"/>
              <a:buChar char="►"/>
              <a:tabLst/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 Narrow" panose="020B0606020202030204" pitchFamily="34" charset="0"/>
              <a:buChar char="►"/>
              <a:tabLst/>
              <a:defRPr/>
            </a:pPr>
            <a:r>
              <a:rPr lang="de-DE" dirty="0"/>
              <a:t>Mastertextformat </a:t>
            </a:r>
            <a:r>
              <a:rPr lang="de-DE" dirty="0" smtClean="0"/>
              <a:t>bearbeiten </a:t>
            </a:r>
            <a:r>
              <a:rPr lang="de-DE" dirty="0" err="1" smtClean="0"/>
              <a:t>nmbf</a:t>
            </a:r>
            <a:r>
              <a:rPr lang="de-DE" dirty="0" smtClean="0"/>
              <a:t> </a:t>
            </a:r>
            <a:r>
              <a:rPr lang="de-DE" dirty="0" err="1" smtClean="0"/>
              <a:t>akjbfn</a:t>
            </a:r>
            <a:r>
              <a:rPr lang="de-DE" dirty="0" smtClean="0"/>
              <a:t> </a:t>
            </a:r>
            <a:r>
              <a:rPr lang="de-DE" dirty="0" err="1" smtClean="0"/>
              <a:t>fojnfk</a:t>
            </a:r>
            <a:r>
              <a:rPr lang="de-DE" dirty="0" smtClean="0"/>
              <a:t> </a:t>
            </a:r>
            <a:r>
              <a:rPr lang="de-DE" dirty="0" err="1" smtClean="0"/>
              <a:t>fekn</a:t>
            </a:r>
            <a:r>
              <a:rPr lang="de-DE" dirty="0" smtClean="0"/>
              <a:t> </a:t>
            </a:r>
            <a:r>
              <a:rPr lang="de-DE" dirty="0" err="1" smtClean="0"/>
              <a:t>qefonwgkn</a:t>
            </a:r>
            <a:r>
              <a:rPr lang="de-DE" dirty="0" smtClean="0"/>
              <a:t> </a:t>
            </a:r>
            <a:r>
              <a:rPr lang="de-DE" dirty="0" err="1" smtClean="0"/>
              <a:t>knefk</a:t>
            </a:r>
            <a:r>
              <a:rPr lang="de-DE" dirty="0" smtClean="0"/>
              <a:t> </a:t>
            </a:r>
            <a:r>
              <a:rPr lang="de-DE" dirty="0" err="1" smtClean="0"/>
              <a:t>vlknvaökjgngG</a:t>
            </a:r>
            <a:r>
              <a:rPr lang="de-DE" dirty="0" smtClean="0"/>
              <a:t> GJRK</a:t>
            </a:r>
          </a:p>
          <a:p>
            <a:pPr lvl="1"/>
            <a:r>
              <a:rPr lang="de-DE" dirty="0" smtClean="0"/>
              <a:t>Zweite </a:t>
            </a:r>
            <a:r>
              <a:rPr lang="de-DE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693C69-6B5D-B343-89BF-D4921FDB02C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88381" y="6361491"/>
            <a:ext cx="3600000" cy="348865"/>
          </a:xfrm>
        </p:spPr>
        <p:txBody>
          <a:bodyPr/>
          <a:lstStyle>
            <a:lvl1pPr algn="ctr">
              <a:defRPr sz="1400"/>
            </a:lvl1pPr>
          </a:lstStyle>
          <a:p>
            <a:r>
              <a:rPr lang="de-DE" smtClean="0"/>
              <a:t>Uta Bilow, TU Dresden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D621EE-3415-6F4B-939D-6A0CAB098E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78312" y="6366858"/>
            <a:ext cx="819776" cy="354340"/>
          </a:xfrm>
        </p:spPr>
        <p:txBody>
          <a:bodyPr/>
          <a:lstStyle>
            <a:lvl1pPr>
              <a:defRPr sz="1400">
                <a:solidFill>
                  <a:srgbClr val="013476"/>
                </a:solidFill>
              </a:defRPr>
            </a:lvl1pPr>
          </a:lstStyle>
          <a:p>
            <a:fld id="{13EBA283-81CD-428D-9703-4AE41BDC50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6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feld 3"/>
          <p:cNvSpPr/>
          <p:nvPr/>
        </p:nvSpPr>
        <p:spPr>
          <a:xfrm>
            <a:off x="2477880" y="6319468"/>
            <a:ext cx="448452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 dirty="0" smtClean="0">
                <a:solidFill>
                  <a:schemeClr val="dk2"/>
                </a:solidFill>
                <a:latin typeface="Open Sans"/>
              </a:rPr>
              <a:t>Netzwerk</a:t>
            </a:r>
            <a:r>
              <a:rPr lang="en-US" sz="800" b="0" strike="noStrike" spc="-1" baseline="0" dirty="0" smtClean="0">
                <a:solidFill>
                  <a:schemeClr val="dk2"/>
                </a:solidFill>
                <a:latin typeface="Open Sans"/>
              </a:rPr>
              <a:t> Teilchenwelt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Uta Bilow / TU Dresden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Introduction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</a:t>
            </a: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to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the </a:t>
            </a: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Terascale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School // March </a:t>
            </a:r>
            <a:r>
              <a:rPr lang="de-DE" sz="800" b="0" strike="noStrike" spc="-1" dirty="0" smtClean="0">
                <a:solidFill>
                  <a:schemeClr val="dk2"/>
                </a:solidFill>
                <a:latin typeface="Open Sans"/>
                <a:ea typeface="Open Sans"/>
              </a:rPr>
              <a:t>18, 2025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1" name="Gerade Verbindung 14"/>
          <p:cNvCxnSpPr/>
          <p:nvPr/>
        </p:nvCxnSpPr>
        <p:spPr>
          <a:xfrm>
            <a:off x="0" y="6122880"/>
            <a:ext cx="12192120" cy="360"/>
          </a:xfrm>
          <a:prstGeom prst="straightConnector1">
            <a:avLst/>
          </a:prstGeom>
          <a:ln w="12700">
            <a:solidFill>
              <a:srgbClr val="FFFFFF">
                <a:lumMod val="65000"/>
              </a:srgbClr>
            </a:solidFill>
          </a:ln>
        </p:spPr>
      </p:cxnSp>
      <p:sp>
        <p:nvSpPr>
          <p:cNvPr id="42" name="Textfeld 11"/>
          <p:cNvSpPr/>
          <p:nvPr/>
        </p:nvSpPr>
        <p:spPr>
          <a:xfrm>
            <a:off x="7157880" y="6292440"/>
            <a:ext cx="704520" cy="3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sz="800"/>
              <a:t/>
            </a:r>
            <a:br>
              <a:rPr sz="800"/>
            </a:br>
            <a:fld id="{770A3FF1-E0FF-4E91-BC75-E36690AC5F01}" type="slidenum">
              <a:rPr lang="de-DE" sz="800" b="0" strike="noStrike" spc="-1">
                <a:solidFill>
                  <a:schemeClr val="dk2"/>
                </a:solidFill>
                <a:latin typeface="Open Sans"/>
                <a:ea typeface="Open Sans"/>
              </a:rPr>
              <a:t>‹Nr.›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" name="Grafik 9"/>
          <p:cNvPicPr/>
          <p:nvPr/>
        </p:nvPicPr>
        <p:blipFill>
          <a:blip r:embed="rId4"/>
          <a:stretch/>
        </p:blipFill>
        <p:spPr>
          <a:xfrm>
            <a:off x="506160" y="6336720"/>
            <a:ext cx="1115280" cy="324000"/>
          </a:xfrm>
          <a:prstGeom prst="rect">
            <a:avLst/>
          </a:prstGeom>
          <a:ln w="0">
            <a:noFill/>
          </a:ln>
        </p:spPr>
      </p:pic>
      <p:pic>
        <p:nvPicPr>
          <p:cNvPr id="44" name="Grafik 10"/>
          <p:cNvPicPr/>
          <p:nvPr/>
        </p:nvPicPr>
        <p:blipFill>
          <a:blip r:embed="rId5"/>
          <a:stretch/>
        </p:blipFill>
        <p:spPr>
          <a:xfrm>
            <a:off x="10760760" y="6319800"/>
            <a:ext cx="958320" cy="35568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74800" y="345960"/>
            <a:ext cx="105804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chemeClr val="accent1"/>
                </a:solidFill>
                <a:latin typeface="Open Sans"/>
              </a:rPr>
              <a:t>Das ist eine Überschrift</a:t>
            </a:r>
            <a:endParaRPr lang="de-DE" sz="2400" b="0" strike="noStrike" spc="-1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874800" y="919440"/>
            <a:ext cx="10580400" cy="492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Erste Textebene (16pt bis Ebene 4)</a:t>
            </a:r>
          </a:p>
          <a:p>
            <a:pPr indent="0" defTabSz="914400">
              <a:lnSpc>
                <a:spcPct val="15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Zweite Textebene für Aufzählungen</a:t>
            </a:r>
          </a:p>
          <a:p>
            <a:pPr marL="252000" lvl="2" indent="-252000" defTabSz="914400">
              <a:lnSpc>
                <a:spcPct val="150000"/>
              </a:lnSpc>
              <a:buClr>
                <a:srgbClr val="00305D"/>
              </a:buClr>
              <a:buFont typeface="Arial"/>
              <a:buChar char="—"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Dritte Textebene bei viel Text (14pt)</a:t>
            </a:r>
          </a:p>
          <a:p>
            <a:pPr marL="358920" lvl="3" indent="-179280" defTabSz="914400">
              <a:lnSpc>
                <a:spcPct val="150000"/>
              </a:lnSpc>
              <a:buClr>
                <a:srgbClr val="00305D"/>
              </a:buClr>
              <a:buFont typeface="Open Sans"/>
              <a:buChar char="–"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Vierte Textebene für Aufzählungen bei viel Text</a:t>
            </a:r>
            <a:endParaRPr lang="de-DE" sz="1600" b="1" strike="noStrike" spc="-1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1400" b="0" strike="noStrike" spc="-1">
              <a:solidFill>
                <a:schemeClr val="accent1"/>
              </a:solidFill>
              <a:latin typeface="Open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9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feld 3"/>
          <p:cNvSpPr/>
          <p:nvPr/>
        </p:nvSpPr>
        <p:spPr>
          <a:xfrm>
            <a:off x="2477880" y="6319468"/>
            <a:ext cx="448452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 dirty="0" smtClean="0">
                <a:solidFill>
                  <a:schemeClr val="dk2"/>
                </a:solidFill>
                <a:latin typeface="Open Sans"/>
              </a:rPr>
              <a:t>Netzwerk</a:t>
            </a:r>
            <a:r>
              <a:rPr lang="en-US" sz="800" b="0" strike="noStrike" spc="-1" baseline="0" dirty="0" smtClean="0">
                <a:solidFill>
                  <a:schemeClr val="dk2"/>
                </a:solidFill>
                <a:latin typeface="Open Sans"/>
              </a:rPr>
              <a:t> Teilchenwelt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Uta Bilow / TU Dresden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Introduction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</a:t>
            </a: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to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the </a:t>
            </a:r>
            <a:r>
              <a:rPr lang="de-DE" sz="800" b="0" strike="noStrike" spc="-1" dirty="0" err="1">
                <a:solidFill>
                  <a:schemeClr val="dk2"/>
                </a:solidFill>
                <a:latin typeface="Open Sans"/>
                <a:ea typeface="Open Sans"/>
              </a:rPr>
              <a:t>Terascale</a:t>
            </a:r>
            <a:r>
              <a:rPr lang="de-DE" sz="800" b="0" strike="noStrike" spc="-1" dirty="0">
                <a:solidFill>
                  <a:schemeClr val="dk2"/>
                </a:solidFill>
                <a:latin typeface="Open Sans"/>
                <a:ea typeface="Open Sans"/>
              </a:rPr>
              <a:t> School // March </a:t>
            </a:r>
            <a:r>
              <a:rPr lang="de-DE" sz="800" b="0" strike="noStrike" spc="-1" dirty="0" smtClean="0">
                <a:solidFill>
                  <a:schemeClr val="dk2"/>
                </a:solidFill>
                <a:latin typeface="Open Sans"/>
                <a:ea typeface="Open Sans"/>
              </a:rPr>
              <a:t>18, 2025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23" name="Gerade Verbindung 14"/>
          <p:cNvCxnSpPr/>
          <p:nvPr/>
        </p:nvCxnSpPr>
        <p:spPr>
          <a:xfrm>
            <a:off x="0" y="6122880"/>
            <a:ext cx="12192120" cy="360"/>
          </a:xfrm>
          <a:prstGeom prst="straightConnector1">
            <a:avLst/>
          </a:prstGeom>
          <a:ln w="12700">
            <a:solidFill>
              <a:srgbClr val="FFFFFF">
                <a:lumMod val="65000"/>
              </a:srgbClr>
            </a:solidFill>
          </a:ln>
        </p:spPr>
      </p:cxnSp>
      <p:sp>
        <p:nvSpPr>
          <p:cNvPr id="324" name="Textfeld 11"/>
          <p:cNvSpPr/>
          <p:nvPr/>
        </p:nvSpPr>
        <p:spPr>
          <a:xfrm>
            <a:off x="7157880" y="6292440"/>
            <a:ext cx="704520" cy="3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sz="800"/>
              <a:t/>
            </a:r>
            <a:br>
              <a:rPr sz="800"/>
            </a:br>
            <a:fld id="{E836A948-EEBF-450A-8795-F7CDD1FABA4F}" type="slidenum">
              <a:rPr lang="de-DE" sz="800" b="0" strike="noStrike" spc="-1">
                <a:solidFill>
                  <a:schemeClr val="dk2"/>
                </a:solidFill>
                <a:latin typeface="Open Sans"/>
                <a:ea typeface="Open Sans"/>
              </a:rPr>
              <a:t>‹Nr.›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Grafik 9"/>
          <p:cNvPicPr/>
          <p:nvPr userDrawn="1"/>
        </p:nvPicPr>
        <p:blipFill>
          <a:blip r:embed="rId4"/>
          <a:stretch/>
        </p:blipFill>
        <p:spPr>
          <a:xfrm>
            <a:off x="506160" y="6336720"/>
            <a:ext cx="1115280" cy="324000"/>
          </a:xfrm>
          <a:prstGeom prst="rect">
            <a:avLst/>
          </a:prstGeom>
          <a:ln w="0">
            <a:noFill/>
          </a:ln>
        </p:spPr>
      </p:pic>
      <p:pic>
        <p:nvPicPr>
          <p:cNvPr id="326" name="Grafik 10"/>
          <p:cNvPicPr/>
          <p:nvPr userDrawn="1"/>
        </p:nvPicPr>
        <p:blipFill>
          <a:blip r:embed="rId5"/>
          <a:stretch/>
        </p:blipFill>
        <p:spPr>
          <a:xfrm>
            <a:off x="10760760" y="6319800"/>
            <a:ext cx="958320" cy="355680"/>
          </a:xfrm>
          <a:prstGeom prst="rect">
            <a:avLst/>
          </a:prstGeom>
          <a:ln w="0">
            <a:noFill/>
          </a:ln>
        </p:spPr>
      </p:pic>
      <p:sp>
        <p:nvSpPr>
          <p:cNvPr id="327" name="PlaceHolder 1"/>
          <p:cNvSpPr>
            <a:spLocks noGrp="1"/>
          </p:cNvSpPr>
          <p:nvPr>
            <p:ph type="body"/>
          </p:nvPr>
        </p:nvSpPr>
        <p:spPr>
          <a:xfrm>
            <a:off x="534600" y="979560"/>
            <a:ext cx="111348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Wingdings" charset="2"/>
              <a:buChar char=""/>
            </a:pPr>
            <a:r>
              <a:rPr lang="de-DE" sz="2000" b="0" strike="noStrike" spc="-1">
                <a:solidFill>
                  <a:schemeClr val="accent1"/>
                </a:solidFill>
                <a:latin typeface="Open Sans"/>
              </a:rPr>
              <a:t>Textmasterformat bearbeiten</a:t>
            </a:r>
          </a:p>
          <a:p>
            <a:pPr marL="514440" lvl="1" indent="-171360" defTabSz="914400">
              <a:lnSpc>
                <a:spcPct val="15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1"/>
                </a:solidFill>
                <a:latin typeface="Open Sans"/>
              </a:rPr>
              <a:t>Zweite Ebene</a:t>
            </a:r>
          </a:p>
          <a:p>
            <a:pPr marL="252000" lvl="2" indent="-252000" defTabSz="914400">
              <a:lnSpc>
                <a:spcPct val="150000"/>
              </a:lnSpc>
              <a:buClr>
                <a:srgbClr val="00305D"/>
              </a:buClr>
              <a:buFont typeface="Arial"/>
              <a:buChar char="—"/>
            </a:pPr>
            <a:r>
              <a:rPr lang="de-DE" sz="1200" b="0" strike="noStrike" spc="-1">
                <a:solidFill>
                  <a:schemeClr val="accent1"/>
                </a:solidFill>
                <a:latin typeface="Open Sans"/>
              </a:rPr>
              <a:t>Dritte Ebene</a:t>
            </a:r>
          </a:p>
          <a:p>
            <a:pPr marL="358920" lvl="3" indent="-179280" defTabSz="914400">
              <a:lnSpc>
                <a:spcPct val="150000"/>
              </a:lnSpc>
              <a:buClr>
                <a:srgbClr val="00305D"/>
              </a:buClr>
              <a:buFont typeface="Open Sans"/>
              <a:buChar char="–"/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Vierte Ebene</a:t>
            </a:r>
            <a:endParaRPr lang="de-DE" sz="1600" b="1" strike="noStrike" spc="-1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accent1"/>
                </a:solidFill>
                <a:latin typeface="Open Sans"/>
              </a:rPr>
              <a:t>Fünfte Ebene</a:t>
            </a:r>
            <a:endParaRPr lang="de-DE" sz="1400" b="0" strike="noStrike" spc="-1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chemeClr val="accent1"/>
                </a:solidFill>
                <a:latin typeface="Open Sans"/>
              </a:rPr>
              <a:t>Titelmasterformat durch Klicken bearbeiten</a:t>
            </a:r>
            <a:endParaRPr lang="de-DE" sz="2400" b="0" strike="noStrike" spc="-1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dt" idx="1"/>
          </p:nvPr>
        </p:nvSpPr>
        <p:spPr>
          <a:xfrm>
            <a:off x="514440" y="6356520"/>
            <a:ext cx="3066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&lt;Datum/Uhrzeit&gt;</a:t>
            </a:r>
          </a:p>
        </p:txBody>
      </p:sp>
      <p:sp>
        <p:nvSpPr>
          <p:cNvPr id="330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750" b="0" strike="noStrike" spc="-1">
                <a:solidFill>
                  <a:srgbClr val="8B8B8B"/>
                </a:solidFill>
                <a:latin typeface="Open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750" b="0" strike="noStrike" spc="-1" dirty="0">
                <a:solidFill>
                  <a:srgbClr val="8B8B8B"/>
                </a:solidFill>
                <a:latin typeface="Open Sans"/>
              </a:rPr>
              <a:t>&lt;</a:t>
            </a:r>
            <a:r>
              <a:rPr lang="en-US" sz="750" b="0" strike="noStrike" spc="-1" dirty="0" err="1">
                <a:solidFill>
                  <a:srgbClr val="8B8B8B"/>
                </a:solidFill>
                <a:latin typeface="Open Sans"/>
              </a:rPr>
              <a:t>Fußzeile</a:t>
            </a:r>
            <a:r>
              <a:rPr lang="en-US" sz="750" b="0" strike="noStrike" spc="-1" dirty="0">
                <a:solidFill>
                  <a:srgbClr val="8B8B8B"/>
                </a:solidFill>
                <a:latin typeface="Open Sans"/>
              </a:rPr>
              <a:t>&gt;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30762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750" b="0" strike="noStrike" spc="-1">
                <a:solidFill>
                  <a:srgbClr val="8B8B8B"/>
                </a:solidFill>
                <a:latin typeface="Open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A9DE96C-F523-420E-AD76-8E44BD5D0AA1}" type="slidenum">
              <a:rPr lang="de-DE" sz="750" b="0" strike="noStrike" spc="-1">
                <a:solidFill>
                  <a:srgbClr val="8B8B8B"/>
                </a:solidFill>
                <a:latin typeface="Open Sans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extfeld 3" hidden="1"/>
          <p:cNvSpPr/>
          <p:nvPr/>
        </p:nvSpPr>
        <p:spPr>
          <a:xfrm>
            <a:off x="2477880" y="6323400"/>
            <a:ext cx="44845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chemeClr val="dk2"/>
                </a:solidFill>
                <a:latin typeface="Open Sans"/>
              </a:rPr>
              <a:t>Particle Physics Outreach with Masterclasses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>
                <a:solidFill>
                  <a:schemeClr val="dk2"/>
                </a:solidFill>
                <a:latin typeface="Open Sans"/>
                <a:ea typeface="Open Sans"/>
              </a:rPr>
              <a:t>Institute of Nuclear and Particle Physics / Uta Bilow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800" b="0" strike="noStrike" spc="-1">
                <a:solidFill>
                  <a:schemeClr val="dk2"/>
                </a:solidFill>
                <a:latin typeface="Open Sans"/>
                <a:ea typeface="Open Sans"/>
              </a:rPr>
              <a:t>MSU Physics and Astronomy Colloquium // Jan 13, 2022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1" name="Textfeld 11" hidden="1"/>
          <p:cNvSpPr/>
          <p:nvPr/>
        </p:nvSpPr>
        <p:spPr>
          <a:xfrm>
            <a:off x="7157880" y="6292440"/>
            <a:ext cx="704520" cy="3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sz="800"/>
              <a:t/>
            </a:r>
            <a:br>
              <a:rPr sz="800"/>
            </a:br>
            <a:fld id="{DB12D73A-188C-4551-A7DB-D533BA579440}" type="slidenum">
              <a:rPr lang="de-DE" sz="800" b="0" strike="noStrike" spc="-1">
                <a:solidFill>
                  <a:schemeClr val="dk2"/>
                </a:solidFill>
                <a:latin typeface="Open Sans"/>
                <a:ea typeface="Open Sans"/>
              </a:rPr>
              <a:t>‹Nr.›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04" name="Grafik 9"/>
          <p:cNvPicPr/>
          <p:nvPr/>
        </p:nvPicPr>
        <p:blipFill>
          <a:blip r:embed="rId3"/>
          <a:stretch/>
        </p:blipFill>
        <p:spPr>
          <a:xfrm>
            <a:off x="290160" y="349560"/>
            <a:ext cx="1764360" cy="513000"/>
          </a:xfrm>
          <a:prstGeom prst="rect">
            <a:avLst/>
          </a:prstGeom>
          <a:ln w="0">
            <a:noFill/>
          </a:ln>
        </p:spPr>
      </p:pic>
      <p:sp>
        <p:nvSpPr>
          <p:cNvPr id="805" name="PlaceHolder 1"/>
          <p:cNvSpPr>
            <a:spLocks noGrp="1"/>
          </p:cNvSpPr>
          <p:nvPr>
            <p:ph type="body"/>
          </p:nvPr>
        </p:nvSpPr>
        <p:spPr>
          <a:xfrm>
            <a:off x="882720" y="2852280"/>
            <a:ext cx="1692720" cy="397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1" strike="noStrike" spc="-1">
                <a:solidFill>
                  <a:schemeClr val="accent1"/>
                </a:solidFill>
                <a:latin typeface="Open Sans"/>
              </a:rPr>
              <a:t>Vorname, Name</a:t>
            </a:r>
            <a:endParaRPr lang="de-DE" sz="1600" b="0" strike="noStrike" spc="-1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 type="title"/>
          </p:nvPr>
        </p:nvSpPr>
        <p:spPr>
          <a:xfrm>
            <a:off x="882720" y="3835800"/>
            <a:ext cx="388116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3200" b="1" strike="noStrike" spc="-1">
                <a:solidFill>
                  <a:schemeClr val="accent1"/>
                </a:solidFill>
                <a:latin typeface="Open Sans"/>
              </a:rPr>
              <a:t>Titelmasterformat</a:t>
            </a:r>
            <a:endParaRPr lang="de-DE" sz="3200" b="0" strike="noStrike" spc="-1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body"/>
          </p:nvPr>
        </p:nvSpPr>
        <p:spPr>
          <a:xfrm>
            <a:off x="882720" y="3138120"/>
            <a:ext cx="3028680" cy="397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Struktureinheit der TU Dresden</a:t>
            </a:r>
          </a:p>
        </p:txBody>
      </p:sp>
      <p:sp>
        <p:nvSpPr>
          <p:cNvPr id="808" name="PlaceHolder 4"/>
          <p:cNvSpPr>
            <a:spLocks noGrp="1"/>
          </p:cNvSpPr>
          <p:nvPr>
            <p:ph type="body"/>
          </p:nvPr>
        </p:nvSpPr>
        <p:spPr>
          <a:xfrm>
            <a:off x="882720" y="4375440"/>
            <a:ext cx="4694040" cy="397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3200" b="0" strike="noStrike" spc="-1">
                <a:solidFill>
                  <a:schemeClr val="accent1"/>
                </a:solidFill>
                <a:latin typeface="Open Sans"/>
              </a:rPr>
              <a:t>durch Kicken bearbeiten</a:t>
            </a:r>
          </a:p>
        </p:txBody>
      </p:sp>
      <p:sp>
        <p:nvSpPr>
          <p:cNvPr id="809" name="PlaceHolder 5"/>
          <p:cNvSpPr>
            <a:spLocks noGrp="1"/>
          </p:cNvSpPr>
          <p:nvPr>
            <p:ph type="body"/>
          </p:nvPr>
        </p:nvSpPr>
        <p:spPr>
          <a:xfrm>
            <a:off x="882720" y="5312520"/>
            <a:ext cx="5418720" cy="397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accent1"/>
                </a:solidFill>
                <a:latin typeface="Open Sans"/>
              </a:rPr>
              <a:t>Ort oder Anlass des Vortrags // Samstag, 13. Januar 2021</a:t>
            </a:r>
          </a:p>
        </p:txBody>
      </p:sp>
      <p:pic>
        <p:nvPicPr>
          <p:cNvPr id="810" name="Grafik 15"/>
          <p:cNvPicPr/>
          <p:nvPr/>
        </p:nvPicPr>
        <p:blipFill>
          <a:blip r:embed="rId4"/>
          <a:stretch/>
        </p:blipFill>
        <p:spPr>
          <a:xfrm>
            <a:off x="10406520" y="329400"/>
            <a:ext cx="1464840" cy="5436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tlas.cern/Updates/Blog/Intership-to-Authorship" TargetMode="External"/><Relationship Id="rId5" Type="http://schemas.openxmlformats.org/officeDocument/2006/relationships/image" Target="../media/image39.jpeg"/><Relationship Id="rId10" Type="http://schemas.openxmlformats.org/officeDocument/2006/relationships/hyperlink" Target="https://www.linkedin.com/feed/update/urn:li:activity:7237380525898825729/" TargetMode="External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hyperlink" Target="https://www.teilchenwelt.de/angebote/urknall-unterwegs/stationen/" TargetMode="External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ilchenwelt.de/info-fuer/forschende/vermittlerin-werden/" TargetMode="External"/><Relationship Id="rId3" Type="http://schemas.openxmlformats.org/officeDocument/2006/relationships/hyperlink" Target="https://www.teilchenwelt.de/aktuelles/newsletter/" TargetMode="External"/><Relationship Id="rId7" Type="http://schemas.openxmlformats.org/officeDocument/2006/relationships/hyperlink" Target="https://indico.cern.ch/category/18177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eilchenwelt.de/ueber-uns/standorte/" TargetMode="External"/><Relationship Id="rId5" Type="http://schemas.openxmlformats.org/officeDocument/2006/relationships/hyperlink" Target="https://www.facebook.com/NetzwerkTeilchenwelt/" TargetMode="External"/><Relationship Id="rId4" Type="http://schemas.openxmlformats.org/officeDocument/2006/relationships/hyperlink" Target="https://www.instagram.com/netzwerkteilchenwelt/?hl=de" TargetMode="External"/><Relationship Id="rId9" Type="http://schemas.openxmlformats.org/officeDocument/2006/relationships/image" Target="../media/image1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hc-deutschland.de/lhc_deutschland/index_eng.html#e22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bf.de/SharedDocs/Publikationen/de/bmbf/7/31339_Erforschung_von_Universum_und_Materie.pdf?__blob=publicationFile&amp;v=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ilchenwelt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367585/" TargetMode="External"/><Relationship Id="rId13" Type="http://schemas.openxmlformats.org/officeDocument/2006/relationships/hyperlink" Target="https://www.teilchenwelt.de/angebote/cosmic-at-web/" TargetMode="External"/><Relationship Id="rId3" Type="http://schemas.openxmlformats.org/officeDocument/2006/relationships/hyperlink" Target="https://atlas.physicsmasterclasses.org/en/index.htm" TargetMode="External"/><Relationship Id="rId7" Type="http://schemas.openxmlformats.org/officeDocument/2006/relationships/hyperlink" Target="https://github.com/NTW-Muenster/opal-mc-ml" TargetMode="External"/><Relationship Id="rId12" Type="http://schemas.openxmlformats.org/officeDocument/2006/relationships/hyperlink" Target="https://augermasterclasses.lip.pt/" TargetMode="External"/><Relationship Id="rId2" Type="http://schemas.openxmlformats.org/officeDocument/2006/relationships/hyperlink" Target="https://alice-masterclass.web.cern.ch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hysik-astro.uni-bonn.de/belle2-masterclass/en/how-many-colors-does-a-quark-come-in" TargetMode="External"/><Relationship Id="rId11" Type="http://schemas.openxmlformats.org/officeDocument/2006/relationships/hyperlink" Target="https://masterclass.icecube.wisc.edu/de" TargetMode="External"/><Relationship Id="rId5" Type="http://schemas.openxmlformats.org/officeDocument/2006/relationships/hyperlink" Target="https://lhcb-outreach.web.cern.ch/lhcbinternationalmasterclasses/d0-lifetime/" TargetMode="External"/><Relationship Id="rId10" Type="http://schemas.openxmlformats.org/officeDocument/2006/relationships/hyperlink" Target="http://mc.chetec-infra.eu/de/index.html" TargetMode="External"/><Relationship Id="rId4" Type="http://schemas.openxmlformats.org/officeDocument/2006/relationships/hyperlink" Target="https://cms.physicsmasterclasses.org/cmsde.html" TargetMode="External"/><Relationship Id="rId9" Type="http://schemas.openxmlformats.org/officeDocument/2006/relationships/hyperlink" Target="https://indico.cern.ch/event/840212/" TargetMode="External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pg-physik.de/veroeffentlichungen/magazine-und-online-angebote/pj/studierendenstatistiken/pdf/studierendenstatistik-2023.pdf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s://www.teilchenwelt.de/wp-content/uploads/2024/08/list_Schuelerforschungsarbeiten_2010-2023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indico.cern.ch/event/775569/contributions/3579014/attachments/1928528/3193874/Felix_Hansen_Deep_Learning.pdf" TargetMode="External"/><Relationship Id="rId7" Type="http://schemas.openxmlformats.org/officeDocument/2006/relationships/hyperlink" Target="https://indico.cern.ch/event/775569/contributions/3579014/attachments/1928528/3193876/Sophia_Veneri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dico.cern.ch/event/775569/contributions/3579015/attachments/1928111/3192976/20191017_kploog_cmspixel1.pdf" TargetMode="External"/><Relationship Id="rId5" Type="http://schemas.openxmlformats.org/officeDocument/2006/relationships/hyperlink" Target="https://indico.cern.ch/event/775569/contributions/3579015/attachments/1928111/3192622/AWAKE.pdf" TargetMode="External"/><Relationship Id="rId10" Type="http://schemas.openxmlformats.org/officeDocument/2006/relationships/image" Target="../media/image28.jpeg"/><Relationship Id="rId4" Type="http://schemas.openxmlformats.org/officeDocument/2006/relationships/hyperlink" Target="https://indico.cern.ch/event/723232/contributions/3174768/attachments/1732881/2801509/Praesentation_Projektwochen_CERN.pdf" TargetMode="External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/>
          </p:nvPr>
        </p:nvSpPr>
        <p:spPr>
          <a:xfrm>
            <a:off x="882720" y="4659480"/>
            <a:ext cx="2541967" cy="2458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00" b="1" strike="noStrike" spc="-1" dirty="0">
                <a:solidFill>
                  <a:schemeClr val="accent1"/>
                </a:solidFill>
                <a:latin typeface="Open Sans"/>
              </a:rPr>
              <a:t>Uta </a:t>
            </a:r>
            <a:r>
              <a:rPr lang="de-DE" sz="1600" b="1" strike="noStrike" spc="-1" dirty="0" smtClean="0">
                <a:solidFill>
                  <a:schemeClr val="accent1"/>
                </a:solidFill>
                <a:latin typeface="Open Sans"/>
              </a:rPr>
              <a:t>Bilow, </a:t>
            </a:r>
            <a:r>
              <a:rPr lang="de-DE" sz="1600" b="1" strike="noStrike" spc="-1" dirty="0">
                <a:solidFill>
                  <a:schemeClr val="accent1"/>
                </a:solidFill>
                <a:latin typeface="Open Sans"/>
              </a:rPr>
              <a:t>TU Dresden</a:t>
            </a:r>
            <a:endParaRPr lang="de-DE" sz="16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title"/>
          </p:nvPr>
        </p:nvSpPr>
        <p:spPr>
          <a:xfrm>
            <a:off x="882720" y="5483880"/>
            <a:ext cx="4683960" cy="492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1" strike="noStrike" spc="-1">
                <a:solidFill>
                  <a:schemeClr val="accent1"/>
                </a:solidFill>
                <a:latin typeface="Open Sans"/>
              </a:rPr>
              <a:t>Netzwerk Teilchenwelt</a:t>
            </a:r>
            <a:endParaRPr lang="de-DE" sz="3200" b="0" strike="noStrike" spc="-1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/>
          </p:nvPr>
        </p:nvSpPr>
        <p:spPr>
          <a:xfrm>
            <a:off x="882719" y="6269400"/>
            <a:ext cx="5423189" cy="2458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600" b="0" strike="noStrike" spc="-1" dirty="0" err="1">
                <a:solidFill>
                  <a:schemeClr val="accent1"/>
                </a:solidFill>
                <a:latin typeface="Open Sans"/>
              </a:rPr>
              <a:t>Introduction</a:t>
            </a:r>
            <a:r>
              <a:rPr lang="de-DE" sz="16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1600" b="0" strike="noStrike" spc="-1" dirty="0" err="1">
                <a:solidFill>
                  <a:schemeClr val="accent1"/>
                </a:solidFill>
                <a:latin typeface="Open Sans"/>
              </a:rPr>
              <a:t>to</a:t>
            </a:r>
            <a:r>
              <a:rPr lang="de-DE" sz="1600" b="0" strike="noStrike" spc="-1" dirty="0">
                <a:solidFill>
                  <a:schemeClr val="accent1"/>
                </a:solidFill>
                <a:latin typeface="Open Sans"/>
              </a:rPr>
              <a:t> the </a:t>
            </a:r>
            <a:r>
              <a:rPr lang="de-DE" sz="1600" b="0" strike="noStrike" spc="-1" dirty="0" err="1">
                <a:solidFill>
                  <a:schemeClr val="accent1"/>
                </a:solidFill>
                <a:latin typeface="Open Sans"/>
              </a:rPr>
              <a:t>Terascale</a:t>
            </a:r>
            <a:r>
              <a:rPr lang="de-DE" sz="1600" b="0" strike="noStrike" spc="-1" dirty="0">
                <a:solidFill>
                  <a:schemeClr val="accent1"/>
                </a:solidFill>
                <a:latin typeface="Open Sans"/>
              </a:rPr>
              <a:t> School  </a:t>
            </a:r>
            <a:r>
              <a:rPr lang="de-DE" sz="1600" b="0" strike="noStrike" spc="-1" dirty="0">
                <a:solidFill>
                  <a:schemeClr val="accent1"/>
                </a:solidFill>
                <a:latin typeface="Arial"/>
              </a:rPr>
              <a:t>ǀ </a:t>
            </a:r>
            <a:r>
              <a:rPr lang="de-DE" sz="1600" b="0" strike="noStrike" spc="-1" dirty="0">
                <a:solidFill>
                  <a:schemeClr val="accent1"/>
                </a:solidFill>
                <a:latin typeface="Open Sans"/>
              </a:rPr>
              <a:t> March </a:t>
            </a:r>
            <a:r>
              <a:rPr lang="de-DE" sz="1600" b="0" strike="noStrike" spc="-1" dirty="0" smtClean="0">
                <a:solidFill>
                  <a:schemeClr val="accent1"/>
                </a:solidFill>
                <a:latin typeface="Open Sans"/>
              </a:rPr>
              <a:t>18, 2025</a:t>
            </a:r>
            <a:endParaRPr lang="de-DE" sz="16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pic>
        <p:nvPicPr>
          <p:cNvPr id="885" name="Grafik 9"/>
          <p:cNvPicPr/>
          <p:nvPr/>
        </p:nvPicPr>
        <p:blipFill>
          <a:blip r:embed="rId4"/>
          <a:stretch/>
        </p:blipFill>
        <p:spPr>
          <a:xfrm>
            <a:off x="10406520" y="329400"/>
            <a:ext cx="1464840" cy="543600"/>
          </a:xfrm>
          <a:prstGeom prst="rect">
            <a:avLst/>
          </a:prstGeom>
          <a:ln w="0">
            <a:noFill/>
          </a:ln>
        </p:spPr>
      </p:pic>
      <p:pic>
        <p:nvPicPr>
          <p:cNvPr id="886" name="Grafik 10"/>
          <p:cNvPicPr/>
          <p:nvPr/>
        </p:nvPicPr>
        <p:blipFill>
          <a:blip r:embed="rId5"/>
          <a:stretch/>
        </p:blipFill>
        <p:spPr>
          <a:xfrm>
            <a:off x="290160" y="349560"/>
            <a:ext cx="1770480" cy="51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 idx="4294967295"/>
          </p:nvPr>
        </p:nvSpPr>
        <p:spPr>
          <a:xfrm>
            <a:off x="602586" y="337026"/>
            <a:ext cx="10061575" cy="690563"/>
          </a:xfrm>
        </p:spPr>
        <p:txBody>
          <a:bodyPr anchor="t"/>
          <a:lstStyle/>
          <a:p>
            <a:r>
              <a:rPr lang="de-DE" sz="2400" b="1" dirty="0" err="1" smtClean="0">
                <a:solidFill>
                  <a:srgbClr val="002F5D"/>
                </a:solidFill>
              </a:rPr>
              <a:t>Facilitators</a:t>
            </a:r>
            <a:r>
              <a:rPr lang="de-DE" sz="2400" b="1" dirty="0" smtClean="0">
                <a:solidFill>
                  <a:srgbClr val="002F5D"/>
                </a:solidFill>
              </a:rPr>
              <a:t> („Vermittler:innen)</a:t>
            </a:r>
            <a:endParaRPr lang="de-DE" sz="2400" b="1" dirty="0">
              <a:solidFill>
                <a:srgbClr val="002F5D"/>
              </a:solidFill>
            </a:endParaRPr>
          </a:p>
        </p:txBody>
      </p:sp>
      <p:sp>
        <p:nvSpPr>
          <p:cNvPr id="20" name="Inhaltsplatzhalter 19"/>
          <p:cNvSpPr>
            <a:spLocks noGrp="1"/>
          </p:cNvSpPr>
          <p:nvPr>
            <p:ph sz="quarter" idx="4294967295"/>
          </p:nvPr>
        </p:nvSpPr>
        <p:spPr>
          <a:xfrm>
            <a:off x="638682" y="1143919"/>
            <a:ext cx="6832600" cy="4727575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2F5D"/>
                </a:solidFill>
              </a:rPr>
              <a:t>150 PhD </a:t>
            </a:r>
            <a:r>
              <a:rPr lang="en-US" sz="2000" dirty="0">
                <a:solidFill>
                  <a:srgbClr val="002F5D"/>
                </a:solidFill>
              </a:rPr>
              <a:t>and Master </a:t>
            </a:r>
            <a:r>
              <a:rPr lang="en-US" sz="2000" dirty="0" smtClean="0">
                <a:solidFill>
                  <a:srgbClr val="002F5D"/>
                </a:solidFill>
              </a:rPr>
              <a:t>students (you! </a:t>
            </a:r>
            <a:r>
              <a:rPr lang="en-US" sz="2000" dirty="0" smtClean="0">
                <a:solidFill>
                  <a:srgbClr val="002F5D"/>
                </a:solidFill>
                <a:sym typeface="Wingdings" panose="05000000000000000000" pitchFamily="2" charset="2"/>
              </a:rPr>
              <a:t>)</a:t>
            </a:r>
            <a:endParaRPr lang="en-US" sz="2000" dirty="0">
              <a:solidFill>
                <a:srgbClr val="002F5D"/>
              </a:solidFill>
            </a:endParaRPr>
          </a:p>
          <a:p>
            <a:r>
              <a:rPr lang="en-US" sz="2000" dirty="0">
                <a:solidFill>
                  <a:srgbClr val="002F5D"/>
                </a:solidFill>
              </a:rPr>
              <a:t>guide Masterclasses, supervise students´ research </a:t>
            </a:r>
            <a:r>
              <a:rPr lang="en-US" sz="2000" dirty="0" smtClean="0">
                <a:solidFill>
                  <a:srgbClr val="002F5D"/>
                </a:solidFill>
              </a:rPr>
              <a:t>projects</a:t>
            </a:r>
          </a:p>
          <a:p>
            <a:r>
              <a:rPr lang="en-US" sz="2000" dirty="0" smtClean="0">
                <a:solidFill>
                  <a:srgbClr val="002F5D"/>
                </a:solidFill>
              </a:rPr>
              <a:t>yearly science communication and outreach training</a:t>
            </a:r>
          </a:p>
          <a:p>
            <a:pPr lvl="1"/>
            <a:r>
              <a:rPr lang="en-US" sz="2000" dirty="0" smtClean="0">
                <a:solidFill>
                  <a:srgbClr val="002F5D"/>
                </a:solidFill>
              </a:rPr>
              <a:t>Next Workshop planned for Nov 2025 in Bad Honnef, in English </a:t>
            </a:r>
          </a:p>
          <a:p>
            <a:r>
              <a:rPr lang="en-US" sz="2000" dirty="0">
                <a:solidFill>
                  <a:srgbClr val="002F5D"/>
                </a:solidFill>
              </a:rPr>
              <a:t>Frequent (online) onboarding </a:t>
            </a:r>
            <a:r>
              <a:rPr lang="en-US" sz="2000" dirty="0" smtClean="0">
                <a:solidFill>
                  <a:srgbClr val="002F5D"/>
                </a:solidFill>
              </a:rPr>
              <a:t>events</a:t>
            </a:r>
          </a:p>
          <a:p>
            <a:r>
              <a:rPr lang="en-US" sz="2000" i="1" dirty="0">
                <a:solidFill>
                  <a:srgbClr val="002F5D"/>
                </a:solidFill>
              </a:rPr>
              <a:t>get central reimbursement of expenses and travel cost*</a:t>
            </a:r>
          </a:p>
          <a:p>
            <a:r>
              <a:rPr lang="en-US" sz="2000" dirty="0" smtClean="0">
                <a:solidFill>
                  <a:srgbClr val="002F5D"/>
                </a:solidFill>
                <a:sym typeface="Wingdings" panose="05000000000000000000" pitchFamily="2" charset="2"/>
              </a:rPr>
              <a:t>Acquire soft skills, for personal and professional development. </a:t>
            </a:r>
          </a:p>
          <a:p>
            <a:r>
              <a:rPr lang="en-US" sz="2000" dirty="0" smtClean="0">
                <a:solidFill>
                  <a:srgbClr val="002F5D"/>
                </a:solidFill>
                <a:sym typeface="Wingdings" panose="05000000000000000000" pitchFamily="2" charset="2"/>
              </a:rPr>
              <a:t>e</a:t>
            </a:r>
            <a:r>
              <a:rPr lang="en-US" sz="2000" spc="-1" dirty="0" smtClean="0">
                <a:solidFill>
                  <a:srgbClr val="013476"/>
                </a:solidFill>
              </a:rPr>
              <a:t>xperience </a:t>
            </a:r>
            <a:r>
              <a:rPr lang="en-US" sz="2000" spc="-1" dirty="0">
                <a:solidFill>
                  <a:srgbClr val="013476"/>
                </a:solidFill>
              </a:rPr>
              <a:t>interest in own </a:t>
            </a:r>
            <a:r>
              <a:rPr lang="en-US" sz="2000" spc="-1" dirty="0" smtClean="0">
                <a:solidFill>
                  <a:srgbClr val="013476"/>
                </a:solidFill>
              </a:rPr>
              <a:t>research</a:t>
            </a:r>
            <a:endParaRPr lang="de-DE" sz="2000" spc="-1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2000" spc="-1" dirty="0" smtClean="0">
                <a:solidFill>
                  <a:srgbClr val="013476"/>
                </a:solidFill>
              </a:rPr>
              <a:t>practice </a:t>
            </a:r>
            <a:r>
              <a:rPr lang="en-US" sz="2000" spc="-1" dirty="0">
                <a:solidFill>
                  <a:srgbClr val="013476"/>
                </a:solidFill>
              </a:rPr>
              <a:t>supervision </a:t>
            </a:r>
            <a:endParaRPr lang="de-DE" sz="2000" spc="-1" dirty="0">
              <a:solidFill>
                <a:srgbClr val="000000"/>
              </a:solidFill>
              <a:latin typeface="Calibri"/>
            </a:endParaRPr>
          </a:p>
          <a:p>
            <a:endParaRPr lang="de-DE" sz="2000" b="1" dirty="0" smtClean="0">
              <a:solidFill>
                <a:srgbClr val="002F5D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5214" y="302296"/>
            <a:ext cx="3300545" cy="2253953"/>
          </a:xfrm>
          <a:prstGeom prst="rect">
            <a:avLst/>
          </a:prstGeom>
        </p:spPr>
      </p:pic>
      <p:pic>
        <p:nvPicPr>
          <p:cNvPr id="14" name="Picture 2" descr="DSC_005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2"/>
          <a:stretch/>
        </p:blipFill>
        <p:spPr bwMode="auto">
          <a:xfrm>
            <a:off x="8495214" y="3140653"/>
            <a:ext cx="3300545" cy="24748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Inhaltsplatzhalter 19"/>
          <p:cNvSpPr txBox="1">
            <a:spLocks/>
          </p:cNvSpPr>
          <p:nvPr/>
        </p:nvSpPr>
        <p:spPr>
          <a:xfrm>
            <a:off x="1338813" y="4168397"/>
            <a:ext cx="7043003" cy="935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8775" marR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 Narrow" panose="020B0606020202030204" pitchFamily="34" charset="0"/>
              <a:buChar char="►"/>
              <a:tabLst/>
              <a:defRPr lang="de-DE" sz="2400" b="0" i="0" kern="1200" baseline="0">
                <a:solidFill>
                  <a:srgbClr val="013476"/>
                </a:solidFill>
                <a:latin typeface="+mn-lt"/>
                <a:ea typeface="+mn-ea"/>
                <a:cs typeface="+mn-cs"/>
              </a:defRPr>
            </a:lvl1pPr>
            <a:lvl2pPr marL="698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477"/>
              </a:buClr>
              <a:buSzPct val="120000"/>
              <a:buFont typeface="Wingdings" panose="05000000000000000000" pitchFamily="2" charset="2"/>
              <a:buChar char="§"/>
              <a:defRPr lang="de-DE" sz="2000" b="0" i="0" kern="1200">
                <a:solidFill>
                  <a:srgbClr val="013476"/>
                </a:solidFill>
                <a:latin typeface="+mn-lt"/>
                <a:ea typeface="+mn-ea"/>
                <a:cs typeface="+mn-cs"/>
              </a:defRPr>
            </a:lvl2pPr>
            <a:lvl3pPr marL="9652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lang="de-DE" sz="1800" b="0" i="0" kern="1200">
                <a:solidFill>
                  <a:srgbClr val="013476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477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477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sp>
        <p:nvSpPr>
          <p:cNvPr id="16" name="Textfeld 15"/>
          <p:cNvSpPr txBox="1"/>
          <p:nvPr/>
        </p:nvSpPr>
        <p:spPr>
          <a:xfrm>
            <a:off x="8480755" y="5593472"/>
            <a:ext cx="221950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Outreach </a:t>
            </a:r>
            <a:r>
              <a:rPr lang="de-DE" sz="14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workshop</a:t>
            </a:r>
            <a:r>
              <a:rPr lang="de-DE" sz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in Fulda</a:t>
            </a:r>
            <a:endParaRPr lang="de-DE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480754" y="2565256"/>
            <a:ext cx="221950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ATLAS Masterclass in Bonn</a:t>
            </a:r>
            <a:endParaRPr lang="de-DE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platzhalter 5"/>
          <p:cNvSpPr txBox="1">
            <a:spLocks/>
          </p:cNvSpPr>
          <p:nvPr/>
        </p:nvSpPr>
        <p:spPr>
          <a:xfrm>
            <a:off x="638682" y="5852212"/>
            <a:ext cx="2954825" cy="247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  <a:buFont typeface="Arial Narrow" panose="020B0606020202030204" pitchFamily="34" charset="0"/>
              <a:buChar char="►"/>
              <a:tabLst>
                <a:tab pos="271463" algn="l"/>
              </a:tabLst>
              <a:defRPr lang="de-DE" sz="2400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  <a:defRPr lang="de-DE" sz="2000" kern="120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017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CC00"/>
              </a:buClr>
              <a:buSzPct val="135000"/>
              <a:buFont typeface="Arial" panose="020B0604020202020204" pitchFamily="34" charset="0"/>
              <a:buChar char="•"/>
              <a:defRPr lang="de-DE" sz="1800" kern="120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CC00"/>
              </a:buClr>
              <a:buSzPct val="90000"/>
              <a:buFont typeface="Arial Narrow" panose="020B0606020202030204" pitchFamily="34" charset="0"/>
              <a:buNone/>
              <a:tabLst>
                <a:tab pos="271463" algn="l"/>
              </a:tabLst>
              <a:defRPr/>
            </a:pP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* currently suspended due to funding cuts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013476"/>
              </a:solidFill>
              <a:effectLst/>
              <a:uLnTx/>
              <a:uFillTx/>
            </a:endParaRPr>
          </a:p>
        </p:txBody>
      </p:sp>
      <p:pic>
        <p:nvPicPr>
          <p:cNvPr id="13" name="Grafik 15"/>
          <p:cNvPicPr/>
          <p:nvPr/>
        </p:nvPicPr>
        <p:blipFill>
          <a:blip r:embed="rId4"/>
          <a:stretch/>
        </p:blipFill>
        <p:spPr>
          <a:xfrm>
            <a:off x="6504320" y="4784944"/>
            <a:ext cx="1080360" cy="1094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773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6" y="1221324"/>
            <a:ext cx="2773635" cy="2785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373815" y="4257445"/>
            <a:ext cx="3545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de-DE" sz="2000" dirty="0" err="1">
                <a:solidFill>
                  <a:srgbClr val="002F5D"/>
                </a:solidFill>
              </a:rPr>
              <a:t>Result</a:t>
            </a:r>
            <a:r>
              <a:rPr lang="de-DE" sz="2000" dirty="0">
                <a:solidFill>
                  <a:srgbClr val="002F5D"/>
                </a:solidFill>
              </a:rPr>
              <a:t> </a:t>
            </a:r>
            <a:r>
              <a:rPr lang="de-DE" sz="2000" dirty="0" err="1">
                <a:solidFill>
                  <a:srgbClr val="002F5D"/>
                </a:solidFill>
              </a:rPr>
              <a:t>from</a:t>
            </a:r>
            <a:r>
              <a:rPr lang="de-DE" sz="2000" dirty="0">
                <a:solidFill>
                  <a:srgbClr val="002F5D"/>
                </a:solidFill>
              </a:rPr>
              <a:t> </a:t>
            </a:r>
            <a:r>
              <a:rPr lang="de-DE" sz="2000" dirty="0" err="1">
                <a:solidFill>
                  <a:srgbClr val="002F5D"/>
                </a:solidFill>
              </a:rPr>
              <a:t>survey</a:t>
            </a:r>
            <a:r>
              <a:rPr lang="de-DE" sz="2000" dirty="0">
                <a:solidFill>
                  <a:srgbClr val="002F5D"/>
                </a:solidFill>
              </a:rPr>
              <a:t> 2024: </a:t>
            </a:r>
            <a:endParaRPr lang="de-DE" sz="2000" dirty="0" smtClean="0">
              <a:solidFill>
                <a:srgbClr val="002F5D"/>
              </a:solidFill>
            </a:endParaRPr>
          </a:p>
          <a:p>
            <a:pPr lvl="0" defTabSz="914400">
              <a:defRPr/>
            </a:pPr>
            <a:r>
              <a:rPr lang="de-DE" altLang="de-DE" sz="2000" b="1" dirty="0" smtClean="0">
                <a:solidFill>
                  <a:srgbClr val="002F5D"/>
                </a:solidFill>
                <a:cs typeface="Arial" panose="020B0604020202020204" pitchFamily="34" charset="0"/>
              </a:rPr>
              <a:t>38</a:t>
            </a:r>
            <a:r>
              <a:rPr lang="de-DE" altLang="de-DE" sz="2000" b="1" dirty="0">
                <a:solidFill>
                  <a:srgbClr val="002F5D"/>
                </a:solidFill>
                <a:cs typeface="Arial" panose="020B0604020202020204" pitchFamily="34" charset="0"/>
              </a:rPr>
              <a:t>%</a:t>
            </a:r>
            <a:r>
              <a:rPr lang="de-DE" altLang="de-DE" sz="2000" dirty="0">
                <a:solidFill>
                  <a:srgbClr val="002F5D"/>
                </a:solidFill>
                <a:cs typeface="Arial" panose="020B0604020202020204" pitchFamily="34" charset="0"/>
              </a:rPr>
              <a:t> of PhD </a:t>
            </a:r>
            <a:r>
              <a:rPr lang="de-DE" altLang="de-DE" sz="2000" dirty="0" err="1">
                <a:solidFill>
                  <a:srgbClr val="002F5D"/>
                </a:solidFill>
                <a:cs typeface="Arial" panose="020B0604020202020204" pitchFamily="34" charset="0"/>
              </a:rPr>
              <a:t>students</a:t>
            </a:r>
            <a:r>
              <a:rPr lang="de-DE" altLang="de-DE" sz="2000" dirty="0">
                <a:solidFill>
                  <a:srgbClr val="002F5D"/>
                </a:solidFill>
                <a:cs typeface="Arial" panose="020B0604020202020204" pitchFamily="34" charset="0"/>
              </a:rPr>
              <a:t> </a:t>
            </a:r>
            <a:r>
              <a:rPr lang="de-DE" altLang="de-DE" sz="2000" dirty="0" err="1" smtClean="0">
                <a:solidFill>
                  <a:srgbClr val="002F5D"/>
                </a:solidFill>
                <a:cs typeface="Arial" panose="020B0604020202020204" pitchFamily="34" charset="0"/>
              </a:rPr>
              <a:t>guiding</a:t>
            </a:r>
            <a:r>
              <a:rPr lang="de-DE" altLang="de-DE" sz="2000" dirty="0" smtClean="0">
                <a:solidFill>
                  <a:srgbClr val="002F5D"/>
                </a:solidFill>
                <a:cs typeface="Arial" panose="020B0604020202020204" pitchFamily="34" charset="0"/>
              </a:rPr>
              <a:t> </a:t>
            </a:r>
            <a:r>
              <a:rPr lang="de-DE" altLang="de-DE" sz="2000" dirty="0">
                <a:solidFill>
                  <a:srgbClr val="002F5D"/>
                </a:solidFill>
                <a:cs typeface="Arial" panose="020B0604020202020204" pitchFamily="34" charset="0"/>
              </a:rPr>
              <a:t>Masterclasses </a:t>
            </a:r>
            <a:r>
              <a:rPr lang="de-DE" altLang="de-DE" sz="2000" dirty="0" err="1">
                <a:solidFill>
                  <a:srgbClr val="002F5D"/>
                </a:solidFill>
                <a:cs typeface="Arial" panose="020B0604020202020204" pitchFamily="34" charset="0"/>
              </a:rPr>
              <a:t>attended</a:t>
            </a:r>
            <a:r>
              <a:rPr lang="de-DE" altLang="de-DE" sz="2000" dirty="0">
                <a:solidFill>
                  <a:srgbClr val="002F5D"/>
                </a:solidFill>
                <a:cs typeface="Arial" panose="020B0604020202020204" pitchFamily="34" charset="0"/>
              </a:rPr>
              <a:t> a Masterclass </a:t>
            </a:r>
            <a:r>
              <a:rPr lang="de-DE" altLang="de-DE" sz="2000" dirty="0" err="1">
                <a:solidFill>
                  <a:srgbClr val="002F5D"/>
                </a:solidFill>
                <a:cs typeface="Arial" panose="020B0604020202020204" pitchFamily="34" charset="0"/>
              </a:rPr>
              <a:t>as</a:t>
            </a:r>
            <a:r>
              <a:rPr lang="de-DE" altLang="de-DE" sz="2000" dirty="0">
                <a:solidFill>
                  <a:srgbClr val="002F5D"/>
                </a:solidFill>
                <a:cs typeface="Arial" panose="020B0604020202020204" pitchFamily="34" charset="0"/>
              </a:rPr>
              <a:t> a high school </a:t>
            </a:r>
            <a:r>
              <a:rPr lang="de-DE" altLang="de-DE" sz="2000" dirty="0" err="1" smtClean="0">
                <a:solidFill>
                  <a:srgbClr val="002F5D"/>
                </a:solidFill>
                <a:cs typeface="Arial" panose="020B0604020202020204" pitchFamily="34" charset="0"/>
              </a:rPr>
              <a:t>student</a:t>
            </a:r>
            <a:endParaRPr lang="de-DE" sz="2000" dirty="0"/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373815" y="418478"/>
            <a:ext cx="10061575" cy="690563"/>
          </a:xfrm>
        </p:spPr>
        <p:txBody>
          <a:bodyPr/>
          <a:lstStyle/>
          <a:p>
            <a:r>
              <a:rPr lang="de-DE" sz="2400" b="1" dirty="0" err="1" smtClean="0">
                <a:solidFill>
                  <a:srgbClr val="002F5D"/>
                </a:solidFill>
              </a:rPr>
              <a:t>Inspire</a:t>
            </a:r>
            <a:r>
              <a:rPr lang="de-DE" sz="2400" b="1" dirty="0" smtClean="0">
                <a:solidFill>
                  <a:srgbClr val="002F5D"/>
                </a:solidFill>
              </a:rPr>
              <a:t> the </a:t>
            </a:r>
            <a:r>
              <a:rPr lang="de-DE" sz="2400" b="1" dirty="0" err="1" smtClean="0">
                <a:solidFill>
                  <a:srgbClr val="002F5D"/>
                </a:solidFill>
              </a:rPr>
              <a:t>next</a:t>
            </a:r>
            <a:r>
              <a:rPr lang="de-DE" sz="2400" b="1" dirty="0" smtClean="0">
                <a:solidFill>
                  <a:srgbClr val="002F5D"/>
                </a:solidFill>
              </a:rPr>
              <a:t> </a:t>
            </a:r>
            <a:r>
              <a:rPr lang="de-DE" sz="2400" b="1" dirty="0" err="1" smtClean="0">
                <a:solidFill>
                  <a:srgbClr val="002F5D"/>
                </a:solidFill>
              </a:rPr>
              <a:t>generation</a:t>
            </a:r>
            <a:r>
              <a:rPr lang="de-DE" sz="2400" b="1" dirty="0" smtClean="0">
                <a:solidFill>
                  <a:srgbClr val="002F5D"/>
                </a:solidFill>
              </a:rPr>
              <a:t> of </a:t>
            </a:r>
            <a:r>
              <a:rPr lang="de-DE" sz="2400" b="1" dirty="0" err="1" smtClean="0">
                <a:solidFill>
                  <a:srgbClr val="002F5D"/>
                </a:solidFill>
              </a:rPr>
              <a:t>scientists</a:t>
            </a:r>
            <a:endParaRPr lang="de-DE" sz="2400" b="1" dirty="0">
              <a:solidFill>
                <a:srgbClr val="002F5D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0" y="6361113"/>
            <a:ext cx="3600450" cy="349250"/>
          </a:xfrm>
        </p:spPr>
        <p:txBody>
          <a:bodyPr/>
          <a:lstStyle/>
          <a:p>
            <a:r>
              <a:rPr lang="de-DE" smtClean="0"/>
              <a:t>Uta Bilow, TU Dresden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11371263" y="6367463"/>
            <a:ext cx="820737" cy="354012"/>
          </a:xfrm>
        </p:spPr>
        <p:txBody>
          <a:bodyPr/>
          <a:lstStyle/>
          <a:p>
            <a:fld id="{13EBA283-81CD-428D-9703-4AE41BDC50A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6587404" y="1221324"/>
            <a:ext cx="4648133" cy="1330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347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000" b="0" dirty="0" smtClean="0"/>
              <a:t>Survey 2025 </a:t>
            </a:r>
            <a:r>
              <a:rPr lang="de-DE" sz="2000" b="0" dirty="0" err="1" smtClean="0"/>
              <a:t>among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young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physicists</a:t>
            </a:r>
            <a:r>
              <a:rPr lang="de-DE" sz="2000" b="0" dirty="0" smtClean="0"/>
              <a:t>/</a:t>
            </a:r>
            <a:r>
              <a:rPr lang="de-DE" sz="2000" b="0" dirty="0" err="1" smtClean="0"/>
              <a:t>students</a:t>
            </a:r>
            <a:r>
              <a:rPr lang="de-DE" sz="2000" b="0" dirty="0" smtClean="0"/>
              <a:t> in HEP:</a:t>
            </a:r>
          </a:p>
          <a:p>
            <a:endParaRPr lang="de-DE" sz="800" b="0" dirty="0" smtClean="0"/>
          </a:p>
          <a:p>
            <a:r>
              <a:rPr lang="de-DE" sz="2000" b="0" dirty="0" smtClean="0"/>
              <a:t>„</a:t>
            </a:r>
            <a:r>
              <a:rPr lang="de-DE" sz="2000" b="0" dirty="0" err="1" smtClean="0"/>
              <a:t>While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visiting</a:t>
            </a:r>
            <a:r>
              <a:rPr lang="de-DE" sz="2000" b="0" dirty="0" smtClean="0"/>
              <a:t> high school, I </a:t>
            </a:r>
            <a:r>
              <a:rPr lang="de-DE" sz="2000" b="0" dirty="0" err="1" smtClean="0"/>
              <a:t>attended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offers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from</a:t>
            </a:r>
            <a:r>
              <a:rPr lang="de-DE" sz="2000" b="0" dirty="0" smtClean="0"/>
              <a:t> Netzwerk Teilchenwelt.“  </a:t>
            </a:r>
            <a:br>
              <a:rPr lang="de-DE" sz="2000" b="0" dirty="0" smtClean="0"/>
            </a:br>
            <a:endParaRPr lang="de-DE" sz="2000" b="0" dirty="0"/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1043646042"/>
              </p:ext>
            </p:extLst>
          </p:nvPr>
        </p:nvGraphicFramePr>
        <p:xfrm>
          <a:off x="6855162" y="2262904"/>
          <a:ext cx="4380375" cy="354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6316161" y="5570965"/>
            <a:ext cx="52461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400" dirty="0">
                <a:solidFill>
                  <a:srgbClr val="002060"/>
                </a:solidFill>
              </a:rPr>
              <a:t>6</a:t>
            </a:r>
            <a:r>
              <a:rPr lang="de-DE" sz="1400" dirty="0" smtClean="0">
                <a:solidFill>
                  <a:srgbClr val="002060"/>
                </a:solidFill>
              </a:rPr>
              <a:t>4 </a:t>
            </a:r>
            <a:r>
              <a:rPr lang="de-DE" sz="1400" dirty="0" err="1" smtClean="0">
                <a:solidFill>
                  <a:srgbClr val="002060"/>
                </a:solidFill>
              </a:rPr>
              <a:t>persons</a:t>
            </a:r>
            <a:r>
              <a:rPr lang="de-DE" sz="1400" dirty="0" smtClean="0">
                <a:solidFill>
                  <a:srgbClr val="002060"/>
                </a:solidFill>
              </a:rPr>
              <a:t>. </a:t>
            </a:r>
            <a:r>
              <a:rPr lang="de-DE" sz="1400" dirty="0" err="1" smtClean="0">
                <a:solidFill>
                  <a:srgbClr val="002060"/>
                </a:solidFill>
              </a:rPr>
              <a:t>age</a:t>
            </a:r>
            <a:r>
              <a:rPr lang="de-DE" sz="1400" dirty="0" smtClean="0">
                <a:solidFill>
                  <a:srgbClr val="002060"/>
                </a:solidFill>
              </a:rPr>
              <a:t> &lt;36 </a:t>
            </a:r>
            <a:r>
              <a:rPr lang="de-DE" sz="1400" dirty="0" err="1" smtClean="0">
                <a:solidFill>
                  <a:srgbClr val="002060"/>
                </a:solidFill>
              </a:rPr>
              <a:t>years</a:t>
            </a:r>
            <a:r>
              <a:rPr lang="de-DE" sz="1400" dirty="0" smtClean="0">
                <a:solidFill>
                  <a:srgbClr val="002060"/>
                </a:solidFill>
              </a:rPr>
              <a:t>; </a:t>
            </a:r>
            <a:r>
              <a:rPr lang="de-DE" sz="1400" dirty="0" err="1" smtClean="0">
                <a:solidFill>
                  <a:srgbClr val="002060"/>
                </a:solidFill>
              </a:rPr>
              <a:t>highest</a:t>
            </a:r>
            <a:r>
              <a:rPr lang="de-DE" sz="1400" dirty="0" smtClean="0">
                <a:solidFill>
                  <a:srgbClr val="002060"/>
                </a:solidFill>
              </a:rPr>
              <a:t> grade = BA, MA </a:t>
            </a:r>
            <a:r>
              <a:rPr lang="de-DE" sz="1400" dirty="0" err="1" smtClean="0">
                <a:solidFill>
                  <a:srgbClr val="002060"/>
                </a:solidFill>
              </a:rPr>
              <a:t>or</a:t>
            </a:r>
            <a:r>
              <a:rPr lang="de-DE" sz="1400" dirty="0" smtClean="0">
                <a:solidFill>
                  <a:srgbClr val="002060"/>
                </a:solidFill>
              </a:rPr>
              <a:t> PhD; high school in Germany</a:t>
            </a:r>
            <a:endParaRPr lang="de-DE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3" grpId="0">
        <p:bldAsOne/>
      </p:bldGraphic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/>
          </p:nvPr>
        </p:nvSpPr>
        <p:spPr>
          <a:xfrm>
            <a:off x="534600" y="979560"/>
            <a:ext cx="7189674" cy="464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170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people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, 50%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female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</a:p>
          <a:p>
            <a:pPr marL="171360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Mainly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alumni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of CERN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workshops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Symbol"/>
              <a:buChar char="-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Now often studying physics or shortly before that 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2000" b="0" strike="noStrike" spc="-1" dirty="0" smtClean="0">
              <a:solidFill>
                <a:schemeClr val="accent1"/>
              </a:solidFill>
              <a:latin typeface="Wingdings"/>
            </a:endParaRPr>
          </a:p>
          <a:p>
            <a:pPr marL="0"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2000" b="1" strike="noStrike" spc="-1" dirty="0" smtClean="0">
                <a:solidFill>
                  <a:schemeClr val="accent1"/>
                </a:solidFill>
                <a:latin typeface="Wingdings"/>
              </a:rPr>
              <a:t></a:t>
            </a:r>
            <a:r>
              <a:rPr lang="de-DE" sz="2000" b="1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Close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connection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between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highly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motivated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students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and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research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groups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Central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offers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: Fellow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physics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schools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(HEP,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detectors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), “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Ask the expert“ 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lecture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series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(online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)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Local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offers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: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internships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,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excursions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,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invitation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to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outreach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events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,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colloquia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,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regulars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´ table, etc.</a:t>
            </a:r>
          </a:p>
        </p:txBody>
      </p:sp>
      <p:sp>
        <p:nvSpPr>
          <p:cNvPr id="935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chemeClr val="accent1"/>
                </a:solidFill>
                <a:latin typeface="Open Sans"/>
              </a:rPr>
              <a:t>Fellow program</a:t>
            </a:r>
            <a:endParaRPr lang="de-DE" sz="2400" b="0" strike="noStrike" spc="-1">
              <a:solidFill>
                <a:schemeClr val="dk1"/>
              </a:solidFill>
              <a:latin typeface="Open Sans"/>
            </a:endParaRPr>
          </a:p>
        </p:txBody>
      </p:sp>
      <p:grpSp>
        <p:nvGrpSpPr>
          <p:cNvPr id="936" name="Gruppieren 5"/>
          <p:cNvGrpSpPr/>
          <p:nvPr/>
        </p:nvGrpSpPr>
        <p:grpSpPr>
          <a:xfrm>
            <a:off x="5631120" y="371160"/>
            <a:ext cx="1425240" cy="1425240"/>
            <a:chOff x="5631120" y="371160"/>
            <a:chExt cx="1425240" cy="1425240"/>
          </a:xfrm>
        </p:grpSpPr>
        <p:pic>
          <p:nvPicPr>
            <p:cNvPr id="937" name="Grafik 6"/>
            <p:cNvPicPr/>
            <p:nvPr/>
          </p:nvPicPr>
          <p:blipFill>
            <a:blip r:embed="rId2"/>
            <a:stretch/>
          </p:blipFill>
          <p:spPr>
            <a:xfrm>
              <a:off x="5631120" y="371160"/>
              <a:ext cx="1425240" cy="1425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8" name="Textfeld 7"/>
            <p:cNvSpPr/>
            <p:nvPr/>
          </p:nvSpPr>
          <p:spPr>
            <a:xfrm>
              <a:off x="5899680" y="1411560"/>
              <a:ext cx="899640" cy="30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822960">
                <a:lnSpc>
                  <a:spcPct val="9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rgbClr val="002060"/>
                  </a:solidFill>
                  <a:latin typeface="Arial Narrow"/>
                </a:rPr>
                <a:t>SCHOOL</a:t>
              </a:r>
              <a:endParaRPr lang="de-DE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39" name="Gruppieren 8"/>
          <p:cNvGrpSpPr/>
          <p:nvPr/>
        </p:nvGrpSpPr>
        <p:grpSpPr>
          <a:xfrm>
            <a:off x="8380800" y="18360"/>
            <a:ext cx="1890720" cy="1850400"/>
            <a:chOff x="8380800" y="18360"/>
            <a:chExt cx="1890720" cy="1850400"/>
          </a:xfrm>
        </p:grpSpPr>
        <p:pic>
          <p:nvPicPr>
            <p:cNvPr id="940" name="Grafik 9"/>
            <p:cNvPicPr/>
            <p:nvPr/>
          </p:nvPicPr>
          <p:blipFill>
            <a:blip r:embed="rId3"/>
            <a:stretch/>
          </p:blipFill>
          <p:spPr>
            <a:xfrm>
              <a:off x="8382960" y="18360"/>
              <a:ext cx="1850400" cy="185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1" name="Textfeld 10"/>
            <p:cNvSpPr/>
            <p:nvPr/>
          </p:nvSpPr>
          <p:spPr>
            <a:xfrm>
              <a:off x="8380800" y="1420200"/>
              <a:ext cx="1890720" cy="30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822960">
                <a:lnSpc>
                  <a:spcPct val="9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rgbClr val="002060"/>
                  </a:solidFill>
                  <a:latin typeface="Arial Narrow"/>
                </a:rPr>
                <a:t>RESEARCH GROUPS</a:t>
              </a:r>
              <a:endParaRPr lang="de-DE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942" name="Nach unten gekrümmter Pfeil 11"/>
          <p:cNvSpPr/>
          <p:nvPr/>
        </p:nvSpPr>
        <p:spPr>
          <a:xfrm>
            <a:off x="7056720" y="642600"/>
            <a:ext cx="1323720" cy="5436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DC301"/>
          </a:solidFill>
          <a:ln>
            <a:solidFill>
              <a:srgbClr val="CDC3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822960">
              <a:lnSpc>
                <a:spcPct val="100000"/>
              </a:lnSpc>
              <a:tabLst>
                <a:tab pos="0" algn="l"/>
              </a:tabLst>
            </a:pPr>
            <a:endParaRPr lang="de-DE" sz="162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43" name="Grafik 12"/>
          <p:cNvPicPr/>
          <p:nvPr/>
        </p:nvPicPr>
        <p:blipFill>
          <a:blip r:embed="rId4"/>
          <a:stretch/>
        </p:blipFill>
        <p:spPr>
          <a:xfrm>
            <a:off x="9241560" y="1868760"/>
            <a:ext cx="2775960" cy="1930320"/>
          </a:xfrm>
          <a:prstGeom prst="rect">
            <a:avLst/>
          </a:prstGeom>
          <a:ln w="0">
            <a:noFill/>
          </a:ln>
        </p:spPr>
      </p:pic>
      <p:sp>
        <p:nvSpPr>
          <p:cNvPr id="944" name="Textfeld 13"/>
          <p:cNvSpPr/>
          <p:nvPr/>
        </p:nvSpPr>
        <p:spPr>
          <a:xfrm rot="16200000">
            <a:off x="10909800" y="2689200"/>
            <a:ext cx="194364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82296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>
                <a:solidFill>
                  <a:srgbClr val="FFFFFF"/>
                </a:solidFill>
                <a:latin typeface="Arial Narrow"/>
              </a:rPr>
              <a:t>© Saskia Plura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5" name="Grafik 14"/>
          <p:cNvPicPr/>
          <p:nvPr/>
        </p:nvPicPr>
        <p:blipFill>
          <a:blip r:embed="rId5"/>
          <a:stretch/>
        </p:blipFill>
        <p:spPr>
          <a:xfrm>
            <a:off x="9249840" y="4056840"/>
            <a:ext cx="2767680" cy="2035440"/>
          </a:xfrm>
          <a:prstGeom prst="rect">
            <a:avLst/>
          </a:prstGeom>
          <a:ln w="0">
            <a:noFill/>
          </a:ln>
        </p:spPr>
      </p:pic>
      <p:sp>
        <p:nvSpPr>
          <p:cNvPr id="946" name="Textfeld 15"/>
          <p:cNvSpPr/>
          <p:nvPr/>
        </p:nvSpPr>
        <p:spPr>
          <a:xfrm rot="16200000">
            <a:off x="10928880" y="5007240"/>
            <a:ext cx="194364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82296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>
                <a:solidFill>
                  <a:srgbClr val="FFFFFF"/>
                </a:solidFill>
                <a:latin typeface="Arial Narrow"/>
              </a:rPr>
              <a:t>© DESY by Ashley Jones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696" y="3615557"/>
            <a:ext cx="3325930" cy="2494786"/>
          </a:xfr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32444" y="366103"/>
            <a:ext cx="10061575" cy="690563"/>
          </a:xfrm>
        </p:spPr>
        <p:txBody>
          <a:bodyPr/>
          <a:lstStyle/>
          <a:p>
            <a:r>
              <a:rPr lang="de-DE" sz="2400" b="1" dirty="0" smtClean="0">
                <a:solidFill>
                  <a:srgbClr val="002F5D"/>
                </a:solidFill>
              </a:rPr>
              <a:t>Fellows in </a:t>
            </a:r>
            <a:r>
              <a:rPr lang="de-DE" sz="2400" b="1" dirty="0" err="1" smtClean="0">
                <a:solidFill>
                  <a:srgbClr val="002F5D"/>
                </a:solidFill>
              </a:rPr>
              <a:t>science</a:t>
            </a:r>
            <a:r>
              <a:rPr lang="de-DE" sz="2400" b="1" dirty="0" smtClean="0">
                <a:solidFill>
                  <a:srgbClr val="002F5D"/>
                </a:solidFill>
              </a:rPr>
              <a:t> and </a:t>
            </a:r>
            <a:r>
              <a:rPr lang="de-DE" sz="2400" b="1" dirty="0" err="1" smtClean="0">
                <a:solidFill>
                  <a:srgbClr val="002F5D"/>
                </a:solidFill>
              </a:rPr>
              <a:t>outreach</a:t>
            </a:r>
            <a:endParaRPr lang="de-DE" sz="2400" b="1" dirty="0">
              <a:solidFill>
                <a:srgbClr val="002F5D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0"/>
          <a:stretch/>
        </p:blipFill>
        <p:spPr>
          <a:xfrm>
            <a:off x="1963138" y="926411"/>
            <a:ext cx="3532498" cy="2033357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1928306" y="2984545"/>
            <a:ext cx="33207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600" dirty="0" smtClean="0">
                <a:solidFill>
                  <a:srgbClr val="002060"/>
                </a:solidFill>
              </a:rPr>
              <a:t>Fellows at CERN70 in Berlin </a:t>
            </a:r>
            <a:r>
              <a:rPr lang="de-DE" sz="1600" dirty="0" err="1" smtClean="0">
                <a:solidFill>
                  <a:srgbClr val="002060"/>
                </a:solidFill>
              </a:rPr>
              <a:t>helping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as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guides</a:t>
            </a:r>
            <a:endParaRPr lang="de-DE" sz="1600" dirty="0">
              <a:solidFill>
                <a:srgbClr val="002060"/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800" y="1687217"/>
            <a:ext cx="1794477" cy="2329830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8173277" y="3453681"/>
            <a:ext cx="30040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600" dirty="0" smtClean="0">
                <a:solidFill>
                  <a:srgbClr val="002060"/>
                </a:solidFill>
              </a:rPr>
              <a:t>Fellow Lukas: </a:t>
            </a:r>
            <a:r>
              <a:rPr lang="de-DE" sz="1600" dirty="0" err="1" smtClean="0">
                <a:solidFill>
                  <a:srgbClr val="002060"/>
                </a:solidFill>
              </a:rPr>
              <a:t>From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internship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to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authorship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smtClean="0">
                <a:solidFill>
                  <a:srgbClr val="002060"/>
                </a:solidFill>
                <a:hlinkClick r:id="rId6"/>
              </a:rPr>
              <a:t>ATLAS </a:t>
            </a:r>
            <a:r>
              <a:rPr lang="de-DE" sz="1600" dirty="0" err="1" smtClean="0">
                <a:solidFill>
                  <a:srgbClr val="002060"/>
                </a:solidFill>
                <a:hlinkClick r:id="rId6"/>
              </a:rPr>
              <a:t>blog</a:t>
            </a:r>
            <a:endParaRPr lang="de-DE" sz="1600" dirty="0">
              <a:solidFill>
                <a:srgbClr val="00206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83" y="926411"/>
            <a:ext cx="1594923" cy="280738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5" t="511"/>
          <a:stretch/>
        </p:blipFill>
        <p:spPr>
          <a:xfrm>
            <a:off x="6378800" y="4256809"/>
            <a:ext cx="3526931" cy="187974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684" y="248160"/>
            <a:ext cx="2716037" cy="3092052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339263" y="197794"/>
            <a:ext cx="198442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600" dirty="0" smtClean="0">
                <a:solidFill>
                  <a:srgbClr val="002060"/>
                </a:solidFill>
              </a:rPr>
              <a:t>School </a:t>
            </a:r>
            <a:r>
              <a:rPr lang="de-DE" sz="1600" i="1" dirty="0" err="1" smtClean="0">
                <a:solidFill>
                  <a:srgbClr val="002060"/>
                </a:solidFill>
              </a:rPr>
              <a:t>Introduction</a:t>
            </a:r>
            <a:r>
              <a:rPr lang="de-DE" sz="1600" i="1" dirty="0" smtClean="0">
                <a:solidFill>
                  <a:srgbClr val="002060"/>
                </a:solidFill>
              </a:rPr>
              <a:t> </a:t>
            </a:r>
            <a:r>
              <a:rPr lang="de-DE" sz="1600" i="1" dirty="0" err="1" smtClean="0">
                <a:solidFill>
                  <a:srgbClr val="002060"/>
                </a:solidFill>
              </a:rPr>
              <a:t>to</a:t>
            </a:r>
            <a:r>
              <a:rPr lang="de-DE" sz="1600" i="1" dirty="0" smtClean="0">
                <a:solidFill>
                  <a:srgbClr val="002060"/>
                </a:solidFill>
              </a:rPr>
              <a:t> the </a:t>
            </a:r>
            <a:r>
              <a:rPr lang="de-DE" sz="1600" i="1" dirty="0" err="1" smtClean="0">
                <a:solidFill>
                  <a:srgbClr val="002060"/>
                </a:solidFill>
              </a:rPr>
              <a:t>Terascale</a:t>
            </a:r>
            <a:r>
              <a:rPr lang="de-DE" sz="1600" i="1" dirty="0" smtClean="0">
                <a:solidFill>
                  <a:srgbClr val="002060"/>
                </a:solidFill>
              </a:rPr>
              <a:t> </a:t>
            </a:r>
            <a:r>
              <a:rPr lang="de-DE" sz="1600" dirty="0" smtClean="0">
                <a:solidFill>
                  <a:srgbClr val="002060"/>
                </a:solidFill>
              </a:rPr>
              <a:t>for Fellows and </a:t>
            </a:r>
            <a:r>
              <a:rPr lang="de-DE" sz="1600" dirty="0" err="1" smtClean="0">
                <a:solidFill>
                  <a:srgbClr val="002060"/>
                </a:solidFill>
              </a:rPr>
              <a:t>B.Sc.students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7861" y="5353213"/>
            <a:ext cx="200528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600" dirty="0" smtClean="0">
                <a:solidFill>
                  <a:srgbClr val="002060"/>
                </a:solidFill>
              </a:rPr>
              <a:t>Fellow Julia Els in </a:t>
            </a:r>
            <a:r>
              <a:rPr lang="de-DE" sz="1600" dirty="0" err="1" smtClean="0">
                <a:solidFill>
                  <a:srgbClr val="002060"/>
                </a:solidFill>
              </a:rPr>
              <a:t>panel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discussion</a:t>
            </a:r>
            <a:r>
              <a:rPr lang="de-DE" sz="1600" dirty="0" smtClean="0">
                <a:solidFill>
                  <a:srgbClr val="002060"/>
                </a:solidFill>
              </a:rPr>
              <a:t> at CERN70 </a:t>
            </a:r>
            <a:r>
              <a:rPr lang="de-DE" sz="1600" dirty="0" smtClean="0">
                <a:solidFill>
                  <a:srgbClr val="002060"/>
                </a:solidFill>
                <a:hlinkClick r:id="rId10"/>
              </a:rPr>
              <a:t>LinkedIn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905731" y="4642044"/>
            <a:ext cx="2042835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</a:pPr>
            <a:r>
              <a:rPr lang="de-DE" sz="1600" dirty="0" smtClean="0">
                <a:solidFill>
                  <a:srgbClr val="002060"/>
                </a:solidFill>
              </a:rPr>
              <a:t>Fellows </a:t>
            </a:r>
            <a:r>
              <a:rPr lang="de-DE" sz="1600" dirty="0" err="1" smtClean="0">
                <a:solidFill>
                  <a:srgbClr val="002060"/>
                </a:solidFill>
              </a:rPr>
              <a:t>invite</a:t>
            </a:r>
            <a:r>
              <a:rPr lang="de-DE" sz="1600" dirty="0" smtClean="0">
                <a:solidFill>
                  <a:srgbClr val="002060"/>
                </a:solidFill>
              </a:rPr>
              <a:t> prominent </a:t>
            </a:r>
            <a:r>
              <a:rPr lang="de-DE" sz="1600" dirty="0" err="1">
                <a:solidFill>
                  <a:srgbClr val="002060"/>
                </a:solidFill>
              </a:rPr>
              <a:t>speakers</a:t>
            </a:r>
            <a:r>
              <a:rPr lang="de-DE" sz="1600" dirty="0">
                <a:solidFill>
                  <a:srgbClr val="002060"/>
                </a:solidFill>
              </a:rPr>
              <a:t> for </a:t>
            </a:r>
            <a:r>
              <a:rPr lang="de-DE" sz="1600" dirty="0" smtClean="0">
                <a:solidFill>
                  <a:srgbClr val="002060"/>
                </a:solidFill>
              </a:rPr>
              <a:t>       </a:t>
            </a:r>
            <a:r>
              <a:rPr lang="de-DE" sz="1600" i="1" dirty="0" smtClean="0">
                <a:solidFill>
                  <a:srgbClr val="002060"/>
                </a:solidFill>
              </a:rPr>
              <a:t>Ask </a:t>
            </a:r>
            <a:r>
              <a:rPr lang="de-DE" sz="1600" i="1" dirty="0">
                <a:solidFill>
                  <a:srgbClr val="002060"/>
                </a:solidFill>
              </a:rPr>
              <a:t>the </a:t>
            </a:r>
            <a:r>
              <a:rPr lang="de-DE" sz="1600" i="1" dirty="0" smtClean="0">
                <a:solidFill>
                  <a:srgbClr val="002060"/>
                </a:solidFill>
              </a:rPr>
              <a:t>expert</a:t>
            </a:r>
            <a:r>
              <a:rPr lang="de-DE" sz="1600" dirty="0" smtClean="0">
                <a:solidFill>
                  <a:srgbClr val="002060"/>
                </a:solidFill>
              </a:rPr>
              <a:t>: Ranga </a:t>
            </a:r>
            <a:r>
              <a:rPr lang="de-DE" sz="1600" dirty="0">
                <a:solidFill>
                  <a:srgbClr val="002060"/>
                </a:solidFill>
              </a:rPr>
              <a:t>Yogeshwar, Reinhard </a:t>
            </a:r>
            <a:r>
              <a:rPr lang="de-DE" sz="1600" dirty="0" err="1" smtClean="0">
                <a:solidFill>
                  <a:srgbClr val="002060"/>
                </a:solidFill>
              </a:rPr>
              <a:t>Genzel</a:t>
            </a:r>
            <a:r>
              <a:rPr lang="de-DE" sz="1600" dirty="0" smtClean="0">
                <a:solidFill>
                  <a:srgbClr val="002060"/>
                </a:solidFill>
              </a:rPr>
              <a:t>...</a:t>
            </a:r>
            <a:endParaRPr lang="de-DE" sz="1600" dirty="0">
              <a:solidFill>
                <a:srgbClr val="00206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  <a:buFont typeface="Arial Narrow" panose="020B0606020202030204" pitchFamily="34" charset="0"/>
              <a:buChar char="►"/>
            </a:pPr>
            <a:endParaRPr lang="de-DE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74800" y="345960"/>
            <a:ext cx="105804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Mobile Exhibition: </a:t>
            </a:r>
            <a:r>
              <a:rPr lang="de-DE" sz="2400" b="1" strike="noStrike" spc="-1" dirty="0">
                <a:solidFill>
                  <a:schemeClr val="accent1"/>
                </a:solidFill>
                <a:latin typeface="Open Sans"/>
              </a:rPr>
              <a:t>Urknall unterwegs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/>
          </p:nvPr>
        </p:nvSpPr>
        <p:spPr>
          <a:xfrm>
            <a:off x="874800" y="919440"/>
            <a:ext cx="8497440" cy="492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840" indent="-285840" defTabSz="914400"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Pop-up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exhibition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on particle physics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285840" indent="-285840" defTabSz="914400"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Target audience: general public, people with less affinity for science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285840" indent="-285840" defTabSz="914400"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Shown in public places (market place, pedestrian zone, …)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37840" lvl="2" indent="-285840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Tunnel: time travel through the history of the universe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37840" lvl="2" indent="-285840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2 Elements: Interactions and particles, Research methods, spin-offs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37840" lvl="2" indent="-285840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Pavilion with games (Particle Twister, Particle </a:t>
            </a:r>
            <a:r>
              <a:rPr lang="en-US" sz="2000" b="0" strike="noStrike" spc="-1" dirty="0" err="1">
                <a:solidFill>
                  <a:schemeClr val="accent1"/>
                </a:solidFill>
                <a:latin typeface="Open Sans"/>
              </a:rPr>
              <a:t>Yenga</a:t>
            </a: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, Lego building blocks)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16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971" name="Inhaltsplatzhalter 2"/>
          <p:cNvSpPr/>
          <p:nvPr/>
        </p:nvSpPr>
        <p:spPr>
          <a:xfrm>
            <a:off x="3764160" y="3931920"/>
            <a:ext cx="8427240" cy="26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013476"/>
              </a:solidFill>
              <a:latin typeface="Arial Narrow"/>
            </a:endParaRPr>
          </a:p>
        </p:txBody>
      </p:sp>
      <p:pic>
        <p:nvPicPr>
          <p:cNvPr id="973" name="Grafik 10"/>
          <p:cNvPicPr/>
          <p:nvPr/>
        </p:nvPicPr>
        <p:blipFill>
          <a:blip r:embed="rId2"/>
          <a:stretch/>
        </p:blipFill>
        <p:spPr>
          <a:xfrm>
            <a:off x="3688560" y="3838960"/>
            <a:ext cx="3349800" cy="2231640"/>
          </a:xfrm>
          <a:prstGeom prst="rect">
            <a:avLst/>
          </a:prstGeom>
          <a:ln w="0">
            <a:noFill/>
          </a:ln>
        </p:spPr>
      </p:pic>
      <p:pic>
        <p:nvPicPr>
          <p:cNvPr id="975" name="Grafik 20"/>
          <p:cNvPicPr/>
          <p:nvPr/>
        </p:nvPicPr>
        <p:blipFill>
          <a:blip r:embed="rId3"/>
          <a:srcRect l="-795"/>
          <a:stretch/>
        </p:blipFill>
        <p:spPr>
          <a:xfrm>
            <a:off x="7191720" y="3838960"/>
            <a:ext cx="4922640" cy="2231640"/>
          </a:xfrm>
          <a:prstGeom prst="rect">
            <a:avLst/>
          </a:prstGeom>
          <a:ln w="0">
            <a:noFill/>
          </a:ln>
        </p:spPr>
      </p:pic>
      <p:pic>
        <p:nvPicPr>
          <p:cNvPr id="976" name="Grafik 21"/>
          <p:cNvPicPr/>
          <p:nvPr/>
        </p:nvPicPr>
        <p:blipFill>
          <a:blip r:embed="rId4"/>
          <a:stretch/>
        </p:blipFill>
        <p:spPr>
          <a:xfrm>
            <a:off x="105480" y="3838960"/>
            <a:ext cx="3429360" cy="223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74800" y="345960"/>
            <a:ext cx="105804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chemeClr val="accent1"/>
                </a:solidFill>
                <a:latin typeface="Open Sans"/>
              </a:rPr>
              <a:t>Urknall unterwegs: Urknall Guides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/>
          </p:nvPr>
        </p:nvSpPr>
        <p:spPr>
          <a:xfrm>
            <a:off x="874800" y="893768"/>
            <a:ext cx="4682971" cy="399105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None/>
            </a:pP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Students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and Fellows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from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universities</a:t>
            </a:r>
            <a:endParaRPr lang="de-DE" sz="2000" b="0" strike="noStrike" spc="-1" dirty="0" smtClean="0">
              <a:solidFill>
                <a:schemeClr val="accent1"/>
              </a:solidFill>
              <a:latin typeface="Open Sans"/>
            </a:endParaRPr>
          </a:p>
          <a:p>
            <a:pPr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Tx/>
              <a:buChar char="-"/>
            </a:pP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arouse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interest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endParaRPr lang="de-DE" sz="2000" spc="-1" dirty="0">
              <a:solidFill>
                <a:schemeClr val="accent1"/>
              </a:solidFill>
              <a:latin typeface="Open Sans"/>
            </a:endParaRPr>
          </a:p>
          <a:p>
            <a:pPr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Tx/>
              <a:buChar char="-"/>
            </a:pPr>
            <a:r>
              <a:rPr lang="de-DE" sz="2000" spc="-1" dirty="0" err="1" smtClean="0">
                <a:solidFill>
                  <a:schemeClr val="accent1"/>
                </a:solidFill>
                <a:latin typeface="Open Sans"/>
              </a:rPr>
              <a:t>convey</a:t>
            </a:r>
            <a:r>
              <a:rPr lang="de-DE" sz="2000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spc="-1" dirty="0" err="1" smtClean="0">
                <a:solidFill>
                  <a:schemeClr val="accent1"/>
                </a:solidFill>
                <a:latin typeface="Open Sans"/>
              </a:rPr>
              <a:t>pyhsics</a:t>
            </a:r>
            <a:r>
              <a:rPr lang="de-DE" sz="2000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spc="-1" dirty="0" err="1" smtClean="0">
                <a:solidFill>
                  <a:schemeClr val="accent1"/>
                </a:solidFill>
                <a:latin typeface="Open Sans"/>
              </a:rPr>
              <a:t>content</a:t>
            </a:r>
            <a:endParaRPr lang="de-DE" sz="2000" spc="-1" dirty="0">
              <a:solidFill>
                <a:schemeClr val="accent1"/>
              </a:solidFill>
              <a:latin typeface="Open Sans"/>
            </a:endParaRPr>
          </a:p>
          <a:p>
            <a:pPr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FontTx/>
              <a:buChar char="-"/>
            </a:pP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supervise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games</a:t>
            </a:r>
            <a:endParaRPr lang="de-DE" sz="2000" b="0" strike="noStrike" spc="-1" dirty="0" smtClean="0">
              <a:solidFill>
                <a:schemeClr val="accent1"/>
              </a:solidFill>
              <a:latin typeface="Open Sans"/>
            </a:endParaRPr>
          </a:p>
          <a:p>
            <a:pPr marL="0" indent="0"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buNone/>
            </a:pPr>
            <a:endParaRPr lang="de-DE" sz="2000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14000"/>
              </a:lnSpc>
              <a:spcBef>
                <a:spcPts val="601"/>
              </a:spcBef>
              <a:buNone/>
            </a:pPr>
            <a:r>
              <a:rPr lang="de-DE" sz="2000" spc="-1" dirty="0" smtClean="0">
                <a:solidFill>
                  <a:schemeClr val="accent1"/>
                </a:solidFill>
                <a:latin typeface="Open Sans"/>
              </a:rPr>
              <a:t>Team </a:t>
            </a:r>
            <a:r>
              <a:rPr lang="de-DE" sz="2000" spc="-1" dirty="0" err="1">
                <a:solidFill>
                  <a:schemeClr val="accent1"/>
                </a:solidFill>
                <a:latin typeface="Open Sans"/>
              </a:rPr>
              <a:t>effort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16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971" name="Inhaltsplatzhalter 2"/>
          <p:cNvSpPr/>
          <p:nvPr/>
        </p:nvSpPr>
        <p:spPr>
          <a:xfrm>
            <a:off x="3764160" y="3931920"/>
            <a:ext cx="8427240" cy="26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013476"/>
              </a:solidFill>
              <a:latin typeface="Arial Narrow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8D5CA9-8077-46C4-86EE-16D3EF88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012480" y="3740952"/>
            <a:ext cx="3228000" cy="21004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1A8CE30-954E-4DB1-A7B4-D0BA26A79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80" y="3743753"/>
            <a:ext cx="3154800" cy="20976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35AFFC-2DF8-45DE-896E-72A55AEDD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62" y="724661"/>
            <a:ext cx="3818960" cy="2819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AEDD1B-19CB-43D8-B560-1C65D6A42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8"/>
          <a:stretch/>
        </p:blipFill>
        <p:spPr>
          <a:xfrm>
            <a:off x="7905680" y="3741641"/>
            <a:ext cx="3154800" cy="21200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7A54C1-C55B-487B-AF13-45637DB56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987" y="1106931"/>
            <a:ext cx="2790277" cy="20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74800" y="345960"/>
            <a:ext cx="105804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chemeClr val="accent1"/>
                </a:solidFill>
                <a:latin typeface="Open Sans"/>
              </a:rPr>
              <a:t>Urknall unterwegs: Interaction </a:t>
            </a:r>
            <a:r>
              <a:rPr lang="de-DE" sz="2400" b="1" strike="noStrike" spc="-1" dirty="0" err="1">
                <a:solidFill>
                  <a:schemeClr val="accent1"/>
                </a:solidFill>
                <a:latin typeface="Open Sans"/>
              </a:rPr>
              <a:t>parts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971" name="Inhaltsplatzhalter 2"/>
          <p:cNvSpPr/>
          <p:nvPr/>
        </p:nvSpPr>
        <p:spPr>
          <a:xfrm>
            <a:off x="3764160" y="3931920"/>
            <a:ext cx="8427240" cy="26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013476"/>
              </a:solidFill>
              <a:latin typeface="Arial Narrow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E7068F-DD95-4C22-9D57-5F3CFA586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2" y="2072811"/>
            <a:ext cx="3850640" cy="28879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51EFC7-FE0D-45BD-B883-8C1D56435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7795" y="2143957"/>
            <a:ext cx="4419801" cy="33148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F781A52-64AF-4AB5-9C39-E9450D45A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0220" y="2870023"/>
            <a:ext cx="4429963" cy="18735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009703-0DFF-4E55-A573-FA4D9B9F4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65" y="1581320"/>
            <a:ext cx="2028537" cy="15214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3D68393-7329-478D-A3D7-5DA72E490F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/>
        </p:blipFill>
        <p:spPr>
          <a:xfrm>
            <a:off x="3875765" y="3190240"/>
            <a:ext cx="2057835" cy="282137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7878058-DCC1-425C-A0BF-F1C74EEE1A97}"/>
              </a:ext>
            </a:extLst>
          </p:cNvPr>
          <p:cNvSpPr/>
          <p:nvPr/>
        </p:nvSpPr>
        <p:spPr>
          <a:xfrm>
            <a:off x="402429" y="846384"/>
            <a:ext cx="11422692" cy="388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1"/>
              </a:spcBef>
              <a:buClr>
                <a:srgbClr val="00305D"/>
              </a:buClr>
              <a:tabLst>
                <a:tab pos="722313" algn="l"/>
                <a:tab pos="3405188" algn="l"/>
                <a:tab pos="7170738" algn="l"/>
              </a:tabLst>
            </a:pPr>
            <a:r>
              <a:rPr lang="de-DE" spc="-1" dirty="0" smtClean="0">
                <a:solidFill>
                  <a:schemeClr val="accent1"/>
                </a:solidFill>
              </a:rPr>
              <a:t>	Lego </a:t>
            </a:r>
            <a:r>
              <a:rPr lang="de-DE" spc="-1" dirty="0">
                <a:solidFill>
                  <a:schemeClr val="accent1"/>
                </a:solidFill>
              </a:rPr>
              <a:t>	</a:t>
            </a:r>
            <a:r>
              <a:rPr lang="de-DE" spc="-1" dirty="0" smtClean="0">
                <a:solidFill>
                  <a:schemeClr val="accent1"/>
                </a:solidFill>
              </a:rPr>
              <a:t>Quark-Tower </a:t>
            </a:r>
            <a:r>
              <a:rPr lang="de-DE" spc="-1" dirty="0">
                <a:solidFill>
                  <a:schemeClr val="accent1"/>
                </a:solidFill>
              </a:rPr>
              <a:t>(Jenga)	        Particle-Twister</a:t>
            </a:r>
          </a:p>
        </p:txBody>
      </p:sp>
    </p:spTree>
    <p:extLst>
      <p:ext uri="{BB962C8B-B14F-4D97-AF65-F5344CB8AC3E}">
        <p14:creationId xmlns:p14="http://schemas.microsoft.com/office/powerpoint/2010/main" val="18226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74800" y="345960"/>
            <a:ext cx="10580400" cy="35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>
                <a:solidFill>
                  <a:schemeClr val="accent1"/>
                </a:solidFill>
                <a:latin typeface="Open Sans"/>
              </a:rPr>
              <a:t>Urknall unterwegs: Review </a:t>
            </a: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2022-2024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971" name="Inhaltsplatzhalter 2"/>
          <p:cNvSpPr/>
          <p:nvPr/>
        </p:nvSpPr>
        <p:spPr>
          <a:xfrm>
            <a:off x="3764160" y="3931920"/>
            <a:ext cx="8427240" cy="26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013476"/>
              </a:solidFill>
              <a:latin typeface="Arial Narrow"/>
            </a:endParaRPr>
          </a:p>
        </p:txBody>
      </p:sp>
      <p:pic>
        <p:nvPicPr>
          <p:cNvPr id="978" name="Grafik 13"/>
          <p:cNvPicPr/>
          <p:nvPr/>
        </p:nvPicPr>
        <p:blipFill>
          <a:blip r:embed="rId2"/>
          <a:stretch/>
        </p:blipFill>
        <p:spPr>
          <a:xfrm>
            <a:off x="10517040" y="145800"/>
            <a:ext cx="1523520" cy="479520"/>
          </a:xfrm>
          <a:prstGeom prst="rect">
            <a:avLst/>
          </a:prstGeom>
          <a:ln w="0"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197387-67B2-4424-9DCF-05EB6A0EC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94" y="1123680"/>
            <a:ext cx="3078480" cy="23088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B95F97-511A-41CC-A4D6-E789D9790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94" y="3554892"/>
            <a:ext cx="3078480" cy="20510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C48CD8-F1BA-4DE0-A47C-7B3C37C73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70" y="1113628"/>
            <a:ext cx="2532819" cy="33770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7CA6CD-F0E8-4F97-A155-644A818EA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20" y="3768050"/>
            <a:ext cx="2927682" cy="21957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ED9250-513D-4BA1-9040-31DEEFC718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0" y="3474069"/>
            <a:ext cx="2804160" cy="2103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64C145E-B8DC-422F-BBAC-072B1E11CB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2" b="20852"/>
          <a:stretch/>
        </p:blipFill>
        <p:spPr>
          <a:xfrm>
            <a:off x="352090" y="1146448"/>
            <a:ext cx="3606800" cy="16711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A0C856E-A9EC-46AE-B975-A4DDCA3202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85" y="1144000"/>
            <a:ext cx="1501140" cy="200152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D433201-6E88-410A-AC44-41AB86A07A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51" y="4580411"/>
            <a:ext cx="1086830" cy="144924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E3E65EA-55D5-4374-BCAD-467D5587D1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5" b="56148"/>
          <a:stretch/>
        </p:blipFill>
        <p:spPr>
          <a:xfrm>
            <a:off x="10061791" y="4553195"/>
            <a:ext cx="1778119" cy="14826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616550" y="3056694"/>
            <a:ext cx="4456009" cy="923330"/>
          </a:xfrm>
          <a:prstGeom prst="rect">
            <a:avLst/>
          </a:prstGeom>
          <a:solidFill>
            <a:schemeClr val="bg1"/>
          </a:solidFill>
          <a:ln>
            <a:solidFill>
              <a:srgbClr val="002F5D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F5D"/>
                </a:solidFill>
              </a:rPr>
              <a:t>See also </a:t>
            </a:r>
            <a:r>
              <a:rPr lang="de-DE" dirty="0">
                <a:solidFill>
                  <a:schemeClr val="bg1"/>
                </a:solidFill>
                <a:hlinkClick r:id="rId12"/>
              </a:rPr>
              <a:t>https://www.teilchenwelt.de/angebote/urknall-unterwegs/stationen</a:t>
            </a:r>
            <a:r>
              <a:rPr lang="de-DE" dirty="0" smtClean="0">
                <a:solidFill>
                  <a:schemeClr val="bg1"/>
                </a:solidFill>
                <a:hlinkClick r:id="rId12"/>
              </a:rPr>
              <a:t>/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02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Rechteck 12"/>
          <p:cNvSpPr/>
          <p:nvPr/>
        </p:nvSpPr>
        <p:spPr>
          <a:xfrm>
            <a:off x="1523880" y="0"/>
            <a:ext cx="1907280" cy="302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2" name="PlaceHolder 1"/>
          <p:cNvSpPr>
            <a:spLocks noGrp="1"/>
          </p:cNvSpPr>
          <p:nvPr>
            <p:ph/>
          </p:nvPr>
        </p:nvSpPr>
        <p:spPr>
          <a:xfrm>
            <a:off x="534600" y="979560"/>
            <a:ext cx="111348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None/>
            </a:pPr>
            <a:r>
              <a:rPr lang="en-US" sz="2200" spc="-1" dirty="0">
                <a:solidFill>
                  <a:srgbClr val="013476"/>
                </a:solidFill>
              </a:rPr>
              <a:t>Outreach is </a:t>
            </a:r>
            <a:r>
              <a:rPr lang="en-US" sz="2200" b="1" spc="-1" dirty="0">
                <a:solidFill>
                  <a:srgbClr val="013476"/>
                </a:solidFill>
              </a:rPr>
              <a:t>integral part of our research </a:t>
            </a:r>
            <a:r>
              <a:rPr lang="en-US" sz="2200" spc="-1" dirty="0">
                <a:solidFill>
                  <a:srgbClr val="013476"/>
                </a:solidFill>
              </a:rPr>
              <a:t>… and increasingly important for </a:t>
            </a:r>
            <a:r>
              <a:rPr lang="en-US" sz="2200" b="1" spc="-1" dirty="0">
                <a:solidFill>
                  <a:srgbClr val="013476"/>
                </a:solidFill>
              </a:rPr>
              <a:t>your career </a:t>
            </a:r>
            <a:r>
              <a:rPr lang="en-US" sz="2200" spc="-1" dirty="0">
                <a:solidFill>
                  <a:srgbClr val="013476"/>
                </a:solidFill>
              </a:rPr>
              <a:t>− be it for scholarships, grant applications or appointments</a:t>
            </a:r>
            <a:endParaRPr lang="de-DE" sz="2200" b="0" strike="noStrike" spc="-1" dirty="0" smtClean="0">
              <a:solidFill>
                <a:srgbClr val="013476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Arial"/>
              <a:buChar char="•"/>
            </a:pPr>
            <a:r>
              <a:rPr lang="de-DE" sz="2000" b="0" strike="noStrike" spc="-1" dirty="0" err="1" smtClean="0">
                <a:solidFill>
                  <a:srgbClr val="013476"/>
                </a:solidFill>
                <a:latin typeface="Open Sans"/>
              </a:rPr>
              <a:t>Informing</a:t>
            </a:r>
            <a:r>
              <a:rPr lang="de-DE" sz="2000" b="0" strike="noStrike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the </a:t>
            </a:r>
            <a:r>
              <a:rPr lang="de-DE" sz="2000" b="1" strike="noStrike" spc="-1" dirty="0" err="1">
                <a:solidFill>
                  <a:srgbClr val="013476"/>
                </a:solidFill>
                <a:latin typeface="Open Sans"/>
              </a:rPr>
              <a:t>public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is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our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duty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as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scientists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13476"/>
                </a:solidFill>
                <a:latin typeface="Open Sans"/>
              </a:rPr>
              <a:t>Inspiring the </a:t>
            </a:r>
            <a:r>
              <a:rPr lang="en-US" sz="2000" b="1" strike="noStrike" spc="-1" dirty="0">
                <a:solidFill>
                  <a:srgbClr val="013476"/>
                </a:solidFill>
                <a:latin typeface="Open Sans"/>
              </a:rPr>
              <a:t>next generation </a:t>
            </a:r>
            <a:r>
              <a:rPr lang="en-US" sz="2000" b="0" strike="noStrike" spc="-1" dirty="0">
                <a:solidFill>
                  <a:srgbClr val="013476"/>
                </a:solidFill>
                <a:latin typeface="Open Sans"/>
              </a:rPr>
              <a:t>is an important task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13476"/>
                </a:solidFill>
                <a:latin typeface="Open Sans"/>
              </a:rPr>
              <a:t>Outreach brings </a:t>
            </a:r>
            <a:r>
              <a:rPr lang="en-US" sz="2000" b="1" strike="noStrike" spc="-1" dirty="0">
                <a:solidFill>
                  <a:srgbClr val="013476"/>
                </a:solidFill>
                <a:latin typeface="Open Sans"/>
              </a:rPr>
              <a:t>personal benefit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None/>
            </a:pPr>
            <a:r>
              <a:rPr lang="de-DE" sz="2200" b="1" strike="noStrike" spc="-1" dirty="0" smtClean="0">
                <a:solidFill>
                  <a:srgbClr val="013476"/>
                </a:solidFill>
                <a:latin typeface="Open Sans"/>
              </a:rPr>
              <a:t>Lots </a:t>
            </a:r>
            <a:r>
              <a:rPr lang="de-DE" sz="2200" b="1" strike="noStrike" spc="-1" dirty="0">
                <a:solidFill>
                  <a:srgbClr val="013476"/>
                </a:solidFill>
                <a:latin typeface="Open Sans"/>
              </a:rPr>
              <a:t>of </a:t>
            </a:r>
            <a:r>
              <a:rPr lang="de-DE" sz="2200" b="1" strike="noStrike" spc="-1" dirty="0" err="1">
                <a:solidFill>
                  <a:srgbClr val="013476"/>
                </a:solidFill>
                <a:latin typeface="Open Sans"/>
              </a:rPr>
              <a:t>opportunities</a:t>
            </a:r>
            <a:r>
              <a:rPr lang="de-DE" sz="2200" b="1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200" b="0" strike="noStrike" spc="-1" dirty="0" err="1">
                <a:solidFill>
                  <a:srgbClr val="013476"/>
                </a:solidFill>
                <a:latin typeface="Open Sans"/>
              </a:rPr>
              <a:t>to</a:t>
            </a:r>
            <a:r>
              <a:rPr lang="de-DE" sz="22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200" b="0" strike="noStrike" spc="-1" dirty="0" err="1">
                <a:solidFill>
                  <a:srgbClr val="013476"/>
                </a:solidFill>
                <a:latin typeface="Open Sans"/>
              </a:rPr>
              <a:t>engage</a:t>
            </a:r>
            <a:r>
              <a:rPr lang="de-DE" sz="2200" b="0" strike="noStrike" spc="-1" dirty="0">
                <a:solidFill>
                  <a:srgbClr val="013476"/>
                </a:solidFill>
                <a:latin typeface="Open Sans"/>
              </a:rPr>
              <a:t>, w</a:t>
            </a:r>
            <a:r>
              <a:rPr lang="en-US" sz="2200" b="0" strike="noStrike" spc="-1" dirty="0">
                <a:solidFill>
                  <a:srgbClr val="013476"/>
                </a:solidFill>
                <a:latin typeface="Open Sans"/>
              </a:rPr>
              <a:t>ell-structured outreach programs, diverse set of activities, </a:t>
            </a:r>
            <a:r>
              <a:rPr lang="de-DE" sz="2200" b="0" strike="noStrike" spc="-1" dirty="0">
                <a:solidFill>
                  <a:srgbClr val="013476"/>
                </a:solidFill>
                <a:latin typeface="Open Sans"/>
              </a:rPr>
              <a:t>professional </a:t>
            </a:r>
            <a:r>
              <a:rPr lang="de-DE" sz="2200" b="0" strike="noStrike" spc="-1" dirty="0" err="1">
                <a:solidFill>
                  <a:srgbClr val="013476"/>
                </a:solidFill>
                <a:latin typeface="Open Sans"/>
              </a:rPr>
              <a:t>support</a:t>
            </a:r>
            <a:endParaRPr lang="de-DE" sz="22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Existing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programs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and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structures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rgbClr val="013476"/>
                </a:solidFill>
                <a:latin typeface="Open Sans"/>
              </a:rPr>
              <a:t>create</a:t>
            </a:r>
            <a:r>
              <a:rPr lang="de-DE" sz="20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000" b="1" strike="noStrike" spc="-1" dirty="0">
                <a:solidFill>
                  <a:srgbClr val="013476"/>
                </a:solidFill>
                <a:latin typeface="Open Sans"/>
              </a:rPr>
              <a:t>multiple </a:t>
            </a:r>
            <a:r>
              <a:rPr lang="de-DE" sz="2000" b="1" strike="noStrike" spc="-1" dirty="0" err="1">
                <a:solidFill>
                  <a:srgbClr val="013476"/>
                </a:solidFill>
                <a:latin typeface="Open Sans"/>
              </a:rPr>
              <a:t>benefit</a:t>
            </a:r>
            <a:r>
              <a:rPr lang="de-DE" sz="2000" b="1" strike="noStrike" spc="-1" dirty="0">
                <a:solidFill>
                  <a:srgbClr val="013476"/>
                </a:solidFill>
                <a:latin typeface="Open Sans"/>
              </a:rPr>
              <a:t> 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win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for </a:t>
            </a:r>
            <a:r>
              <a:rPr lang="de-DE" sz="1800" b="1" strike="noStrike" spc="-1" dirty="0">
                <a:solidFill>
                  <a:srgbClr val="013476"/>
                </a:solidFill>
                <a:latin typeface="Open Sans"/>
              </a:rPr>
              <a:t>high school </a:t>
            </a:r>
            <a:r>
              <a:rPr lang="de-DE" sz="1800" b="1" strike="noStrike" spc="-1" dirty="0" err="1">
                <a:solidFill>
                  <a:srgbClr val="013476"/>
                </a:solidFill>
                <a:latin typeface="Open Sans"/>
              </a:rPr>
              <a:t>students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: </a:t>
            </a:r>
            <a:r>
              <a:rPr lang="en-US" sz="1800" b="0" strike="noStrike" spc="-1" dirty="0">
                <a:solidFill>
                  <a:srgbClr val="013476"/>
                </a:solidFill>
                <a:latin typeface="Open Sans"/>
              </a:rPr>
              <a:t>experience modern research first-hand</a:t>
            </a: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win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for (</a:t>
            </a:r>
            <a:r>
              <a:rPr lang="de-DE" sz="1800" b="1" strike="noStrike" spc="-1" dirty="0">
                <a:solidFill>
                  <a:srgbClr val="013476"/>
                </a:solidFill>
                <a:latin typeface="Open Sans"/>
              </a:rPr>
              <a:t>PhD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) </a:t>
            </a:r>
            <a:r>
              <a:rPr lang="de-DE" sz="1800" b="1" strike="noStrike" spc="-1" dirty="0" err="1">
                <a:solidFill>
                  <a:srgbClr val="013476"/>
                </a:solidFill>
                <a:latin typeface="Open Sans"/>
              </a:rPr>
              <a:t>students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: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train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their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communication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skills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,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participate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in a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rewarding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activity</a:t>
            </a: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00000"/>
              </a:lnSpc>
              <a:spcBef>
                <a:spcPts val="799"/>
              </a:spcBef>
              <a:buClr>
                <a:srgbClr val="013476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win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for </a:t>
            </a:r>
            <a:r>
              <a:rPr lang="de-DE" sz="1800" b="1" strike="noStrike" spc="-1" dirty="0" err="1">
                <a:solidFill>
                  <a:srgbClr val="013476"/>
                </a:solidFill>
                <a:latin typeface="Open Sans"/>
              </a:rPr>
              <a:t>physicists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: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get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young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talents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for the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research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rgbClr val="013476"/>
                </a:solidFill>
                <a:latin typeface="Open Sans"/>
              </a:rPr>
              <a:t>groups</a:t>
            </a:r>
            <a:r>
              <a:rPr lang="de-DE" sz="1800" b="0" strike="noStrike" spc="-1" dirty="0">
                <a:solidFill>
                  <a:srgbClr val="013476"/>
                </a:solidFill>
                <a:latin typeface="Open Sans"/>
              </a:rPr>
              <a:t> </a:t>
            </a: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187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983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13476"/>
                </a:solidFill>
                <a:latin typeface="Open Sans"/>
              </a:rPr>
              <a:t>Summary</a:t>
            </a:r>
            <a:endParaRPr lang="de-DE" sz="2400" b="0" strike="noStrike" spc="-1">
              <a:solidFill>
                <a:schemeClr val="dk1"/>
              </a:solidFill>
              <a:latin typeface="Open San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19" y="4243954"/>
            <a:ext cx="1080681" cy="1095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Rechteck 12"/>
          <p:cNvSpPr/>
          <p:nvPr/>
        </p:nvSpPr>
        <p:spPr>
          <a:xfrm>
            <a:off x="1523880" y="0"/>
            <a:ext cx="1907280" cy="302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2" name="PlaceHolder 1"/>
          <p:cNvSpPr>
            <a:spLocks noGrp="1"/>
          </p:cNvSpPr>
          <p:nvPr>
            <p:ph idx="4294967295"/>
          </p:nvPr>
        </p:nvSpPr>
        <p:spPr>
          <a:xfrm>
            <a:off x="534600" y="979560"/>
            <a:ext cx="111348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13476"/>
              </a:buClr>
            </a:pPr>
            <a:endParaRPr lang="en-US" sz="800" spc="-1" dirty="0" smtClean="0">
              <a:solidFill>
                <a:srgbClr val="01347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13476"/>
              </a:buClr>
            </a:pPr>
            <a:r>
              <a:rPr lang="en-US" sz="2000" spc="-1" dirty="0" smtClean="0">
                <a:solidFill>
                  <a:srgbClr val="013476"/>
                </a:solidFill>
              </a:rPr>
              <a:t>Register at </a:t>
            </a:r>
            <a:r>
              <a:rPr lang="en-US" sz="2000" spc="-1" dirty="0">
                <a:solidFill>
                  <a:srgbClr val="013476"/>
                </a:solidFill>
                <a:hlinkClick r:id="rId3"/>
              </a:rPr>
              <a:t>https://www.teilchenwelt.de/aktuelles/newsletter</a:t>
            </a:r>
            <a:r>
              <a:rPr lang="en-US" sz="2000" spc="-1" dirty="0" smtClean="0">
                <a:solidFill>
                  <a:srgbClr val="013476"/>
                </a:solidFill>
                <a:hlinkClick r:id="rId3"/>
              </a:rPr>
              <a:t>/</a:t>
            </a:r>
            <a:r>
              <a:rPr lang="en-US" sz="2000" spc="-1" dirty="0" smtClean="0">
                <a:solidFill>
                  <a:srgbClr val="013476"/>
                </a:solidFill>
              </a:rPr>
              <a:t> (</a:t>
            </a:r>
            <a:r>
              <a:rPr lang="en-US" sz="2000" spc="-1" dirty="0" err="1" smtClean="0">
                <a:solidFill>
                  <a:srgbClr val="013476"/>
                </a:solidFill>
              </a:rPr>
              <a:t>Vermittler:in</a:t>
            </a:r>
            <a:r>
              <a:rPr lang="en-US" sz="2000" spc="-1" dirty="0" smtClean="0">
                <a:solidFill>
                  <a:srgbClr val="013476"/>
                </a:solidFill>
              </a:rPr>
              <a:t>)</a:t>
            </a:r>
            <a:endParaRPr lang="en-US" sz="2000" spc="-1" dirty="0">
              <a:solidFill>
                <a:srgbClr val="013476"/>
              </a:solidFill>
            </a:endParaRPr>
          </a:p>
          <a:p>
            <a:pPr>
              <a:lnSpc>
                <a:spcPct val="100000"/>
              </a:lnSpc>
              <a:buClr>
                <a:srgbClr val="013476"/>
              </a:buClr>
            </a:pPr>
            <a:r>
              <a:rPr lang="en-US" sz="2000" spc="-1" dirty="0">
                <a:solidFill>
                  <a:srgbClr val="013476"/>
                </a:solidFill>
              </a:rPr>
              <a:t>Follow </a:t>
            </a:r>
            <a:r>
              <a:rPr lang="en-US" sz="2000" spc="-1" dirty="0" smtClean="0">
                <a:solidFill>
                  <a:srgbClr val="013476"/>
                </a:solidFill>
              </a:rPr>
              <a:t>us on social media (</a:t>
            </a:r>
            <a:r>
              <a:rPr lang="en-US" sz="2000" spc="-1" dirty="0" err="1" smtClean="0">
                <a:solidFill>
                  <a:srgbClr val="013476"/>
                </a:solidFill>
                <a:hlinkClick r:id="rId4"/>
              </a:rPr>
              <a:t>insta</a:t>
            </a:r>
            <a:r>
              <a:rPr lang="en-US" sz="2000" spc="-1" dirty="0" smtClean="0">
                <a:solidFill>
                  <a:srgbClr val="013476"/>
                </a:solidFill>
              </a:rPr>
              <a:t> / </a:t>
            </a:r>
            <a:r>
              <a:rPr lang="en-US" sz="2000" spc="-1" dirty="0" err="1">
                <a:solidFill>
                  <a:srgbClr val="013476"/>
                </a:solidFill>
                <a:hlinkClick r:id="rId5"/>
              </a:rPr>
              <a:t>facebook</a:t>
            </a:r>
            <a:r>
              <a:rPr lang="en-US" sz="2000" spc="-1" dirty="0" smtClean="0">
                <a:solidFill>
                  <a:srgbClr val="013476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13476"/>
              </a:buClr>
            </a:pPr>
            <a:endParaRPr lang="en-US" sz="800" spc="-1" dirty="0">
              <a:solidFill>
                <a:srgbClr val="013476"/>
              </a:solidFill>
            </a:endParaRPr>
          </a:p>
          <a:p>
            <a:pPr>
              <a:lnSpc>
                <a:spcPct val="100000"/>
              </a:lnSpc>
              <a:buClr>
                <a:srgbClr val="013476"/>
              </a:buClr>
            </a:pPr>
            <a:r>
              <a:rPr lang="en-US" sz="2000" spc="-1" dirty="0">
                <a:solidFill>
                  <a:srgbClr val="013476"/>
                </a:solidFill>
              </a:rPr>
              <a:t>Contact your local </a:t>
            </a:r>
            <a:r>
              <a:rPr lang="en-US" sz="2000" spc="-1" dirty="0" err="1">
                <a:solidFill>
                  <a:srgbClr val="013476"/>
                </a:solidFill>
              </a:rPr>
              <a:t>Standort</a:t>
            </a:r>
            <a:r>
              <a:rPr lang="en-US" sz="2000" spc="-1" dirty="0">
                <a:solidFill>
                  <a:srgbClr val="013476"/>
                </a:solidFill>
              </a:rPr>
              <a:t>-Kontakt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13476"/>
              </a:buClr>
            </a:pPr>
            <a:r>
              <a:rPr lang="en-US" sz="1600" spc="-1" dirty="0">
                <a:solidFill>
                  <a:srgbClr val="013476"/>
                </a:solidFill>
              </a:rPr>
              <a:t>to be found at </a:t>
            </a:r>
            <a:r>
              <a:rPr lang="en-US" sz="1600" spc="-1" dirty="0">
                <a:solidFill>
                  <a:srgbClr val="013476"/>
                </a:solidFill>
                <a:hlinkClick r:id="rId6"/>
              </a:rPr>
              <a:t>https://www.teilchenwelt.de/ueber-uns/standorte/</a:t>
            </a:r>
            <a:r>
              <a:rPr lang="en-US" sz="1600" spc="-1" dirty="0">
                <a:solidFill>
                  <a:srgbClr val="013476"/>
                </a:solidFill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Clr>
                <a:srgbClr val="013476"/>
              </a:buClr>
              <a:buNone/>
            </a:pPr>
            <a:endParaRPr lang="en-US" sz="800" spc="-1" dirty="0">
              <a:solidFill>
                <a:srgbClr val="013476"/>
              </a:solidFill>
            </a:endParaRPr>
          </a:p>
          <a:p>
            <a:pPr>
              <a:lnSpc>
                <a:spcPct val="100000"/>
              </a:lnSpc>
              <a:buClr>
                <a:srgbClr val="013476"/>
              </a:buClr>
            </a:pPr>
            <a:r>
              <a:rPr lang="en-US" sz="2000" spc="-1" dirty="0" smtClean="0">
                <a:solidFill>
                  <a:srgbClr val="013476"/>
                </a:solidFill>
              </a:rPr>
              <a:t>Frequent </a:t>
            </a:r>
            <a:r>
              <a:rPr lang="en-US" sz="2000" spc="-1" dirty="0">
                <a:solidFill>
                  <a:srgbClr val="013476"/>
                </a:solidFill>
              </a:rPr>
              <a:t>onboarding events (English)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13476"/>
              </a:buClr>
            </a:pPr>
            <a:r>
              <a:rPr lang="en-US" sz="1800" spc="-1" dirty="0">
                <a:solidFill>
                  <a:srgbClr val="013476"/>
                </a:solidFill>
              </a:rPr>
              <a:t>Next event:  </a:t>
            </a:r>
            <a:r>
              <a:rPr lang="en-US" sz="1800" spc="-1" dirty="0" err="1">
                <a:solidFill>
                  <a:srgbClr val="013476"/>
                </a:solidFill>
              </a:rPr>
              <a:t>tbd</a:t>
            </a:r>
            <a:r>
              <a:rPr lang="en-US" sz="1800" spc="-1" dirty="0">
                <a:solidFill>
                  <a:srgbClr val="013476"/>
                </a:solidFill>
              </a:rPr>
              <a:t>, all events at </a:t>
            </a:r>
            <a:r>
              <a:rPr lang="en-US" sz="1800" spc="-1" dirty="0">
                <a:solidFill>
                  <a:srgbClr val="013476"/>
                </a:solidFill>
                <a:hlinkClick r:id="rId7"/>
              </a:rPr>
              <a:t>https://indico.cern.ch/category/18177/</a:t>
            </a:r>
            <a:r>
              <a:rPr lang="en-US" sz="1800" spc="-1" dirty="0">
                <a:solidFill>
                  <a:srgbClr val="013476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013476"/>
              </a:buClr>
            </a:pPr>
            <a:r>
              <a:rPr lang="en-US" sz="2000" spc="-1" dirty="0">
                <a:solidFill>
                  <a:srgbClr val="013476"/>
                </a:solidFill>
              </a:rPr>
              <a:t>Netzwerk Teilchenwelt training courses on communication, didactics, presentation (general soft skills, pitching your research to non-experts)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13476"/>
              </a:buClr>
            </a:pPr>
            <a:r>
              <a:rPr lang="en-US" sz="1800" spc="-1" dirty="0">
                <a:solidFill>
                  <a:srgbClr val="013476"/>
                </a:solidFill>
              </a:rPr>
              <a:t>Next event: Nov 2025, Bad Honnef, English workshop (if funding application successful</a:t>
            </a:r>
            <a:r>
              <a:rPr lang="en-US" sz="1800" spc="-1" dirty="0" smtClean="0">
                <a:solidFill>
                  <a:srgbClr val="013476"/>
                </a:solidFill>
              </a:rPr>
              <a:t>)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Clr>
                <a:srgbClr val="013476"/>
              </a:buClr>
              <a:buNone/>
            </a:pPr>
            <a:endParaRPr lang="en-US" sz="800" spc="-1" dirty="0">
              <a:solidFill>
                <a:srgbClr val="013476"/>
              </a:solidFill>
            </a:endParaRPr>
          </a:p>
          <a:p>
            <a:pPr>
              <a:lnSpc>
                <a:spcPct val="100000"/>
              </a:lnSpc>
              <a:buClr>
                <a:srgbClr val="013476"/>
              </a:buClr>
            </a:pPr>
            <a:r>
              <a:rPr lang="en-US" sz="2000" spc="-1" dirty="0" smtClean="0">
                <a:solidFill>
                  <a:srgbClr val="013476"/>
                </a:solidFill>
              </a:rPr>
              <a:t>More </a:t>
            </a:r>
            <a:r>
              <a:rPr lang="en-US" sz="2000" spc="-1" dirty="0">
                <a:solidFill>
                  <a:srgbClr val="013476"/>
                </a:solidFill>
              </a:rPr>
              <a:t>info at </a:t>
            </a:r>
            <a:r>
              <a:rPr lang="en-US" sz="2000" spc="-1" dirty="0">
                <a:solidFill>
                  <a:srgbClr val="013476"/>
                </a:solidFill>
                <a:hlinkClick r:id="rId8"/>
              </a:rPr>
              <a:t>https://www.teilchenwelt.de/info-fuer/forschende/vermittlerin-werden</a:t>
            </a:r>
            <a:r>
              <a:rPr lang="en-US" sz="2000" spc="-1" dirty="0" smtClean="0">
                <a:solidFill>
                  <a:srgbClr val="013476"/>
                </a:solidFill>
                <a:hlinkClick r:id="rId8"/>
              </a:rPr>
              <a:t>/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983" name="PlaceHolder 2"/>
          <p:cNvSpPr>
            <a:spLocks noGrp="1"/>
          </p:cNvSpPr>
          <p:nvPr>
            <p:ph type="title" idx="4294967295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How</a:t>
            </a:r>
            <a:r>
              <a:rPr lang="de-DE" sz="2400" b="1" strike="noStrike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to</a:t>
            </a:r>
            <a:r>
              <a:rPr lang="de-DE" sz="2400" b="1" strike="noStrike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get</a:t>
            </a:r>
            <a:r>
              <a:rPr lang="de-DE" sz="2400" b="1" strike="noStrike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involved</a:t>
            </a:r>
            <a:r>
              <a:rPr lang="de-DE" sz="2400" b="1" strike="noStrike" spc="-1" dirty="0" smtClean="0">
                <a:solidFill>
                  <a:srgbClr val="013476"/>
                </a:solidFill>
                <a:latin typeface="Open Sans"/>
              </a:rPr>
              <a:t> and </a:t>
            </a: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stay</a:t>
            </a:r>
            <a:r>
              <a:rPr lang="de-DE" sz="2400" b="1" strike="noStrike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400" b="1" strike="noStrike" spc="-1" dirty="0" err="1" smtClean="0">
                <a:solidFill>
                  <a:srgbClr val="013476"/>
                </a:solidFill>
                <a:latin typeface="Open Sans"/>
              </a:rPr>
              <a:t>informed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pic>
        <p:nvPicPr>
          <p:cNvPr id="6" name="Grafik 13"/>
          <p:cNvPicPr/>
          <p:nvPr/>
        </p:nvPicPr>
        <p:blipFill>
          <a:blip r:embed="rId9"/>
          <a:stretch/>
        </p:blipFill>
        <p:spPr>
          <a:xfrm>
            <a:off x="8968737" y="283472"/>
            <a:ext cx="1992032" cy="69661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875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1615680" algn="l"/>
              </a:tabLst>
            </a:pP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Particle </a:t>
            </a:r>
            <a:r>
              <a:rPr lang="de-DE" sz="2400" b="1" strike="noStrike" spc="-1" dirty="0" err="1" smtClean="0">
                <a:solidFill>
                  <a:schemeClr val="accent1"/>
                </a:solidFill>
                <a:latin typeface="Open Sans"/>
              </a:rPr>
              <a:t>Physics</a:t>
            </a: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 Research in Germany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0" y="794140"/>
            <a:ext cx="11744539" cy="522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idx="4294967295"/>
          </p:nvPr>
        </p:nvSpPr>
        <p:spPr>
          <a:xfrm>
            <a:off x="523800" y="1252409"/>
            <a:ext cx="4475550" cy="138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71500" indent="-342900">
              <a:lnSpc>
                <a:spcPct val="100000"/>
              </a:lnSpc>
              <a:spcBef>
                <a:spcPts val="601"/>
              </a:spcBef>
            </a:pPr>
            <a:r>
              <a:rPr lang="de-DE" sz="2000" spc="-1" dirty="0" smtClean="0">
                <a:solidFill>
                  <a:schemeClr val="accent1"/>
                </a:solidFill>
                <a:latin typeface="Open Sans"/>
              </a:rPr>
              <a:t>&gt; 20 </a:t>
            </a:r>
            <a:r>
              <a:rPr lang="de-DE" sz="2000" spc="-1" dirty="0" err="1" smtClean="0">
                <a:solidFill>
                  <a:schemeClr val="accent1"/>
                </a:solidFill>
                <a:latin typeface="Open Sans"/>
              </a:rPr>
              <a:t>universities</a:t>
            </a:r>
            <a:endParaRPr lang="de-DE" sz="2000" spc="-1" dirty="0" smtClean="0">
              <a:solidFill>
                <a:schemeClr val="accent1"/>
              </a:solidFill>
              <a:latin typeface="Open Sans"/>
            </a:endParaRPr>
          </a:p>
          <a:p>
            <a:pPr marL="571500" indent="-342900">
              <a:lnSpc>
                <a:spcPct val="100000"/>
              </a:lnSpc>
              <a:spcBef>
                <a:spcPts val="601"/>
              </a:spcBef>
            </a:pP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2 MPI</a:t>
            </a:r>
          </a:p>
          <a:p>
            <a:pPr marL="571500" indent="-342900">
              <a:lnSpc>
                <a:spcPct val="100000"/>
              </a:lnSpc>
              <a:spcBef>
                <a:spcPts val="601"/>
              </a:spcBef>
            </a:pPr>
            <a:r>
              <a:rPr lang="de-DE" sz="2000" spc="-1" dirty="0" smtClean="0">
                <a:solidFill>
                  <a:schemeClr val="accent1"/>
                </a:solidFill>
                <a:latin typeface="Open Sans"/>
              </a:rPr>
              <a:t>DESY</a:t>
            </a:r>
          </a:p>
          <a:p>
            <a:pPr marL="571500" indent="-342900">
              <a:lnSpc>
                <a:spcPct val="100000"/>
              </a:lnSpc>
              <a:spcBef>
                <a:spcPts val="601"/>
              </a:spcBef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title" idx="4294967295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1615680" algn="l"/>
              </a:tabLst>
            </a:pP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Particle </a:t>
            </a:r>
            <a:r>
              <a:rPr lang="de-DE" sz="2400" b="1" strike="noStrike" spc="-1" dirty="0" err="1" smtClean="0">
                <a:solidFill>
                  <a:schemeClr val="accent1"/>
                </a:solidFill>
                <a:latin typeface="Open Sans"/>
              </a:rPr>
              <a:t>Physics</a:t>
            </a: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 Research in Germany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" y="2399903"/>
            <a:ext cx="2520148" cy="3195966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690563" y="5729219"/>
            <a:ext cx="923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4"/>
              </a:rPr>
              <a:t>https://</a:t>
            </a:r>
            <a:r>
              <a:rPr lang="de-DE" sz="1400" dirty="0" smtClean="0">
                <a:hlinkClick r:id="rId4"/>
              </a:rPr>
              <a:t>lhc-deutschland.de/lhc_deutschland/index_eng.html#e225</a:t>
            </a:r>
            <a:r>
              <a:rPr lang="de-DE" sz="1400" dirty="0" smtClean="0"/>
              <a:t>  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021" y="1378394"/>
            <a:ext cx="7271379" cy="197167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cxnSp>
        <p:nvCxnSpPr>
          <p:cNvPr id="8" name="Gerade Verbindung mit Pfeil 7"/>
          <p:cNvCxnSpPr/>
          <p:nvPr/>
        </p:nvCxnSpPr>
        <p:spPr>
          <a:xfrm flipH="1">
            <a:off x="8481938" y="3510944"/>
            <a:ext cx="2109864" cy="134800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9353550" y="3510944"/>
            <a:ext cx="1457177" cy="131536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1182051" y="3527263"/>
            <a:ext cx="409875" cy="131536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10270182" y="3527263"/>
            <a:ext cx="692645" cy="131536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110100" y="4842626"/>
            <a:ext cx="596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rgbClr val="002F5D"/>
                </a:solidFill>
              </a:rPr>
              <a:t>States      BMBF       DFG      MPG      Helmholtz-</a:t>
            </a:r>
          </a:p>
          <a:p>
            <a:pPr algn="r"/>
            <a:r>
              <a:rPr lang="de-DE" dirty="0" smtClean="0">
                <a:solidFill>
                  <a:srgbClr val="002F5D"/>
                </a:solidFill>
              </a:rPr>
              <a:t>Gemeinschaft</a:t>
            </a:r>
            <a:endParaRPr lang="de-DE" dirty="0">
              <a:solidFill>
                <a:srgbClr val="002F5D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7505700" y="3474944"/>
            <a:ext cx="2755108" cy="136768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0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idx="4294967295"/>
          </p:nvPr>
        </p:nvSpPr>
        <p:spPr>
          <a:xfrm>
            <a:off x="534600" y="979560"/>
            <a:ext cx="11161800" cy="375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Particle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Physics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Research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is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funded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in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framework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0" strike="noStrike" spc="-1" dirty="0" err="1" smtClean="0">
                <a:solidFill>
                  <a:schemeClr val="accent1"/>
                </a:solidFill>
                <a:latin typeface="Open Sans"/>
              </a:rPr>
              <a:t>program</a:t>
            </a:r>
            <a:r>
              <a:rPr lang="de-DE" sz="2000" b="0" strike="noStrike" spc="-1" dirty="0" smtClean="0">
                <a:solidFill>
                  <a:schemeClr val="accent1"/>
                </a:solidFill>
                <a:latin typeface="Open Sans"/>
              </a:rPr>
              <a:t> (10 y) </a:t>
            </a:r>
            <a:r>
              <a:rPr lang="de-DE" sz="2000" b="0" u="sng" strike="noStrike" spc="-1" dirty="0">
                <a:solidFill>
                  <a:schemeClr val="accent1"/>
                </a:solidFill>
                <a:uFillTx/>
                <a:latin typeface="Open Sans"/>
                <a:hlinkClick r:id="rId3"/>
              </a:rPr>
              <a:t>ErUM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601"/>
              </a:spcBef>
              <a:buClr>
                <a:srgbClr val="00305D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4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fields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of </a:t>
            </a:r>
            <a:r>
              <a:rPr lang="de-DE" sz="2000" b="0" strike="noStrike" spc="-1" dirty="0" err="1">
                <a:solidFill>
                  <a:schemeClr val="accent1"/>
                </a:solidFill>
                <a:latin typeface="Open Sans"/>
              </a:rPr>
              <a:t>action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5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chemeClr val="accent1"/>
                </a:solidFill>
                <a:latin typeface="Open Sans"/>
              </a:rPr>
              <a:t>Large </a:t>
            </a:r>
            <a:r>
              <a:rPr lang="de-DE" sz="1800" b="0" strike="noStrike" spc="-1" dirty="0" err="1">
                <a:solidFill>
                  <a:schemeClr val="accent1"/>
                </a:solidFill>
                <a:latin typeface="Open Sans"/>
              </a:rPr>
              <a:t>Scale</a:t>
            </a:r>
            <a:r>
              <a:rPr lang="de-DE" sz="18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1800" b="0" strike="noStrike" spc="-1" dirty="0" err="1">
                <a:solidFill>
                  <a:schemeClr val="accent1"/>
                </a:solidFill>
                <a:latin typeface="Open Sans"/>
              </a:rPr>
              <a:t>Facilities</a:t>
            </a:r>
            <a:r>
              <a:rPr lang="de-DE" sz="18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</a:p>
          <a:p>
            <a:pPr marL="514440" lvl="1" indent="-171360" defTabSz="914400">
              <a:lnSpc>
                <a:spcPct val="15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chemeClr val="accent1"/>
                </a:solidFill>
                <a:latin typeface="Open Sans"/>
              </a:rPr>
              <a:t>Networking</a:t>
            </a:r>
          </a:p>
          <a:p>
            <a:pPr marL="514440" lvl="1" indent="-171360" defTabSz="914400">
              <a:lnSpc>
                <a:spcPct val="15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1800" b="1" strike="noStrike" spc="-1" dirty="0">
                <a:solidFill>
                  <a:schemeClr val="accent1"/>
                </a:solidFill>
                <a:latin typeface="Open Sans"/>
              </a:rPr>
              <a:t>STEM </a:t>
            </a:r>
            <a:r>
              <a:rPr lang="de-DE" sz="1800" b="1" strike="noStrike" spc="-1" dirty="0" err="1">
                <a:solidFill>
                  <a:schemeClr val="accent1"/>
                </a:solidFill>
                <a:latin typeface="Open Sans"/>
              </a:rPr>
              <a:t>young</a:t>
            </a:r>
            <a:r>
              <a:rPr lang="de-DE" sz="1800" b="1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1800" b="1" strike="noStrike" spc="-1" dirty="0" err="1">
                <a:solidFill>
                  <a:schemeClr val="accent1"/>
                </a:solidFill>
                <a:latin typeface="Open Sans"/>
              </a:rPr>
              <a:t>scientists</a:t>
            </a:r>
            <a:endParaRPr lang="de-DE" sz="1800" b="1" strike="noStrike" spc="-1" dirty="0">
              <a:solidFill>
                <a:schemeClr val="accent1"/>
              </a:solidFill>
              <a:latin typeface="Open Sans"/>
            </a:endParaRPr>
          </a:p>
          <a:p>
            <a:pPr marL="514440" lvl="1" indent="-171360" defTabSz="914400">
              <a:lnSpc>
                <a:spcPct val="150000"/>
              </a:lnSpc>
              <a:spcBef>
                <a:spcPts val="601"/>
              </a:spcBef>
              <a:buClr>
                <a:srgbClr val="00305D"/>
              </a:buClr>
              <a:buFont typeface="Arial"/>
              <a:buChar char="•"/>
            </a:pPr>
            <a:r>
              <a:rPr lang="de-DE" sz="1800" b="1" strike="noStrike" spc="-1" dirty="0">
                <a:solidFill>
                  <a:schemeClr val="accent1"/>
                </a:solidFill>
                <a:latin typeface="Open Sans"/>
              </a:rPr>
              <a:t>Transfer &amp; </a:t>
            </a:r>
            <a:r>
              <a:rPr lang="de-DE" sz="1800" b="1" strike="noStrike" spc="-1" dirty="0" err="1">
                <a:solidFill>
                  <a:schemeClr val="accent1"/>
                </a:solidFill>
                <a:latin typeface="Open Sans"/>
              </a:rPr>
              <a:t>participation</a:t>
            </a:r>
            <a:endParaRPr lang="de-DE" sz="1800" b="1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2000" b="0" strike="noStrike" spc="-1" dirty="0">
                <a:solidFill>
                  <a:schemeClr val="accent1"/>
                </a:solidFill>
                <a:latin typeface="Wingdings"/>
              </a:rPr>
              <a:t></a:t>
            </a:r>
            <a:r>
              <a:rPr lang="de-DE" sz="2000" b="0" strike="noStrike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Outreach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is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an integral </a:t>
            </a:r>
            <a:r>
              <a:rPr lang="de-DE" sz="2000" b="1" strike="noStrike" spc="-1" dirty="0" err="1">
                <a:solidFill>
                  <a:schemeClr val="accent1"/>
                </a:solidFill>
                <a:latin typeface="Open Sans"/>
              </a:rPr>
              <a:t>component</a:t>
            </a:r>
            <a:r>
              <a:rPr lang="de-DE" sz="2000" b="1" strike="noStrike" spc="-1" dirty="0">
                <a:solidFill>
                  <a:schemeClr val="accent1"/>
                </a:solidFill>
                <a:latin typeface="Open Sans"/>
              </a:rPr>
              <a:t> of </a:t>
            </a:r>
            <a:r>
              <a:rPr lang="de-DE" sz="2000" b="1" strike="noStrike" spc="-1" dirty="0" err="1" smtClean="0">
                <a:solidFill>
                  <a:schemeClr val="accent1"/>
                </a:solidFill>
                <a:latin typeface="Open Sans"/>
              </a:rPr>
              <a:t>research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5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5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indent="0" defTabSz="914400">
              <a:lnSpc>
                <a:spcPct val="15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title" idx="4294967295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1615680" algn="l"/>
              </a:tabLst>
            </a:pPr>
            <a:r>
              <a:rPr lang="de-DE" sz="2400" b="1" strike="noStrike" spc="-1">
                <a:solidFill>
                  <a:schemeClr val="accent1"/>
                </a:solidFill>
                <a:latin typeface="Open Sans"/>
              </a:rPr>
              <a:t>BMBF Research Program ErUM (Exploration of Universe and Matter)</a:t>
            </a:r>
            <a:endParaRPr lang="de-DE" sz="2400" b="0" strike="noStrike" spc="-1">
              <a:solidFill>
                <a:schemeClr val="dk1"/>
              </a:solidFill>
              <a:latin typeface="Open Sans"/>
            </a:endParaRPr>
          </a:p>
        </p:txBody>
      </p:sp>
      <p:pic>
        <p:nvPicPr>
          <p:cNvPr id="889" name="Grafik 9"/>
          <p:cNvPicPr/>
          <p:nvPr/>
        </p:nvPicPr>
        <p:blipFill>
          <a:blip r:embed="rId4"/>
          <a:stretch/>
        </p:blipFill>
        <p:spPr>
          <a:xfrm>
            <a:off x="9078120" y="971640"/>
            <a:ext cx="1787040" cy="2532240"/>
          </a:xfrm>
          <a:prstGeom prst="rect">
            <a:avLst/>
          </a:prstGeom>
          <a:ln w="0">
            <a:noFill/>
          </a:ln>
        </p:spPr>
      </p:pic>
      <p:pic>
        <p:nvPicPr>
          <p:cNvPr id="890" name="Grafik 12"/>
          <p:cNvPicPr/>
          <p:nvPr/>
        </p:nvPicPr>
        <p:blipFill>
          <a:blip r:embed="rId5"/>
          <a:stretch/>
        </p:blipFill>
        <p:spPr>
          <a:xfrm>
            <a:off x="7095240" y="5043240"/>
            <a:ext cx="590760" cy="590760"/>
          </a:xfrm>
          <a:prstGeom prst="rect">
            <a:avLst/>
          </a:prstGeom>
          <a:ln w="0">
            <a:noFill/>
          </a:ln>
        </p:spPr>
      </p:pic>
      <p:pic>
        <p:nvPicPr>
          <p:cNvPr id="891" name="Grafik 10"/>
          <p:cNvPicPr/>
          <p:nvPr/>
        </p:nvPicPr>
        <p:blipFill>
          <a:blip r:embed="rId6"/>
          <a:stretch/>
        </p:blipFill>
        <p:spPr>
          <a:xfrm>
            <a:off x="3829320" y="2187000"/>
            <a:ext cx="4967280" cy="2552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686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/>
          </p:nvPr>
        </p:nvSpPr>
        <p:spPr>
          <a:xfrm>
            <a:off x="534600" y="772200"/>
            <a:ext cx="7733100" cy="51142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buClr>
                <a:srgbClr val="00305D"/>
              </a:buClr>
              <a:buNone/>
            </a:pPr>
            <a:r>
              <a:rPr lang="en-US" sz="2000" b="0" strike="noStrike" spc="-1" dirty="0" smtClean="0">
                <a:solidFill>
                  <a:schemeClr val="accent1"/>
                </a:solidFill>
                <a:latin typeface="Open Sans"/>
              </a:rPr>
              <a:t>Individual universities </a:t>
            </a:r>
            <a:r>
              <a:rPr lang="en-US" sz="2000" b="0" strike="noStrike" spc="-1" dirty="0">
                <a:solidFill>
                  <a:schemeClr val="accent1"/>
                </a:solidFill>
                <a:latin typeface="Open Sans"/>
              </a:rPr>
              <a:t>/research labs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6213" lvl="1" indent="-176213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accent1"/>
                </a:solidFill>
                <a:latin typeface="Open Sans"/>
              </a:rPr>
              <a:t>Variety of local activities (Long Night of Science, Open Days, Physics on Saturday, Children´s University, School Lab, etc.) </a:t>
            </a:r>
            <a:r>
              <a:rPr lang="en-US" sz="1800" b="0" strike="noStrike" spc="-1" dirty="0" smtClean="0">
                <a:solidFill>
                  <a:schemeClr val="accent1"/>
                </a:solidFill>
                <a:latin typeface="Open Sans"/>
              </a:rPr>
              <a:t>  </a:t>
            </a:r>
            <a:endParaRPr lang="de-DE" sz="18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0" indent="0" defTabSz="914400">
              <a:lnSpc>
                <a:spcPct val="100000"/>
              </a:lnSpc>
              <a:buClr>
                <a:srgbClr val="00305D"/>
              </a:buClr>
              <a:buNone/>
              <a:tabLst>
                <a:tab pos="0" algn="l"/>
              </a:tabLst>
            </a:pPr>
            <a:r>
              <a:rPr lang="en-US" sz="2000" b="0" u="sng" strike="noStrike" spc="-1" dirty="0">
                <a:solidFill>
                  <a:schemeClr val="accent1"/>
                </a:solidFill>
                <a:uFillTx/>
                <a:latin typeface="Open Sans"/>
                <a:hlinkClick r:id="rId3"/>
              </a:rPr>
              <a:t>Netzwerk Teilchenwelt</a:t>
            </a: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6213" lvl="1" indent="-176213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 smtClean="0">
                <a:solidFill>
                  <a:schemeClr val="accent1"/>
                </a:solidFill>
                <a:latin typeface="Open Sans"/>
              </a:rPr>
              <a:t>Joint outreach for “particles” as a visible and established brand</a:t>
            </a:r>
          </a:p>
          <a:p>
            <a:pPr marL="4635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chemeClr val="accent1"/>
                </a:solidFill>
                <a:latin typeface="Open Sans"/>
              </a:rPr>
              <a:t>Bundle existing outreach activities</a:t>
            </a:r>
          </a:p>
          <a:p>
            <a:pPr marL="4635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chemeClr val="accent1"/>
                </a:solidFill>
                <a:latin typeface="Open Sans"/>
              </a:rPr>
              <a:t>Share </a:t>
            </a:r>
            <a:r>
              <a:rPr lang="en-US" sz="1600" b="0" strike="noStrike" spc="-1" dirty="0">
                <a:solidFill>
                  <a:schemeClr val="accent1"/>
                </a:solidFill>
                <a:latin typeface="Open Sans"/>
              </a:rPr>
              <a:t>programs, structures, materials for </a:t>
            </a:r>
            <a:r>
              <a:rPr lang="en-US" sz="1600" b="0" strike="noStrike" spc="-1" dirty="0" smtClean="0">
                <a:solidFill>
                  <a:schemeClr val="accent1"/>
                </a:solidFill>
                <a:latin typeface="Open Sans"/>
              </a:rPr>
              <a:t>outreach</a:t>
            </a:r>
          </a:p>
          <a:p>
            <a:pPr marL="4635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spc="-1" dirty="0">
                <a:solidFill>
                  <a:schemeClr val="accent1"/>
                </a:solidFill>
              </a:rPr>
              <a:t>Whole field of smallest particles (Particle Physics, Astroparticle </a:t>
            </a:r>
            <a:r>
              <a:rPr lang="en-US" sz="1600" spc="-1" dirty="0" err="1">
                <a:solidFill>
                  <a:schemeClr val="accent1"/>
                </a:solidFill>
              </a:rPr>
              <a:t>Phyics</a:t>
            </a:r>
            <a:r>
              <a:rPr lang="en-US" sz="1600" spc="-1" dirty="0">
                <a:solidFill>
                  <a:schemeClr val="accent1"/>
                </a:solidFill>
              </a:rPr>
              <a:t>, Nuclear and Hadron Physics)</a:t>
            </a:r>
            <a:endParaRPr lang="de-DE" sz="1600" spc="-1" dirty="0">
              <a:solidFill>
                <a:schemeClr val="accent1"/>
              </a:solidFill>
            </a:endParaRPr>
          </a:p>
          <a:p>
            <a:pPr marL="4635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de-DE" sz="1600" b="0" strike="noStrike" spc="-1" dirty="0" smtClean="0">
                <a:solidFill>
                  <a:schemeClr val="accent1"/>
                </a:solidFill>
                <a:latin typeface="Open Sans"/>
              </a:rPr>
              <a:t>High </a:t>
            </a:r>
            <a:r>
              <a:rPr lang="de-DE" sz="1600" b="0" strike="noStrike" spc="-1" dirty="0" err="1" smtClean="0">
                <a:solidFill>
                  <a:schemeClr val="accent1"/>
                </a:solidFill>
                <a:latin typeface="Open Sans"/>
              </a:rPr>
              <a:t>visibility</a:t>
            </a:r>
            <a:r>
              <a:rPr lang="de-DE" sz="1600" b="0" strike="noStrike" spc="-1" dirty="0" smtClean="0">
                <a:solidFill>
                  <a:schemeClr val="accent1"/>
                </a:solidFill>
                <a:latin typeface="Open Sans"/>
              </a:rPr>
              <a:t> and </a:t>
            </a:r>
            <a:r>
              <a:rPr lang="de-DE" sz="1600" b="0" strike="noStrike" spc="-1" dirty="0" err="1" smtClean="0">
                <a:solidFill>
                  <a:schemeClr val="accent1"/>
                </a:solidFill>
                <a:latin typeface="Open Sans"/>
              </a:rPr>
              <a:t>impact</a:t>
            </a:r>
            <a:endParaRPr lang="de-DE" sz="1600" b="0" strike="noStrike" spc="-1" dirty="0">
              <a:solidFill>
                <a:schemeClr val="accent1"/>
              </a:solidFill>
              <a:latin typeface="Open Sans"/>
            </a:endParaRPr>
          </a:p>
          <a:p>
            <a:pPr marL="176213" lvl="1" indent="-176213" defTabSz="914400">
              <a:lnSpc>
                <a:spcPct val="114000"/>
              </a:lnSpc>
              <a:buClr>
                <a:srgbClr val="00305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spc="-1" dirty="0" smtClean="0">
                <a:solidFill>
                  <a:schemeClr val="accent1"/>
                </a:solidFill>
                <a:latin typeface="Open Sans"/>
              </a:rPr>
              <a:t>Network of 34 universities/research labs (</a:t>
            </a:r>
            <a:r>
              <a:rPr lang="en-US" sz="1800" spc="-1" dirty="0" err="1" smtClean="0">
                <a:solidFill>
                  <a:schemeClr val="accent1"/>
                </a:solidFill>
                <a:latin typeface="Open Sans"/>
              </a:rPr>
              <a:t>Standorte</a:t>
            </a:r>
            <a:r>
              <a:rPr lang="en-US" sz="1800" spc="-1" dirty="0" smtClean="0">
                <a:solidFill>
                  <a:schemeClr val="accent1"/>
                </a:solidFill>
                <a:latin typeface="Open Sans"/>
              </a:rPr>
              <a:t>) + CERN</a:t>
            </a:r>
          </a:p>
          <a:p>
            <a:pPr marL="7429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136 groups signed Letter of Interest</a:t>
            </a:r>
          </a:p>
          <a:p>
            <a:pPr marL="7429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Contact person at each “</a:t>
            </a:r>
            <a:r>
              <a:rPr lang="en-US" sz="1600" spc="-1" dirty="0" err="1">
                <a:solidFill>
                  <a:schemeClr val="accent1"/>
                </a:solidFill>
                <a:latin typeface="Open Sans"/>
              </a:rPr>
              <a:t>Standort</a:t>
            </a: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”</a:t>
            </a:r>
          </a:p>
          <a:p>
            <a:pPr marL="7429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Lead by TU </a:t>
            </a:r>
            <a:r>
              <a:rPr lang="en-US" sz="1600" spc="-1" dirty="0" smtClean="0">
                <a:solidFill>
                  <a:schemeClr val="accent1"/>
                </a:solidFill>
                <a:latin typeface="Open Sans"/>
              </a:rPr>
              <a:t>Dresden    , </a:t>
            </a: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3 hubs at </a:t>
            </a:r>
            <a:r>
              <a:rPr lang="en-US" sz="1600" spc="-1" dirty="0" err="1">
                <a:solidFill>
                  <a:schemeClr val="accent1"/>
                </a:solidFill>
                <a:latin typeface="Open Sans"/>
              </a:rPr>
              <a:t>Uni</a:t>
            </a: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 Bonn, </a:t>
            </a:r>
            <a:r>
              <a:rPr lang="en-US" sz="1600" spc="-1" dirty="0" err="1">
                <a:solidFill>
                  <a:schemeClr val="accent1"/>
                </a:solidFill>
                <a:latin typeface="Open Sans"/>
              </a:rPr>
              <a:t>Uni</a:t>
            </a: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 Mainz, </a:t>
            </a:r>
            <a:r>
              <a:rPr lang="en-US" sz="1600" spc="-1" dirty="0" err="1">
                <a:solidFill>
                  <a:schemeClr val="accent1"/>
                </a:solidFill>
                <a:latin typeface="Open Sans"/>
              </a:rPr>
              <a:t>Uni</a:t>
            </a:r>
            <a:r>
              <a:rPr lang="en-US" sz="1600" spc="-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en-US" sz="1600" spc="-1" dirty="0" smtClean="0">
                <a:solidFill>
                  <a:schemeClr val="accent1"/>
                </a:solidFill>
                <a:latin typeface="Open Sans"/>
              </a:rPr>
              <a:t>Münster</a:t>
            </a:r>
            <a:endParaRPr lang="de-DE" sz="1600" spc="-1" dirty="0">
              <a:solidFill>
                <a:schemeClr val="accent1"/>
              </a:solidFill>
              <a:latin typeface="Open Sans"/>
            </a:endParaRPr>
          </a:p>
          <a:p>
            <a:pPr marL="176213" lvl="1" indent="-176213">
              <a:lnSpc>
                <a:spcPct val="114000"/>
              </a:lnSpc>
              <a:buClr>
                <a:srgbClr val="00305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spc="-1" dirty="0">
                <a:solidFill>
                  <a:srgbClr val="00305D"/>
                </a:solidFill>
              </a:rPr>
              <a:t>Target groups: High school students, teachers, young students (Fellows), broad public</a:t>
            </a:r>
          </a:p>
          <a:p>
            <a:pPr marL="742950" lvl="2" indent="-285750">
              <a:lnSpc>
                <a:spcPct val="114000"/>
              </a:lnSpc>
              <a:spcBef>
                <a:spcPts val="0"/>
              </a:spcBef>
              <a:buClr>
                <a:srgbClr val="00305D"/>
              </a:buClr>
              <a:buFont typeface="Symbol" panose="05050102010706020507" pitchFamily="18" charset="2"/>
              <a:buChar char="-"/>
              <a:tabLst>
                <a:tab pos="0" algn="l"/>
              </a:tabLst>
            </a:pPr>
            <a:endParaRPr lang="en-US" sz="1600" spc="-1" dirty="0" smtClean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 err="1" smtClean="0">
                <a:solidFill>
                  <a:schemeClr val="accent1"/>
                </a:solidFill>
                <a:latin typeface="Open Sans"/>
              </a:rPr>
              <a:t>Actors</a:t>
            </a:r>
            <a:r>
              <a:rPr lang="de-DE" sz="2400" b="1" strike="noStrike" spc="-1" dirty="0" smtClean="0">
                <a:solidFill>
                  <a:schemeClr val="accent1"/>
                </a:solidFill>
                <a:latin typeface="Open Sans"/>
              </a:rPr>
              <a:t> in Outreach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894" name="Inhaltsplatzhalter 2"/>
          <p:cNvSpPr/>
          <p:nvPr/>
        </p:nvSpPr>
        <p:spPr>
          <a:xfrm>
            <a:off x="1334880" y="1635120"/>
            <a:ext cx="5308200" cy="473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>
              <a:solidFill>
                <a:srgbClr val="013476"/>
              </a:solidFill>
              <a:latin typeface="Open Sans"/>
            </a:endParaRPr>
          </a:p>
        </p:txBody>
      </p:sp>
      <p:pic>
        <p:nvPicPr>
          <p:cNvPr id="898" name="Grafik 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716400" y="282955"/>
            <a:ext cx="1980000" cy="623343"/>
          </a:xfrm>
          <a:prstGeom prst="rect">
            <a:avLst/>
          </a:prstGeom>
          <a:ln w="0"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15907" r="17563" b="13450"/>
          <a:stretch/>
        </p:blipFill>
        <p:spPr>
          <a:xfrm>
            <a:off x="8825100" y="1192680"/>
            <a:ext cx="3208421" cy="484471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7701325" y="4956128"/>
            <a:ext cx="144000" cy="144000"/>
          </a:xfrm>
          <a:prstGeom prst="ellipse">
            <a:avLst/>
          </a:prstGeom>
          <a:solidFill>
            <a:srgbClr val="FED200"/>
          </a:solidFill>
          <a:ln>
            <a:solidFill>
              <a:srgbClr val="FE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204138" y="4956128"/>
            <a:ext cx="144000" cy="144000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 idx="4294967295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pc="-1" dirty="0" err="1" smtClean="0">
                <a:solidFill>
                  <a:srgbClr val="013476"/>
                </a:solidFill>
                <a:latin typeface="Open Sans"/>
              </a:rPr>
              <a:t>Our</a:t>
            </a:r>
            <a:r>
              <a:rPr lang="de-DE" sz="2400" b="1" spc="-1" dirty="0" smtClean="0">
                <a:solidFill>
                  <a:srgbClr val="013476"/>
                </a:solidFill>
                <a:latin typeface="Open Sans"/>
              </a:rPr>
              <a:t> </a:t>
            </a:r>
            <a:r>
              <a:rPr lang="de-DE" sz="2400" b="1" spc="-1" dirty="0" err="1" smtClean="0">
                <a:solidFill>
                  <a:srgbClr val="013476"/>
                </a:solidFill>
                <a:latin typeface="Open Sans"/>
              </a:rPr>
              <a:t>objectives</a:t>
            </a:r>
            <a:r>
              <a:rPr lang="de-DE" sz="2400" b="1" spc="-1" dirty="0" smtClean="0">
                <a:solidFill>
                  <a:srgbClr val="013476"/>
                </a:solidFill>
                <a:latin typeface="Open Sans"/>
              </a:rPr>
              <a:t> in Netzwerk Teilchenwelt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23800" y="970920"/>
            <a:ext cx="10191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F5D"/>
                </a:solidFill>
              </a:rPr>
              <a:t>Tell </a:t>
            </a:r>
            <a:r>
              <a:rPr lang="de-DE" sz="2000" dirty="0" err="1" smtClean="0">
                <a:solidFill>
                  <a:srgbClr val="002F5D"/>
                </a:solidFill>
              </a:rPr>
              <a:t>people</a:t>
            </a:r>
            <a:r>
              <a:rPr lang="de-DE" sz="2000" dirty="0" smtClean="0">
                <a:solidFill>
                  <a:srgbClr val="002F5D"/>
                </a:solidFill>
              </a:rPr>
              <a:t> (high school </a:t>
            </a:r>
            <a:r>
              <a:rPr lang="de-DE" sz="2000" dirty="0" err="1" smtClean="0">
                <a:solidFill>
                  <a:srgbClr val="002F5D"/>
                </a:solidFill>
              </a:rPr>
              <a:t>students</a:t>
            </a:r>
            <a:r>
              <a:rPr lang="de-DE" sz="2000" dirty="0" smtClean="0">
                <a:solidFill>
                  <a:srgbClr val="002F5D"/>
                </a:solidFill>
              </a:rPr>
              <a:t>) </a:t>
            </a:r>
            <a:r>
              <a:rPr lang="de-DE" sz="2000" dirty="0" err="1" smtClean="0">
                <a:solidFill>
                  <a:srgbClr val="002F5D"/>
                </a:solidFill>
              </a:rPr>
              <a:t>what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our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work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is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about</a:t>
            </a:r>
            <a:endParaRPr lang="de-DE" sz="2000" dirty="0" smtClean="0">
              <a:solidFill>
                <a:srgbClr val="002F5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F5D"/>
                </a:solidFill>
              </a:rPr>
              <a:t>Provide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insight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into</a:t>
            </a:r>
            <a:r>
              <a:rPr lang="de-DE" sz="2000" dirty="0" smtClean="0">
                <a:solidFill>
                  <a:srgbClr val="002F5D"/>
                </a:solidFill>
              </a:rPr>
              <a:t> the </a:t>
            </a:r>
            <a:r>
              <a:rPr lang="de-DE" sz="2000" dirty="0" err="1" smtClean="0">
                <a:solidFill>
                  <a:srgbClr val="002F5D"/>
                </a:solidFill>
              </a:rPr>
              <a:t>process</a:t>
            </a:r>
            <a:r>
              <a:rPr lang="de-DE" sz="2000" dirty="0" smtClean="0">
                <a:solidFill>
                  <a:srgbClr val="002F5D"/>
                </a:solidFill>
              </a:rPr>
              <a:t> and </a:t>
            </a:r>
            <a:r>
              <a:rPr lang="de-DE" sz="2000" dirty="0" err="1" smtClean="0">
                <a:solidFill>
                  <a:srgbClr val="002F5D"/>
                </a:solidFill>
              </a:rPr>
              <a:t>organization</a:t>
            </a:r>
            <a:r>
              <a:rPr lang="de-DE" sz="2000" dirty="0" smtClean="0">
                <a:solidFill>
                  <a:srgbClr val="002F5D"/>
                </a:solidFill>
              </a:rPr>
              <a:t> of </a:t>
            </a:r>
            <a:r>
              <a:rPr lang="de-DE" sz="2000" dirty="0" err="1" smtClean="0">
                <a:solidFill>
                  <a:srgbClr val="002F5D"/>
                </a:solidFill>
              </a:rPr>
              <a:t>research</a:t>
            </a:r>
            <a:endParaRPr lang="de-DE" sz="2000" dirty="0" smtClean="0">
              <a:solidFill>
                <a:srgbClr val="002F5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F5D"/>
                </a:solidFill>
              </a:rPr>
              <a:t>Present</a:t>
            </a:r>
            <a:r>
              <a:rPr lang="de-DE" sz="2000" dirty="0" smtClean="0">
                <a:solidFill>
                  <a:srgbClr val="002F5D"/>
                </a:solidFill>
              </a:rPr>
              <a:t> role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F5D"/>
                </a:solidFill>
              </a:rPr>
              <a:t>Inspire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young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talents</a:t>
            </a:r>
            <a:endParaRPr lang="de-DE" sz="2000" dirty="0" smtClean="0">
              <a:solidFill>
                <a:srgbClr val="002F5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F5D"/>
                </a:solidFill>
              </a:rPr>
              <a:t>Promote </a:t>
            </a:r>
            <a:r>
              <a:rPr lang="de-DE" sz="2000" dirty="0" err="1" smtClean="0">
                <a:solidFill>
                  <a:srgbClr val="002F5D"/>
                </a:solidFill>
              </a:rPr>
              <a:t>young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scientists</a:t>
            </a:r>
            <a:r>
              <a:rPr lang="de-DE" sz="2000" dirty="0" smtClean="0">
                <a:solidFill>
                  <a:srgbClr val="002F5D"/>
                </a:solidFill>
              </a:rPr>
              <a:t> (e.g. </a:t>
            </a:r>
            <a:r>
              <a:rPr lang="de-DE" sz="2000" dirty="0" err="1" smtClean="0">
                <a:solidFill>
                  <a:srgbClr val="002F5D"/>
                </a:solidFill>
              </a:rPr>
              <a:t>science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communication</a:t>
            </a:r>
            <a:r>
              <a:rPr lang="de-DE" sz="2000" dirty="0" smtClean="0">
                <a:solidFill>
                  <a:srgbClr val="002F5D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002F5D"/>
                </a:solidFill>
              </a:rPr>
              <a:t>Intensify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dialog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between</a:t>
            </a:r>
            <a:r>
              <a:rPr lang="de-DE" sz="2000" dirty="0" smtClean="0">
                <a:solidFill>
                  <a:srgbClr val="002F5D"/>
                </a:solidFill>
              </a:rPr>
              <a:t> </a:t>
            </a:r>
            <a:r>
              <a:rPr lang="de-DE" sz="2000" dirty="0" err="1" smtClean="0">
                <a:solidFill>
                  <a:srgbClr val="002F5D"/>
                </a:solidFill>
              </a:rPr>
              <a:t>research</a:t>
            </a:r>
            <a:r>
              <a:rPr lang="de-DE" sz="2000" dirty="0" smtClean="0">
                <a:solidFill>
                  <a:srgbClr val="002F5D"/>
                </a:solidFill>
              </a:rPr>
              <a:t> and </a:t>
            </a:r>
            <a:r>
              <a:rPr lang="de-DE" sz="2000" dirty="0" err="1" smtClean="0">
                <a:solidFill>
                  <a:srgbClr val="002F5D"/>
                </a:solidFill>
              </a:rPr>
              <a:t>citizens</a:t>
            </a:r>
            <a:endParaRPr lang="de-DE" sz="2000" dirty="0" smtClean="0">
              <a:solidFill>
                <a:srgbClr val="002F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2F5D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214" y="4020658"/>
            <a:ext cx="3052111" cy="2016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222" y="491760"/>
            <a:ext cx="2526103" cy="33627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97" y="4020658"/>
            <a:ext cx="3029827" cy="201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77" y="4020659"/>
            <a:ext cx="3032331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 idx="4294967295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013476"/>
                </a:solidFill>
              </a:rPr>
              <a:t>Masterclasses</a:t>
            </a:r>
            <a:endParaRPr lang="de-DE" sz="2400" b="0" strike="noStrike" spc="-1" dirty="0">
              <a:solidFill>
                <a:schemeClr val="dk1"/>
              </a:solidFill>
              <a:latin typeface="Open San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23800" y="970920"/>
            <a:ext cx="10191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F5D"/>
                </a:solidFill>
              </a:rPr>
              <a:t>Project day in school or university or online 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002F5D"/>
                </a:solidFill>
              </a:rPr>
              <a:t>International Masterclasses, International Day of Women and Girls in Science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F5D"/>
                </a:solidFill>
              </a:rPr>
              <a:t>Talks and Q&amp;A with researchers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F5D"/>
                </a:solidFill>
              </a:rPr>
              <a:t>Own measurements and analysis of original data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F5D"/>
                </a:solidFill>
              </a:rPr>
              <a:t>Diverse set </a:t>
            </a: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002F5D"/>
                </a:solidFill>
                <a:hlinkClick r:id="rId2"/>
              </a:rPr>
              <a:t>ALICE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>
                <a:solidFill>
                  <a:srgbClr val="002F5D"/>
                </a:solidFill>
                <a:hlinkClick r:id="rId3"/>
              </a:rPr>
              <a:t>ATLAS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>
                <a:solidFill>
                  <a:srgbClr val="002F5D"/>
                </a:solidFill>
                <a:hlinkClick r:id="rId4"/>
              </a:rPr>
              <a:t>CMS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 err="1" smtClean="0">
                <a:solidFill>
                  <a:srgbClr val="002F5D"/>
                </a:solidFill>
                <a:hlinkClick r:id="rId5"/>
              </a:rPr>
              <a:t>LHCb</a:t>
            </a:r>
            <a:endParaRPr lang="en-US" dirty="0" smtClean="0">
              <a:solidFill>
                <a:srgbClr val="002F5D"/>
              </a:solidFill>
            </a:endParaRP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002F5D"/>
                </a:solidFill>
                <a:hlinkClick r:id="rId6"/>
              </a:rPr>
              <a:t>Belle </a:t>
            </a:r>
            <a:r>
              <a:rPr lang="en-US" dirty="0">
                <a:solidFill>
                  <a:srgbClr val="002F5D"/>
                </a:solidFill>
                <a:hlinkClick r:id="rId6"/>
              </a:rPr>
              <a:t>II</a:t>
            </a:r>
            <a:endParaRPr lang="en-US" dirty="0">
              <a:solidFill>
                <a:srgbClr val="002F5D"/>
              </a:solidFill>
            </a:endParaRP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002F5D"/>
                </a:solidFill>
                <a:hlinkClick r:id="rId7"/>
              </a:rPr>
              <a:t>Machine Learning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>
                <a:solidFill>
                  <a:srgbClr val="002F5D"/>
                </a:solidFill>
                <a:hlinkClick r:id="rId8"/>
              </a:rPr>
              <a:t>Numeric</a:t>
            </a:r>
            <a:r>
              <a:rPr lang="en-US" dirty="0">
                <a:solidFill>
                  <a:srgbClr val="002F5D"/>
                </a:solidFill>
              </a:rPr>
              <a:t> (Planetary Orbits) </a:t>
            </a: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002F5D"/>
                </a:solidFill>
                <a:hlinkClick r:id="rId9"/>
              </a:rPr>
              <a:t>Hadron Therapy</a:t>
            </a:r>
            <a:endParaRPr lang="en-US" dirty="0">
              <a:solidFill>
                <a:srgbClr val="002F5D"/>
              </a:solidFill>
            </a:endParaRP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002F5D"/>
                </a:solidFill>
                <a:hlinkClick r:id="rId10"/>
              </a:rPr>
              <a:t>Nuclear Astrophysics </a:t>
            </a:r>
            <a:endParaRPr lang="en-US" dirty="0">
              <a:solidFill>
                <a:srgbClr val="002F5D"/>
              </a:solidFill>
            </a:endParaRPr>
          </a:p>
          <a:p>
            <a:pPr marL="742950" lvl="1" indent="-285750">
              <a:lnSpc>
                <a:spcPts val="2600"/>
              </a:lnSpc>
              <a:buFont typeface="Symbol" panose="05050102010706020507" pitchFamily="18" charset="2"/>
              <a:buChar char="-"/>
            </a:pPr>
            <a:r>
              <a:rPr lang="en-US" dirty="0" err="1">
                <a:solidFill>
                  <a:srgbClr val="002F5D"/>
                </a:solidFill>
                <a:hlinkClick r:id="rId11"/>
              </a:rPr>
              <a:t>IceCube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>
                <a:solidFill>
                  <a:srgbClr val="002F5D"/>
                </a:solidFill>
                <a:hlinkClick r:id="rId12"/>
              </a:rPr>
              <a:t>Auger</a:t>
            </a:r>
            <a:r>
              <a:rPr lang="en-US" dirty="0">
                <a:solidFill>
                  <a:srgbClr val="002F5D"/>
                </a:solidFill>
              </a:rPr>
              <a:t>, </a:t>
            </a:r>
            <a:r>
              <a:rPr lang="en-US" dirty="0">
                <a:solidFill>
                  <a:srgbClr val="002F5D"/>
                </a:solidFill>
                <a:hlinkClick r:id="rId13"/>
              </a:rPr>
              <a:t>Cosmic@Web</a:t>
            </a:r>
            <a:r>
              <a:rPr lang="en-US" dirty="0">
                <a:solidFill>
                  <a:srgbClr val="002F5D"/>
                </a:solidFill>
              </a:rPr>
              <a:t> </a:t>
            </a:r>
          </a:p>
          <a:p>
            <a:endParaRPr lang="de-DE" sz="2000" dirty="0">
              <a:solidFill>
                <a:srgbClr val="002F5D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5"/>
          <a:stretch/>
        </p:blipFill>
        <p:spPr>
          <a:xfrm>
            <a:off x="7452830" y="2069555"/>
            <a:ext cx="4417549" cy="387283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659125" y="5711559"/>
            <a:ext cx="2110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CCC00"/>
              </a:buClr>
              <a:buSzPct val="90000"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</a:t>
            </a:r>
            <a:r>
              <a:rPr lang="de-DE" sz="1000" noProof="0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Sebastian Neubert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3908" y="5279207"/>
            <a:ext cx="4727073" cy="646331"/>
          </a:xfrm>
          <a:prstGeom prst="rect">
            <a:avLst/>
          </a:prstGeom>
          <a:noFill/>
          <a:ln w="38100">
            <a:solidFill>
              <a:srgbClr val="D8C318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13476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2F5D"/>
                </a:solidFill>
              </a:rPr>
              <a:t>High school students do research supported by young scientists </a:t>
            </a:r>
            <a:endParaRPr lang="de-DE" sz="2000" b="1" dirty="0">
              <a:solidFill>
                <a:srgbClr val="002F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riangle"/>
          <p:cNvSpPr/>
          <p:nvPr/>
        </p:nvSpPr>
        <p:spPr>
          <a:xfrm>
            <a:off x="5120768" y="862299"/>
            <a:ext cx="2114920" cy="4904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  <a:effectLst/>
        </p:spPr>
        <p:txBody>
          <a:bodyPr lIns="60960" tIns="60960" rIns="60960" bIns="60960" anchor="ctr"/>
          <a:lstStyle/>
          <a:p>
            <a:endParaRPr sz="900"/>
          </a:p>
        </p:txBody>
      </p:sp>
      <p:sp>
        <p:nvSpPr>
          <p:cNvPr id="160" name="Titel 1"/>
          <p:cNvSpPr txBox="1">
            <a:spLocks noGrp="1"/>
          </p:cNvSpPr>
          <p:nvPr>
            <p:ph type="title" idx="4294967295"/>
          </p:nvPr>
        </p:nvSpPr>
        <p:spPr>
          <a:xfrm>
            <a:off x="559931" y="220080"/>
            <a:ext cx="10061575" cy="690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002F5D"/>
                </a:solidFill>
              </a:rPr>
              <a:t>Masterclasses – </a:t>
            </a:r>
            <a:r>
              <a:rPr lang="de-DE" sz="2400" dirty="0" err="1" smtClean="0">
                <a:solidFill>
                  <a:srgbClr val="002F5D"/>
                </a:solidFill>
              </a:rPr>
              <a:t>first</a:t>
            </a:r>
            <a:r>
              <a:rPr lang="de-DE" sz="2400" dirty="0" smtClean="0">
                <a:solidFill>
                  <a:srgbClr val="002F5D"/>
                </a:solidFill>
              </a:rPr>
              <a:t> </a:t>
            </a:r>
            <a:r>
              <a:rPr lang="de-DE" sz="2400" dirty="0" err="1" smtClean="0">
                <a:solidFill>
                  <a:srgbClr val="002F5D"/>
                </a:solidFill>
              </a:rPr>
              <a:t>level</a:t>
            </a:r>
            <a:r>
              <a:rPr lang="de-DE" sz="2400" dirty="0" smtClean="0">
                <a:solidFill>
                  <a:srgbClr val="002F5D"/>
                </a:solidFill>
              </a:rPr>
              <a:t> of a multi-</a:t>
            </a:r>
            <a:r>
              <a:rPr lang="de-DE" sz="2400" dirty="0" err="1" smtClean="0">
                <a:solidFill>
                  <a:srgbClr val="002F5D"/>
                </a:solidFill>
              </a:rPr>
              <a:t>step</a:t>
            </a:r>
            <a:r>
              <a:rPr lang="de-DE" sz="2400" dirty="0" smtClean="0">
                <a:solidFill>
                  <a:srgbClr val="002F5D"/>
                </a:solidFill>
              </a:rPr>
              <a:t> </a:t>
            </a:r>
            <a:r>
              <a:rPr lang="de-DE" sz="2400" dirty="0" err="1" smtClean="0">
                <a:solidFill>
                  <a:srgbClr val="002F5D"/>
                </a:solidFill>
              </a:rPr>
              <a:t>program</a:t>
            </a:r>
            <a:endParaRPr sz="2400" dirty="0">
              <a:solidFill>
                <a:srgbClr val="002F5D"/>
              </a:solidFill>
            </a:endParaRPr>
          </a:p>
        </p:txBody>
      </p:sp>
      <p:pic>
        <p:nvPicPr>
          <p:cNvPr id="162" name="Grafik 8" descr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2528" y="2175061"/>
            <a:ext cx="908339" cy="118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afik 10" descr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2425" y="4899140"/>
            <a:ext cx="909204" cy="118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rafik 20" descr="Grafik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0624" y="3537100"/>
            <a:ext cx="906342" cy="118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rafik 2" descr="Grafi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1335" y="813022"/>
            <a:ext cx="906197" cy="118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feld 11"/>
          <p:cNvSpPr txBox="1"/>
          <p:nvPr/>
        </p:nvSpPr>
        <p:spPr>
          <a:xfrm>
            <a:off x="5788778" y="5366331"/>
            <a:ext cx="836089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ctr" defTabSz="1828800">
              <a:defRPr sz="4000" b="1">
                <a:solidFill>
                  <a:srgbClr val="013476"/>
                </a:solidFill>
              </a:defRPr>
            </a:lvl1pPr>
          </a:lstStyle>
          <a:p>
            <a:r>
              <a:rPr sz="2000" b="0" dirty="0"/>
              <a:t>3500</a:t>
            </a:r>
          </a:p>
        </p:txBody>
      </p:sp>
      <p:sp>
        <p:nvSpPr>
          <p:cNvPr id="171" name="Textfeld 26"/>
          <p:cNvSpPr txBox="1"/>
          <p:nvPr/>
        </p:nvSpPr>
        <p:spPr>
          <a:xfrm>
            <a:off x="5892501" y="4169417"/>
            <a:ext cx="62864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defRPr sz="4000" b="1">
                <a:solidFill>
                  <a:srgbClr val="013476"/>
                </a:solidFill>
              </a:defRPr>
            </a:lvl1pPr>
          </a:lstStyle>
          <a:p>
            <a:r>
              <a:rPr sz="2000" b="0" dirty="0"/>
              <a:t>250</a:t>
            </a:r>
          </a:p>
        </p:txBody>
      </p:sp>
      <p:sp>
        <p:nvSpPr>
          <p:cNvPr id="172" name="Textfeld 27"/>
          <p:cNvSpPr txBox="1"/>
          <p:nvPr/>
        </p:nvSpPr>
        <p:spPr>
          <a:xfrm>
            <a:off x="5855024" y="2806515"/>
            <a:ext cx="62864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defRPr sz="4000" b="1">
                <a:solidFill>
                  <a:srgbClr val="013476"/>
                </a:solidFill>
              </a:defRPr>
            </a:lvl1pPr>
          </a:lstStyle>
          <a:p>
            <a:r>
              <a:rPr sz="2000" b="0" dirty="0"/>
              <a:t>75</a:t>
            </a:r>
          </a:p>
        </p:txBody>
      </p:sp>
      <p:sp>
        <p:nvSpPr>
          <p:cNvPr id="173" name="Textfeld 28"/>
          <p:cNvSpPr txBox="1"/>
          <p:nvPr/>
        </p:nvSpPr>
        <p:spPr>
          <a:xfrm>
            <a:off x="5855024" y="1618383"/>
            <a:ext cx="62864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defRPr sz="4000" b="1">
                <a:solidFill>
                  <a:srgbClr val="013476"/>
                </a:solidFill>
              </a:defRPr>
            </a:lvl1pPr>
          </a:lstStyle>
          <a:p>
            <a:r>
              <a:rPr sz="2000" b="0" dirty="0"/>
              <a:t>15</a:t>
            </a:r>
          </a:p>
        </p:txBody>
      </p:sp>
      <p:sp>
        <p:nvSpPr>
          <p:cNvPr id="174" name="Textfeld 17"/>
          <p:cNvSpPr txBox="1"/>
          <p:nvPr/>
        </p:nvSpPr>
        <p:spPr>
          <a:xfrm>
            <a:off x="4958892" y="5805898"/>
            <a:ext cx="304954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defTabSz="1828800">
              <a:defRPr sz="3200">
                <a:solidFill>
                  <a:srgbClr val="013476"/>
                </a:solidFill>
              </a:defRPr>
            </a:lvl1pPr>
          </a:lstStyle>
          <a:p>
            <a:r>
              <a:rPr lang="de-DE" sz="1400" dirty="0" err="1" smtClean="0"/>
              <a:t>Number</a:t>
            </a:r>
            <a:r>
              <a:rPr lang="de-DE" sz="1400" dirty="0" smtClean="0"/>
              <a:t> of </a:t>
            </a:r>
            <a:r>
              <a:rPr lang="de-DE" sz="1400" dirty="0" err="1" smtClean="0"/>
              <a:t>students</a:t>
            </a:r>
            <a:r>
              <a:rPr lang="de-DE" sz="1400" dirty="0" smtClean="0"/>
              <a:t> per </a:t>
            </a:r>
            <a:r>
              <a:rPr lang="de-DE" sz="1400" dirty="0" err="1" smtClean="0"/>
              <a:t>year</a:t>
            </a:r>
            <a:endParaRPr sz="1400" dirty="0"/>
          </a:p>
        </p:txBody>
      </p:sp>
      <p:sp>
        <p:nvSpPr>
          <p:cNvPr id="175" name="Rounded Rectangle"/>
          <p:cNvSpPr/>
          <p:nvPr/>
        </p:nvSpPr>
        <p:spPr>
          <a:xfrm>
            <a:off x="5441844" y="813024"/>
            <a:ext cx="1539723" cy="2655642"/>
          </a:xfrm>
          <a:prstGeom prst="roundRect">
            <a:avLst>
              <a:gd name="adj" fmla="val 13551"/>
            </a:avLst>
          </a:prstGeom>
          <a:noFill/>
          <a:ln w="57150" cap="flat">
            <a:solidFill>
              <a:srgbClr val="C00000"/>
            </a:solidFill>
            <a:prstDash val="solid"/>
            <a:round/>
          </a:ln>
          <a:effectLst/>
        </p:spPr>
        <p:txBody>
          <a:bodyPr wrap="square" lIns="60960" tIns="60960" rIns="60960" bIns="60960" numCol="1" anchor="ctr">
            <a:noAutofit/>
          </a:bodyPr>
          <a:lstStyle/>
          <a:p>
            <a:endParaRPr sz="900"/>
          </a:p>
        </p:txBody>
      </p:sp>
      <p:sp>
        <p:nvSpPr>
          <p:cNvPr id="176" name="40% weiblich"/>
          <p:cNvSpPr txBox="1"/>
          <p:nvPr/>
        </p:nvSpPr>
        <p:spPr>
          <a:xfrm>
            <a:off x="5441844" y="2057950"/>
            <a:ext cx="1539724" cy="415639"/>
          </a:xfrm>
          <a:prstGeom prst="rect">
            <a:avLst/>
          </a:prstGeom>
          <a:solidFill>
            <a:srgbClr val="C00000"/>
          </a:solidFill>
          <a:ln w="25400" cap="flat">
            <a:solidFill>
              <a:srgbClr val="C00000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0" tIns="60960" rIns="60960" bIns="60960" numCol="1" anchor="t">
            <a:noAutofit/>
          </a:bodyPr>
          <a:lstStyle>
            <a:lvl1pPr>
              <a:defRPr sz="2600">
                <a:solidFill>
                  <a:srgbClr val="FF9300"/>
                </a:solidFill>
              </a:defRPr>
            </a:lvl1pPr>
          </a:lstStyle>
          <a:p>
            <a:r>
              <a:rPr lang="de-DE" sz="1800" b="1" dirty="0">
                <a:solidFill>
                  <a:schemeClr val="bg1"/>
                </a:solidFill>
              </a:rPr>
              <a:t>5</a:t>
            </a:r>
            <a:r>
              <a:rPr sz="1800" b="1" dirty="0" smtClean="0">
                <a:solidFill>
                  <a:schemeClr val="bg1"/>
                </a:solidFill>
              </a:rPr>
              <a:t>0</a:t>
            </a:r>
            <a:r>
              <a:rPr sz="1800" b="1" dirty="0">
                <a:solidFill>
                  <a:schemeClr val="bg1"/>
                </a:solidFill>
              </a:rPr>
              <a:t>% </a:t>
            </a:r>
            <a:r>
              <a:rPr lang="de-DE" sz="1800" b="1" dirty="0" err="1" smtClean="0">
                <a:solidFill>
                  <a:schemeClr val="bg1"/>
                </a:solidFill>
              </a:rPr>
              <a:t>female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32" name="Textplatzhalter 7"/>
          <p:cNvSpPr/>
          <p:nvPr/>
        </p:nvSpPr>
        <p:spPr>
          <a:xfrm>
            <a:off x="5719768" y="99410"/>
            <a:ext cx="5573089" cy="8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110000"/>
              </a:lnSpc>
              <a:tabLst>
                <a:tab pos="355600" algn="l"/>
              </a:tabLst>
              <a:defRPr sz="2700" b="1">
                <a:solidFill>
                  <a:srgbClr val="F18F1F"/>
                </a:solidFill>
              </a:defRPr>
            </a:pPr>
            <a:endParaRPr sz="1350" dirty="0"/>
          </a:p>
        </p:txBody>
      </p:sp>
      <p:sp>
        <p:nvSpPr>
          <p:cNvPr id="6" name="Textfeld 5"/>
          <p:cNvSpPr txBox="1"/>
          <p:nvPr/>
        </p:nvSpPr>
        <p:spPr>
          <a:xfrm>
            <a:off x="903642" y="910643"/>
            <a:ext cx="2275302" cy="494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90000"/>
              </a:lnSpc>
              <a:buClr>
                <a:srgbClr val="CCCC00"/>
              </a:buClr>
              <a:buSzPct val="90000"/>
              <a:tabLst>
                <a:tab pos="271463" algn="l"/>
              </a:tabLst>
              <a:defRPr/>
            </a:pPr>
            <a:r>
              <a:rPr lang="en-US" sz="16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CERN project weeks*, </a:t>
            </a:r>
            <a:r>
              <a:rPr lang="en-US" sz="1600" dirty="0" smtClean="0">
                <a:solidFill>
                  <a:srgbClr val="013476"/>
                </a:solidFill>
              </a:rPr>
              <a:t>research </a:t>
            </a:r>
            <a:r>
              <a:rPr lang="en-US" sz="1600" dirty="0">
                <a:solidFill>
                  <a:srgbClr val="013476"/>
                </a:solidFill>
              </a:rPr>
              <a:t>projects </a:t>
            </a:r>
            <a:r>
              <a:rPr lang="en-US" sz="1600" dirty="0" smtClean="0">
                <a:solidFill>
                  <a:srgbClr val="013476"/>
                </a:solidFill>
              </a:rPr>
              <a:t>at institutes</a:t>
            </a:r>
          </a:p>
          <a:p>
            <a:pPr lvl="0" algn="r">
              <a:lnSpc>
                <a:spcPct val="90000"/>
              </a:lnSpc>
              <a:buClr>
                <a:srgbClr val="CCCC00"/>
              </a:buClr>
              <a:buSzPct val="90000"/>
              <a:tabLst>
                <a:tab pos="271463" algn="l"/>
              </a:tabLst>
              <a:defRPr/>
            </a:pPr>
            <a:r>
              <a:rPr lang="en-US" sz="1600" dirty="0">
                <a:solidFill>
                  <a:srgbClr val="013476"/>
                </a:solidFill>
                <a:hlinkClick r:id="rId7"/>
              </a:rPr>
              <a:t>List</a:t>
            </a:r>
            <a:r>
              <a:rPr lang="en-US" sz="1600" dirty="0">
                <a:solidFill>
                  <a:srgbClr val="013476"/>
                </a:solidFill>
              </a:rPr>
              <a:t> of 156 essays, incl. 46 awards </a:t>
            </a:r>
            <a:endParaRPr lang="de-DE" sz="1600" dirty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  <a:tabLst>
                <a:tab pos="271463" algn="l"/>
              </a:tabLst>
              <a:defRPr/>
            </a:pPr>
            <a:r>
              <a:rPr lang="en-US" sz="16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CERN </a:t>
            </a: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workshops</a:t>
            </a:r>
            <a:r>
              <a:rPr lang="en-US" sz="16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*,</a:t>
            </a:r>
            <a:r>
              <a:rPr lang="en-US" sz="1600" dirty="0" smtClean="0">
                <a:solidFill>
                  <a:srgbClr val="013476"/>
                </a:solidFill>
              </a:rPr>
              <a:t> </a:t>
            </a:r>
            <a:r>
              <a:rPr lang="en-US" sz="1600" dirty="0">
                <a:solidFill>
                  <a:srgbClr val="013476"/>
                </a:solidFill>
              </a:rPr>
              <a:t>Particle physics academy in </a:t>
            </a:r>
            <a:r>
              <a:rPr lang="en-US" sz="1600" dirty="0" smtClean="0">
                <a:solidFill>
                  <a:srgbClr val="013476"/>
                </a:solidFill>
              </a:rPr>
              <a:t>Mainz</a:t>
            </a:r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r>
              <a:rPr lang="de-DE" sz="1600" dirty="0" err="1" smtClean="0">
                <a:solidFill>
                  <a:srgbClr val="013476"/>
                </a:solidFill>
              </a:rPr>
              <a:t>Active</a:t>
            </a:r>
            <a:r>
              <a:rPr lang="de-DE" sz="1600" dirty="0" smtClean="0">
                <a:solidFill>
                  <a:srgbClr val="013476"/>
                </a:solidFill>
              </a:rPr>
              <a:t> </a:t>
            </a:r>
            <a:r>
              <a:rPr lang="de-DE" sz="1600" dirty="0" err="1">
                <a:solidFill>
                  <a:srgbClr val="013476"/>
                </a:solidFill>
              </a:rPr>
              <a:t>engagement</a:t>
            </a:r>
            <a:r>
              <a:rPr lang="de-DE" sz="1600" dirty="0">
                <a:solidFill>
                  <a:srgbClr val="013476"/>
                </a:solidFill>
              </a:rPr>
              <a:t>, </a:t>
            </a:r>
            <a:r>
              <a:rPr lang="de-DE" sz="1600" dirty="0" err="1">
                <a:solidFill>
                  <a:srgbClr val="013476"/>
                </a:solidFill>
              </a:rPr>
              <a:t>detector</a:t>
            </a:r>
            <a:r>
              <a:rPr lang="de-DE" sz="1600" dirty="0">
                <a:solidFill>
                  <a:srgbClr val="013476"/>
                </a:solidFill>
              </a:rPr>
              <a:t> </a:t>
            </a:r>
            <a:r>
              <a:rPr lang="de-DE" sz="1600" dirty="0" err="1" smtClean="0">
                <a:solidFill>
                  <a:srgbClr val="013476"/>
                </a:solidFill>
              </a:rPr>
              <a:t>projects</a:t>
            </a:r>
            <a:endParaRPr lang="de-DE" sz="1600" dirty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endParaRPr lang="de-DE" sz="1600" dirty="0" smtClean="0">
              <a:solidFill>
                <a:srgbClr val="013476"/>
              </a:solidFill>
            </a:endParaRPr>
          </a:p>
          <a:p>
            <a:pPr algn="r"/>
            <a:r>
              <a:rPr lang="de-DE" sz="1600" dirty="0" smtClean="0">
                <a:solidFill>
                  <a:srgbClr val="013476"/>
                </a:solidFill>
              </a:rPr>
              <a:t>Masterclasses</a:t>
            </a:r>
            <a:endParaRPr lang="de-DE" sz="1600" dirty="0">
              <a:solidFill>
                <a:srgbClr val="013476"/>
              </a:solidFill>
            </a:endParaRPr>
          </a:p>
        </p:txBody>
      </p:sp>
      <p:sp>
        <p:nvSpPr>
          <p:cNvPr id="31" name="Textplatzhalter 5"/>
          <p:cNvSpPr txBox="1">
            <a:spLocks/>
          </p:cNvSpPr>
          <p:nvPr/>
        </p:nvSpPr>
        <p:spPr>
          <a:xfrm>
            <a:off x="9175478" y="5816071"/>
            <a:ext cx="2892056" cy="333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CCC00"/>
              </a:buClr>
              <a:buSzPct val="90000"/>
              <a:buFont typeface="Arial Narrow" panose="020B0606020202030204" pitchFamily="34" charset="0"/>
              <a:buChar char="►"/>
              <a:tabLst>
                <a:tab pos="271463" algn="l"/>
              </a:tabLst>
              <a:defRPr lang="de-DE" sz="2400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  <a:defRPr lang="de-DE" sz="2000" kern="120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017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CC00"/>
              </a:buClr>
              <a:buSzPct val="135000"/>
              <a:buFont typeface="Arial" panose="020B0604020202020204" pitchFamily="34" charset="0"/>
              <a:buChar char="•"/>
              <a:defRPr lang="de-DE" sz="1800" kern="120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CC00"/>
              </a:buClr>
              <a:buSzPct val="90000"/>
              <a:buFont typeface="Arial Narrow" panose="020B0606020202030204" pitchFamily="34" charset="0"/>
              <a:buNone/>
              <a:tabLst>
                <a:tab pos="271463" algn="l"/>
              </a:tabLst>
              <a:defRPr/>
            </a:pP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* currently suspended due to funding cuts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013476"/>
              </a:solidFill>
              <a:effectLst/>
              <a:uLnTx/>
              <a:uFillTx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002581" y="3468666"/>
            <a:ext cx="2168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  <a:hlinkClick r:id="rId8"/>
              </a:rPr>
              <a:t>Female</a:t>
            </a:r>
            <a:r>
              <a:rPr lang="de-DE" sz="2000" dirty="0" smtClean="0">
                <a:solidFill>
                  <a:srgbClr val="002060"/>
                </a:solidFill>
                <a:hlinkClick r:id="rId8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hlinkClick r:id="rId8"/>
              </a:rPr>
              <a:t>share</a:t>
            </a:r>
            <a:r>
              <a:rPr lang="de-DE" sz="2000" dirty="0" smtClean="0">
                <a:solidFill>
                  <a:srgbClr val="002060"/>
                </a:solidFill>
                <a:hlinkClick r:id="rId8"/>
              </a:rPr>
              <a:t> in </a:t>
            </a:r>
            <a:r>
              <a:rPr lang="de-DE" sz="2000" dirty="0" err="1" smtClean="0">
                <a:solidFill>
                  <a:srgbClr val="002060"/>
                </a:solidFill>
                <a:hlinkClick r:id="rId8"/>
              </a:rPr>
              <a:t>physics</a:t>
            </a:r>
            <a:r>
              <a:rPr lang="de-DE" sz="2000" dirty="0" smtClean="0">
                <a:solidFill>
                  <a:srgbClr val="002060"/>
                </a:solidFill>
                <a:hlinkClick r:id="rId8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hlinkClick r:id="rId8"/>
              </a:rPr>
              <a:t>exams</a:t>
            </a:r>
            <a:r>
              <a:rPr lang="de-DE" sz="2000" dirty="0" smtClean="0">
                <a:solidFill>
                  <a:srgbClr val="002060"/>
                </a:solidFill>
                <a:hlinkClick r:id="rId8"/>
              </a:rPr>
              <a:t> 2023</a:t>
            </a:r>
            <a:r>
              <a:rPr lang="de-DE" sz="2000" dirty="0" smtClean="0">
                <a:solidFill>
                  <a:srgbClr val="002060"/>
                </a:solidFill>
              </a:rPr>
              <a:t>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F5D"/>
                </a:solidFill>
              </a:rPr>
              <a:t>22% </a:t>
            </a:r>
            <a:r>
              <a:rPr lang="de-DE" sz="2000" dirty="0">
                <a:solidFill>
                  <a:srgbClr val="002F5D"/>
                </a:solidFill>
              </a:rPr>
              <a:t>Bachelor </a:t>
            </a:r>
            <a:endParaRPr lang="de-DE" sz="2000" dirty="0" smtClean="0">
              <a:solidFill>
                <a:srgbClr val="002F5D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F5D"/>
                </a:solidFill>
              </a:rPr>
              <a:t>25% Master</a:t>
            </a:r>
            <a:endParaRPr lang="de-DE" sz="2000" dirty="0">
              <a:solidFill>
                <a:srgbClr val="002F5D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F5D"/>
                </a:solidFill>
              </a:rPr>
              <a:t>22% PhD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8802520" y="1558992"/>
            <a:ext cx="2568743" cy="1015663"/>
          </a:xfrm>
          <a:prstGeom prst="rect">
            <a:avLst/>
          </a:prstGeom>
          <a:noFill/>
          <a:ln w="38100">
            <a:solidFill>
              <a:srgbClr val="CDC301"/>
            </a:solidFill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b="1" dirty="0" smtClean="0">
                <a:solidFill>
                  <a:srgbClr val="013476"/>
                </a:solidFill>
              </a:rPr>
              <a:t>High </a:t>
            </a:r>
            <a:r>
              <a:rPr lang="de-DE" sz="2000" b="1" dirty="0" err="1" smtClean="0">
                <a:solidFill>
                  <a:srgbClr val="013476"/>
                </a:solidFill>
              </a:rPr>
              <a:t>proportion</a:t>
            </a:r>
            <a:r>
              <a:rPr lang="de-DE" sz="2000" b="1" dirty="0" smtClean="0">
                <a:solidFill>
                  <a:srgbClr val="013476"/>
                </a:solidFill>
              </a:rPr>
              <a:t> of </a:t>
            </a:r>
            <a:r>
              <a:rPr lang="de-DE" sz="2000" b="1" dirty="0" err="1" smtClean="0">
                <a:solidFill>
                  <a:srgbClr val="013476"/>
                </a:solidFill>
              </a:rPr>
              <a:t>women</a:t>
            </a:r>
            <a:r>
              <a:rPr lang="de-DE" sz="2000" b="1" dirty="0" smtClean="0">
                <a:solidFill>
                  <a:srgbClr val="013476"/>
                </a:solidFill>
              </a:rPr>
              <a:t> on </a:t>
            </a:r>
            <a:r>
              <a:rPr lang="de-DE" sz="2000" b="1" dirty="0" err="1" smtClean="0">
                <a:solidFill>
                  <a:srgbClr val="013476"/>
                </a:solidFill>
              </a:rPr>
              <a:t>higher</a:t>
            </a:r>
            <a:r>
              <a:rPr lang="de-DE" sz="2000" b="1" dirty="0" smtClean="0">
                <a:solidFill>
                  <a:srgbClr val="013476"/>
                </a:solidFill>
              </a:rPr>
              <a:t> </a:t>
            </a:r>
            <a:r>
              <a:rPr lang="de-DE" sz="2000" b="1" dirty="0" err="1" smtClean="0">
                <a:solidFill>
                  <a:srgbClr val="013476"/>
                </a:solidFill>
              </a:rPr>
              <a:t>levels</a:t>
            </a:r>
            <a:endParaRPr lang="de-DE" sz="2000" b="1" dirty="0">
              <a:solidFill>
                <a:srgbClr val="0134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31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Rechteck 6"/>
          <p:cNvSpPr/>
          <p:nvPr/>
        </p:nvSpPr>
        <p:spPr>
          <a:xfrm>
            <a:off x="1523880" y="0"/>
            <a:ext cx="1907280" cy="302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822960">
              <a:lnSpc>
                <a:spcPct val="100000"/>
              </a:lnSpc>
              <a:tabLst>
                <a:tab pos="0" algn="l"/>
              </a:tabLst>
            </a:pPr>
            <a:endParaRPr lang="de-DE" sz="162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16" name="PlaceHolder 1"/>
          <p:cNvSpPr>
            <a:spLocks noGrp="1"/>
          </p:cNvSpPr>
          <p:nvPr>
            <p:ph/>
          </p:nvPr>
        </p:nvSpPr>
        <p:spPr>
          <a:xfrm>
            <a:off x="534600" y="979560"/>
            <a:ext cx="6135120" cy="497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71360" indent="-171360" defTabSz="914400">
              <a:lnSpc>
                <a:spcPct val="100000"/>
              </a:lnSpc>
              <a:spcBef>
                <a:spcPts val="1199"/>
              </a:spcBef>
              <a:buClr>
                <a:srgbClr val="013476"/>
              </a:buClr>
              <a:buFont typeface="Arial"/>
              <a:buChar char="•"/>
            </a:pP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3"/>
              </a:rPr>
              <a:t>Deep Learning Models for Energy Estimation in CMS HGCAL L1 Trigger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 (Felix Hansen)</a:t>
            </a:r>
            <a:endParaRPr lang="de-DE" sz="2000" b="0" strike="noStrike" spc="-1" dirty="0">
              <a:solidFill>
                <a:srgbClr val="002F5D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1199"/>
              </a:spcBef>
              <a:buClr>
                <a:srgbClr val="013476"/>
              </a:buClr>
              <a:buFont typeface="Arial"/>
              <a:buChar char="•"/>
            </a:pP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4"/>
              </a:rPr>
              <a:t>First data classification at the </a:t>
            </a:r>
            <a:r>
              <a:rPr lang="en-US" sz="2000" b="0" u="sng" strike="noStrike" spc="-1" dirty="0" err="1">
                <a:solidFill>
                  <a:srgbClr val="002F5D"/>
                </a:solidFill>
                <a:uFillTx/>
                <a:latin typeface="Open Sans"/>
                <a:hlinkClick r:id="rId4"/>
              </a:rPr>
              <a:t>InGrid</a:t>
            </a: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4"/>
              </a:rPr>
              <a:t> detector at the CAST experiment using deep learning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 (Carolin Kohl)</a:t>
            </a:r>
            <a:endParaRPr lang="de-DE" sz="2000" b="0" strike="noStrike" spc="-1" dirty="0">
              <a:solidFill>
                <a:srgbClr val="002F5D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1199"/>
              </a:spcBef>
              <a:buClr>
                <a:srgbClr val="013476"/>
              </a:buClr>
              <a:buFont typeface="Arial"/>
              <a:buChar char="•"/>
            </a:pP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5"/>
              </a:rPr>
              <a:t>The AWAKE experiment 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(Björn </a:t>
            </a:r>
            <a:r>
              <a:rPr lang="en-US" sz="2000" b="0" strike="noStrike" spc="-1" dirty="0" err="1">
                <a:solidFill>
                  <a:srgbClr val="002F5D"/>
                </a:solidFill>
                <a:latin typeface="Open Sans"/>
              </a:rPr>
              <a:t>Dörschel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)</a:t>
            </a:r>
            <a:endParaRPr lang="de-DE" sz="2000" b="0" strike="noStrike" spc="-1" dirty="0">
              <a:solidFill>
                <a:srgbClr val="002F5D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1199"/>
              </a:spcBef>
              <a:buClr>
                <a:srgbClr val="00305D"/>
              </a:buClr>
              <a:buFont typeface="Arial"/>
              <a:buChar char="•"/>
            </a:pP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6"/>
              </a:rPr>
              <a:t>The effects of radiation on the CMS pixel detector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 (Katharina </a:t>
            </a:r>
            <a:r>
              <a:rPr lang="en-US" sz="2000" b="0" strike="noStrike" spc="-1" dirty="0" err="1">
                <a:solidFill>
                  <a:srgbClr val="002F5D"/>
                </a:solidFill>
                <a:latin typeface="Open Sans"/>
              </a:rPr>
              <a:t>Ploog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)</a:t>
            </a:r>
            <a:endParaRPr lang="de-DE" sz="2000" b="0" strike="noStrike" spc="-1" dirty="0">
              <a:solidFill>
                <a:srgbClr val="002F5D"/>
              </a:solidFill>
              <a:latin typeface="Open Sans"/>
            </a:endParaRPr>
          </a:p>
          <a:p>
            <a:pPr marL="171360" indent="-171360" defTabSz="914400">
              <a:lnSpc>
                <a:spcPct val="100000"/>
              </a:lnSpc>
              <a:spcBef>
                <a:spcPts val="1199"/>
              </a:spcBef>
              <a:buClr>
                <a:srgbClr val="013476"/>
              </a:buClr>
              <a:buFont typeface="Arial"/>
              <a:buChar char="•"/>
              <a:tabLst>
                <a:tab pos="271440" algn="l"/>
                <a:tab pos="361800" algn="l"/>
              </a:tabLst>
            </a:pPr>
            <a:r>
              <a:rPr lang="en-US" sz="2000" b="0" u="sng" strike="noStrike" spc="-1" dirty="0">
                <a:solidFill>
                  <a:srgbClr val="002F5D"/>
                </a:solidFill>
                <a:uFillTx/>
                <a:latin typeface="Open Sans"/>
                <a:hlinkClick r:id="rId7"/>
              </a:rPr>
              <a:t>Machine-learning based identification of highly collimated electron pairs from boosted Z boson decays</a:t>
            </a:r>
            <a:r>
              <a:rPr lang="de-DE" sz="2000" b="0" strike="noStrike" spc="-1" dirty="0">
                <a:solidFill>
                  <a:srgbClr val="002F5D"/>
                </a:solidFill>
                <a:latin typeface="Open Sans"/>
              </a:rPr>
              <a:t> 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(Sophia </a:t>
            </a:r>
            <a:r>
              <a:rPr lang="en-US" sz="2000" b="0" strike="noStrike" spc="-1" dirty="0" err="1">
                <a:solidFill>
                  <a:srgbClr val="002F5D"/>
                </a:solidFill>
                <a:latin typeface="Open Sans"/>
              </a:rPr>
              <a:t>Veneris</a:t>
            </a:r>
            <a:r>
              <a:rPr lang="en-US" sz="2000" b="0" strike="noStrike" spc="-1" dirty="0">
                <a:solidFill>
                  <a:srgbClr val="002F5D"/>
                </a:solidFill>
                <a:latin typeface="Open Sans"/>
              </a:rPr>
              <a:t>)</a:t>
            </a:r>
            <a:endParaRPr lang="de-DE" sz="2000" b="0" strike="noStrike" spc="-1" dirty="0">
              <a:solidFill>
                <a:srgbClr val="002F5D"/>
              </a:solidFill>
              <a:latin typeface="Open Sans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pos="271440" algn="l"/>
                <a:tab pos="361800" algn="l"/>
              </a:tabLst>
            </a:pPr>
            <a:endParaRPr lang="de-DE" sz="2000" b="0" strike="noStrike" spc="-1" dirty="0">
              <a:solidFill>
                <a:schemeClr val="accent1"/>
              </a:solidFill>
              <a:latin typeface="Open Sans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title"/>
          </p:nvPr>
        </p:nvSpPr>
        <p:spPr>
          <a:xfrm>
            <a:off x="523800" y="12600"/>
            <a:ext cx="11172600" cy="95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2400" b="1" strike="noStrike" spc="-1" dirty="0" err="1">
                <a:solidFill>
                  <a:srgbClr val="002F5D"/>
                </a:solidFill>
                <a:latin typeface="Open Sans"/>
              </a:rPr>
              <a:t>Own</a:t>
            </a:r>
            <a:r>
              <a:rPr lang="de-DE" sz="2400" b="1" strike="noStrike" spc="-1" dirty="0">
                <a:solidFill>
                  <a:srgbClr val="002F5D"/>
                </a:solidFill>
                <a:latin typeface="Open Sans"/>
              </a:rPr>
              <a:t> </a:t>
            </a:r>
            <a:r>
              <a:rPr lang="de-DE" sz="2400" b="1" strike="noStrike" spc="-1" dirty="0" err="1">
                <a:solidFill>
                  <a:srgbClr val="002F5D"/>
                </a:solidFill>
                <a:latin typeface="Open Sans"/>
              </a:rPr>
              <a:t>research</a:t>
            </a:r>
            <a:r>
              <a:rPr lang="de-DE" sz="2400" b="1" strike="noStrike" spc="-1" dirty="0">
                <a:solidFill>
                  <a:srgbClr val="002F5D"/>
                </a:solidFill>
                <a:latin typeface="Open Sans"/>
              </a:rPr>
              <a:t> </a:t>
            </a:r>
            <a:r>
              <a:rPr lang="de-DE" sz="2400" b="1" strike="noStrike" spc="-1" dirty="0" err="1">
                <a:solidFill>
                  <a:srgbClr val="002F5D"/>
                </a:solidFill>
                <a:latin typeface="Open Sans"/>
              </a:rPr>
              <a:t>projects</a:t>
            </a:r>
            <a:r>
              <a:rPr lang="de-DE" sz="2400" b="1" strike="noStrike" spc="-1" dirty="0">
                <a:solidFill>
                  <a:srgbClr val="002F5D"/>
                </a:solidFill>
                <a:latin typeface="Open Sans"/>
              </a:rPr>
              <a:t>: </a:t>
            </a:r>
            <a:r>
              <a:rPr lang="de-DE" sz="2400" b="1" strike="noStrike" spc="-1" dirty="0" err="1">
                <a:solidFill>
                  <a:srgbClr val="002F5D"/>
                </a:solidFill>
                <a:latin typeface="Open Sans"/>
              </a:rPr>
              <a:t>examples</a:t>
            </a:r>
            <a:endParaRPr lang="de-DE" sz="2400" b="0" strike="noStrike" spc="-1" dirty="0">
              <a:solidFill>
                <a:srgbClr val="002F5D"/>
              </a:solidFill>
              <a:latin typeface="Open Sans"/>
            </a:endParaRPr>
          </a:p>
        </p:txBody>
      </p:sp>
      <p:pic>
        <p:nvPicPr>
          <p:cNvPr id="918" name="Inhaltsplatzhalter 6"/>
          <p:cNvPicPr/>
          <p:nvPr/>
        </p:nvPicPr>
        <p:blipFill>
          <a:blip r:embed="rId8"/>
          <a:stretch/>
        </p:blipFill>
        <p:spPr>
          <a:xfrm>
            <a:off x="7997040" y="685800"/>
            <a:ext cx="3455640" cy="2305080"/>
          </a:xfrm>
          <a:prstGeom prst="rect">
            <a:avLst/>
          </a:prstGeom>
          <a:ln w="0">
            <a:noFill/>
          </a:ln>
        </p:spPr>
      </p:pic>
      <p:pic>
        <p:nvPicPr>
          <p:cNvPr id="919" name="Grafik 15"/>
          <p:cNvPicPr/>
          <p:nvPr/>
        </p:nvPicPr>
        <p:blipFill>
          <a:blip r:embed="rId9"/>
          <a:stretch/>
        </p:blipFill>
        <p:spPr>
          <a:xfrm>
            <a:off x="7997040" y="3173040"/>
            <a:ext cx="3455640" cy="2339640"/>
          </a:xfrm>
          <a:prstGeom prst="rect">
            <a:avLst/>
          </a:prstGeom>
          <a:ln w="0">
            <a:noFill/>
          </a:ln>
        </p:spPr>
      </p:pic>
      <p:pic>
        <p:nvPicPr>
          <p:cNvPr id="920" name="Grafik 10"/>
          <p:cNvPicPr/>
          <p:nvPr/>
        </p:nvPicPr>
        <p:blipFill>
          <a:blip r:embed="rId10"/>
          <a:srcRect r="-2223"/>
          <a:stretch/>
        </p:blipFill>
        <p:spPr>
          <a:xfrm rot="1386000">
            <a:off x="6831000" y="2601720"/>
            <a:ext cx="2087280" cy="427320"/>
          </a:xfrm>
          <a:prstGeom prst="rect">
            <a:avLst/>
          </a:prstGeom>
          <a:ln w="0">
            <a:noFill/>
          </a:ln>
        </p:spPr>
      </p:pic>
      <p:sp>
        <p:nvSpPr>
          <p:cNvPr id="921" name="Textfeld 16"/>
          <p:cNvSpPr/>
          <p:nvPr/>
        </p:nvSpPr>
        <p:spPr>
          <a:xfrm rot="16200000">
            <a:off x="10254600" y="1102680"/>
            <a:ext cx="216144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82296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>
                <a:solidFill>
                  <a:srgbClr val="FFFFFF"/>
                </a:solidFill>
                <a:latin typeface="Arial Narrow"/>
              </a:rPr>
              <a:t>© FZ Jülich / Ralf-Uwe Limbach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" name="Textfeld 17"/>
          <p:cNvSpPr/>
          <p:nvPr/>
        </p:nvSpPr>
        <p:spPr>
          <a:xfrm rot="16200000">
            <a:off x="10342080" y="3577680"/>
            <a:ext cx="194364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82296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>
                <a:solidFill>
                  <a:srgbClr val="013476"/>
                </a:solidFill>
                <a:latin typeface="Arial Narrow"/>
              </a:rPr>
              <a:t>© Wirtschaftsjunioren NRW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rgbClr val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rgbClr val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UD_2018_16zu9">
  <a:themeElements>
    <a:clrScheme name="TUD_2021-08_grün">
      <a:dk1>
        <a:srgbClr val="000000"/>
      </a:dk1>
      <a:lt1>
        <a:srgbClr val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1145</Words>
  <Application>Microsoft Office PowerPoint</Application>
  <PresentationFormat>Breitbild</PresentationFormat>
  <Paragraphs>192</Paragraphs>
  <Slides>19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DejaVu Sans</vt:lpstr>
      <vt:lpstr>Open Sans</vt:lpstr>
      <vt:lpstr>Symbol</vt:lpstr>
      <vt:lpstr>Wingdings</vt:lpstr>
      <vt:lpstr>TUD_2018_16zu9</vt:lpstr>
      <vt:lpstr>TUD_2018_16zu9</vt:lpstr>
      <vt:lpstr>1_TUD_2018_16zu9</vt:lpstr>
      <vt:lpstr>Netzwerk Teilchenwelt</vt:lpstr>
      <vt:lpstr>Particle Physics Research in Germany</vt:lpstr>
      <vt:lpstr>Particle Physics Research in Germany</vt:lpstr>
      <vt:lpstr>BMBF Research Program ErUM (Exploration of Universe and Matter)</vt:lpstr>
      <vt:lpstr>Actors in Outreach</vt:lpstr>
      <vt:lpstr>Our objectives in Netzwerk Teilchenwelt</vt:lpstr>
      <vt:lpstr>Masterclasses</vt:lpstr>
      <vt:lpstr>Masterclasses – first level of a multi-step program</vt:lpstr>
      <vt:lpstr>Own research projects: examples</vt:lpstr>
      <vt:lpstr>Facilitators („Vermittler:innen)</vt:lpstr>
      <vt:lpstr>Inspire the next generation of scientists</vt:lpstr>
      <vt:lpstr>Fellow program</vt:lpstr>
      <vt:lpstr>Fellows in science and outreach</vt:lpstr>
      <vt:lpstr>Mobile Exhibition: Urknall unterwegs</vt:lpstr>
      <vt:lpstr>Urknall unterwegs: Urknall Guides</vt:lpstr>
      <vt:lpstr>Urknall unterwegs: Interaction parts</vt:lpstr>
      <vt:lpstr>Urknall unterwegs: Review 2022-2024</vt:lpstr>
      <vt:lpstr>Summary</vt:lpstr>
      <vt:lpstr>How to get involved and stay informed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Uta Bilow</dc:creator>
  <dc:description/>
  <cp:lastModifiedBy>Uta Bilow</cp:lastModifiedBy>
  <cp:revision>52</cp:revision>
  <dcterms:created xsi:type="dcterms:W3CDTF">2024-03-13T14:01:09Z</dcterms:created>
  <dcterms:modified xsi:type="dcterms:W3CDTF">2025-03-18T12:17:52Z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6</vt:r8>
  </property>
  <property fmtid="{D5CDD505-2E9C-101B-9397-08002B2CF9AE}" pid="3" name="PresentationFormat">
    <vt:lpwstr>Breitbild</vt:lpwstr>
  </property>
  <property fmtid="{D5CDD505-2E9C-101B-9397-08002B2CF9AE}" pid="4" name="Slides">
    <vt:r8>12</vt:r8>
  </property>
</Properties>
</file>