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7" r:id="rId2"/>
    <p:sldId id="274" r:id="rId3"/>
    <p:sldId id="1482" r:id="rId4"/>
    <p:sldId id="1483" r:id="rId5"/>
    <p:sldId id="1484" r:id="rId6"/>
    <p:sldId id="28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99" autoAdjust="0"/>
    <p:restoredTop sz="94660"/>
  </p:normalViewPr>
  <p:slideViewPr>
    <p:cSldViewPr showGuides="1">
      <p:cViewPr varScale="1">
        <p:scale>
          <a:sx n="95" d="100"/>
          <a:sy n="95" d="100"/>
        </p:scale>
        <p:origin x="192" y="89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18.10.24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18.10.24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08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5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C575A-1A4A-88DB-09DD-8645AC20E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4CEC67-F2D0-9F0F-52F5-AFB44C15C3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E5D0CF-909D-D0A0-1885-E8FAAD660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97E88-43BE-D2DA-8536-FF51EC8F3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13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F8845E8E-65F8-422C-B741-C856D0ACED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7" name="Grafik 6" descr="Logo DESY">
            <a:extLst>
              <a:ext uri="{FF2B5EF4-FFF2-40B4-BE49-F238E27FC236}">
                <a16:creationId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Kontakt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493940-692F-45E4-ADDD-72F87BB56301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LW Meeting  |  21 May 2021 | Ties Behnke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7906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BF55F934-32DD-42B1-8196-72E64C382A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8" name="Grafik 7" descr="Logo DESY">
            <a:extLst>
              <a:ext uri="{FF2B5EF4-FFF2-40B4-BE49-F238E27FC236}">
                <a16:creationId xmlns:a16="http://schemas.microsoft.com/office/drawing/2014/main" id="{71632797-0353-43E3-980D-B9312BD4F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D0EF7A-D5A2-4C5D-9D15-21489C23E9A7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| News and Dates | Benno List, 21.6.2024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Seite </a:t>
            </a:r>
            <a:fld id="{0427E4B2-AC28-443E-BE04-5CD55098A90B}" type="slidenum">
              <a:rPr lang="de-DE" sz="1000" b="1" smtClean="0"/>
              <a:pPr algn="r"/>
              <a:t>‹#›</a:t>
            </a:fld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682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event/45358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indico.in2p3.fr/event/32629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s://indico.cern.ch/event/1439509/" TargetMode="External"/><Relationship Id="rId4" Type="http://schemas.openxmlformats.org/officeDocument/2006/relationships/hyperlink" Target="https://indico.desy.de/event/4527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LHtwbNSoFFia57zR-AxjpY62yOndYFUmvRlsHuQap3gbH5Q/viewfor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docs.google.com/spreadsheets/d/1P36xEBj121DKDokJfBZKt1p322U2CIPAottQiBFISSA/edit?gid=0#gid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w1lp5YUA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strategyupdate.web.cern.ch/european-strategy-group-esg" TargetMode="External"/><Relationship Id="rId2" Type="http://schemas.openxmlformats.org/officeDocument/2006/relationships/hyperlink" Target="https://europeanstrategyupdate.web.cern.ch/welcom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ome.cern/news/press-release/physics/particle-physicists-chart-course-future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europeanstrategyupdate.web.cern.ch/physics-preparatory-group-p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News and</a:t>
            </a:r>
            <a:br>
              <a:rPr lang="de-DE" dirty="0"/>
            </a:br>
            <a:r>
              <a:rPr lang="de-DE" dirty="0"/>
              <a:t>Dates</a:t>
            </a:r>
            <a:r>
              <a:rPr lang="de-DE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FC @ DESY Meeting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Benno List</a:t>
            </a:r>
          </a:p>
          <a:p>
            <a:r>
              <a:rPr lang="de-DE" dirty="0"/>
              <a:t>18.10.2024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08F54D-0A16-B8EB-9AF1-2B1E535A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FB33CD-40B9-D9AB-82F5-05DDC09D6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A2D47C-57A6-309D-3FF8-271AFA946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7"/>
            <a:ext cx="5976044" cy="501024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600" dirty="0">
                <a:solidFill>
                  <a:srgbClr val="000000"/>
                </a:solidFill>
                <a:latin typeface="Helvetica" pitchFamily="2" charset="0"/>
              </a:rPr>
              <a:t>3rd ECFA workshop on </a:t>
            </a:r>
            <a:r>
              <a:rPr lang="en-GB" sz="1600" dirty="0" err="1">
                <a:solidFill>
                  <a:srgbClr val="000000"/>
                </a:solidFill>
                <a:latin typeface="Helvetica" pitchFamily="2" charset="0"/>
              </a:rPr>
              <a:t>e+e</a:t>
            </a:r>
            <a:r>
              <a:rPr lang="en-GB" sz="1600" dirty="0">
                <a:solidFill>
                  <a:srgbClr val="000000"/>
                </a:solidFill>
                <a:latin typeface="Helvetica" pitchFamily="2" charset="0"/>
              </a:rPr>
              <a:t>- Higgs, Top and Electroweak factories: Paris, Oct 9-11, 2024 </a:t>
            </a:r>
            <a:r>
              <a:rPr lang="en-GB" sz="1400" dirty="0">
                <a:solidFill>
                  <a:srgbClr val="000000"/>
                </a:solidFill>
                <a:latin typeface="Helvetica" pitchFamily="2" charset="0"/>
                <a:hlinkClick r:id="rId2"/>
              </a:rPr>
              <a:t>https://indico.in2p3.fr/event/32629/</a:t>
            </a:r>
            <a:r>
              <a:rPr lang="en-GB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Arial" panose="020B0604020202020204" pitchFamily="34" charset="0"/>
              </a:rPr>
              <a:t>2nd DESY-FH Future Collider Day: </a:t>
            </a:r>
            <a:r>
              <a:rPr lang="en-GB" sz="1800" dirty="0">
                <a:effectLst/>
                <a:latin typeface="ArialMT"/>
              </a:rPr>
              <a:t>Nov. 11th, 2024.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 err="1">
                <a:effectLst/>
                <a:latin typeface="Arial" panose="020B0604020202020204" pitchFamily="34" charset="0"/>
              </a:rPr>
              <a:t>ESPPU@Germany</a:t>
            </a:r>
            <a:r>
              <a:rPr lang="en-GB" sz="1800" dirty="0">
                <a:effectLst/>
                <a:latin typeface="ArialMT"/>
              </a:rPr>
              <a:t>: </a:t>
            </a:r>
          </a:p>
          <a:p>
            <a:pPr lvl="1">
              <a:spcAft>
                <a:spcPts val="600"/>
              </a:spcAft>
            </a:pPr>
            <a:r>
              <a:rPr lang="en-GB" sz="1600" dirty="0">
                <a:solidFill>
                  <a:srgbClr val="565656"/>
                </a:solidFill>
                <a:effectLst/>
                <a:latin typeface="ArialMT"/>
              </a:rPr>
              <a:t>”Non-collider Physics”, 22-24 November 2024, Bad </a:t>
            </a:r>
            <a:r>
              <a:rPr lang="en-GB" sz="1600" dirty="0" err="1">
                <a:solidFill>
                  <a:srgbClr val="565656"/>
                </a:solidFill>
                <a:effectLst/>
                <a:latin typeface="ArialMT"/>
              </a:rPr>
              <a:t>Honnef</a:t>
            </a:r>
            <a:br>
              <a:rPr lang="en-GB" sz="1600" dirty="0">
                <a:solidFill>
                  <a:srgbClr val="565656"/>
                </a:solidFill>
                <a:effectLst/>
                <a:latin typeface="ArialMT"/>
              </a:rPr>
            </a:br>
            <a:r>
              <a:rPr lang="en-GB" sz="1600" dirty="0">
                <a:solidFill>
                  <a:srgbClr val="565656"/>
                </a:solidFill>
                <a:effectLst/>
                <a:latin typeface="ArialMT"/>
                <a:hlinkClick r:id="rId3"/>
              </a:rPr>
              <a:t>https://indico.desy.de/event/45358/</a:t>
            </a:r>
            <a:r>
              <a:rPr lang="en-GB" sz="16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endParaRPr lang="en-GB" sz="1600" dirty="0">
              <a:solidFill>
                <a:srgbClr val="565656"/>
              </a:solidFill>
              <a:latin typeface="ArialMT"/>
            </a:endParaRPr>
          </a:p>
          <a:p>
            <a:pPr lvl="1">
              <a:spcAft>
                <a:spcPts val="600"/>
              </a:spcAft>
            </a:pPr>
            <a:r>
              <a:rPr lang="en-GB" sz="1600" dirty="0">
                <a:solidFill>
                  <a:srgbClr val="565656"/>
                </a:solidFill>
                <a:effectLst/>
                <a:latin typeface="ArialMT"/>
              </a:rPr>
              <a:t>”Collider Physics”, 27-29 November 2024 at DESY, Hamburg </a:t>
            </a:r>
            <a:r>
              <a:rPr lang="en-GB" sz="1600" dirty="0">
                <a:solidFill>
                  <a:srgbClr val="565656"/>
                </a:solidFill>
                <a:effectLst/>
                <a:latin typeface="ArialMT"/>
                <a:hlinkClick r:id="rId4"/>
              </a:rPr>
              <a:t>https://indico.desy.de/event/45276/</a:t>
            </a:r>
            <a:r>
              <a:rPr lang="en-GB" sz="1600" dirty="0">
                <a:solidFill>
                  <a:srgbClr val="565656"/>
                </a:solidFill>
                <a:effectLst/>
                <a:latin typeface="ArialMT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GB" sz="1600" dirty="0">
                <a:solidFill>
                  <a:srgbClr val="565656"/>
                </a:solidFill>
                <a:effectLst/>
                <a:latin typeface="ArialMT"/>
              </a:rPr>
              <a:t>”Concluding workshop”, 19-22 January 25 at Bad </a:t>
            </a:r>
            <a:r>
              <a:rPr lang="en-GB" sz="1600" dirty="0" err="1">
                <a:solidFill>
                  <a:srgbClr val="565656"/>
                </a:solidFill>
                <a:effectLst/>
                <a:latin typeface="ArialMT"/>
              </a:rPr>
              <a:t>Honnef</a:t>
            </a:r>
            <a:r>
              <a:rPr lang="en-GB" sz="16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endParaRPr lang="en-GB" sz="1600" dirty="0">
              <a:effectLst/>
              <a:latin typeface="ArialMT"/>
            </a:endParaRPr>
          </a:p>
          <a:p>
            <a:pPr>
              <a:spcAft>
                <a:spcPts val="600"/>
              </a:spcAft>
            </a:pPr>
            <a:r>
              <a:rPr lang="en-GB" sz="1800" b="1" dirty="0" err="1">
                <a:effectLst/>
                <a:latin typeface="ArialMT"/>
              </a:rPr>
              <a:t>LCVision</a:t>
            </a:r>
            <a:r>
              <a:rPr lang="en-GB" sz="1800" dirty="0">
                <a:effectLst/>
                <a:latin typeface="ArialMT"/>
              </a:rPr>
              <a:t> Community Event, Jan 8-10, 2025, CERN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ArialMT"/>
              </a:rPr>
              <a:t>8th </a:t>
            </a:r>
            <a:r>
              <a:rPr lang="en-GB" sz="1800" b="1" dirty="0">
                <a:effectLst/>
                <a:latin typeface="ArialMT"/>
              </a:rPr>
              <a:t>FCC Physics workshop</a:t>
            </a:r>
            <a:r>
              <a:rPr lang="en-GB" sz="1800" dirty="0">
                <a:effectLst/>
                <a:latin typeface="ArialMT"/>
              </a:rPr>
              <a:t>, Jan. 13-16,2025, CERN </a:t>
            </a:r>
            <a:br>
              <a:rPr lang="en-GB" sz="1800" dirty="0">
                <a:effectLst/>
                <a:latin typeface="ArialMT"/>
              </a:rPr>
            </a:br>
            <a:r>
              <a:rPr lang="en-GB" sz="1800" dirty="0">
                <a:effectLst/>
                <a:latin typeface="ArialMT"/>
                <a:hlinkClick r:id="rId5"/>
              </a:rPr>
              <a:t>https://indico.cern.ch/event/1439509/</a:t>
            </a:r>
            <a:r>
              <a:rPr lang="en-GB" sz="1800" dirty="0">
                <a:effectLst/>
                <a:latin typeface="ArialMT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1800" b="1" dirty="0">
                <a:effectLst/>
                <a:latin typeface="ArialMT"/>
              </a:rPr>
              <a:t>International Muon Collider Collaboration </a:t>
            </a:r>
            <a:r>
              <a:rPr lang="en-GB" sz="1800" dirty="0">
                <a:effectLst/>
                <a:latin typeface="ArialMT"/>
              </a:rPr>
              <a:t>week @ DESY, May 12-16, 2025 </a:t>
            </a:r>
          </a:p>
          <a:p>
            <a:endParaRPr lang="en-GB" sz="1600" dirty="0">
              <a:effectLst/>
            </a:endParaRPr>
          </a:p>
          <a:p>
            <a:endParaRPr lang="en-GB" sz="16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GB" sz="14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GB" sz="160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38CE3D6-926B-0DDA-3699-57B2B322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18.10.2024</a:t>
            </a:r>
          </a:p>
        </p:txBody>
      </p:sp>
      <p:pic>
        <p:nvPicPr>
          <p:cNvPr id="5" name="Picture 2" descr="3rd ECFA workshop on e+e- Higgs/EW/Top Factories, Paris, 9-11  Oct. 24">
            <a:extLst>
              <a:ext uri="{FF2B5EF4-FFF2-40B4-BE49-F238E27FC236}">
                <a16:creationId xmlns:a16="http://schemas.microsoft.com/office/drawing/2014/main" id="{8CA719AE-6E1F-6B4D-3341-50C432AFFD4F}"/>
              </a:ext>
            </a:extLst>
          </p:cNvPr>
          <p:cNvPicPr>
            <a:picLocks noGrp="1" noChangeAspect="1" noChangeArrowheads="1"/>
          </p:cNvPicPr>
          <p:nvPr>
            <p:ph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20" y="1406427"/>
            <a:ext cx="5616575" cy="173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36FB1-F72B-B3A1-64B6-F9EFE6F99C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645" y="4485397"/>
            <a:ext cx="5613350" cy="9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09974-6F24-4F4F-A537-5D8B6B0C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FCC News</a:t>
            </a:r>
            <a:endParaRPr lang="en-GB" dirty="0"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F223C8-7773-48AB-9593-B36D6275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FutureCollider@DESY</a:t>
            </a:r>
            <a:r>
              <a:rPr lang="en-US" dirty="0"/>
              <a:t>  |  Oct. 18, 2024 | Christophe Grojean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7D4B6-6951-4DA8-B04F-B46095FC53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22029"/>
            <a:ext cx="11376025" cy="379252"/>
          </a:xfrm>
        </p:spPr>
        <p:txBody>
          <a:bodyPr/>
          <a:lstStyle/>
          <a:p>
            <a:r>
              <a:rPr lang="en-GB" dirty="0"/>
              <a:t>Upcoming events etc </a:t>
            </a:r>
            <a:endParaRPr lang="en-GB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6D8FE-7E69-FB4B-956E-7E8080729E09}"/>
              </a:ext>
            </a:extLst>
          </p:cNvPr>
          <p:cNvSpPr txBox="1"/>
          <p:nvPr/>
        </p:nvSpPr>
        <p:spPr>
          <a:xfrm>
            <a:off x="407368" y="1222601"/>
            <a:ext cx="11017224" cy="6519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Job opportunities</a:t>
            </a:r>
            <a:r>
              <a:rPr lang="en-GB" dirty="0"/>
              <a:t>: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/>
              <a:t>EP/FCC@CERN will have a budget to hire </a:t>
            </a:r>
            <a:r>
              <a:rPr lang="en-GB" sz="1800" b="0" i="0" u="none" strike="noStrike" dirty="0">
                <a:effectLst/>
                <a:latin typeface="Arial" panose="020B0604020202020204" pitchFamily="34" charset="0"/>
              </a:rPr>
              <a:t>10 applied fellows (or 20 DOCTORAL/TECHNICAL students) in 2025 and 10 more in 2026.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effectLst/>
                <a:latin typeface="Arial" panose="020B0604020202020204" pitchFamily="34" charset="0"/>
              </a:rPr>
              <a:t>Some money also available for project associates (paid on subsistence for a few month to a year).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1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Events</a:t>
            </a:r>
            <a:r>
              <a:rPr lang="en-GB" dirty="0"/>
              <a:t>: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/>
              <a:t>8</a:t>
            </a:r>
            <a:r>
              <a:rPr lang="en-GB" baseline="30000" dirty="0"/>
              <a:t>th</a:t>
            </a:r>
            <a:r>
              <a:rPr lang="en-GB" dirty="0"/>
              <a:t> FCC Physics Workshop: Jan. 13-16, 2025, CERN (no registration fees)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/>
              <a:t>FCC week 2025: May 19-23, 2025, Vienna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Detector concepts EoI</a:t>
            </a:r>
            <a:r>
              <a:rPr lang="en-GB" dirty="0"/>
              <a:t>: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/>
              <a:t>Sent out on Oct. 11, 2024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0" i="0" u="sng" strike="noStrike" dirty="0">
                <a:solidFill>
                  <a:schemeClr val="accent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form</a:t>
            </a:r>
            <a:r>
              <a:rPr lang="en-GB" b="0" i="0" u="none" strike="noStrike" dirty="0">
                <a:solidFill>
                  <a:schemeClr val="accent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u="none" strike="noStrike" dirty="0">
                <a:effectLst/>
              </a:rPr>
              <a:t>for interested parties to sign up, declaring intent to prepare an EOI, all collected on a </a:t>
            </a:r>
            <a:r>
              <a:rPr lang="en-GB" b="0" i="0" u="sng" strike="noStrike" dirty="0">
                <a:solidFill>
                  <a:schemeClr val="accent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sheet</a:t>
            </a:r>
            <a:endParaRPr lang="en-GB" b="0" i="0" u="none" strike="noStrike" dirty="0">
              <a:solidFill>
                <a:schemeClr val="accent1"/>
              </a:solidFill>
              <a:effectLst/>
            </a:endParaRP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effectLst/>
              </a:rPr>
              <a:t>goal: foster cooperation between groups and facilitate common EoIs</a:t>
            </a:r>
          </a:p>
          <a:p>
            <a:pPr marL="1200150" lvl="2" indent="-285750" fontAlgn="base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effectLst/>
              </a:rPr>
              <a:t>soft deadline mid November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67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09974-6F24-4F4F-A537-5D8B6B0C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FCC Political Support</a:t>
            </a:r>
            <a:endParaRPr lang="en-GB" dirty="0"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F223C8-7773-48AB-9593-B36D6275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FutureCollider@DESY</a:t>
            </a:r>
            <a:r>
              <a:rPr lang="en-US" dirty="0"/>
              <a:t>  |  Oct. 18, 2024 | Christophe Grojean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7D4B6-6951-4DA8-B04F-B46095FC53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22029"/>
            <a:ext cx="11376025" cy="379252"/>
          </a:xfrm>
        </p:spPr>
        <p:txBody>
          <a:bodyPr/>
          <a:lstStyle/>
          <a:p>
            <a:r>
              <a:rPr lang="en-GB" dirty="0"/>
              <a:t>CERN’s 70</a:t>
            </a:r>
            <a:r>
              <a:rPr lang="en-GB" baseline="30000" dirty="0"/>
              <a:t>th</a:t>
            </a:r>
            <a:r>
              <a:rPr lang="en-GB" dirty="0"/>
              <a:t> Anniversary </a:t>
            </a:r>
            <a:endParaRPr lang="en-GB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6D8FE-7E69-FB4B-956E-7E8080729E09}"/>
              </a:ext>
            </a:extLst>
          </p:cNvPr>
          <p:cNvSpPr txBox="1"/>
          <p:nvPr/>
        </p:nvSpPr>
        <p:spPr>
          <a:xfrm>
            <a:off x="407987" y="1412776"/>
            <a:ext cx="11017224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Speech of Ursula von der Leyen: </a:t>
            </a:r>
            <a:r>
              <a:rPr lang="en-GB" dirty="0"/>
              <a:t> </a:t>
            </a:r>
            <a:r>
              <a:rPr lang="en-GB" dirty="0" err="1">
                <a:solidFill>
                  <a:srgbClr val="8B6EC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r>
              <a:rPr lang="en-GB" dirty="0"/>
              <a:t> recording from 38'12" onwards</a:t>
            </a:r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0" i="1" u="none" strike="noStrike" dirty="0">
                <a:solidFill>
                  <a:srgbClr val="8B6EC9"/>
                </a:solidFill>
                <a:effectLst/>
                <a:latin typeface="Helvetica" pitchFamily="2" charset="0"/>
              </a:rPr>
              <a:t>“CERN has become the centre of the world for particle physics”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0" i="1" u="none" strike="noStrike" dirty="0">
                <a:solidFill>
                  <a:srgbClr val="8B6EC9"/>
                </a:solidFill>
                <a:effectLst/>
                <a:latin typeface="Helvetica" pitchFamily="2" charset="0"/>
              </a:rPr>
              <a:t>“I am proud that we have funded the FCC Feasibility Study”</a:t>
            </a:r>
            <a:r>
              <a:rPr lang="en-GB" b="0" i="0" u="none" strike="noStrike" dirty="0">
                <a:solidFill>
                  <a:srgbClr val="8B6EC9"/>
                </a:solidFill>
                <a:effectLst/>
                <a:latin typeface="Helvetica" pitchFamily="2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1" u="none" strike="noStrike" dirty="0">
                <a:solidFill>
                  <a:srgbClr val="8B6EC9"/>
                </a:solidFill>
                <a:effectLst/>
                <a:latin typeface="Helvetica" pitchFamily="2" charset="0"/>
              </a:rPr>
              <a:t>“I want the increase research budget just as you wish, Fabiola”</a:t>
            </a:r>
          </a:p>
          <a:p>
            <a:pPr lvl="1"/>
            <a:endParaRPr lang="en-GB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effectLst/>
              </a:rPr>
              <a:t>Other strong messages from other national delegations:</a:t>
            </a:r>
            <a:endParaRPr lang="en-GB" b="1" dirty="0"/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800" b="0" i="1" u="none" strike="noStrike" dirty="0">
                <a:solidFill>
                  <a:srgbClr val="8B6EC9"/>
                </a:solidFill>
                <a:effectLst/>
                <a:latin typeface="Arial" panose="020B0604020202020204" pitchFamily="34" charset="0"/>
              </a:rPr>
              <a:t>“It will be a shame for Europe not to fund FCC”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800" b="0" i="1" u="none" strike="noStrike" dirty="0">
                <a:solidFill>
                  <a:srgbClr val="8B6EC9"/>
                </a:solidFill>
                <a:effectLst/>
                <a:latin typeface="Arial" panose="020B0604020202020204" pitchFamily="34" charset="0"/>
              </a:rPr>
              <a:t>“FCC is unstoppable”</a:t>
            </a:r>
          </a:p>
        </p:txBody>
      </p:sp>
    </p:spTree>
    <p:extLst>
      <p:ext uri="{BB962C8B-B14F-4D97-AF65-F5344CB8AC3E}">
        <p14:creationId xmlns:p14="http://schemas.microsoft.com/office/powerpoint/2010/main" val="237188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2CC47-DA35-4672-3183-E72BCEA04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D104-4DA3-A1F8-4C7B-4412F376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FCC Political Support</a:t>
            </a:r>
            <a:endParaRPr lang="en-GB" dirty="0">
              <a:effectLst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5F4BC-42C0-1AE9-D82D-613521F7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FutureCollider@DESY</a:t>
            </a:r>
            <a:r>
              <a:rPr lang="en-US" dirty="0"/>
              <a:t>  |  Oct. 18, 2024 | Christophe Grojean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CB936-CE8A-F985-DA3D-D90850FD62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22029"/>
            <a:ext cx="11376025" cy="379252"/>
          </a:xfrm>
        </p:spPr>
        <p:txBody>
          <a:bodyPr/>
          <a:lstStyle/>
          <a:p>
            <a:r>
              <a:rPr lang="en-GB" dirty="0"/>
              <a:t>European Union Competitiveness Report</a:t>
            </a:r>
            <a:endParaRPr lang="en-GB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BC8B6-FFC1-FAF2-B2F1-8E40006452AC}"/>
              </a:ext>
            </a:extLst>
          </p:cNvPr>
          <p:cNvSpPr txBox="1"/>
          <p:nvPr/>
        </p:nvSpPr>
        <p:spPr>
          <a:xfrm>
            <a:off x="407987" y="1301138"/>
            <a:ext cx="1101722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400-page report made public by Mario Draghi on Monday 9 September 2024: </a:t>
            </a:r>
            <a:r>
              <a:rPr lang="en-GB" dirty="0"/>
              <a:t> </a:t>
            </a:r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Handed to Ursula von der Leyen for subsequent 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Urges the EU to invest 800 billion euros annually [with specific guidance] to close the economic gap between the US and China (consistently seen as a threat throughout the report)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CERN mentioned 19 times in the report (and FCC 3 times)!</a:t>
            </a:r>
          </a:p>
          <a:p>
            <a:pPr lvl="1">
              <a:spcAft>
                <a:spcPts val="400"/>
              </a:spcAft>
            </a:pPr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400"/>
              </a:spcAft>
            </a:pPr>
            <a:r>
              <a:rPr lang="en-GB" sz="1800" b="0" i="1" u="none" strike="noStrike" dirty="0">
                <a:solidFill>
                  <a:srgbClr val="8B6EC9"/>
                </a:solidFill>
                <a:effectLst/>
                <a:latin typeface="Arial" panose="020B0604020202020204" pitchFamily="34" charset="0"/>
              </a:rPr>
              <a:t>“Refinancing CERN and ensuring its continued global leadership in frontier research should be regarded as a top EU priority.”</a:t>
            </a:r>
          </a:p>
          <a:p>
            <a:pPr lvl="1">
              <a:spcAft>
                <a:spcPts val="400"/>
              </a:spcAft>
            </a:pPr>
            <a:endParaRPr lang="en-GB" i="1" dirty="0">
              <a:solidFill>
                <a:schemeClr val="accent3">
                  <a:lumMod val="60000"/>
                  <a:lumOff val="40000"/>
                </a:schemeClr>
              </a:solidFill>
              <a:latin typeface="Helvetica" pitchFamily="2" charset="0"/>
            </a:endParaRPr>
          </a:p>
          <a:p>
            <a:pPr lvl="1">
              <a:spcAft>
                <a:spcPts val="400"/>
              </a:spcAft>
            </a:pPr>
            <a:r>
              <a:rPr lang="en-GB" i="1" dirty="0">
                <a:solidFill>
                  <a:srgbClr val="8B6EC9"/>
                </a:solidFill>
                <a:latin typeface="Helvetica" pitchFamily="2" charset="0"/>
              </a:rPr>
              <a:t>“One of CERN’s most promising current projects, with significant scientific potential, is the construction of the Future Circular Collider (FCC): a 90-km ring designed initially for an electron collider and later for a hadron collider.”</a:t>
            </a:r>
          </a:p>
          <a:p>
            <a:pPr lvl="1">
              <a:spcAft>
                <a:spcPts val="400"/>
              </a:spcAft>
            </a:pPr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9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1B49-BEBC-BE46-5845-D686A4D9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Strategy Update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5FCA1-E5DF-0C85-DCD1-B89AE64FF0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Strategy group and physics preparatory group members announced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5B25E-087D-0494-2E15-248EB36F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379595"/>
            <a:ext cx="6264077" cy="503708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Deadline written input: March 31, 2025</a:t>
            </a:r>
          </a:p>
          <a:p>
            <a:pPr>
              <a:spcAft>
                <a:spcPts val="600"/>
              </a:spcAft>
            </a:pPr>
            <a:r>
              <a:rPr lang="en-GB" dirty="0"/>
              <a:t>Conclude process June 2026</a:t>
            </a:r>
          </a:p>
          <a:p>
            <a:pPr>
              <a:spcAft>
                <a:spcPts val="600"/>
              </a:spcAft>
            </a:pPr>
            <a:r>
              <a:rPr lang="en-GB" dirty="0"/>
              <a:t>Web page: </a:t>
            </a:r>
            <a:r>
              <a:rPr lang="en-GB" dirty="0">
                <a:hlinkClick r:id="rId2"/>
              </a:rPr>
              <a:t>https://europeanstrategyupdate.web.cern.ch/welcome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Strategy group set up:</a:t>
            </a:r>
            <a:br>
              <a:rPr lang="en-GB" dirty="0"/>
            </a:br>
            <a:r>
              <a:rPr lang="en-GB" sz="1400" dirty="0">
                <a:hlinkClick r:id="rId3"/>
              </a:rPr>
              <a:t>https://europeanstrategyupdate.web.cern.ch/european-strategy-group-esg</a:t>
            </a:r>
            <a:r>
              <a:rPr lang="en-GB" sz="1400" dirty="0"/>
              <a:t> 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n-GB" dirty="0"/>
              <a:t>Chair: Karl </a:t>
            </a:r>
            <a:r>
              <a:rPr lang="en-GB" dirty="0" err="1"/>
              <a:t>Jakobs</a:t>
            </a:r>
            <a:r>
              <a:rPr lang="en-GB" dirty="0"/>
              <a:t>, Freiburg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For DESY: Beate Heinemann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For Germany: Klaus Desch, Bonn</a:t>
            </a:r>
          </a:p>
          <a:p>
            <a:pPr>
              <a:spcAft>
                <a:spcPts val="600"/>
              </a:spcAft>
            </a:pPr>
            <a:r>
              <a:rPr lang="en-GB" dirty="0"/>
              <a:t>Physics preparatory group </a:t>
            </a:r>
            <a:r>
              <a:rPr lang="en-GB" sz="1200" dirty="0">
                <a:hlinkClick r:id="rId4"/>
              </a:rPr>
              <a:t>https://europeanstrategyupdate.web.cern.ch/physics-preparatory-group-ppg</a:t>
            </a:r>
            <a:r>
              <a:rPr lang="en-GB" sz="1200" dirty="0"/>
              <a:t> 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n-GB" dirty="0"/>
              <a:t>Electroweak: </a:t>
            </a:r>
            <a:r>
              <a:rPr lang="en-GB" dirty="0" err="1"/>
              <a:t>Monoca</a:t>
            </a:r>
            <a:r>
              <a:rPr lang="en-GB" dirty="0"/>
              <a:t> Dunford, Heidelberg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Detectors: Ulrich </a:t>
            </a:r>
            <a:r>
              <a:rPr lang="en-GB" dirty="0" err="1"/>
              <a:t>Husemann</a:t>
            </a:r>
            <a:r>
              <a:rPr lang="en-GB" dirty="0"/>
              <a:t>, KIT Karlsruhe</a:t>
            </a:r>
            <a:br>
              <a:rPr lang="en-GB" dirty="0"/>
            </a:b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1CBAC-AC19-90DD-49DD-80A8CE0B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18.10.2024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1A4183-64C8-B2D9-BF79-55856BFCBEF4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5"/>
          <a:srcRect b="12885"/>
          <a:stretch/>
        </p:blipFill>
        <p:spPr>
          <a:xfrm>
            <a:off x="6935879" y="1406525"/>
            <a:ext cx="4683122" cy="5010151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63500" dist="63500" dir="2700000" algn="tl" rotWithShape="0">
              <a:schemeClr val="bg2"/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0EEDCC-97E3-FC62-5E17-B47FAF0EA0C5}"/>
              </a:ext>
            </a:extLst>
          </p:cNvPr>
          <p:cNvSpPr txBox="1"/>
          <p:nvPr/>
        </p:nvSpPr>
        <p:spPr>
          <a:xfrm rot="16200000">
            <a:off x="9167433" y="3799227"/>
            <a:ext cx="5466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hlinkClick r:id="rId6"/>
              </a:rPr>
              <a:t>https://home.cern/news/press-release/physics/particle-physicists-chart-course-future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9200654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de_2022" id="{D1174442-6C47-B240-B971-BC0F8067D7F6}" vid="{91FF50A0-7A87-324D-8056-6AC46830970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693</Words>
  <Application>Microsoft Macintosh PowerPoint</Application>
  <PresentationFormat>Widescreen</PresentationFormat>
  <Paragraphs>75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ArialMT</vt:lpstr>
      <vt:lpstr>Helvetica</vt:lpstr>
      <vt:lpstr>DESY</vt:lpstr>
      <vt:lpstr>News and Dates.</vt:lpstr>
      <vt:lpstr>Dates</vt:lpstr>
      <vt:lpstr>FCC News</vt:lpstr>
      <vt:lpstr>FCC Political Support</vt:lpstr>
      <vt:lpstr>FCC Political Support</vt:lpstr>
      <vt:lpstr>European Strategy Update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News.</dc:title>
  <dc:creator>Benno List</dc:creator>
  <cp:lastModifiedBy>Benno List</cp:lastModifiedBy>
  <cp:revision>22</cp:revision>
  <dcterms:created xsi:type="dcterms:W3CDTF">2023-11-03T06:52:41Z</dcterms:created>
  <dcterms:modified xsi:type="dcterms:W3CDTF">2024-10-18T11:56:09Z</dcterms:modified>
</cp:coreProperties>
</file>