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5" r:id="rId1"/>
    <p:sldMasterId id="2147483675" r:id="rId2"/>
    <p:sldMasterId id="2147483691" r:id="rId3"/>
  </p:sldMasterIdLst>
  <p:notesMasterIdLst>
    <p:notesMasterId r:id="rId15"/>
  </p:notesMasterIdLst>
  <p:sldIdLst>
    <p:sldId id="610" r:id="rId4"/>
    <p:sldId id="671" r:id="rId5"/>
    <p:sldId id="679" r:id="rId6"/>
    <p:sldId id="673" r:id="rId7"/>
    <p:sldId id="670" r:id="rId8"/>
    <p:sldId id="672" r:id="rId9"/>
    <p:sldId id="674" r:id="rId10"/>
    <p:sldId id="675" r:id="rId11"/>
    <p:sldId id="676" r:id="rId12"/>
    <p:sldId id="677" r:id="rId13"/>
    <p:sldId id="678" r:id="rId14"/>
  </p:sldIdLst>
  <p:sldSz cx="9906000" cy="6858000" type="A4"/>
  <p:notesSz cx="6858000" cy="9144000"/>
  <p:defaultTextStyle>
    <a:defPPr>
      <a:defRPr lang="en-US"/>
    </a:defPPr>
    <a:lvl1pPr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u="sng" kern="1200">
        <a:solidFill>
          <a:schemeClr val="tx1"/>
        </a:solidFill>
        <a:latin typeface="Arial" panose="020B0604020202020204" pitchFamily="34" charset="0"/>
        <a:ea typeface="+mn-ea"/>
        <a:cs typeface="+mn-cs"/>
      </a:defRPr>
    </a:lvl5pPr>
    <a:lvl6pPr marL="2286000" algn="l" defTabSz="914400" rtl="0" eaLnBrk="1" latinLnBrk="0" hangingPunct="1">
      <a:defRPr u="sng" kern="1200">
        <a:solidFill>
          <a:schemeClr val="tx1"/>
        </a:solidFill>
        <a:latin typeface="Arial" panose="020B0604020202020204" pitchFamily="34" charset="0"/>
        <a:ea typeface="+mn-ea"/>
        <a:cs typeface="+mn-cs"/>
      </a:defRPr>
    </a:lvl6pPr>
    <a:lvl7pPr marL="2743200" algn="l" defTabSz="914400" rtl="0" eaLnBrk="1" latinLnBrk="0" hangingPunct="1">
      <a:defRPr u="sng" kern="1200">
        <a:solidFill>
          <a:schemeClr val="tx1"/>
        </a:solidFill>
        <a:latin typeface="Arial" panose="020B0604020202020204" pitchFamily="34" charset="0"/>
        <a:ea typeface="+mn-ea"/>
        <a:cs typeface="+mn-cs"/>
      </a:defRPr>
    </a:lvl7pPr>
    <a:lvl8pPr marL="3200400" algn="l" defTabSz="914400" rtl="0" eaLnBrk="1" latinLnBrk="0" hangingPunct="1">
      <a:defRPr u="sng" kern="1200">
        <a:solidFill>
          <a:schemeClr val="tx1"/>
        </a:solidFill>
        <a:latin typeface="Arial" panose="020B0604020202020204" pitchFamily="34" charset="0"/>
        <a:ea typeface="+mn-ea"/>
        <a:cs typeface="+mn-cs"/>
      </a:defRPr>
    </a:lvl8pPr>
    <a:lvl9pPr marL="3657600" algn="l" defTabSz="914400" rtl="0" eaLnBrk="1" latinLnBrk="0" hangingPunct="1">
      <a:defRPr u="sng"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0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a Uwins" initials="" lastIdx="15" clrIdx="0">
    <p:extLst/>
  </p:cmAuthor>
  <p:cmAuthor id="1" name="Cigdem Issever" initials="CI"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00"/>
    <a:srgbClr val="000102"/>
    <a:srgbClr val="2E343F"/>
    <a:srgbClr val="020115"/>
    <a:srgbClr val="3366FF"/>
    <a:srgbClr val="091128"/>
    <a:srgbClr val="31557D"/>
    <a:srgbClr val="070F26"/>
    <a:srgbClr val="F777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605" autoAdjust="0"/>
  </p:normalViewPr>
  <p:slideViewPr>
    <p:cSldViewPr snapToGrid="0" showGuides="1">
      <p:cViewPr varScale="1">
        <p:scale>
          <a:sx n="126" d="100"/>
          <a:sy n="126" d="100"/>
        </p:scale>
        <p:origin x="930" y="48"/>
      </p:cViewPr>
      <p:guideLst>
        <p:guide orient="horz" pos="2183"/>
        <p:guide pos="3097"/>
      </p:guideLst>
    </p:cSldViewPr>
  </p:slideViewPr>
  <p:outlineViewPr>
    <p:cViewPr>
      <p:scale>
        <a:sx n="33" d="100"/>
        <a:sy n="33" d="100"/>
      </p:scale>
      <p:origin x="0" y="-9984"/>
    </p:cViewPr>
  </p:outlineViewPr>
  <p:notesTextViewPr>
    <p:cViewPr>
      <p:scale>
        <a:sx n="100" d="100"/>
        <a:sy n="100" d="100"/>
      </p:scale>
      <p:origin x="0" y="0"/>
    </p:cViewPr>
  </p:notesTextViewPr>
  <p:sorterViewPr>
    <p:cViewPr>
      <p:scale>
        <a:sx n="66" d="100"/>
        <a:sy n="66" d="100"/>
      </p:scale>
      <p:origin x="0" y="-8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SzTx/>
              <a:buFontTx/>
              <a:buNone/>
              <a:defRPr sz="1200" u="none"/>
            </a:lvl1pPr>
          </a:lstStyle>
          <a:p>
            <a:pPr>
              <a:defRPr/>
            </a:pPr>
            <a:endParaRPr lang="en-US" altLang="en-US"/>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sz="1200" u="none"/>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buSzTx/>
              <a:buFontTx/>
              <a:buNone/>
              <a:defRPr sz="1200" u="none"/>
            </a:lvl1pPr>
          </a:lstStyle>
          <a:p>
            <a:pPr>
              <a:defRPr/>
            </a:pPr>
            <a:endParaRPr lang="en-US" alt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buSzTx/>
              <a:buFontTx/>
              <a:buNone/>
              <a:defRPr sz="1200" u="none"/>
            </a:lvl1pPr>
          </a:lstStyle>
          <a:p>
            <a:pPr>
              <a:defRPr/>
            </a:pPr>
            <a:fld id="{9A9F94AE-E275-4D99-A218-AFBAFF6B6AD1}" type="slidenum">
              <a:rPr lang="en-US" altLang="en-US"/>
              <a:pPr>
                <a:defRPr/>
              </a:pPr>
              <a:t>‹#›</a:t>
            </a:fld>
            <a:endParaRPr lang="en-US" altLang="en-US"/>
          </a:p>
        </p:txBody>
      </p:sp>
    </p:spTree>
    <p:extLst>
      <p:ext uri="{BB962C8B-B14F-4D97-AF65-F5344CB8AC3E}">
        <p14:creationId xmlns:p14="http://schemas.microsoft.com/office/powerpoint/2010/main" val="17350450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8" name="Title 7"/>
          <p:cNvSpPr>
            <a:spLocks noGrp="1"/>
          </p:cNvSpPr>
          <p:nvPr>
            <p:ph type="title"/>
          </p:nvPr>
        </p:nvSpPr>
        <p:spPr/>
        <p:txBody>
          <a:bodyPr/>
          <a:lstStyle/>
          <a:p>
            <a:r>
              <a:rPr lang="en-US"/>
              <a:t>Click to edit Master title style</a:t>
            </a:r>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1" name="Slide Number Placeholder 10"/>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81747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64906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9500" y="0"/>
            <a:ext cx="2476500" cy="61261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0"/>
            <a:ext cx="7277100" cy="6126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2275215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6000" cy="765175"/>
          </a:xfrm>
        </p:spPr>
        <p:txBody>
          <a:bodyPr/>
          <a:lstStyle/>
          <a:p>
            <a:r>
              <a:rPr lang="en-US"/>
              <a:t>Click to edit Master title style</a:t>
            </a:r>
            <a:endParaRPr lang="en-GB"/>
          </a:p>
        </p:txBody>
      </p:sp>
      <p:sp>
        <p:nvSpPr>
          <p:cNvPr id="3" name="Text Placeholder 2"/>
          <p:cNvSpPr>
            <a:spLocks noGrp="1"/>
          </p:cNvSpPr>
          <p:nvPr>
            <p:ph type="body" sz="half" idx="1"/>
          </p:nvPr>
        </p:nvSpPr>
        <p:spPr>
          <a:xfrm>
            <a:off x="193675" y="1125538"/>
            <a:ext cx="4643438"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1" name="Slide Number Placeholder 10"/>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263900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6000" cy="765175"/>
          </a:xfrm>
        </p:spPr>
        <p:txBody>
          <a:bodyPr/>
          <a:lstStyle/>
          <a:p>
            <a:r>
              <a:rPr lang="en-US"/>
              <a:t>Click to edit Master title style</a:t>
            </a:r>
            <a:endParaRPr lang="en-GB"/>
          </a:p>
        </p:txBody>
      </p:sp>
      <p:sp>
        <p:nvSpPr>
          <p:cNvPr id="3" name="Content Placeholder 2"/>
          <p:cNvSpPr>
            <a:spLocks noGrp="1"/>
          </p:cNvSpPr>
          <p:nvPr>
            <p:ph sz="quarter" idx="1"/>
          </p:nvPr>
        </p:nvSpPr>
        <p:spPr>
          <a:xfrm>
            <a:off x="193675" y="1125538"/>
            <a:ext cx="4643438" cy="2424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193675" y="3702050"/>
            <a:ext cx="4643438" cy="2424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half" idx="3"/>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p:cNvSpPr>
            <a:spLocks noGrp="1"/>
          </p:cNvSpPr>
          <p:nvPr>
            <p:ph type="dt" sz="half" idx="10"/>
          </p:nvPr>
        </p:nvSpPr>
        <p:spPr/>
        <p:txBody>
          <a:bodyPr/>
          <a:lstStyle/>
          <a:p>
            <a:pPr>
              <a:defRPr/>
            </a:pPr>
            <a:endParaRPr lang="en-US" altLang="en-US"/>
          </a:p>
        </p:txBody>
      </p:sp>
      <p:sp>
        <p:nvSpPr>
          <p:cNvPr id="11" name="Footer Placeholder 10"/>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2" name="Slide Number Placeholder 11"/>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2725978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906000" cy="765175"/>
          </a:xfrm>
        </p:spPr>
        <p:txBody>
          <a:bodyPr/>
          <a:lstStyle/>
          <a:p>
            <a:r>
              <a:rPr lang="en-US"/>
              <a:t>Click to edit Master title style</a:t>
            </a:r>
            <a:endParaRPr lang="en-GB"/>
          </a:p>
        </p:txBody>
      </p:sp>
      <p:sp>
        <p:nvSpPr>
          <p:cNvPr id="3" name="Content Placeholder 2"/>
          <p:cNvSpPr>
            <a:spLocks noGrp="1"/>
          </p:cNvSpPr>
          <p:nvPr>
            <p:ph sz="half" idx="1"/>
          </p:nvPr>
        </p:nvSpPr>
        <p:spPr>
          <a:xfrm>
            <a:off x="193675" y="1125538"/>
            <a:ext cx="4643438"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p:cNvSpPr>
            <a:spLocks noGrp="1"/>
          </p:cNvSpPr>
          <p:nvPr>
            <p:ph type="dt" sz="half" idx="10"/>
          </p:nvPr>
        </p:nvSpPr>
        <p:spPr/>
        <p:txBody>
          <a:bodyPr/>
          <a:lstStyle/>
          <a:p>
            <a:pPr>
              <a:defRPr/>
            </a:pPr>
            <a:endParaRPr lang="en-US" altLang="en-US"/>
          </a:p>
        </p:txBody>
      </p:sp>
      <p:sp>
        <p:nvSpPr>
          <p:cNvPr id="11" name="Footer Placeholder 10"/>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2" name="Slide Number Placeholder 11"/>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71502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Layout">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578818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8" name="Title 7"/>
          <p:cNvSpPr>
            <a:spLocks noGrp="1"/>
          </p:cNvSpPr>
          <p:nvPr>
            <p:ph type="title"/>
          </p:nvPr>
        </p:nvSpPr>
        <p:spPr/>
        <p:txBody>
          <a:bodyPr/>
          <a:lstStyle/>
          <a:p>
            <a:r>
              <a:rPr lang="en-US"/>
              <a:t>Click to edit Master title style</a:t>
            </a:r>
          </a:p>
        </p:txBody>
      </p:sp>
      <p:sp>
        <p:nvSpPr>
          <p:cNvPr id="9" name="Date Placeholder 8"/>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 name="Footer Placeholder 9"/>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1" name="Slide Number Placeholder 10"/>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35812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Footer Placeholder 8"/>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57157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45706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6275" y="1709738"/>
            <a:ext cx="8543925"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4286639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93675" y="1125538"/>
            <a:ext cx="4643438"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89513" y="1125538"/>
            <a:ext cx="4645025" cy="5000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p:cNvSpPr>
            <a:spLocks noGrp="1"/>
          </p:cNvSpPr>
          <p:nvPr>
            <p:ph type="dt" sz="half" idx="10"/>
          </p:nvPr>
        </p:nvSpPr>
        <p:spPr/>
        <p:txBody>
          <a:bodyPr/>
          <a:lstStyle/>
          <a:p>
            <a:pPr>
              <a:defRPr/>
            </a:pPr>
            <a:endParaRPr lang="en-US" altLang="en-US"/>
          </a:p>
        </p:txBody>
      </p:sp>
      <p:sp>
        <p:nvSpPr>
          <p:cNvPr id="11" name="Footer Placeholder 10"/>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2" name="Slide Number Placeholder 11"/>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65429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625" y="365125"/>
            <a:ext cx="8543925"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625" y="2505075"/>
            <a:ext cx="41910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6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Date Placeholder 10"/>
          <p:cNvSpPr>
            <a:spLocks noGrp="1"/>
          </p:cNvSpPr>
          <p:nvPr>
            <p:ph type="dt" sz="half" idx="10"/>
          </p:nvPr>
        </p:nvSpPr>
        <p:spPr/>
        <p:txBody>
          <a:bodyPr/>
          <a:lstStyle/>
          <a:p>
            <a:pPr>
              <a:defRPr/>
            </a:pPr>
            <a:endParaRPr lang="en-US" altLang="en-US"/>
          </a:p>
        </p:txBody>
      </p:sp>
      <p:sp>
        <p:nvSpPr>
          <p:cNvPr id="12" name="Footer Placeholder 11"/>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3" name="Slide Number Placeholder 12"/>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35248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9" name="Slide Number Placeholder 8"/>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359443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endParaRPr lang="en-US" altLang="en-US"/>
          </a:p>
        </p:txBody>
      </p:sp>
      <p:sp>
        <p:nvSpPr>
          <p:cNvPr id="7" name="Footer Placeholder 6"/>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8" name="Slide Number Placeholder 7"/>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29795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endParaRPr lang="en-US" altLang="en-US"/>
          </a:p>
        </p:txBody>
      </p:sp>
      <p:sp>
        <p:nvSpPr>
          <p:cNvPr id="9" name="Footer Placeholder 8"/>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0" name="Slide Number Placeholder 9"/>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410655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pPr>
              <a:defRPr/>
            </a:pPr>
            <a:endParaRPr lang="en-US" altLang="en-US"/>
          </a:p>
        </p:txBody>
      </p:sp>
      <p:sp>
        <p:nvSpPr>
          <p:cNvPr id="10" name="Footer Placeholder 9"/>
          <p:cNvSpPr>
            <a:spLocks noGrp="1"/>
          </p:cNvSpPr>
          <p:nvPr>
            <p:ph type="ftr" sz="quarter" idx="11"/>
          </p:nvPr>
        </p:nvSpPr>
        <p:spPr/>
        <p:txBody>
          <a:bodyPr/>
          <a:lstStyle/>
          <a:p>
            <a:pPr>
              <a:defRPr/>
            </a:pPr>
            <a:r>
              <a:rPr lang="en-US" altLang="en-US">
                <a:latin typeface="Arial"/>
                <a:cs typeface="Arial"/>
              </a:rPr>
              <a:t>C. Issever</a:t>
            </a:r>
            <a:endParaRPr lang="en-US" altLang="en-US" dirty="0"/>
          </a:p>
        </p:txBody>
      </p:sp>
      <p:sp>
        <p:nvSpPr>
          <p:cNvPr id="11" name="Slide Number Placeholder 10"/>
          <p:cNvSpPr>
            <a:spLocks noGrp="1"/>
          </p:cNvSpPr>
          <p:nvPr>
            <p:ph type="sldNum" sz="quarter" idx="12"/>
          </p:nvPr>
        </p:nvSpPr>
        <p:spPr/>
        <p:txBody>
          <a:bodyPr/>
          <a:lstStyle/>
          <a:p>
            <a:pPr>
              <a:defRPr/>
            </a:pPr>
            <a:fld id="{CBDB92BD-F10A-4E2F-BF08-33D104704B51}" type="slidenum">
              <a:rPr lang="en-US" altLang="en-US" smtClean="0"/>
              <a:pPr>
                <a:defRPr/>
              </a:pPr>
              <a:t>‹#›</a:t>
            </a:fld>
            <a:endParaRPr lang="en-US" altLang="en-US"/>
          </a:p>
        </p:txBody>
      </p:sp>
    </p:spTree>
    <p:extLst>
      <p:ext uri="{BB962C8B-B14F-4D97-AF65-F5344CB8AC3E}">
        <p14:creationId xmlns:p14="http://schemas.microsoft.com/office/powerpoint/2010/main" val="1888651853"/>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1"/>
          <p:cNvSpPr txBox="1">
            <a:spLocks/>
          </p:cNvSpPr>
          <p:nvPr userDrawn="1"/>
        </p:nvSpPr>
        <p:spPr bwMode="auto">
          <a:xfrm>
            <a:off x="-20634" y="6491625"/>
            <a:ext cx="9926634" cy="387375"/>
          </a:xfrm>
          <a:prstGeom prst="rect">
            <a:avLst/>
          </a:prstGeom>
          <a:solidFill>
            <a:srgbClr val="001A54"/>
          </a:solidFill>
          <a:ln>
            <a:noFill/>
          </a:ln>
          <a:effectLst/>
          <a:extLst/>
        </p:spPr>
        <p:txBody>
          <a:bodyPr vert="horz" wrap="square" lIns="91419" tIns="45710" rIns="91419" bIns="45710" numCol="1" anchor="ctr" anchorCtr="0" compatLnSpc="1">
            <a:prstTxWarp prst="textNoShape">
              <a:avLst/>
            </a:prstTxWarp>
          </a:bodyPr>
          <a:lstStyle>
            <a:lvl1pPr algn="l" rtl="0" eaLnBrk="0" fontAlgn="base" hangingPunct="0">
              <a:spcBef>
                <a:spcPct val="0"/>
              </a:spcBef>
              <a:spcAft>
                <a:spcPct val="0"/>
              </a:spcAft>
              <a:defRPr sz="3600">
                <a:solidFill>
                  <a:srgbClr val="002060"/>
                </a:solidFill>
                <a:latin typeface="+mj-lt"/>
                <a:ea typeface="+mj-ea"/>
                <a:cs typeface="+mj-cs"/>
              </a:defRPr>
            </a:lvl1pPr>
            <a:lvl2pPr algn="ctr" rtl="0" eaLnBrk="0" fontAlgn="base" hangingPunct="0">
              <a:spcBef>
                <a:spcPct val="0"/>
              </a:spcBef>
              <a:spcAft>
                <a:spcPct val="0"/>
              </a:spcAft>
              <a:defRPr sz="3600">
                <a:solidFill>
                  <a:srgbClr val="FFCC00"/>
                </a:solidFill>
                <a:latin typeface="Arial" charset="0"/>
              </a:defRPr>
            </a:lvl2pPr>
            <a:lvl3pPr algn="ctr" rtl="0" eaLnBrk="0" fontAlgn="base" hangingPunct="0">
              <a:spcBef>
                <a:spcPct val="0"/>
              </a:spcBef>
              <a:spcAft>
                <a:spcPct val="0"/>
              </a:spcAft>
              <a:defRPr sz="3600">
                <a:solidFill>
                  <a:srgbClr val="FFCC00"/>
                </a:solidFill>
                <a:latin typeface="Arial" charset="0"/>
              </a:defRPr>
            </a:lvl3pPr>
            <a:lvl4pPr algn="ctr" rtl="0" eaLnBrk="0" fontAlgn="base" hangingPunct="0">
              <a:spcBef>
                <a:spcPct val="0"/>
              </a:spcBef>
              <a:spcAft>
                <a:spcPct val="0"/>
              </a:spcAft>
              <a:defRPr sz="3600">
                <a:solidFill>
                  <a:srgbClr val="FFCC00"/>
                </a:solidFill>
                <a:latin typeface="Arial" charset="0"/>
              </a:defRPr>
            </a:lvl4pPr>
            <a:lvl5pPr algn="ctr" rtl="0" eaLnBrk="0" fontAlgn="base" hangingPunct="0">
              <a:spcBef>
                <a:spcPct val="0"/>
              </a:spcBef>
              <a:spcAft>
                <a:spcPct val="0"/>
              </a:spcAft>
              <a:defRPr sz="3600">
                <a:solidFill>
                  <a:srgbClr val="FFCC00"/>
                </a:solidFill>
                <a:latin typeface="Arial" charset="0"/>
              </a:defRPr>
            </a:lvl5pPr>
            <a:lvl6pPr marL="457200" algn="ctr" rtl="0" fontAlgn="base">
              <a:spcBef>
                <a:spcPct val="0"/>
              </a:spcBef>
              <a:spcAft>
                <a:spcPct val="0"/>
              </a:spcAft>
              <a:defRPr sz="3600">
                <a:solidFill>
                  <a:srgbClr val="FFCC00"/>
                </a:solidFill>
                <a:latin typeface="Arial" charset="0"/>
              </a:defRPr>
            </a:lvl6pPr>
            <a:lvl7pPr marL="914400" algn="ctr" rtl="0" fontAlgn="base">
              <a:spcBef>
                <a:spcPct val="0"/>
              </a:spcBef>
              <a:spcAft>
                <a:spcPct val="0"/>
              </a:spcAft>
              <a:defRPr sz="3600">
                <a:solidFill>
                  <a:srgbClr val="FFCC00"/>
                </a:solidFill>
                <a:latin typeface="Arial" charset="0"/>
              </a:defRPr>
            </a:lvl7pPr>
            <a:lvl8pPr marL="1371600" algn="ctr" rtl="0" fontAlgn="base">
              <a:spcBef>
                <a:spcPct val="0"/>
              </a:spcBef>
              <a:spcAft>
                <a:spcPct val="0"/>
              </a:spcAft>
              <a:defRPr sz="3600">
                <a:solidFill>
                  <a:srgbClr val="FFCC00"/>
                </a:solidFill>
                <a:latin typeface="Arial" charset="0"/>
              </a:defRPr>
            </a:lvl8pPr>
            <a:lvl9pPr marL="1828800" algn="ctr" rtl="0" fontAlgn="base">
              <a:spcBef>
                <a:spcPct val="0"/>
              </a:spcBef>
              <a:spcAft>
                <a:spcPct val="0"/>
              </a:spcAft>
              <a:defRPr sz="3600">
                <a:solidFill>
                  <a:srgbClr val="FFCC00"/>
                </a:solidFill>
                <a:latin typeface="Arial" charset="0"/>
              </a:defRPr>
            </a:lvl9pPr>
          </a:lstStyle>
          <a:p>
            <a:pPr>
              <a:buSzTx/>
              <a:buFontTx/>
            </a:pPr>
            <a:endParaRPr lang="en-GB" sz="3600" kern="0" dirty="0"/>
          </a:p>
        </p:txBody>
      </p:sp>
      <p:sp>
        <p:nvSpPr>
          <p:cNvPr id="2" name="Title Placeholder 1"/>
          <p:cNvSpPr>
            <a:spLocks noGrp="1"/>
          </p:cNvSpPr>
          <p:nvPr>
            <p:ph type="title"/>
          </p:nvPr>
        </p:nvSpPr>
        <p:spPr>
          <a:xfrm>
            <a:off x="0" y="1"/>
            <a:ext cx="9906000" cy="792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7037" y="964801"/>
            <a:ext cx="9786563" cy="52121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278681" y="6505389"/>
            <a:ext cx="3343275" cy="365125"/>
          </a:xfrm>
          <a:prstGeom prst="rect">
            <a:avLst/>
          </a:prstGeom>
        </p:spPr>
        <p:txBody>
          <a:bodyPr vert="horz" lIns="91440" tIns="45720" rIns="91440" bIns="45720" rtlCol="0" anchor="ctr"/>
          <a:lstStyle>
            <a:lvl1pPr algn="ctr">
              <a:defRPr sz="1200" u="none">
                <a:solidFill>
                  <a:schemeClr val="bg1"/>
                </a:solidFill>
              </a:defRPr>
            </a:lvl1pPr>
          </a:lstStyle>
          <a:p>
            <a:pPr>
              <a:defRPr/>
            </a:pPr>
            <a:r>
              <a:rPr lang="en-US" altLang="en-US"/>
              <a:t>C. Issever</a:t>
            </a:r>
            <a:endParaRPr lang="en-US" altLang="en-US" dirty="0"/>
          </a:p>
        </p:txBody>
      </p:sp>
      <p:sp>
        <p:nvSpPr>
          <p:cNvPr id="6" name="Slide Number Placeholder 5"/>
          <p:cNvSpPr>
            <a:spLocks noGrp="1"/>
          </p:cNvSpPr>
          <p:nvPr>
            <p:ph type="sldNum" sz="quarter" idx="4"/>
          </p:nvPr>
        </p:nvSpPr>
        <p:spPr>
          <a:xfrm>
            <a:off x="7671788" y="6491626"/>
            <a:ext cx="2228850" cy="365125"/>
          </a:xfrm>
          <a:prstGeom prst="rect">
            <a:avLst/>
          </a:prstGeom>
        </p:spPr>
        <p:txBody>
          <a:bodyPr vert="horz" lIns="91440" tIns="45720" rIns="91440" bIns="45720" rtlCol="0" anchor="ctr"/>
          <a:lstStyle>
            <a:lvl1pPr algn="r">
              <a:defRPr sz="2400" b="1" u="none">
                <a:solidFill>
                  <a:schemeClr val="bg1"/>
                </a:solidFill>
              </a:defRPr>
            </a:lvl1pPr>
          </a:lstStyle>
          <a:p>
            <a:pPr>
              <a:defRPr/>
            </a:pPr>
            <a:fld id="{CBDB92BD-F10A-4E2F-BF08-33D104704B51}" type="slidenum">
              <a:rPr lang="en-US" altLang="en-US" smtClean="0"/>
              <a:pPr>
                <a:defRPr/>
              </a:pPr>
              <a:t>‹#›</a:t>
            </a:fld>
            <a:endParaRPr lang="en-US" altLang="en-US" dirty="0"/>
          </a:p>
        </p:txBody>
      </p:sp>
    </p:spTree>
    <p:extLst>
      <p:ext uri="{BB962C8B-B14F-4D97-AF65-F5344CB8AC3E}">
        <p14:creationId xmlns:p14="http://schemas.microsoft.com/office/powerpoint/2010/main" val="3042185118"/>
      </p:ext>
    </p:extLst>
  </p:cSld>
  <p:clrMap bg1="lt1" tx1="dk1" bg2="lt2" tx2="dk2" accent1="accent1" accent2="accent2" accent3="accent3" accent4="accent4" accent5="accent5" accent6="accent6" hlink="hlink" folHlink="folHlink"/>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00CC"/>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FF0000"/>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765175"/>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193675" y="1125538"/>
            <a:ext cx="9440863" cy="500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0" name="Rectangle 4"/>
          <p:cNvSpPr>
            <a:spLocks noGrp="1" noChangeArrowheads="1"/>
          </p:cNvSpPr>
          <p:nvPr>
            <p:ph type="dt" sz="half" idx="2"/>
          </p:nvPr>
        </p:nvSpPr>
        <p:spPr bwMode="auto">
          <a:xfrm>
            <a:off x="38100"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SzTx/>
              <a:buFontTx/>
              <a:buNone/>
              <a:defRPr sz="1400" u="none"/>
            </a:lvl1pPr>
          </a:lstStyle>
          <a:p>
            <a:pPr>
              <a:defRPr/>
            </a:pPr>
            <a:endParaRPr lang="en-US" altLang="en-US"/>
          </a:p>
        </p:txBody>
      </p:sp>
      <p:sp>
        <p:nvSpPr>
          <p:cNvPr id="4101" name="Rectangle 5"/>
          <p:cNvSpPr>
            <a:spLocks noGrp="1" noChangeArrowheads="1"/>
          </p:cNvSpPr>
          <p:nvPr>
            <p:ph type="ftr" sz="quarter" idx="3"/>
          </p:nvPr>
        </p:nvSpPr>
        <p:spPr bwMode="auto">
          <a:xfrm>
            <a:off x="2130805" y="6524625"/>
            <a:ext cx="547801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SzTx/>
              <a:buFontTx/>
              <a:buNone/>
              <a:defRPr sz="1400" u="none"/>
            </a:lvl1pPr>
          </a:lstStyle>
          <a:p>
            <a:pPr>
              <a:defRPr/>
            </a:pPr>
            <a:r>
              <a:rPr lang="en-US" altLang="en-US">
                <a:latin typeface="Arial"/>
                <a:cs typeface="Arial"/>
              </a:rPr>
              <a:t>C. Issever</a:t>
            </a:r>
            <a:endParaRPr lang="en-US" altLang="en-US" dirty="0"/>
          </a:p>
        </p:txBody>
      </p:sp>
      <p:sp>
        <p:nvSpPr>
          <p:cNvPr id="4102" name="Rectangle 6"/>
          <p:cNvSpPr>
            <a:spLocks noGrp="1" noChangeArrowheads="1"/>
          </p:cNvSpPr>
          <p:nvPr>
            <p:ph type="sldNum" sz="quarter" idx="4"/>
          </p:nvPr>
        </p:nvSpPr>
        <p:spPr bwMode="auto">
          <a:xfrm>
            <a:off x="7477125"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b="1" u="none"/>
            </a:lvl1pPr>
          </a:lstStyle>
          <a:p>
            <a:pPr>
              <a:defRPr/>
            </a:pPr>
            <a:fld id="{CBDB92BD-F10A-4E2F-BF08-33D104704B51}" type="slidenum">
              <a:rPr lang="en-US" altLang="en-US"/>
              <a:pPr>
                <a:defRPr/>
              </a:pPr>
              <a:t>‹#›</a:t>
            </a:fld>
            <a:endParaRPr lang="en-US" altLang="en-US"/>
          </a:p>
        </p:txBody>
      </p:sp>
    </p:spTree>
    <p:extLst>
      <p:ext uri="{BB962C8B-B14F-4D97-AF65-F5344CB8AC3E}">
        <p14:creationId xmlns:p14="http://schemas.microsoft.com/office/powerpoint/2010/main" val="16808077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Lst>
  <p:hf hdr="0" dt="0"/>
  <p:txStyles>
    <p:title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3600">
          <a:solidFill>
            <a:srgbClr val="FFCC00"/>
          </a:solidFill>
          <a:latin typeface="Arial" panose="020B0604020202020204" pitchFamily="34" charset="0"/>
        </a:defRPr>
      </a:lvl2pPr>
      <a:lvl3pPr algn="ctr" rtl="0" eaLnBrk="0" fontAlgn="base" hangingPunct="0">
        <a:spcBef>
          <a:spcPct val="0"/>
        </a:spcBef>
        <a:spcAft>
          <a:spcPct val="0"/>
        </a:spcAft>
        <a:defRPr sz="3600">
          <a:solidFill>
            <a:srgbClr val="FFCC00"/>
          </a:solidFill>
          <a:latin typeface="Arial" panose="020B0604020202020204" pitchFamily="34" charset="0"/>
        </a:defRPr>
      </a:lvl3pPr>
      <a:lvl4pPr algn="ctr" rtl="0" eaLnBrk="0" fontAlgn="base" hangingPunct="0">
        <a:spcBef>
          <a:spcPct val="0"/>
        </a:spcBef>
        <a:spcAft>
          <a:spcPct val="0"/>
        </a:spcAft>
        <a:defRPr sz="3600">
          <a:solidFill>
            <a:srgbClr val="FFCC00"/>
          </a:solidFill>
          <a:latin typeface="Arial" panose="020B0604020202020204" pitchFamily="34" charset="0"/>
        </a:defRPr>
      </a:lvl4pPr>
      <a:lvl5pPr algn="ctr" rtl="0" eaLnBrk="0" fontAlgn="base" hangingPunct="0">
        <a:spcBef>
          <a:spcPct val="0"/>
        </a:spcBef>
        <a:spcAft>
          <a:spcPct val="0"/>
        </a:spcAft>
        <a:defRPr sz="3600">
          <a:solidFill>
            <a:srgbClr val="FFCC00"/>
          </a:solidFill>
          <a:latin typeface="Arial" panose="020B0604020202020204" pitchFamily="34" charset="0"/>
        </a:defRPr>
      </a:lvl5pPr>
      <a:lvl6pPr marL="457200" algn="ctr" rtl="0" fontAlgn="base">
        <a:spcBef>
          <a:spcPct val="0"/>
        </a:spcBef>
        <a:spcAft>
          <a:spcPct val="0"/>
        </a:spcAft>
        <a:defRPr sz="3600">
          <a:solidFill>
            <a:srgbClr val="FFCC00"/>
          </a:solidFill>
          <a:latin typeface="Arial" panose="020B0604020202020204" pitchFamily="34" charset="0"/>
        </a:defRPr>
      </a:lvl6pPr>
      <a:lvl7pPr marL="914400" algn="ctr" rtl="0" fontAlgn="base">
        <a:spcBef>
          <a:spcPct val="0"/>
        </a:spcBef>
        <a:spcAft>
          <a:spcPct val="0"/>
        </a:spcAft>
        <a:defRPr sz="3600">
          <a:solidFill>
            <a:srgbClr val="FFCC00"/>
          </a:solidFill>
          <a:latin typeface="Arial" panose="020B0604020202020204" pitchFamily="34" charset="0"/>
        </a:defRPr>
      </a:lvl7pPr>
      <a:lvl8pPr marL="1371600" algn="ctr" rtl="0" fontAlgn="base">
        <a:spcBef>
          <a:spcPct val="0"/>
        </a:spcBef>
        <a:spcAft>
          <a:spcPct val="0"/>
        </a:spcAft>
        <a:defRPr sz="3600">
          <a:solidFill>
            <a:srgbClr val="FFCC00"/>
          </a:solidFill>
          <a:latin typeface="Arial" panose="020B0604020202020204" pitchFamily="34" charset="0"/>
        </a:defRPr>
      </a:lvl8pPr>
      <a:lvl9pPr marL="1828800" algn="ctr" rtl="0" fontAlgn="base">
        <a:spcBef>
          <a:spcPct val="0"/>
        </a:spcBef>
        <a:spcAft>
          <a:spcPct val="0"/>
        </a:spcAft>
        <a:defRPr sz="3600">
          <a:solidFill>
            <a:srgbClr val="FFCC00"/>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0000CC"/>
        </a:buClr>
        <a:buSzPct val="140000"/>
        <a:buFont typeface="Wingdings" panose="05000000000000000000"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SzPct val="140000"/>
        <a:buFont typeface="Wingdings" panose="05000000000000000000" pitchFamily="2" charset="2"/>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140000"/>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765175"/>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193675" y="1125538"/>
            <a:ext cx="9440863" cy="500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0" name="Rectangle 4"/>
          <p:cNvSpPr>
            <a:spLocks noGrp="1" noChangeArrowheads="1"/>
          </p:cNvSpPr>
          <p:nvPr>
            <p:ph type="dt" sz="half" idx="2"/>
          </p:nvPr>
        </p:nvSpPr>
        <p:spPr bwMode="auto">
          <a:xfrm>
            <a:off x="38100"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SzTx/>
              <a:buFontTx/>
              <a:buNone/>
              <a:defRPr sz="1400" u="none"/>
            </a:lvl1pPr>
          </a:lstStyle>
          <a:p>
            <a:pPr>
              <a:defRPr/>
            </a:pPr>
            <a:endParaRPr lang="en-US" altLang="en-US"/>
          </a:p>
        </p:txBody>
      </p:sp>
      <p:sp>
        <p:nvSpPr>
          <p:cNvPr id="4101" name="Rectangle 5"/>
          <p:cNvSpPr>
            <a:spLocks noGrp="1" noChangeArrowheads="1"/>
          </p:cNvSpPr>
          <p:nvPr>
            <p:ph type="ftr" sz="quarter" idx="3"/>
          </p:nvPr>
        </p:nvSpPr>
        <p:spPr bwMode="auto">
          <a:xfrm>
            <a:off x="2130805" y="6524625"/>
            <a:ext cx="547801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SzTx/>
              <a:buFontTx/>
              <a:buNone/>
              <a:defRPr sz="1400" u="none"/>
            </a:lvl1pPr>
          </a:lstStyle>
          <a:p>
            <a:pPr>
              <a:defRPr/>
            </a:pPr>
            <a:r>
              <a:rPr lang="en-US" altLang="en-US" dirty="0">
                <a:latin typeface="Arial"/>
                <a:cs typeface="Arial"/>
              </a:rPr>
              <a:t>Çiğdem İşsever</a:t>
            </a:r>
            <a:endParaRPr lang="en-US" altLang="en-US" dirty="0"/>
          </a:p>
        </p:txBody>
      </p:sp>
      <p:sp>
        <p:nvSpPr>
          <p:cNvPr id="4102" name="Rectangle 6"/>
          <p:cNvSpPr>
            <a:spLocks noGrp="1" noChangeArrowheads="1"/>
          </p:cNvSpPr>
          <p:nvPr>
            <p:ph type="sldNum" sz="quarter" idx="4"/>
          </p:nvPr>
        </p:nvSpPr>
        <p:spPr bwMode="auto">
          <a:xfrm>
            <a:off x="7477125" y="65246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b="1" u="none"/>
            </a:lvl1pPr>
          </a:lstStyle>
          <a:p>
            <a:pPr>
              <a:defRPr/>
            </a:pPr>
            <a:fld id="{CBDB92BD-F10A-4E2F-BF08-33D104704B51}" type="slidenum">
              <a:rPr lang="en-US" altLang="en-US"/>
              <a:pPr>
                <a:defRPr/>
              </a:pPr>
              <a:t>‹#›</a:t>
            </a:fld>
            <a:endParaRPr lang="en-US" altLang="en-US"/>
          </a:p>
        </p:txBody>
      </p:sp>
    </p:spTree>
    <p:extLst>
      <p:ext uri="{BB962C8B-B14F-4D97-AF65-F5344CB8AC3E}">
        <p14:creationId xmlns:p14="http://schemas.microsoft.com/office/powerpoint/2010/main" val="1663023502"/>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0" fontAlgn="base" hangingPunct="0">
        <a:spcBef>
          <a:spcPct val="0"/>
        </a:spcBef>
        <a:spcAft>
          <a:spcPct val="0"/>
        </a:spcAft>
        <a:defRPr sz="3600" kern="1200">
          <a:solidFill>
            <a:schemeClr val="tx1"/>
          </a:solidFill>
          <a:latin typeface="+mj-lt"/>
          <a:ea typeface="+mj-ea"/>
          <a:cs typeface="+mj-cs"/>
        </a:defRPr>
      </a:lvl1pPr>
      <a:lvl2pPr algn="ctr" rtl="0" eaLnBrk="0" fontAlgn="base" hangingPunct="0">
        <a:spcBef>
          <a:spcPct val="0"/>
        </a:spcBef>
        <a:spcAft>
          <a:spcPct val="0"/>
        </a:spcAft>
        <a:defRPr sz="3600">
          <a:solidFill>
            <a:srgbClr val="FFCC00"/>
          </a:solidFill>
          <a:latin typeface="Arial" panose="020B0604020202020204" pitchFamily="34" charset="0"/>
        </a:defRPr>
      </a:lvl2pPr>
      <a:lvl3pPr algn="ctr" rtl="0" eaLnBrk="0" fontAlgn="base" hangingPunct="0">
        <a:spcBef>
          <a:spcPct val="0"/>
        </a:spcBef>
        <a:spcAft>
          <a:spcPct val="0"/>
        </a:spcAft>
        <a:defRPr sz="3600">
          <a:solidFill>
            <a:srgbClr val="FFCC00"/>
          </a:solidFill>
          <a:latin typeface="Arial" panose="020B0604020202020204" pitchFamily="34" charset="0"/>
        </a:defRPr>
      </a:lvl3pPr>
      <a:lvl4pPr algn="ctr" rtl="0" eaLnBrk="0" fontAlgn="base" hangingPunct="0">
        <a:spcBef>
          <a:spcPct val="0"/>
        </a:spcBef>
        <a:spcAft>
          <a:spcPct val="0"/>
        </a:spcAft>
        <a:defRPr sz="3600">
          <a:solidFill>
            <a:srgbClr val="FFCC00"/>
          </a:solidFill>
          <a:latin typeface="Arial" panose="020B0604020202020204" pitchFamily="34" charset="0"/>
        </a:defRPr>
      </a:lvl4pPr>
      <a:lvl5pPr algn="ctr" rtl="0" eaLnBrk="0" fontAlgn="base" hangingPunct="0">
        <a:spcBef>
          <a:spcPct val="0"/>
        </a:spcBef>
        <a:spcAft>
          <a:spcPct val="0"/>
        </a:spcAft>
        <a:defRPr sz="3600">
          <a:solidFill>
            <a:srgbClr val="FFCC00"/>
          </a:solidFill>
          <a:latin typeface="Arial" panose="020B0604020202020204" pitchFamily="34" charset="0"/>
        </a:defRPr>
      </a:lvl5pPr>
      <a:lvl6pPr marL="457200" algn="ctr" rtl="0" fontAlgn="base">
        <a:spcBef>
          <a:spcPct val="0"/>
        </a:spcBef>
        <a:spcAft>
          <a:spcPct val="0"/>
        </a:spcAft>
        <a:defRPr sz="3600">
          <a:solidFill>
            <a:srgbClr val="FFCC00"/>
          </a:solidFill>
          <a:latin typeface="Arial" panose="020B0604020202020204" pitchFamily="34" charset="0"/>
        </a:defRPr>
      </a:lvl6pPr>
      <a:lvl7pPr marL="914400" algn="ctr" rtl="0" fontAlgn="base">
        <a:spcBef>
          <a:spcPct val="0"/>
        </a:spcBef>
        <a:spcAft>
          <a:spcPct val="0"/>
        </a:spcAft>
        <a:defRPr sz="3600">
          <a:solidFill>
            <a:srgbClr val="FFCC00"/>
          </a:solidFill>
          <a:latin typeface="Arial" panose="020B0604020202020204" pitchFamily="34" charset="0"/>
        </a:defRPr>
      </a:lvl7pPr>
      <a:lvl8pPr marL="1371600" algn="ctr" rtl="0" fontAlgn="base">
        <a:spcBef>
          <a:spcPct val="0"/>
        </a:spcBef>
        <a:spcAft>
          <a:spcPct val="0"/>
        </a:spcAft>
        <a:defRPr sz="3600">
          <a:solidFill>
            <a:srgbClr val="FFCC00"/>
          </a:solidFill>
          <a:latin typeface="Arial" panose="020B0604020202020204" pitchFamily="34" charset="0"/>
        </a:defRPr>
      </a:lvl8pPr>
      <a:lvl9pPr marL="1828800" algn="ctr" rtl="0" fontAlgn="base">
        <a:spcBef>
          <a:spcPct val="0"/>
        </a:spcBef>
        <a:spcAft>
          <a:spcPct val="0"/>
        </a:spcAft>
        <a:defRPr sz="3600">
          <a:solidFill>
            <a:srgbClr val="FFCC00"/>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0000CC"/>
        </a:buClr>
        <a:buSzPct val="140000"/>
        <a:buFont typeface="Wingdings" panose="05000000000000000000"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00"/>
        </a:buClr>
        <a:buSzPct val="140000"/>
        <a:buFont typeface="Wingdings" panose="05000000000000000000" pitchFamily="2" charset="2"/>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140000"/>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00CC"/>
        </a:buClr>
        <a:buSzPct val="14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hyperlink" Target="https://www.charta-der-vielfalt.de/en/" TargetMode="Externa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hyperlink" Target="https://home.cern/resources/brochure/cern/cerns-main-objectives-2021-2025"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s://www.nature.com/articles/s41467-018-07634-8" TargetMode="External"/><Relationship Id="rId7" Type="http://schemas.openxmlformats.org/officeDocument/2006/relationships/hyperlink" Target="https://inspirehep.net/literature/2866453" TargetMode="External"/><Relationship Id="rId2" Type="http://schemas.openxmlformats.org/officeDocument/2006/relationships/hyperlink" Target="https://www.ncbi.nlm.nih.gov/books/NBK604150/" TargetMode="External"/><Relationship Id="rId1" Type="http://schemas.openxmlformats.org/officeDocument/2006/relationships/slideLayout" Target="../slideLayouts/slideLayout17.xml"/><Relationship Id="rId6" Type="http://schemas.openxmlformats.org/officeDocument/2006/relationships/hyperlink" Target="https://inspirehep.net/authors/1987935" TargetMode="External"/><Relationship Id="rId5" Type="http://schemas.openxmlformats.org/officeDocument/2006/relationships/hyperlink" Target="https://www.pnas.org/doi/full/10.1073/pnas.0403723101" TargetMode="External"/><Relationship Id="rId4" Type="http://schemas.openxmlformats.org/officeDocument/2006/relationships/hyperlink" Target="https://arxiv.org/abs/1909.02063"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home.cern/resources/brochure/cern/cerns-main-objectives-2021-2025" TargetMode="Externa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a:xfrm>
            <a:off x="253605" y="1545868"/>
            <a:ext cx="7429500" cy="3254825"/>
          </a:xfrm>
        </p:spPr>
        <p:txBody>
          <a:bodyPr/>
          <a:lstStyle/>
          <a:p>
            <a:pPr algn="l"/>
            <a:r>
              <a:rPr lang="en-US" b="1" dirty="0">
                <a:solidFill>
                  <a:srgbClr val="0000FF"/>
                </a:solidFill>
              </a:rPr>
              <a:t>Çiğdem İşsever (she/her)</a:t>
            </a:r>
          </a:p>
          <a:p>
            <a:pPr algn="l"/>
            <a:r>
              <a:rPr lang="en-US" sz="2000" dirty="0">
                <a:solidFill>
                  <a:schemeClr val="accent3">
                    <a:lumMod val="50000"/>
                  </a:schemeClr>
                </a:solidFill>
              </a:rPr>
              <a:t>“</a:t>
            </a:r>
            <a:r>
              <a:rPr lang="en-US" sz="2000" dirty="0" err="1">
                <a:solidFill>
                  <a:schemeClr val="accent3">
                    <a:lumMod val="50000"/>
                  </a:schemeClr>
                </a:solidFill>
              </a:rPr>
              <a:t>Tchiidem</a:t>
            </a:r>
            <a:r>
              <a:rPr lang="en-US" sz="2000" dirty="0">
                <a:solidFill>
                  <a:schemeClr val="accent3">
                    <a:lumMod val="50000"/>
                  </a:schemeClr>
                </a:solidFill>
              </a:rPr>
              <a:t> </a:t>
            </a:r>
            <a:r>
              <a:rPr lang="en-US" sz="2000" dirty="0" err="1">
                <a:solidFill>
                  <a:schemeClr val="accent3">
                    <a:lumMod val="50000"/>
                  </a:schemeClr>
                </a:solidFill>
              </a:rPr>
              <a:t>Isch</a:t>
            </a:r>
            <a:r>
              <a:rPr lang="en-US" sz="2000" dirty="0">
                <a:solidFill>
                  <a:schemeClr val="accent3">
                    <a:lumMod val="50000"/>
                  </a:schemeClr>
                </a:solidFill>
              </a:rPr>
              <a:t>-sever”</a:t>
            </a:r>
          </a:p>
          <a:p>
            <a:pPr algn="l"/>
            <a:endParaRPr lang="de-DE" sz="1600" dirty="0"/>
          </a:p>
          <a:p>
            <a:pPr algn="l"/>
            <a:r>
              <a:rPr lang="de-DE" sz="2000" dirty="0"/>
              <a:t>Humboldt-Universität zu Berlin </a:t>
            </a:r>
          </a:p>
          <a:p>
            <a:pPr algn="l"/>
            <a:r>
              <a:rPr lang="en-GB" altLang="en-US" sz="2000" dirty="0" err="1"/>
              <a:t>Deutsches</a:t>
            </a:r>
            <a:r>
              <a:rPr lang="en-GB" altLang="en-US" sz="2000" dirty="0"/>
              <a:t> </a:t>
            </a:r>
            <a:r>
              <a:rPr lang="en-GB" altLang="en-US" sz="2000" dirty="0" err="1"/>
              <a:t>Elektronen</a:t>
            </a:r>
            <a:r>
              <a:rPr lang="en-GB" altLang="en-US" sz="2000" dirty="0"/>
              <a:t>-Synchrotron DESY</a:t>
            </a:r>
          </a:p>
          <a:p>
            <a:pPr algn="l"/>
            <a:endParaRPr lang="de-DE" sz="1600" dirty="0"/>
          </a:p>
          <a:p>
            <a:pPr algn="l"/>
            <a:r>
              <a:rPr lang="en-US" sz="1800" dirty="0"/>
              <a:t>German strategy workshop in preparation of the ESPP update</a:t>
            </a:r>
          </a:p>
          <a:p>
            <a:pPr algn="l"/>
            <a:r>
              <a:rPr lang="en-US" sz="1800" dirty="0" err="1"/>
              <a:t>Physikzentrum</a:t>
            </a:r>
            <a:r>
              <a:rPr lang="en-US" sz="1800"/>
              <a:t> Bad </a:t>
            </a:r>
            <a:r>
              <a:rPr lang="en-US" sz="1800" dirty="0" err="1"/>
              <a:t>Honnef</a:t>
            </a:r>
            <a:endParaRPr lang="en-US" sz="1800" dirty="0"/>
          </a:p>
          <a:p>
            <a:pPr algn="l"/>
            <a:r>
              <a:rPr lang="en-US" sz="1800" dirty="0"/>
              <a:t>21.01.2025</a:t>
            </a:r>
          </a:p>
          <a:p>
            <a:pPr algn="l"/>
            <a:endParaRPr lang="de-DE" sz="1800" dirty="0"/>
          </a:p>
          <a:p>
            <a:pPr algn="l"/>
            <a:endParaRPr lang="en-US" sz="1800" dirty="0"/>
          </a:p>
          <a:p>
            <a:pPr algn="l"/>
            <a:endParaRPr lang="en-US" sz="1800" dirty="0"/>
          </a:p>
          <a:p>
            <a:pPr algn="l"/>
            <a:endParaRPr lang="en-US" sz="1800" dirty="0"/>
          </a:p>
          <a:p>
            <a:pPr algn="l"/>
            <a:endParaRPr lang="en-US" sz="1800" dirty="0"/>
          </a:p>
          <a:p>
            <a:pPr algn="l"/>
            <a:endParaRPr lang="en-US" sz="1800" dirty="0"/>
          </a:p>
          <a:p>
            <a:pPr algn="l"/>
            <a:endParaRPr lang="en-US" dirty="0"/>
          </a:p>
        </p:txBody>
      </p:sp>
      <p:sp>
        <p:nvSpPr>
          <p:cNvPr id="8" name="Title 7"/>
          <p:cNvSpPr>
            <a:spLocks noGrp="1"/>
          </p:cNvSpPr>
          <p:nvPr>
            <p:ph type="title"/>
          </p:nvPr>
        </p:nvSpPr>
        <p:spPr>
          <a:xfrm>
            <a:off x="253605" y="520"/>
            <a:ext cx="9906000" cy="1578584"/>
          </a:xfrm>
        </p:spPr>
        <p:txBody>
          <a:bodyPr anchor="ctr"/>
          <a:lstStyle/>
          <a:p>
            <a:pPr algn="l">
              <a:lnSpc>
                <a:spcPct val="150000"/>
              </a:lnSpc>
            </a:pPr>
            <a:r>
              <a:rPr lang="de-DE" sz="4000" b="1" dirty="0"/>
              <a:t>D</a:t>
            </a:r>
            <a:r>
              <a:rPr lang="en-US" sz="4000" b="1" dirty="0" err="1"/>
              <a:t>iversity</a:t>
            </a:r>
            <a:r>
              <a:rPr lang="en-US" sz="4000" b="1" dirty="0"/>
              <a:t> – German Input for ESPPU</a:t>
            </a:r>
            <a:endParaRPr lang="de-DE" sz="4000" b="1" dirty="0"/>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pic>
        <p:nvPicPr>
          <p:cNvPr id="14" name="Picture 13">
            <a:extLst>
              <a:ext uri="{FF2B5EF4-FFF2-40B4-BE49-F238E27FC236}">
                <a16:creationId xmlns:a16="http://schemas.microsoft.com/office/drawing/2014/main" id="{6ADCAAB9-FA3D-4DE5-A6B7-81108FB678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800692"/>
            <a:ext cx="9906000" cy="2056787"/>
          </a:xfrm>
          <a:prstGeom prst="rect">
            <a:avLst/>
          </a:prstGeom>
        </p:spPr>
      </p:pic>
    </p:spTree>
    <p:extLst>
      <p:ext uri="{BB962C8B-B14F-4D97-AF65-F5344CB8AC3E}">
        <p14:creationId xmlns:p14="http://schemas.microsoft.com/office/powerpoint/2010/main" val="924153339"/>
      </p:ext>
    </p:extLst>
  </p:cSld>
  <p:clrMapOvr>
    <a:masterClrMapping/>
  </p:clrMapOvr>
  <mc:AlternateContent xmlns:mc="http://schemas.openxmlformats.org/markup-compatibility/2006" xmlns:p14="http://schemas.microsoft.com/office/powerpoint/2010/main">
    <mc:Choice Requires="p14">
      <p:transition spd="slow" p14:dur="2000" advTm="38665"/>
    </mc:Choice>
    <mc:Fallback xmlns="">
      <p:transition spd="slow" advTm="3866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D9E38-A2CC-4D85-B0BE-390D1AD30689}"/>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27F3B6E8-20E6-49D9-97D7-B27143EF9736}"/>
              </a:ext>
            </a:extLst>
          </p:cNvPr>
          <p:cNvSpPr>
            <a:spLocks noGrp="1"/>
          </p:cNvSpPr>
          <p:nvPr>
            <p:ph idx="1"/>
          </p:nvPr>
        </p:nvSpPr>
        <p:spPr/>
        <p:txBody>
          <a:bodyPr/>
          <a:lstStyle/>
          <a:p>
            <a:pPr marL="0" indent="0">
              <a:buNone/>
            </a:pPr>
            <a:r>
              <a:rPr lang="en-US" sz="2400" dirty="0"/>
              <a:t>Diversity is a strategic necessity for the future of particle physics, because it enhances innovation, broadens perspectives, attracts and retains the best talents globally, and improves decision-making. </a:t>
            </a:r>
          </a:p>
          <a:p>
            <a:pPr marL="0" indent="0">
              <a:buNone/>
            </a:pPr>
            <a:endParaRPr lang="en-US" sz="2400" dirty="0"/>
          </a:p>
          <a:p>
            <a:pPr marL="0" indent="0">
              <a:buNone/>
            </a:pPr>
            <a:r>
              <a:rPr lang="en-US" sz="2400" dirty="0"/>
              <a:t>Diversity dimensions are the social background, age, ethnic background and nationality, gender and gender identity, physical and mental abilities, religion and world view and sexual orientation as outlined in the </a:t>
            </a:r>
            <a:r>
              <a:rPr lang="en-US" sz="2400" dirty="0">
                <a:hlinkClick r:id="rId2"/>
              </a:rPr>
              <a:t>Charta der </a:t>
            </a:r>
            <a:r>
              <a:rPr lang="en-US" sz="2400" dirty="0" err="1">
                <a:hlinkClick r:id="rId2"/>
              </a:rPr>
              <a:t>Vielfalt</a:t>
            </a:r>
            <a:r>
              <a:rPr lang="en-US" sz="2400" dirty="0"/>
              <a:t>. In this context it is also needed to consider outer and organizational dimensions an individual is placed in.</a:t>
            </a:r>
          </a:p>
          <a:p>
            <a:pPr marL="0" indent="0">
              <a:buNone/>
            </a:pPr>
            <a:endParaRPr lang="en-US" sz="2400" dirty="0"/>
          </a:p>
          <a:p>
            <a:pPr marL="0" indent="0">
              <a:buNone/>
            </a:pPr>
            <a:endParaRPr lang="en-US" sz="2400" dirty="0"/>
          </a:p>
          <a:p>
            <a:pPr marL="0" indent="0">
              <a:buNone/>
            </a:pPr>
            <a:endParaRPr lang="en-US" sz="2400" dirty="0"/>
          </a:p>
        </p:txBody>
      </p:sp>
      <p:sp>
        <p:nvSpPr>
          <p:cNvPr id="4" name="Footer Placeholder 3">
            <a:extLst>
              <a:ext uri="{FF2B5EF4-FFF2-40B4-BE49-F238E27FC236}">
                <a16:creationId xmlns:a16="http://schemas.microsoft.com/office/drawing/2014/main" id="{E9EC7351-CE75-45A2-93EB-14F177501711}"/>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7734D464-BAEF-4C78-B2FD-2B330E815C4A}"/>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19491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1E1D4-0C64-4CDA-A941-69BB1EBB4230}"/>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1A8B7657-C4D6-4CA5-9CF4-DD223EF433A1}"/>
              </a:ext>
            </a:extLst>
          </p:cNvPr>
          <p:cNvSpPr>
            <a:spLocks noGrp="1"/>
          </p:cNvSpPr>
          <p:nvPr>
            <p:ph idx="1"/>
          </p:nvPr>
        </p:nvSpPr>
        <p:spPr/>
        <p:txBody>
          <a:bodyPr/>
          <a:lstStyle/>
          <a:p>
            <a:pPr marL="0" indent="0">
              <a:buNone/>
            </a:pPr>
            <a:r>
              <a:rPr lang="en-US" sz="2400" dirty="0"/>
              <a:t>At the same time our community stands for promoting scientific collaboration across borders, inclusiveness and open science, transcending political and other conflicts as stated in </a:t>
            </a:r>
            <a:r>
              <a:rPr lang="en-US" sz="2400" dirty="0">
                <a:hlinkClick r:id="rId2"/>
              </a:rPr>
              <a:t>CERN’s main objectives document </a:t>
            </a:r>
            <a:r>
              <a:rPr lang="en-US" sz="2400" dirty="0"/>
              <a:t>. We have the unique opportunity as a global, highly innovative, respected and influential research community, to advocate for policies that promote diversity and inclusion on societal level in e.g. education, research, and industry. This can include supporting initiatives that address systemic barriers to entry for underrepresented groups, such as scholarships, mentorship programs, and inclusive hiring practices.</a:t>
            </a:r>
          </a:p>
          <a:p>
            <a:pPr marL="0" indent="0">
              <a:buNone/>
            </a:pPr>
            <a:endParaRPr lang="en-US" sz="2400" dirty="0"/>
          </a:p>
          <a:p>
            <a:pPr marL="0" indent="0">
              <a:buNone/>
            </a:pPr>
            <a:r>
              <a:rPr lang="en-US" sz="2400" dirty="0"/>
              <a:t> </a:t>
            </a:r>
          </a:p>
          <a:p>
            <a:pPr marL="0" indent="0">
              <a:buNone/>
            </a:pPr>
            <a:endParaRPr lang="en-US" sz="2400" dirty="0"/>
          </a:p>
        </p:txBody>
      </p:sp>
      <p:sp>
        <p:nvSpPr>
          <p:cNvPr id="4" name="Footer Placeholder 3">
            <a:extLst>
              <a:ext uri="{FF2B5EF4-FFF2-40B4-BE49-F238E27FC236}">
                <a16:creationId xmlns:a16="http://schemas.microsoft.com/office/drawing/2014/main" id="{8E106986-736D-4602-94B2-69020B958BE6}"/>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CCBEAF72-0FE3-4DA6-893F-62CA93B2241A}"/>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4967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24D38-B601-47F4-9E7C-8C693D7B9723}"/>
              </a:ext>
            </a:extLst>
          </p:cNvPr>
          <p:cNvSpPr>
            <a:spLocks noGrp="1"/>
          </p:cNvSpPr>
          <p:nvPr>
            <p:ph type="title"/>
          </p:nvPr>
        </p:nvSpPr>
        <p:spPr/>
        <p:txBody>
          <a:bodyPr/>
          <a:lstStyle/>
          <a:p>
            <a:r>
              <a:rPr lang="de-DE" dirty="0" err="1"/>
              <a:t>Discussion</a:t>
            </a:r>
            <a:r>
              <a:rPr lang="de-DE" dirty="0"/>
              <a:t> Points</a:t>
            </a:r>
            <a:endParaRPr lang="en-US" dirty="0"/>
          </a:p>
        </p:txBody>
      </p:sp>
      <p:sp>
        <p:nvSpPr>
          <p:cNvPr id="3" name="Content Placeholder 2">
            <a:extLst>
              <a:ext uri="{FF2B5EF4-FFF2-40B4-BE49-F238E27FC236}">
                <a16:creationId xmlns:a16="http://schemas.microsoft.com/office/drawing/2014/main" id="{2D808FAF-7091-450C-96B3-78C694377DD9}"/>
              </a:ext>
            </a:extLst>
          </p:cNvPr>
          <p:cNvSpPr>
            <a:spLocks noGrp="1"/>
          </p:cNvSpPr>
          <p:nvPr>
            <p:ph idx="1"/>
          </p:nvPr>
        </p:nvSpPr>
        <p:spPr/>
        <p:txBody>
          <a:bodyPr/>
          <a:lstStyle/>
          <a:p>
            <a:endParaRPr lang="de-DE" dirty="0"/>
          </a:p>
          <a:p>
            <a:endParaRPr lang="de-DE" dirty="0"/>
          </a:p>
          <a:p>
            <a:endParaRPr lang="de-DE" dirty="0"/>
          </a:p>
          <a:p>
            <a:pPr marL="0" indent="0" algn="ctr">
              <a:buNone/>
            </a:pPr>
            <a:r>
              <a:rPr lang="de-DE" dirty="0"/>
              <a:t>Do </a:t>
            </a:r>
            <a:r>
              <a:rPr lang="de-DE" dirty="0" err="1"/>
              <a:t>we</a:t>
            </a:r>
            <a:r>
              <a:rPr lang="de-DE" dirty="0"/>
              <a:t> </a:t>
            </a:r>
            <a:r>
              <a:rPr lang="de-DE" dirty="0" err="1"/>
              <a:t>want</a:t>
            </a:r>
            <a:r>
              <a:rPr lang="de-DE" dirty="0"/>
              <a:t> a </a:t>
            </a:r>
            <a:r>
              <a:rPr lang="de-DE" dirty="0" err="1"/>
              <a:t>section</a:t>
            </a:r>
            <a:r>
              <a:rPr lang="de-DE" dirty="0"/>
              <a:t> </a:t>
            </a:r>
            <a:r>
              <a:rPr lang="de-DE" dirty="0" err="1"/>
              <a:t>about</a:t>
            </a:r>
            <a:r>
              <a:rPr lang="de-DE" dirty="0"/>
              <a:t> </a:t>
            </a:r>
            <a:r>
              <a:rPr lang="de-DE" dirty="0" err="1"/>
              <a:t>diversity</a:t>
            </a:r>
            <a:r>
              <a:rPr lang="de-DE" dirty="0"/>
              <a:t> in </a:t>
            </a:r>
            <a:r>
              <a:rPr lang="de-DE" dirty="0" err="1"/>
              <a:t>our</a:t>
            </a:r>
            <a:r>
              <a:rPr lang="de-DE" dirty="0"/>
              <a:t> </a:t>
            </a:r>
            <a:r>
              <a:rPr lang="de-DE" dirty="0" err="1"/>
              <a:t>input</a:t>
            </a:r>
            <a:r>
              <a:rPr lang="de-DE" dirty="0"/>
              <a:t>?</a:t>
            </a:r>
          </a:p>
          <a:p>
            <a:pPr marL="0" indent="0" algn="ctr">
              <a:buNone/>
            </a:pPr>
            <a:endParaRPr lang="de-DE" dirty="0"/>
          </a:p>
          <a:p>
            <a:pPr marL="0" indent="0" algn="ctr">
              <a:buNone/>
            </a:pPr>
            <a:endParaRPr lang="de-DE" dirty="0"/>
          </a:p>
          <a:p>
            <a:pPr marL="0" indent="0" algn="ctr">
              <a:buNone/>
            </a:pPr>
            <a:r>
              <a:rPr lang="de-DE" dirty="0" err="1"/>
              <a:t>If</a:t>
            </a:r>
            <a:r>
              <a:rPr lang="de-DE" dirty="0"/>
              <a:t> </a:t>
            </a:r>
            <a:r>
              <a:rPr lang="de-DE" dirty="0" err="1"/>
              <a:t>yes</a:t>
            </a:r>
            <a:r>
              <a:rPr lang="de-DE" dirty="0"/>
              <a:t>, </a:t>
            </a:r>
            <a:r>
              <a:rPr lang="de-DE" dirty="0" err="1"/>
              <a:t>what</a:t>
            </a:r>
            <a:r>
              <a:rPr lang="de-DE" dirty="0"/>
              <a:t> </a:t>
            </a:r>
            <a:r>
              <a:rPr lang="de-DE" dirty="0" err="1"/>
              <a:t>is</a:t>
            </a:r>
            <a:r>
              <a:rPr lang="de-DE" dirty="0"/>
              <a:t> </a:t>
            </a:r>
            <a:r>
              <a:rPr lang="de-DE" dirty="0" err="1"/>
              <a:t>our</a:t>
            </a:r>
            <a:r>
              <a:rPr lang="de-DE" dirty="0"/>
              <a:t> </a:t>
            </a:r>
            <a:r>
              <a:rPr lang="de-DE" dirty="0" err="1"/>
              <a:t>input</a:t>
            </a:r>
            <a:r>
              <a:rPr lang="de-DE" dirty="0"/>
              <a:t>?</a:t>
            </a:r>
            <a:endParaRPr lang="en-US" dirty="0"/>
          </a:p>
        </p:txBody>
      </p:sp>
      <p:sp>
        <p:nvSpPr>
          <p:cNvPr id="4" name="Footer Placeholder 3">
            <a:extLst>
              <a:ext uri="{FF2B5EF4-FFF2-40B4-BE49-F238E27FC236}">
                <a16:creationId xmlns:a16="http://schemas.microsoft.com/office/drawing/2014/main" id="{C60030DB-30A5-439C-BF18-C3CB592B9B71}"/>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51C35CCE-9303-4E1B-A7F9-85E2222115D2}"/>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14280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2CCC5-1E7B-4356-8F29-4EFAAAE5F8D6}"/>
              </a:ext>
            </a:extLst>
          </p:cNvPr>
          <p:cNvSpPr>
            <a:spLocks noGrp="1"/>
          </p:cNvSpPr>
          <p:nvPr>
            <p:ph type="title"/>
          </p:nvPr>
        </p:nvSpPr>
        <p:spPr/>
        <p:txBody>
          <a:bodyPr/>
          <a:lstStyle/>
          <a:p>
            <a:r>
              <a:rPr lang="de-DE" dirty="0"/>
              <a:t>Core </a:t>
            </a:r>
            <a:r>
              <a:rPr lang="de-DE" dirty="0" err="1"/>
              <a:t>Diversity</a:t>
            </a:r>
            <a:r>
              <a:rPr lang="de-DE" dirty="0"/>
              <a:t> </a:t>
            </a:r>
            <a:r>
              <a:rPr lang="de-DE" dirty="0" err="1"/>
              <a:t>Dimensions</a:t>
            </a:r>
            <a:endParaRPr lang="en-US" dirty="0"/>
          </a:p>
        </p:txBody>
      </p:sp>
      <p:sp>
        <p:nvSpPr>
          <p:cNvPr id="3" name="Content Placeholder 2">
            <a:extLst>
              <a:ext uri="{FF2B5EF4-FFF2-40B4-BE49-F238E27FC236}">
                <a16:creationId xmlns:a16="http://schemas.microsoft.com/office/drawing/2014/main" id="{491D5EDD-8ADB-4BCF-8A28-399FA1DEF665}"/>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315A5FE4-449B-4E09-A7F5-A4825D3227DC}"/>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FF2327BB-55B8-461C-B52E-DE408CFE45B0}"/>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pic>
        <p:nvPicPr>
          <p:cNvPr id="6" name="Content Placeholder 5">
            <a:extLst>
              <a:ext uri="{FF2B5EF4-FFF2-40B4-BE49-F238E27FC236}">
                <a16:creationId xmlns:a16="http://schemas.microsoft.com/office/drawing/2014/main" id="{BF96136C-9EF8-4B7B-B500-4A9E90C847B0}"/>
              </a:ext>
            </a:extLst>
          </p:cNvPr>
          <p:cNvPicPr>
            <a:picLocks noChangeAspect="1"/>
          </p:cNvPicPr>
          <p:nvPr/>
        </p:nvPicPr>
        <p:blipFill rotWithShape="1">
          <a:blip r:embed="rId2"/>
          <a:srcRect l="28671" t="27705" r="28320" b="26534"/>
          <a:stretch/>
        </p:blipFill>
        <p:spPr bwMode="auto">
          <a:xfrm>
            <a:off x="2237756" y="765175"/>
            <a:ext cx="5430486" cy="5735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a:extLst>
              <a:ext uri="{FF2B5EF4-FFF2-40B4-BE49-F238E27FC236}">
                <a16:creationId xmlns:a16="http://schemas.microsoft.com/office/drawing/2014/main" id="{471A9BEA-BE5E-407C-9232-69C465703D15}"/>
              </a:ext>
            </a:extLst>
          </p:cNvPr>
          <p:cNvSpPr/>
          <p:nvPr/>
        </p:nvSpPr>
        <p:spPr>
          <a:xfrm rot="16200000">
            <a:off x="7801033" y="2761256"/>
            <a:ext cx="3840603" cy="369332"/>
          </a:xfrm>
          <a:prstGeom prst="rect">
            <a:avLst/>
          </a:prstGeom>
        </p:spPr>
        <p:txBody>
          <a:bodyPr wrap="none">
            <a:spAutoFit/>
          </a:bodyPr>
          <a:lstStyle/>
          <a:p>
            <a:pPr>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https://www.charta-der-vielfalt.de/en/</a:t>
            </a:r>
          </a:p>
        </p:txBody>
      </p:sp>
    </p:spTree>
    <p:extLst>
      <p:ext uri="{BB962C8B-B14F-4D97-AF65-F5344CB8AC3E}">
        <p14:creationId xmlns:p14="http://schemas.microsoft.com/office/powerpoint/2010/main" val="2047736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C2D74079-6BFF-4112-B6D8-3CF305F2DA61}"/>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F4B383F0-41D7-443B-B7D2-213B82CE63A1}"/>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pic>
        <p:nvPicPr>
          <p:cNvPr id="6" name="Content Placeholder 5">
            <a:extLst>
              <a:ext uri="{FF2B5EF4-FFF2-40B4-BE49-F238E27FC236}">
                <a16:creationId xmlns:a16="http://schemas.microsoft.com/office/drawing/2014/main" id="{65DE1638-8673-498E-906F-6E0C50BB6F3E}"/>
              </a:ext>
            </a:extLst>
          </p:cNvPr>
          <p:cNvPicPr>
            <a:picLocks noGrp="1" noChangeAspect="1"/>
          </p:cNvPicPr>
          <p:nvPr>
            <p:ph idx="1"/>
          </p:nvPr>
        </p:nvPicPr>
        <p:blipFill>
          <a:blip r:embed="rId2"/>
          <a:stretch>
            <a:fillRect/>
          </a:stretch>
        </p:blipFill>
        <p:spPr>
          <a:xfrm>
            <a:off x="1782843" y="128219"/>
            <a:ext cx="6779507" cy="6729781"/>
          </a:xfrm>
          <a:prstGeom prst="rect">
            <a:avLst/>
          </a:prstGeom>
        </p:spPr>
      </p:pic>
      <p:sp>
        <p:nvSpPr>
          <p:cNvPr id="9" name="Rectangle 8">
            <a:extLst>
              <a:ext uri="{FF2B5EF4-FFF2-40B4-BE49-F238E27FC236}">
                <a16:creationId xmlns:a16="http://schemas.microsoft.com/office/drawing/2014/main" id="{9B05C347-83E3-4C99-B4BA-A8922B9D6D0E}"/>
              </a:ext>
            </a:extLst>
          </p:cNvPr>
          <p:cNvSpPr/>
          <p:nvPr/>
        </p:nvSpPr>
        <p:spPr>
          <a:xfrm>
            <a:off x="36523" y="6339959"/>
            <a:ext cx="3840603" cy="369332"/>
          </a:xfrm>
          <a:prstGeom prst="rect">
            <a:avLst/>
          </a:prstGeom>
        </p:spPr>
        <p:txBody>
          <a:bodyPr wrap="none">
            <a:spAutoFit/>
          </a:bodyPr>
          <a:lstStyle/>
          <a:p>
            <a:pPr>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https://www.charta-der-vielfalt.de/en/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49682BAB-45E8-428D-8EC3-4D55C9D7FCFE}"/>
              </a:ext>
            </a:extLst>
          </p:cNvPr>
          <p:cNvSpPr txBox="1"/>
          <p:nvPr/>
        </p:nvSpPr>
        <p:spPr>
          <a:xfrm>
            <a:off x="241539" y="560717"/>
            <a:ext cx="2674189" cy="461665"/>
          </a:xfrm>
          <a:prstGeom prst="rect">
            <a:avLst/>
          </a:prstGeom>
          <a:solidFill>
            <a:srgbClr val="FFFF00"/>
          </a:solidFill>
        </p:spPr>
        <p:txBody>
          <a:bodyPr wrap="square" rtlCol="0">
            <a:spAutoFit/>
          </a:bodyPr>
          <a:lstStyle/>
          <a:p>
            <a:pPr algn="ctr"/>
            <a:r>
              <a:rPr lang="de-DE" sz="2400" u="none" dirty="0"/>
              <a:t>Outer Dimension</a:t>
            </a:r>
            <a:endParaRPr lang="en-US" sz="2400" u="none" dirty="0"/>
          </a:p>
        </p:txBody>
      </p:sp>
      <p:cxnSp>
        <p:nvCxnSpPr>
          <p:cNvPr id="12" name="Straight Arrow Connector 11">
            <a:extLst>
              <a:ext uri="{FF2B5EF4-FFF2-40B4-BE49-F238E27FC236}">
                <a16:creationId xmlns:a16="http://schemas.microsoft.com/office/drawing/2014/main" id="{F26C7C3C-7087-4F23-B05A-1B4F3F88A6F9}"/>
              </a:ext>
            </a:extLst>
          </p:cNvPr>
          <p:cNvCxnSpPr/>
          <p:nvPr/>
        </p:nvCxnSpPr>
        <p:spPr bwMode="auto">
          <a:xfrm>
            <a:off x="2924355" y="793630"/>
            <a:ext cx="1397479" cy="966159"/>
          </a:xfrm>
          <a:prstGeom prst="straightConnector1">
            <a:avLst/>
          </a:prstGeom>
          <a:noFill/>
          <a:ln w="76200" cap="flat" cmpd="sng" algn="ctr">
            <a:solidFill>
              <a:srgbClr val="FFFF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a:extLst>
              <a:ext uri="{FF2B5EF4-FFF2-40B4-BE49-F238E27FC236}">
                <a16:creationId xmlns:a16="http://schemas.microsoft.com/office/drawing/2014/main" id="{BEFB8DC6-B939-4268-8F73-B18891E2FA1D}"/>
              </a:ext>
            </a:extLst>
          </p:cNvPr>
          <p:cNvSpPr txBox="1"/>
          <p:nvPr/>
        </p:nvSpPr>
        <p:spPr>
          <a:xfrm>
            <a:off x="7029673" y="145218"/>
            <a:ext cx="2674189" cy="830997"/>
          </a:xfrm>
          <a:prstGeom prst="rect">
            <a:avLst/>
          </a:prstGeom>
          <a:solidFill>
            <a:srgbClr val="FFFF00"/>
          </a:solidFill>
        </p:spPr>
        <p:txBody>
          <a:bodyPr wrap="square" rtlCol="0">
            <a:spAutoFit/>
          </a:bodyPr>
          <a:lstStyle/>
          <a:p>
            <a:pPr algn="ctr"/>
            <a:r>
              <a:rPr lang="de-DE" sz="2400" u="none" dirty="0"/>
              <a:t>Organisational Dimension</a:t>
            </a:r>
            <a:endParaRPr lang="en-US" sz="2400" u="none" dirty="0"/>
          </a:p>
        </p:txBody>
      </p:sp>
      <p:cxnSp>
        <p:nvCxnSpPr>
          <p:cNvPr id="14" name="Straight Arrow Connector 13">
            <a:extLst>
              <a:ext uri="{FF2B5EF4-FFF2-40B4-BE49-F238E27FC236}">
                <a16:creationId xmlns:a16="http://schemas.microsoft.com/office/drawing/2014/main" id="{D81008F0-8F4F-45FB-8262-74181FE1B5AC}"/>
              </a:ext>
            </a:extLst>
          </p:cNvPr>
          <p:cNvCxnSpPr>
            <a:cxnSpLocks/>
          </p:cNvCxnSpPr>
          <p:nvPr/>
        </p:nvCxnSpPr>
        <p:spPr bwMode="auto">
          <a:xfrm flipH="1">
            <a:off x="6901132" y="976215"/>
            <a:ext cx="1270053" cy="498902"/>
          </a:xfrm>
          <a:prstGeom prst="straightConnector1">
            <a:avLst/>
          </a:prstGeom>
          <a:noFill/>
          <a:ln w="76200" cap="flat" cmpd="sng" algn="ctr">
            <a:solidFill>
              <a:srgbClr val="FFFF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24419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Arguments for </a:t>
            </a:r>
            <a:r>
              <a:rPr lang="de-DE" dirty="0" err="1"/>
              <a:t>Diversity</a:t>
            </a:r>
            <a:r>
              <a:rPr lang="de-DE" dirty="0"/>
              <a:t> Statement in Input</a:t>
            </a:r>
          </a:p>
        </p:txBody>
      </p:sp>
      <p:sp>
        <p:nvSpPr>
          <p:cNvPr id="3" name="Content Placeholder 2"/>
          <p:cNvSpPr>
            <a:spLocks noGrp="1"/>
          </p:cNvSpPr>
          <p:nvPr>
            <p:ph idx="1"/>
          </p:nvPr>
        </p:nvSpPr>
        <p:spPr>
          <a:xfrm>
            <a:off x="193675" y="1125538"/>
            <a:ext cx="9440863" cy="5232732"/>
          </a:xfrm>
        </p:spPr>
        <p:txBody>
          <a:bodyPr/>
          <a:lstStyle/>
          <a:p>
            <a:r>
              <a:rPr lang="de-DE" dirty="0"/>
              <a:t>Strategic </a:t>
            </a:r>
            <a:r>
              <a:rPr lang="de-DE" dirty="0" err="1"/>
              <a:t>importance</a:t>
            </a:r>
            <a:r>
              <a:rPr lang="de-DE" dirty="0"/>
              <a:t> for </a:t>
            </a:r>
            <a:r>
              <a:rPr lang="de-DE" dirty="0" err="1"/>
              <a:t>future</a:t>
            </a:r>
            <a:r>
              <a:rPr lang="de-DE" dirty="0"/>
              <a:t> of PP</a:t>
            </a:r>
          </a:p>
          <a:p>
            <a:pPr lvl="1"/>
            <a:r>
              <a:rPr lang="en-US" dirty="0"/>
              <a:t>enhances innovation, </a:t>
            </a:r>
          </a:p>
          <a:p>
            <a:pPr lvl="1"/>
            <a:r>
              <a:rPr lang="en-US" dirty="0"/>
              <a:t>broadens perspectives, </a:t>
            </a:r>
          </a:p>
          <a:p>
            <a:pPr lvl="1"/>
            <a:r>
              <a:rPr lang="en-US" dirty="0"/>
              <a:t>attracts and retains the best talents globally, </a:t>
            </a:r>
          </a:p>
          <a:p>
            <a:pPr lvl="1"/>
            <a:r>
              <a:rPr lang="en-US" dirty="0"/>
              <a:t>and improves decision-making </a:t>
            </a:r>
          </a:p>
          <a:p>
            <a:pPr lvl="1"/>
            <a:endParaRPr lang="de-DE" dirty="0"/>
          </a:p>
          <a:p>
            <a:pPr marL="57150" indent="0">
              <a:buNone/>
            </a:pPr>
            <a:r>
              <a:rPr lang="de-DE" sz="1400" dirty="0">
                <a:hlinkClick r:id="rId2"/>
              </a:rPr>
              <a:t>https://www.ncbi.nlm.nih.gov/books/NBK604150/</a:t>
            </a:r>
            <a:endParaRPr lang="de-DE" sz="1400" dirty="0"/>
          </a:p>
          <a:p>
            <a:pPr marL="57150" indent="0">
              <a:buNone/>
            </a:pPr>
            <a:r>
              <a:rPr lang="en-US" sz="1400" dirty="0"/>
              <a:t>B. K. </a:t>
            </a:r>
            <a:r>
              <a:rPr lang="en-US" sz="1400" dirty="0" err="1"/>
              <a:t>AlShebli</a:t>
            </a:r>
            <a:r>
              <a:rPr lang="en-US" sz="1400" dirty="0"/>
              <a:t>, T. </a:t>
            </a:r>
            <a:r>
              <a:rPr lang="en-US" sz="1400" dirty="0" err="1"/>
              <a:t>Rahwan</a:t>
            </a:r>
            <a:r>
              <a:rPr lang="en-US" sz="1400" dirty="0"/>
              <a:t>, and W. L. </a:t>
            </a:r>
            <a:r>
              <a:rPr lang="en-US" sz="1400" dirty="0" err="1"/>
              <a:t>Woon</a:t>
            </a:r>
            <a:r>
              <a:rPr lang="en-US" sz="1400" dirty="0"/>
              <a:t>, “The preeminence of ethnic diversity in scientific collaboration”, </a:t>
            </a:r>
            <a:r>
              <a:rPr lang="en-US" sz="1400" i="1" dirty="0"/>
              <a:t>Nature Communications </a:t>
            </a:r>
            <a:r>
              <a:rPr lang="en-US" sz="1400" b="1" dirty="0"/>
              <a:t>9 </a:t>
            </a:r>
            <a:r>
              <a:rPr lang="en-US" sz="1400" dirty="0"/>
              <a:t>(2018) 5163., </a:t>
            </a:r>
            <a:r>
              <a:rPr lang="en-US" sz="1400" u="sng" dirty="0">
                <a:hlinkClick r:id="rId3"/>
              </a:rPr>
              <a:t>https://www.nature.com/articles/s41467-018-07634-8</a:t>
            </a:r>
            <a:endParaRPr lang="en-US" sz="1400" u="sng" dirty="0"/>
          </a:p>
          <a:p>
            <a:pPr marL="0" indent="0">
              <a:buNone/>
            </a:pPr>
            <a:r>
              <a:rPr lang="en-US" sz="1400" dirty="0"/>
              <a:t>B. Hofstra, V. V. Kulkarni, S. Munoz-</a:t>
            </a:r>
            <a:r>
              <a:rPr lang="en-US" sz="1400" dirty="0" err="1"/>
              <a:t>Najar</a:t>
            </a:r>
            <a:r>
              <a:rPr lang="en-US" sz="1400" dirty="0"/>
              <a:t> Galvez, B. He, D. </a:t>
            </a:r>
            <a:r>
              <a:rPr lang="en-US" sz="1400" dirty="0" err="1"/>
              <a:t>Jurafsky</a:t>
            </a:r>
            <a:r>
              <a:rPr lang="en-US" sz="1400" dirty="0"/>
              <a:t>, and D. A. McFarland, “</a:t>
            </a:r>
            <a:r>
              <a:rPr lang="en-US" sz="1400" i="1" dirty="0"/>
              <a:t>The diversity-innovation paradox in science”</a:t>
            </a:r>
            <a:r>
              <a:rPr lang="en-US" sz="1400" dirty="0"/>
              <a:t>, </a:t>
            </a:r>
            <a:r>
              <a:rPr lang="en-US" sz="1400" i="1" dirty="0"/>
              <a:t>Proceedings of the National Academy of Sciences</a:t>
            </a:r>
            <a:r>
              <a:rPr lang="en-US" sz="1400" dirty="0"/>
              <a:t> </a:t>
            </a:r>
            <a:r>
              <a:rPr lang="en-US" sz="1400" i="1" dirty="0"/>
              <a:t>of the United States of America </a:t>
            </a:r>
            <a:r>
              <a:rPr lang="en-US" sz="1400" b="1" dirty="0"/>
              <a:t>117 </a:t>
            </a:r>
            <a:r>
              <a:rPr lang="en-US" sz="1400" dirty="0"/>
              <a:t>(April, 2020) 9284–9291., </a:t>
            </a:r>
            <a:r>
              <a:rPr lang="en-US" sz="1400" u="sng" dirty="0">
                <a:hlinkClick r:id="rId4"/>
              </a:rPr>
              <a:t>https://arxiv.org/abs/1909.02063</a:t>
            </a:r>
            <a:r>
              <a:rPr lang="en-US" sz="1400" dirty="0"/>
              <a:t> </a:t>
            </a:r>
          </a:p>
          <a:p>
            <a:pPr marL="0" indent="0">
              <a:buNone/>
            </a:pPr>
            <a:r>
              <a:rPr lang="en-US" sz="1400" dirty="0"/>
              <a:t>L. Hong and S. E. Page, Groups of diverse problem solvers can outperform groups of high-ability problem solvers, Proceedings of the National Academy of Sciences of the United States of America 101 (November, 2004) 16385–16389., </a:t>
            </a:r>
            <a:r>
              <a:rPr lang="en-US" sz="1400" u="sng" dirty="0">
                <a:hlinkClick r:id="rId5"/>
              </a:rPr>
              <a:t>https://www.pnas.org/doi/full/10.1073/pnas.0403723101</a:t>
            </a:r>
            <a:r>
              <a:rPr lang="en-US" sz="1400" dirty="0"/>
              <a:t> </a:t>
            </a:r>
          </a:p>
          <a:p>
            <a:pPr marL="0" indent="0">
              <a:buNone/>
            </a:pPr>
            <a:r>
              <a:rPr lang="en-US" sz="1400" dirty="0"/>
              <a:t>LHC experiments, Collaboration • </a:t>
            </a:r>
            <a:r>
              <a:rPr lang="en-US" sz="1400" u="sng" dirty="0">
                <a:hlinkClick r:id="rId6"/>
              </a:rPr>
              <a:t>Ananya Rai</a:t>
            </a:r>
            <a:r>
              <a:rPr lang="en-US" sz="1400" dirty="0"/>
              <a:t> for the collaboration, “Diversity and Inclusion at the LHC”, DOI: 10.22323/1.478.0209, Published in: </a:t>
            </a:r>
            <a:r>
              <a:rPr lang="en-US" sz="1400" dirty="0" err="1"/>
              <a:t>PoS</a:t>
            </a:r>
            <a:r>
              <a:rPr lang="en-US" sz="1400" dirty="0"/>
              <a:t> LHCP2024 (2025), 209, </a:t>
            </a:r>
            <a:r>
              <a:rPr lang="en-US" sz="1400" u="sng" dirty="0">
                <a:hlinkClick r:id="rId7"/>
              </a:rPr>
              <a:t>https://inspirehep.net/literature/2866453</a:t>
            </a:r>
            <a:endParaRPr lang="en-US" sz="1400" u="sng" dirty="0"/>
          </a:p>
          <a:p>
            <a:pPr marL="457200" lvl="1" indent="0">
              <a:buNone/>
            </a:pPr>
            <a:endParaRPr lang="de-DE" sz="1400" dirty="0"/>
          </a:p>
          <a:p>
            <a:pPr marL="457200" lvl="1" indent="0">
              <a:buNone/>
            </a:pPr>
            <a:endParaRPr lang="de-DE" dirty="0"/>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err="1">
                <a:ln>
                  <a:noFill/>
                </a:ln>
                <a:solidFill>
                  <a:srgbClr val="000000"/>
                </a:solidFill>
                <a:effectLst/>
                <a:uLnTx/>
                <a:uFillTx/>
                <a:latin typeface="Arial"/>
                <a:ea typeface="+mn-ea"/>
                <a:cs typeface="Arial"/>
              </a:rPr>
              <a:t>Çiğdem</a:t>
            </a:r>
            <a:r>
              <a:rPr kumimoji="0" lang="en-US" altLang="en-US" sz="1400" b="0" i="0" u="none" strike="noStrike" kern="1200" cap="none" spc="0" normalizeH="0" baseline="0" noProof="0" dirty="0">
                <a:ln>
                  <a:noFill/>
                </a:ln>
                <a:solidFill>
                  <a:srgbClr val="000000"/>
                </a:solidFill>
                <a:effectLst/>
                <a:uLnTx/>
                <a:uFillTx/>
                <a:latin typeface="Arial"/>
                <a:ea typeface="+mn-ea"/>
                <a:cs typeface="Arial"/>
              </a:rPr>
              <a:t> </a:t>
            </a:r>
            <a:r>
              <a:rPr kumimoji="0" lang="en-US" altLang="en-US" sz="1400" b="0" i="0" u="none" strike="noStrike" kern="1200" cap="none" spc="0" normalizeH="0" baseline="0" noProof="0" dirty="0" err="1">
                <a:ln>
                  <a:noFill/>
                </a:ln>
                <a:solidFill>
                  <a:srgbClr val="000000"/>
                </a:solidFill>
                <a:effectLst/>
                <a:uLnTx/>
                <a:uFillTx/>
                <a:latin typeface="Arial"/>
                <a:ea typeface="+mn-ea"/>
                <a:cs typeface="Arial"/>
              </a:rPr>
              <a:t>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60407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95C9A-8C49-4F57-A16D-30F3BF7025A9}"/>
              </a:ext>
            </a:extLst>
          </p:cNvPr>
          <p:cNvSpPr>
            <a:spLocks noGrp="1"/>
          </p:cNvSpPr>
          <p:nvPr>
            <p:ph type="title"/>
          </p:nvPr>
        </p:nvSpPr>
        <p:spPr/>
        <p:txBody>
          <a:bodyPr/>
          <a:lstStyle/>
          <a:p>
            <a:r>
              <a:rPr lang="de-DE" dirty="0"/>
              <a:t>Arguments for </a:t>
            </a:r>
            <a:r>
              <a:rPr lang="de-DE" dirty="0" err="1"/>
              <a:t>Diversity</a:t>
            </a:r>
            <a:r>
              <a:rPr lang="de-DE" dirty="0"/>
              <a:t> Statement in Input</a:t>
            </a:r>
            <a:endParaRPr lang="en-US" dirty="0"/>
          </a:p>
        </p:txBody>
      </p:sp>
      <p:sp>
        <p:nvSpPr>
          <p:cNvPr id="3" name="Content Placeholder 2">
            <a:extLst>
              <a:ext uri="{FF2B5EF4-FFF2-40B4-BE49-F238E27FC236}">
                <a16:creationId xmlns:a16="http://schemas.microsoft.com/office/drawing/2014/main" id="{2745A01B-040C-440D-9951-2B38F24DC85E}"/>
              </a:ext>
            </a:extLst>
          </p:cNvPr>
          <p:cNvSpPr>
            <a:spLocks noGrp="1"/>
          </p:cNvSpPr>
          <p:nvPr>
            <p:ph idx="1"/>
          </p:nvPr>
        </p:nvSpPr>
        <p:spPr/>
        <p:txBody>
          <a:bodyPr/>
          <a:lstStyle/>
          <a:p>
            <a:r>
              <a:rPr lang="en-US" dirty="0"/>
              <a:t>Our community stands for </a:t>
            </a:r>
          </a:p>
          <a:p>
            <a:pPr lvl="1"/>
            <a:r>
              <a:rPr lang="en-US" dirty="0"/>
              <a:t>promoting scientific collaboration across borders,</a:t>
            </a:r>
          </a:p>
          <a:p>
            <a:pPr lvl="1"/>
            <a:r>
              <a:rPr lang="en-US" dirty="0"/>
              <a:t>inclusiveness and </a:t>
            </a:r>
          </a:p>
          <a:p>
            <a:pPr lvl="1"/>
            <a:r>
              <a:rPr lang="en-US" dirty="0"/>
              <a:t>open science, transcending political and other conflicts</a:t>
            </a:r>
          </a:p>
          <a:p>
            <a:pPr lvl="1"/>
            <a:r>
              <a:rPr lang="en-US" dirty="0"/>
              <a:t>as stated in </a:t>
            </a:r>
            <a:r>
              <a:rPr lang="en-US" dirty="0">
                <a:hlinkClick r:id="rId2"/>
              </a:rPr>
              <a:t>CERN’s main objectives document</a:t>
            </a:r>
            <a:endParaRPr lang="en-US" dirty="0"/>
          </a:p>
          <a:p>
            <a:pPr marL="457200" lvl="1" indent="0">
              <a:buNone/>
            </a:pPr>
            <a:endParaRPr lang="de-DE" dirty="0"/>
          </a:p>
          <a:p>
            <a:pPr marL="457200" lvl="1" indent="0">
              <a:buNone/>
            </a:pPr>
            <a:endParaRPr lang="en-US" dirty="0"/>
          </a:p>
          <a:p>
            <a:r>
              <a:rPr lang="en-US" dirty="0"/>
              <a:t>Unique opportunity: </a:t>
            </a:r>
          </a:p>
          <a:p>
            <a:pPr lvl="1"/>
            <a:r>
              <a:rPr lang="en-US" dirty="0"/>
              <a:t>We can advocate for policies that promote diversity/inclusion </a:t>
            </a:r>
          </a:p>
          <a:p>
            <a:pPr marL="457200" lvl="1" indent="0">
              <a:buNone/>
            </a:pPr>
            <a:endParaRPr lang="en-US" dirty="0"/>
          </a:p>
        </p:txBody>
      </p:sp>
      <p:sp>
        <p:nvSpPr>
          <p:cNvPr id="4" name="Footer Placeholder 3">
            <a:extLst>
              <a:ext uri="{FF2B5EF4-FFF2-40B4-BE49-F238E27FC236}">
                <a16:creationId xmlns:a16="http://schemas.microsoft.com/office/drawing/2014/main" id="{38C7EA46-AD89-4CE1-B42E-C01959A654C8}"/>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83E37A1A-DA83-41B3-A16C-ED8956B3FC3E}"/>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40736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083D3-CA33-4B07-BE32-FF53ED364278}"/>
              </a:ext>
            </a:extLst>
          </p:cNvPr>
          <p:cNvSpPr>
            <a:spLocks noGrp="1"/>
          </p:cNvSpPr>
          <p:nvPr>
            <p:ph type="title"/>
          </p:nvPr>
        </p:nvSpPr>
        <p:spPr/>
        <p:txBody>
          <a:bodyPr/>
          <a:lstStyle/>
          <a:p>
            <a:r>
              <a:rPr lang="de-DE" dirty="0"/>
              <a:t>ESPPU 2020 </a:t>
            </a:r>
            <a:endParaRPr lang="en-US" dirty="0"/>
          </a:p>
        </p:txBody>
      </p:sp>
      <p:sp>
        <p:nvSpPr>
          <p:cNvPr id="3" name="Content Placeholder 2">
            <a:extLst>
              <a:ext uri="{FF2B5EF4-FFF2-40B4-BE49-F238E27FC236}">
                <a16:creationId xmlns:a16="http://schemas.microsoft.com/office/drawing/2014/main" id="{96205822-E32D-464C-95A4-9948AA15F454}"/>
              </a:ext>
            </a:extLst>
          </p:cNvPr>
          <p:cNvSpPr>
            <a:spLocks noGrp="1"/>
          </p:cNvSpPr>
          <p:nvPr>
            <p:ph idx="1"/>
          </p:nvPr>
        </p:nvSpPr>
        <p:spPr/>
        <p:txBody>
          <a:bodyPr/>
          <a:lstStyle/>
          <a:p>
            <a:pPr marL="0" indent="0">
              <a:buNone/>
            </a:pPr>
            <a:r>
              <a:rPr lang="en-US" dirty="0"/>
              <a:t>“The particle physics community commits to placing the</a:t>
            </a:r>
          </a:p>
          <a:p>
            <a:pPr marL="0" indent="0">
              <a:buNone/>
            </a:pPr>
            <a:r>
              <a:rPr lang="en-US" dirty="0"/>
              <a:t> principles of equality, diversity and inclusion at the heart</a:t>
            </a:r>
          </a:p>
          <a:p>
            <a:pPr marL="0" indent="0">
              <a:buNone/>
            </a:pPr>
            <a:r>
              <a:rPr lang="en-US" dirty="0"/>
              <a:t> of all its activities.”</a:t>
            </a:r>
          </a:p>
        </p:txBody>
      </p:sp>
      <p:sp>
        <p:nvSpPr>
          <p:cNvPr id="4" name="Footer Placeholder 3">
            <a:extLst>
              <a:ext uri="{FF2B5EF4-FFF2-40B4-BE49-F238E27FC236}">
                <a16:creationId xmlns:a16="http://schemas.microsoft.com/office/drawing/2014/main" id="{D5279983-0FEB-4D21-AFFF-40E4DCA4EBCB}"/>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3C2818B2-ACAD-4A8C-8C83-B74D07A3C3E6}"/>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77571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083D3-CA33-4B07-BE32-FF53ED364278}"/>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96205822-E32D-464C-95A4-9948AA15F454}"/>
              </a:ext>
            </a:extLst>
          </p:cNvPr>
          <p:cNvSpPr>
            <a:spLocks noGrp="1"/>
          </p:cNvSpPr>
          <p:nvPr>
            <p:ph idx="1"/>
          </p:nvPr>
        </p:nvSpPr>
        <p:spPr/>
        <p:txBody>
          <a:bodyPr/>
          <a:lstStyle/>
          <a:p>
            <a:pPr marL="0" indent="0">
              <a:buNone/>
            </a:pPr>
            <a:r>
              <a:rPr lang="en-US" dirty="0"/>
              <a:t>The particle physics community commits to placing the</a:t>
            </a:r>
          </a:p>
          <a:p>
            <a:pPr marL="0" indent="0">
              <a:buNone/>
            </a:pPr>
            <a:r>
              <a:rPr lang="en-US" dirty="0"/>
              <a:t> principles of equality, diversity and inclusion at the heart</a:t>
            </a:r>
          </a:p>
          <a:p>
            <a:pPr marL="0" indent="0">
              <a:buNone/>
            </a:pPr>
            <a:r>
              <a:rPr lang="en-US" dirty="0"/>
              <a:t> of all its activities. </a:t>
            </a:r>
          </a:p>
          <a:p>
            <a:pPr marL="0" indent="0">
              <a:buNone/>
            </a:pPr>
            <a:endParaRPr lang="de-DE" dirty="0"/>
          </a:p>
          <a:p>
            <a:pPr marL="0" indent="0">
              <a:buNone/>
            </a:pPr>
            <a:r>
              <a:rPr lang="en-US" b="1" dirty="0"/>
              <a:t>We propose to implement target-based and </a:t>
            </a:r>
          </a:p>
          <a:p>
            <a:pPr marL="0" indent="0">
              <a:buNone/>
            </a:pPr>
            <a:r>
              <a:rPr lang="en-US" b="1" dirty="0"/>
              <a:t>leadership-led strategies </a:t>
            </a:r>
          </a:p>
          <a:p>
            <a:pPr marL="0" indent="0">
              <a:buNone/>
            </a:pPr>
            <a:r>
              <a:rPr lang="en-US" b="1" dirty="0"/>
              <a:t>to actively improve and check diversity benchmarks </a:t>
            </a:r>
          </a:p>
          <a:p>
            <a:pPr marL="0" indent="0">
              <a:buNone/>
            </a:pPr>
            <a:r>
              <a:rPr lang="en-US" b="1" dirty="0"/>
              <a:t>across the different dimensions of diversity</a:t>
            </a:r>
            <a:r>
              <a:rPr lang="en-US" dirty="0"/>
              <a:t>.</a:t>
            </a:r>
          </a:p>
        </p:txBody>
      </p:sp>
      <p:sp>
        <p:nvSpPr>
          <p:cNvPr id="4" name="Footer Placeholder 3">
            <a:extLst>
              <a:ext uri="{FF2B5EF4-FFF2-40B4-BE49-F238E27FC236}">
                <a16:creationId xmlns:a16="http://schemas.microsoft.com/office/drawing/2014/main" id="{D5279983-0FEB-4D21-AFFF-40E4DCA4EBCB}"/>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3C2818B2-ACAD-4A8C-8C83-B74D07A3C3E6}"/>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47802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083D3-CA33-4B07-BE32-FF53ED364278}"/>
              </a:ext>
            </a:extLst>
          </p:cNvPr>
          <p:cNvSpPr>
            <a:spLocks noGrp="1"/>
          </p:cNvSpPr>
          <p:nvPr>
            <p:ph type="title"/>
          </p:nvPr>
        </p:nvSpPr>
        <p:spPr/>
        <p:txBody>
          <a:bodyPr/>
          <a:lstStyle/>
          <a:p>
            <a:r>
              <a:rPr lang="de-DE" dirty="0" err="1"/>
              <a:t>My</a:t>
            </a:r>
            <a:r>
              <a:rPr lang="de-DE" dirty="0"/>
              <a:t> </a:t>
            </a:r>
            <a:r>
              <a:rPr lang="de-DE" dirty="0" err="1"/>
              <a:t>suggestion</a:t>
            </a:r>
            <a:r>
              <a:rPr lang="de-DE" dirty="0"/>
              <a:t> for ESPPU 2025/26 </a:t>
            </a:r>
            <a:endParaRPr lang="en-US" dirty="0"/>
          </a:p>
        </p:txBody>
      </p:sp>
      <p:sp>
        <p:nvSpPr>
          <p:cNvPr id="3" name="Content Placeholder 2">
            <a:extLst>
              <a:ext uri="{FF2B5EF4-FFF2-40B4-BE49-F238E27FC236}">
                <a16:creationId xmlns:a16="http://schemas.microsoft.com/office/drawing/2014/main" id="{96205822-E32D-464C-95A4-9948AA15F454}"/>
              </a:ext>
            </a:extLst>
          </p:cNvPr>
          <p:cNvSpPr>
            <a:spLocks noGrp="1"/>
          </p:cNvSpPr>
          <p:nvPr>
            <p:ph idx="1"/>
          </p:nvPr>
        </p:nvSpPr>
        <p:spPr/>
        <p:txBody>
          <a:bodyPr/>
          <a:lstStyle/>
          <a:p>
            <a:pPr marL="0" indent="0">
              <a:buNone/>
            </a:pPr>
            <a:r>
              <a:rPr lang="en-US" sz="2400" b="1" dirty="0"/>
              <a:t>The particle physics community commits to placing the principles of equality, diversity and inclusion at the heart of all its activities. We propose to implement target-based and leadership-led strategies to actively improve and check diversity benchmarks across the different dimensions of diversity.</a:t>
            </a:r>
          </a:p>
          <a:p>
            <a:pPr marL="0" indent="0">
              <a:buNone/>
            </a:pPr>
            <a:r>
              <a:rPr lang="en-US" sz="2400" dirty="0"/>
              <a:t> </a:t>
            </a:r>
          </a:p>
          <a:p>
            <a:pPr marL="0" indent="0">
              <a:buNone/>
            </a:pPr>
            <a:endParaRPr lang="en-US" sz="2400" b="1" dirty="0"/>
          </a:p>
        </p:txBody>
      </p:sp>
      <p:sp>
        <p:nvSpPr>
          <p:cNvPr id="4" name="Footer Placeholder 3">
            <a:extLst>
              <a:ext uri="{FF2B5EF4-FFF2-40B4-BE49-F238E27FC236}">
                <a16:creationId xmlns:a16="http://schemas.microsoft.com/office/drawing/2014/main" id="{D5279983-0FEB-4D21-AFFF-40E4DCA4EBCB}"/>
              </a:ext>
            </a:extLst>
          </p:cNvPr>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Arial"/>
                <a:ea typeface="+mn-ea"/>
                <a:cs typeface="Arial"/>
              </a:rPr>
              <a:t>Çiğdem İşsever</a:t>
            </a:r>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Slide Number Placeholder 4">
            <a:extLst>
              <a:ext uri="{FF2B5EF4-FFF2-40B4-BE49-F238E27FC236}">
                <a16:creationId xmlns:a16="http://schemas.microsoft.com/office/drawing/2014/main" id="{3C2818B2-ACAD-4A8C-8C83-B74D07A3C3E6}"/>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BDB92BD-F10A-4E2F-BF08-33D104704B51}" type="slidenum">
              <a:rPr kumimoji="0" lang="en-US" altLang="en-US" sz="1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800" b="1"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48254464"/>
      </p:ext>
    </p:extLst>
  </p:cSld>
  <p:clrMapOvr>
    <a:masterClrMapping/>
  </p:clrMapOvr>
</p:sld>
</file>

<file path=ppt/theme/theme1.xml><?xml version="1.0" encoding="utf-8"?>
<a:theme xmlns:a="http://schemas.openxmlformats.org/drawingml/2006/main" name="1_Exotics Report EndMarch 2010">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otics Report EndMarch 2010">
  <a:themeElements>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xotics Report EndMarch 20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otics Report EndMarch 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otics Report EndMarch 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otics Report EndMarch 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otics Report EndMarch 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otics Report EndMarch 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otics Report EndMarch 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otics Report EndMarch 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otics Report EndMarch 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otics Report EndMarch 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otics Report EndMarch 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otics Report EndMarch 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Exotics Report EndMarch 2010">
  <a:themeElements>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xotics Report EndMarch 20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w="38100" cap="flat" cmpd="sng" algn="ctr">
          <a:solidFill>
            <a:srgbClr val="FF99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45720" rIns="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Pct val="140000"/>
          <a:buFont typeface="Wingdings" panose="05000000000000000000" pitchFamily="2" charset="2"/>
          <a:buNone/>
          <a:tabLst/>
          <a:defRPr kumimoji="0" lang="en-US" altLang="en-US" sz="1800" b="0" i="0" u="sng"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Exotics Report EndMarch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otics Report EndMarch 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otics Report EndMarch 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otics Report EndMarch 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otics Report EndMarch 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otics Report EndMarch 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otics Report EndMarch 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otics Report EndMarch 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otics Report EndMarch 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otics Report EndMarch 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otics Report EndMarch 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otics Report EndMarch 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756</Words>
  <Application>Microsoft Office PowerPoint</Application>
  <PresentationFormat>A4 Paper (210x297 mm)</PresentationFormat>
  <Paragraphs>96</Paragraphs>
  <Slides>11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Calibri Light</vt:lpstr>
      <vt:lpstr>Times New Roman</vt:lpstr>
      <vt:lpstr>Wingdings</vt:lpstr>
      <vt:lpstr>1_Exotics Report EndMarch 2010</vt:lpstr>
      <vt:lpstr>Exotics Report EndMarch 2010</vt:lpstr>
      <vt:lpstr>2_Exotics Report EndMarch 2010</vt:lpstr>
      <vt:lpstr>Diversity – German Input for ESPPU</vt:lpstr>
      <vt:lpstr>Discussion Points</vt:lpstr>
      <vt:lpstr>Core Diversity Dimensions</vt:lpstr>
      <vt:lpstr>PowerPoint Presentation</vt:lpstr>
      <vt:lpstr>Arguments for Diversity Statement in Input</vt:lpstr>
      <vt:lpstr>Arguments for Diversity Statement in Input</vt:lpstr>
      <vt:lpstr>ESPPU 2020 </vt:lpstr>
      <vt:lpstr>My suggestion for ESPPU 2025/26 </vt:lpstr>
      <vt:lpstr>My suggestion for ESPPU 2025/26 </vt:lpstr>
      <vt:lpstr>My suggestion for ESPPU 2025/26 </vt:lpstr>
      <vt:lpstr>My suggestion for ESPPU 2025/26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Cigdem Issever</dc:creator>
  <cp:lastModifiedBy>Issever, Cigdem</cp:lastModifiedBy>
  <cp:revision>215</cp:revision>
  <dcterms:modified xsi:type="dcterms:W3CDTF">2025-01-21T08:38:07Z</dcterms:modified>
</cp:coreProperties>
</file>