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5" r:id="rId1"/>
    <p:sldMasterId id="2147483675" r:id="rId2"/>
    <p:sldMasterId id="2147483691" r:id="rId3"/>
  </p:sldMasterIdLst>
  <p:notesMasterIdLst>
    <p:notesMasterId r:id="rId8"/>
  </p:notesMasterIdLst>
  <p:sldIdLst>
    <p:sldId id="610" r:id="rId4"/>
    <p:sldId id="676" r:id="rId5"/>
    <p:sldId id="677" r:id="rId6"/>
    <p:sldId id="678" r:id="rId7"/>
  </p:sldIdLst>
  <p:sldSz cx="9906000" cy="6858000" type="A4"/>
  <p:notesSz cx="6858000" cy="9144000"/>
  <p:defaultTextStyle>
    <a:defPPr>
      <a:defRPr lang="en-US"/>
    </a:defPPr>
    <a:lvl1pPr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5pPr>
    <a:lvl6pPr marL="2286000" algn="l" defTabSz="914400" rtl="0" eaLnBrk="1" latinLnBrk="0" hangingPunct="1">
      <a:defRPr u="sng" kern="1200">
        <a:solidFill>
          <a:schemeClr val="tx1"/>
        </a:solidFill>
        <a:latin typeface="Arial" panose="020B0604020202020204" pitchFamily="34" charset="0"/>
        <a:ea typeface="+mn-ea"/>
        <a:cs typeface="+mn-cs"/>
      </a:defRPr>
    </a:lvl6pPr>
    <a:lvl7pPr marL="2743200" algn="l" defTabSz="914400" rtl="0" eaLnBrk="1" latinLnBrk="0" hangingPunct="1">
      <a:defRPr u="sng" kern="1200">
        <a:solidFill>
          <a:schemeClr val="tx1"/>
        </a:solidFill>
        <a:latin typeface="Arial" panose="020B0604020202020204" pitchFamily="34" charset="0"/>
        <a:ea typeface="+mn-ea"/>
        <a:cs typeface="+mn-cs"/>
      </a:defRPr>
    </a:lvl7pPr>
    <a:lvl8pPr marL="3200400" algn="l" defTabSz="914400" rtl="0" eaLnBrk="1" latinLnBrk="0" hangingPunct="1">
      <a:defRPr u="sng" kern="1200">
        <a:solidFill>
          <a:schemeClr val="tx1"/>
        </a:solidFill>
        <a:latin typeface="Arial" panose="020B0604020202020204" pitchFamily="34" charset="0"/>
        <a:ea typeface="+mn-ea"/>
        <a:cs typeface="+mn-cs"/>
      </a:defRPr>
    </a:lvl8pPr>
    <a:lvl9pPr marL="3657600" algn="l" defTabSz="914400" rtl="0" eaLnBrk="1" latinLnBrk="0" hangingPunct="1">
      <a:defRPr u="sng"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a Uwins" initials="" lastIdx="15" clrIdx="0">
    <p:extLst/>
  </p:cmAuthor>
  <p:cmAuthor id="1" name="Cigdem Issever" initials="CI"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00"/>
    <a:srgbClr val="000102"/>
    <a:srgbClr val="2E343F"/>
    <a:srgbClr val="020115"/>
    <a:srgbClr val="3366FF"/>
    <a:srgbClr val="091128"/>
    <a:srgbClr val="31557D"/>
    <a:srgbClr val="070F26"/>
    <a:srgbClr val="F777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605" autoAdjust="0"/>
  </p:normalViewPr>
  <p:slideViewPr>
    <p:cSldViewPr snapToGrid="0" showGuides="1">
      <p:cViewPr varScale="1">
        <p:scale>
          <a:sx n="126" d="100"/>
          <a:sy n="126" d="100"/>
        </p:scale>
        <p:origin x="930" y="90"/>
      </p:cViewPr>
      <p:guideLst>
        <p:guide orient="horz" pos="2183"/>
        <p:guide pos="3097"/>
      </p:guideLst>
    </p:cSldViewPr>
  </p:slideViewPr>
  <p:outlineViewPr>
    <p:cViewPr>
      <p:scale>
        <a:sx n="33" d="100"/>
        <a:sy n="33" d="100"/>
      </p:scale>
      <p:origin x="0" y="-9984"/>
    </p:cViewPr>
  </p:outlineViewPr>
  <p:notesTextViewPr>
    <p:cViewPr>
      <p:scale>
        <a:sx n="100" d="100"/>
        <a:sy n="100" d="100"/>
      </p:scale>
      <p:origin x="0" y="0"/>
    </p:cViewPr>
  </p:notesTextViewPr>
  <p:sorterViewPr>
    <p:cViewPr>
      <p:scale>
        <a:sx n="66" d="100"/>
        <a:sy n="66" d="100"/>
      </p:scale>
      <p:origin x="0" y="-8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200" u="none"/>
            </a:lvl1pPr>
          </a:lstStyle>
          <a:p>
            <a:pPr>
              <a:defRPr/>
            </a:pPr>
            <a:endParaRPr lang="en-US" alt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sz="1200" u="none"/>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buSzTx/>
              <a:buFontTx/>
              <a:buNone/>
              <a:defRPr sz="1200" u="none"/>
            </a:lvl1pPr>
          </a:lstStyle>
          <a:p>
            <a:pPr>
              <a:defRPr/>
            </a:pPr>
            <a:endParaRPr lang="en-US" alt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SzTx/>
              <a:buFontTx/>
              <a:buNone/>
              <a:defRPr sz="1200" u="none"/>
            </a:lvl1pPr>
          </a:lstStyle>
          <a:p>
            <a:pPr>
              <a:defRPr/>
            </a:pPr>
            <a:fld id="{9A9F94AE-E275-4D99-A218-AFBAFF6B6AD1}" type="slidenum">
              <a:rPr lang="en-US" altLang="en-US"/>
              <a:pPr>
                <a:defRPr/>
              </a:pPr>
              <a:t>‹#›</a:t>
            </a:fld>
            <a:endParaRPr lang="en-US" altLang="en-US"/>
          </a:p>
        </p:txBody>
      </p:sp>
    </p:spTree>
    <p:extLst>
      <p:ext uri="{BB962C8B-B14F-4D97-AF65-F5344CB8AC3E}">
        <p14:creationId xmlns:p14="http://schemas.microsoft.com/office/powerpoint/2010/main" val="1735045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8" name="Title 7"/>
          <p:cNvSpPr>
            <a:spLocks noGrp="1"/>
          </p:cNvSpPr>
          <p:nvPr>
            <p:ph type="title"/>
          </p:nvPr>
        </p:nvSpPr>
        <p:spPr/>
        <p:txBody>
          <a:bodyPr/>
          <a:lstStyle/>
          <a:p>
            <a:r>
              <a:rPr lang="en-US"/>
              <a:t>Click to edit Master title style</a:t>
            </a:r>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81747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64906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0"/>
            <a:ext cx="2476500" cy="61261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0"/>
            <a:ext cx="7277100" cy="6126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2275215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Text Placeholder 2"/>
          <p:cNvSpPr>
            <a:spLocks noGrp="1"/>
          </p:cNvSpPr>
          <p:nvPr>
            <p:ph type="body"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263900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Content Placeholder 2"/>
          <p:cNvSpPr>
            <a:spLocks noGrp="1"/>
          </p:cNvSpPr>
          <p:nvPr>
            <p:ph sz="quarter" idx="1"/>
          </p:nvPr>
        </p:nvSpPr>
        <p:spPr>
          <a:xfrm>
            <a:off x="193675" y="1125538"/>
            <a:ext cx="4643438" cy="2424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193675" y="3702050"/>
            <a:ext cx="4643438" cy="2424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half" idx="3"/>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272597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Content Placeholder 2"/>
          <p:cNvSpPr>
            <a:spLocks noGrp="1"/>
          </p:cNvSpPr>
          <p:nvPr>
            <p:ph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71502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578818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8" name="Title 7"/>
          <p:cNvSpPr>
            <a:spLocks noGrp="1"/>
          </p:cNvSpPr>
          <p:nvPr>
            <p:ph type="title"/>
          </p:nvPr>
        </p:nvSpPr>
        <p:spPr/>
        <p:txBody>
          <a:bodyPr/>
          <a:lstStyle/>
          <a:p>
            <a:r>
              <a:rPr lang="en-US"/>
              <a:t>Click to edit Master title style</a:t>
            </a:r>
          </a:p>
        </p:txBody>
      </p:sp>
      <p:sp>
        <p:nvSpPr>
          <p:cNvPr id="9" name="Date Placeholder 8"/>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 name="Footer Placeholder 9"/>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1" name="Slide Number Placeholder 1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35812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Footer Placeholder 8"/>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57157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4570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4286639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65429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625" y="365125"/>
            <a:ext cx="8543925"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Date Placeholder 10"/>
          <p:cNvSpPr>
            <a:spLocks noGrp="1"/>
          </p:cNvSpPr>
          <p:nvPr>
            <p:ph type="dt" sz="half" idx="10"/>
          </p:nvPr>
        </p:nvSpPr>
        <p:spPr/>
        <p:txBody>
          <a:bodyPr/>
          <a:lstStyle/>
          <a:p>
            <a:pPr>
              <a:defRPr/>
            </a:pPr>
            <a:endParaRPr lang="en-US" altLang="en-US"/>
          </a:p>
        </p:txBody>
      </p:sp>
      <p:sp>
        <p:nvSpPr>
          <p:cNvPr id="12" name="Footer Placeholder 11"/>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3" name="Slide Number Placeholder 12"/>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35248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9" name="Slide Number Placeholder 8"/>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59443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endParaRPr lang="en-US" altLang="en-US"/>
          </a:p>
        </p:txBody>
      </p:sp>
      <p:sp>
        <p:nvSpPr>
          <p:cNvPr id="7" name="Footer Placeholder 6"/>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8" name="Slide Number Placeholder 7"/>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29795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41065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888651853"/>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1"/>
          <p:cNvSpPr txBox="1">
            <a:spLocks/>
          </p:cNvSpPr>
          <p:nvPr userDrawn="1"/>
        </p:nvSpPr>
        <p:spPr bwMode="auto">
          <a:xfrm>
            <a:off x="-20634" y="6491625"/>
            <a:ext cx="9926634" cy="387375"/>
          </a:xfrm>
          <a:prstGeom prst="rect">
            <a:avLst/>
          </a:prstGeom>
          <a:solidFill>
            <a:srgbClr val="001A54"/>
          </a:solidFill>
          <a:ln>
            <a:noFill/>
          </a:ln>
          <a:effectLst/>
          <a:extLst/>
        </p:spPr>
        <p:txBody>
          <a:bodyPr vert="horz" wrap="square" lIns="91419" tIns="45710" rIns="91419" bIns="45710" numCol="1" anchor="ctr" anchorCtr="0" compatLnSpc="1">
            <a:prstTxWarp prst="textNoShape">
              <a:avLst/>
            </a:prstTxWarp>
          </a:bodyPr>
          <a:lstStyle>
            <a:lvl1pPr algn="l" rtl="0" eaLnBrk="0" fontAlgn="base" hangingPunct="0">
              <a:spcBef>
                <a:spcPct val="0"/>
              </a:spcBef>
              <a:spcAft>
                <a:spcPct val="0"/>
              </a:spcAft>
              <a:defRPr sz="3600">
                <a:solidFill>
                  <a:srgbClr val="002060"/>
                </a:solidFill>
                <a:latin typeface="+mj-lt"/>
                <a:ea typeface="+mj-ea"/>
                <a:cs typeface="+mj-cs"/>
              </a:defRPr>
            </a:lvl1pPr>
            <a:lvl2pPr algn="ctr" rtl="0" eaLnBrk="0" fontAlgn="base" hangingPunct="0">
              <a:spcBef>
                <a:spcPct val="0"/>
              </a:spcBef>
              <a:spcAft>
                <a:spcPct val="0"/>
              </a:spcAft>
              <a:defRPr sz="3600">
                <a:solidFill>
                  <a:srgbClr val="FFCC00"/>
                </a:solidFill>
                <a:latin typeface="Arial" charset="0"/>
              </a:defRPr>
            </a:lvl2pPr>
            <a:lvl3pPr algn="ctr" rtl="0" eaLnBrk="0" fontAlgn="base" hangingPunct="0">
              <a:spcBef>
                <a:spcPct val="0"/>
              </a:spcBef>
              <a:spcAft>
                <a:spcPct val="0"/>
              </a:spcAft>
              <a:defRPr sz="3600">
                <a:solidFill>
                  <a:srgbClr val="FFCC00"/>
                </a:solidFill>
                <a:latin typeface="Arial" charset="0"/>
              </a:defRPr>
            </a:lvl3pPr>
            <a:lvl4pPr algn="ctr" rtl="0" eaLnBrk="0" fontAlgn="base" hangingPunct="0">
              <a:spcBef>
                <a:spcPct val="0"/>
              </a:spcBef>
              <a:spcAft>
                <a:spcPct val="0"/>
              </a:spcAft>
              <a:defRPr sz="3600">
                <a:solidFill>
                  <a:srgbClr val="FFCC00"/>
                </a:solidFill>
                <a:latin typeface="Arial" charset="0"/>
              </a:defRPr>
            </a:lvl4pPr>
            <a:lvl5pPr algn="ctr" rtl="0" eaLnBrk="0" fontAlgn="base" hangingPunct="0">
              <a:spcBef>
                <a:spcPct val="0"/>
              </a:spcBef>
              <a:spcAft>
                <a:spcPct val="0"/>
              </a:spcAft>
              <a:defRPr sz="3600">
                <a:solidFill>
                  <a:srgbClr val="FFCC00"/>
                </a:solidFill>
                <a:latin typeface="Arial" charset="0"/>
              </a:defRPr>
            </a:lvl5pPr>
            <a:lvl6pPr marL="457200" algn="ctr" rtl="0" fontAlgn="base">
              <a:spcBef>
                <a:spcPct val="0"/>
              </a:spcBef>
              <a:spcAft>
                <a:spcPct val="0"/>
              </a:spcAft>
              <a:defRPr sz="3600">
                <a:solidFill>
                  <a:srgbClr val="FFCC00"/>
                </a:solidFill>
                <a:latin typeface="Arial" charset="0"/>
              </a:defRPr>
            </a:lvl6pPr>
            <a:lvl7pPr marL="914400" algn="ctr" rtl="0" fontAlgn="base">
              <a:spcBef>
                <a:spcPct val="0"/>
              </a:spcBef>
              <a:spcAft>
                <a:spcPct val="0"/>
              </a:spcAft>
              <a:defRPr sz="3600">
                <a:solidFill>
                  <a:srgbClr val="FFCC00"/>
                </a:solidFill>
                <a:latin typeface="Arial" charset="0"/>
              </a:defRPr>
            </a:lvl7pPr>
            <a:lvl8pPr marL="1371600" algn="ctr" rtl="0" fontAlgn="base">
              <a:spcBef>
                <a:spcPct val="0"/>
              </a:spcBef>
              <a:spcAft>
                <a:spcPct val="0"/>
              </a:spcAft>
              <a:defRPr sz="3600">
                <a:solidFill>
                  <a:srgbClr val="FFCC00"/>
                </a:solidFill>
                <a:latin typeface="Arial" charset="0"/>
              </a:defRPr>
            </a:lvl8pPr>
            <a:lvl9pPr marL="1828800" algn="ctr" rtl="0" fontAlgn="base">
              <a:spcBef>
                <a:spcPct val="0"/>
              </a:spcBef>
              <a:spcAft>
                <a:spcPct val="0"/>
              </a:spcAft>
              <a:defRPr sz="3600">
                <a:solidFill>
                  <a:srgbClr val="FFCC00"/>
                </a:solidFill>
                <a:latin typeface="Arial" charset="0"/>
              </a:defRPr>
            </a:lvl9pPr>
          </a:lstStyle>
          <a:p>
            <a:pPr>
              <a:buSzTx/>
              <a:buFontTx/>
            </a:pPr>
            <a:endParaRPr lang="en-GB" sz="3600" kern="0" dirty="0"/>
          </a:p>
        </p:txBody>
      </p:sp>
      <p:sp>
        <p:nvSpPr>
          <p:cNvPr id="2" name="Title Placeholder 1"/>
          <p:cNvSpPr>
            <a:spLocks noGrp="1"/>
          </p:cNvSpPr>
          <p:nvPr>
            <p:ph type="title"/>
          </p:nvPr>
        </p:nvSpPr>
        <p:spPr>
          <a:xfrm>
            <a:off x="0" y="1"/>
            <a:ext cx="9906000" cy="792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7037" y="964801"/>
            <a:ext cx="9786563" cy="5212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278681" y="6505389"/>
            <a:ext cx="3343275" cy="365125"/>
          </a:xfrm>
          <a:prstGeom prst="rect">
            <a:avLst/>
          </a:prstGeom>
        </p:spPr>
        <p:txBody>
          <a:bodyPr vert="horz" lIns="91440" tIns="45720" rIns="91440" bIns="45720" rtlCol="0" anchor="ctr"/>
          <a:lstStyle>
            <a:lvl1pPr algn="ctr">
              <a:defRPr sz="1200" u="none">
                <a:solidFill>
                  <a:schemeClr val="bg1"/>
                </a:solidFill>
              </a:defRPr>
            </a:lvl1pPr>
          </a:lstStyle>
          <a:p>
            <a:pPr>
              <a:defRPr/>
            </a:pPr>
            <a:r>
              <a:rPr lang="en-US" altLang="en-US"/>
              <a:t>C. Issever</a:t>
            </a:r>
            <a:endParaRPr lang="en-US" altLang="en-US" dirty="0"/>
          </a:p>
        </p:txBody>
      </p:sp>
      <p:sp>
        <p:nvSpPr>
          <p:cNvPr id="6" name="Slide Number Placeholder 5"/>
          <p:cNvSpPr>
            <a:spLocks noGrp="1"/>
          </p:cNvSpPr>
          <p:nvPr>
            <p:ph type="sldNum" sz="quarter" idx="4"/>
          </p:nvPr>
        </p:nvSpPr>
        <p:spPr>
          <a:xfrm>
            <a:off x="7671788" y="6491626"/>
            <a:ext cx="2228850" cy="365125"/>
          </a:xfrm>
          <a:prstGeom prst="rect">
            <a:avLst/>
          </a:prstGeom>
        </p:spPr>
        <p:txBody>
          <a:bodyPr vert="horz" lIns="91440" tIns="45720" rIns="91440" bIns="45720" rtlCol="0" anchor="ctr"/>
          <a:lstStyle>
            <a:lvl1pPr algn="r">
              <a:defRPr sz="2400" b="1" u="none">
                <a:solidFill>
                  <a:schemeClr val="bg1"/>
                </a:solidFill>
              </a:defRPr>
            </a:lvl1pPr>
          </a:lstStyle>
          <a:p>
            <a:pPr>
              <a:defRPr/>
            </a:pPr>
            <a:fld id="{CBDB92BD-F10A-4E2F-BF08-33D104704B51}" type="slidenum">
              <a:rPr lang="en-US" altLang="en-US" smtClean="0"/>
              <a:pPr>
                <a:defRPr/>
              </a:pPr>
              <a:t>‹#›</a:t>
            </a:fld>
            <a:endParaRPr lang="en-US" altLang="en-US" dirty="0"/>
          </a:p>
        </p:txBody>
      </p:sp>
    </p:spTree>
    <p:extLst>
      <p:ext uri="{BB962C8B-B14F-4D97-AF65-F5344CB8AC3E}">
        <p14:creationId xmlns:p14="http://schemas.microsoft.com/office/powerpoint/2010/main" val="3042185118"/>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00CC"/>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FF000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765175"/>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193675" y="1125538"/>
            <a:ext cx="9440863" cy="500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dt" sz="half" idx="2"/>
          </p:nvPr>
        </p:nvSpPr>
        <p:spPr bwMode="auto">
          <a:xfrm>
            <a:off x="38100"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400" u="none"/>
            </a:lvl1pPr>
          </a:lstStyle>
          <a:p>
            <a:pPr>
              <a:defRPr/>
            </a:pPr>
            <a:endParaRPr lang="en-US" altLang="en-US"/>
          </a:p>
        </p:txBody>
      </p:sp>
      <p:sp>
        <p:nvSpPr>
          <p:cNvPr id="4101" name="Rectangle 5"/>
          <p:cNvSpPr>
            <a:spLocks noGrp="1" noChangeArrowheads="1"/>
          </p:cNvSpPr>
          <p:nvPr>
            <p:ph type="ftr" sz="quarter" idx="3"/>
          </p:nvPr>
        </p:nvSpPr>
        <p:spPr bwMode="auto">
          <a:xfrm>
            <a:off x="2130805" y="6524625"/>
            <a:ext cx="54780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SzTx/>
              <a:buFontTx/>
              <a:buNone/>
              <a:defRPr sz="1400" u="none"/>
            </a:lvl1pPr>
          </a:lstStyle>
          <a:p>
            <a:pPr>
              <a:defRPr/>
            </a:pPr>
            <a:r>
              <a:rPr lang="en-US" altLang="en-US">
                <a:latin typeface="Arial"/>
                <a:cs typeface="Arial"/>
              </a:rPr>
              <a:t>C. Issever</a:t>
            </a:r>
            <a:endParaRPr lang="en-US" altLang="en-US" dirty="0"/>
          </a:p>
        </p:txBody>
      </p:sp>
      <p:sp>
        <p:nvSpPr>
          <p:cNvPr id="4102" name="Rectangle 6"/>
          <p:cNvSpPr>
            <a:spLocks noGrp="1" noChangeArrowheads="1"/>
          </p:cNvSpPr>
          <p:nvPr>
            <p:ph type="sldNum" sz="quarter" idx="4"/>
          </p:nvPr>
        </p:nvSpPr>
        <p:spPr bwMode="auto">
          <a:xfrm>
            <a:off x="7477125"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b="1" u="none"/>
            </a:lvl1pPr>
          </a:lstStyle>
          <a:p>
            <a:pPr>
              <a:defRPr/>
            </a:pPr>
            <a:fld id="{CBDB92BD-F10A-4E2F-BF08-33D104704B51}" type="slidenum">
              <a:rPr lang="en-US" altLang="en-US"/>
              <a:pPr>
                <a:defRPr/>
              </a:pPr>
              <a:t>‹#›</a:t>
            </a:fld>
            <a:endParaRPr lang="en-US" altLang="en-US"/>
          </a:p>
        </p:txBody>
      </p:sp>
    </p:spTree>
    <p:extLst>
      <p:ext uri="{BB962C8B-B14F-4D97-AF65-F5344CB8AC3E}">
        <p14:creationId xmlns:p14="http://schemas.microsoft.com/office/powerpoint/2010/main" val="1680807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Lst>
  <p:hf hd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rgbClr val="FFCC00"/>
          </a:solidFill>
          <a:latin typeface="Arial" panose="020B0604020202020204" pitchFamily="34" charset="0"/>
        </a:defRPr>
      </a:lvl2pPr>
      <a:lvl3pPr algn="ctr" rtl="0" eaLnBrk="0" fontAlgn="base" hangingPunct="0">
        <a:spcBef>
          <a:spcPct val="0"/>
        </a:spcBef>
        <a:spcAft>
          <a:spcPct val="0"/>
        </a:spcAft>
        <a:defRPr sz="3600">
          <a:solidFill>
            <a:srgbClr val="FFCC00"/>
          </a:solidFill>
          <a:latin typeface="Arial" panose="020B0604020202020204" pitchFamily="34" charset="0"/>
        </a:defRPr>
      </a:lvl3pPr>
      <a:lvl4pPr algn="ctr" rtl="0" eaLnBrk="0" fontAlgn="base" hangingPunct="0">
        <a:spcBef>
          <a:spcPct val="0"/>
        </a:spcBef>
        <a:spcAft>
          <a:spcPct val="0"/>
        </a:spcAft>
        <a:defRPr sz="3600">
          <a:solidFill>
            <a:srgbClr val="FFCC00"/>
          </a:solidFill>
          <a:latin typeface="Arial" panose="020B0604020202020204" pitchFamily="34" charset="0"/>
        </a:defRPr>
      </a:lvl4pPr>
      <a:lvl5pPr algn="ctr" rtl="0" eaLnBrk="0" fontAlgn="base" hangingPunct="0">
        <a:spcBef>
          <a:spcPct val="0"/>
        </a:spcBef>
        <a:spcAft>
          <a:spcPct val="0"/>
        </a:spcAft>
        <a:defRPr sz="3600">
          <a:solidFill>
            <a:srgbClr val="FFCC00"/>
          </a:solidFill>
          <a:latin typeface="Arial" panose="020B0604020202020204" pitchFamily="34" charset="0"/>
        </a:defRPr>
      </a:lvl5pPr>
      <a:lvl6pPr marL="457200" algn="ctr" rtl="0" fontAlgn="base">
        <a:spcBef>
          <a:spcPct val="0"/>
        </a:spcBef>
        <a:spcAft>
          <a:spcPct val="0"/>
        </a:spcAft>
        <a:defRPr sz="3600">
          <a:solidFill>
            <a:srgbClr val="FFCC00"/>
          </a:solidFill>
          <a:latin typeface="Arial" panose="020B0604020202020204" pitchFamily="34" charset="0"/>
        </a:defRPr>
      </a:lvl6pPr>
      <a:lvl7pPr marL="914400" algn="ctr" rtl="0" fontAlgn="base">
        <a:spcBef>
          <a:spcPct val="0"/>
        </a:spcBef>
        <a:spcAft>
          <a:spcPct val="0"/>
        </a:spcAft>
        <a:defRPr sz="3600">
          <a:solidFill>
            <a:srgbClr val="FFCC00"/>
          </a:solidFill>
          <a:latin typeface="Arial" panose="020B0604020202020204" pitchFamily="34" charset="0"/>
        </a:defRPr>
      </a:lvl7pPr>
      <a:lvl8pPr marL="1371600" algn="ctr" rtl="0" fontAlgn="base">
        <a:spcBef>
          <a:spcPct val="0"/>
        </a:spcBef>
        <a:spcAft>
          <a:spcPct val="0"/>
        </a:spcAft>
        <a:defRPr sz="3600">
          <a:solidFill>
            <a:srgbClr val="FFCC00"/>
          </a:solidFill>
          <a:latin typeface="Arial" panose="020B0604020202020204" pitchFamily="34" charset="0"/>
        </a:defRPr>
      </a:lvl8pPr>
      <a:lvl9pPr marL="1828800" algn="ctr" rtl="0" fontAlgn="base">
        <a:spcBef>
          <a:spcPct val="0"/>
        </a:spcBef>
        <a:spcAft>
          <a:spcPct val="0"/>
        </a:spcAft>
        <a:defRPr sz="3600">
          <a:solidFill>
            <a:srgbClr val="FFCC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0000CC"/>
        </a:buClr>
        <a:buSzPct val="140000"/>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140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40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765175"/>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193675" y="1125538"/>
            <a:ext cx="9440863" cy="500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dt" sz="half" idx="2"/>
          </p:nvPr>
        </p:nvSpPr>
        <p:spPr bwMode="auto">
          <a:xfrm>
            <a:off x="38100"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400" u="none"/>
            </a:lvl1pPr>
          </a:lstStyle>
          <a:p>
            <a:pPr>
              <a:defRPr/>
            </a:pPr>
            <a:endParaRPr lang="en-US" altLang="en-US"/>
          </a:p>
        </p:txBody>
      </p:sp>
      <p:sp>
        <p:nvSpPr>
          <p:cNvPr id="4101" name="Rectangle 5"/>
          <p:cNvSpPr>
            <a:spLocks noGrp="1" noChangeArrowheads="1"/>
          </p:cNvSpPr>
          <p:nvPr>
            <p:ph type="ftr" sz="quarter" idx="3"/>
          </p:nvPr>
        </p:nvSpPr>
        <p:spPr bwMode="auto">
          <a:xfrm>
            <a:off x="2130805" y="6524625"/>
            <a:ext cx="54780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SzTx/>
              <a:buFontTx/>
              <a:buNone/>
              <a:defRPr sz="1400" u="none"/>
            </a:lvl1pPr>
          </a:lstStyle>
          <a:p>
            <a:pPr>
              <a:defRPr/>
            </a:pPr>
            <a:r>
              <a:rPr lang="en-US" altLang="en-US" dirty="0">
                <a:latin typeface="Arial"/>
                <a:cs typeface="Arial"/>
              </a:rPr>
              <a:t>Çiğdem İşsever</a:t>
            </a:r>
            <a:endParaRPr lang="en-US" altLang="en-US" dirty="0"/>
          </a:p>
        </p:txBody>
      </p:sp>
      <p:sp>
        <p:nvSpPr>
          <p:cNvPr id="4102" name="Rectangle 6"/>
          <p:cNvSpPr>
            <a:spLocks noGrp="1" noChangeArrowheads="1"/>
          </p:cNvSpPr>
          <p:nvPr>
            <p:ph type="sldNum" sz="quarter" idx="4"/>
          </p:nvPr>
        </p:nvSpPr>
        <p:spPr bwMode="auto">
          <a:xfrm>
            <a:off x="7477125"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b="1" u="none"/>
            </a:lvl1pPr>
          </a:lstStyle>
          <a:p>
            <a:pPr>
              <a:defRPr/>
            </a:pPr>
            <a:fld id="{CBDB92BD-F10A-4E2F-BF08-33D104704B51}" type="slidenum">
              <a:rPr lang="en-US" altLang="en-US"/>
              <a:pPr>
                <a:defRPr/>
              </a:pPr>
              <a:t>‹#›</a:t>
            </a:fld>
            <a:endParaRPr lang="en-US" altLang="en-US"/>
          </a:p>
        </p:txBody>
      </p:sp>
    </p:spTree>
    <p:extLst>
      <p:ext uri="{BB962C8B-B14F-4D97-AF65-F5344CB8AC3E}">
        <p14:creationId xmlns:p14="http://schemas.microsoft.com/office/powerpoint/2010/main" val="1663023502"/>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rgbClr val="FFCC00"/>
          </a:solidFill>
          <a:latin typeface="Arial" panose="020B0604020202020204" pitchFamily="34" charset="0"/>
        </a:defRPr>
      </a:lvl2pPr>
      <a:lvl3pPr algn="ctr" rtl="0" eaLnBrk="0" fontAlgn="base" hangingPunct="0">
        <a:spcBef>
          <a:spcPct val="0"/>
        </a:spcBef>
        <a:spcAft>
          <a:spcPct val="0"/>
        </a:spcAft>
        <a:defRPr sz="3600">
          <a:solidFill>
            <a:srgbClr val="FFCC00"/>
          </a:solidFill>
          <a:latin typeface="Arial" panose="020B0604020202020204" pitchFamily="34" charset="0"/>
        </a:defRPr>
      </a:lvl3pPr>
      <a:lvl4pPr algn="ctr" rtl="0" eaLnBrk="0" fontAlgn="base" hangingPunct="0">
        <a:spcBef>
          <a:spcPct val="0"/>
        </a:spcBef>
        <a:spcAft>
          <a:spcPct val="0"/>
        </a:spcAft>
        <a:defRPr sz="3600">
          <a:solidFill>
            <a:srgbClr val="FFCC00"/>
          </a:solidFill>
          <a:latin typeface="Arial" panose="020B0604020202020204" pitchFamily="34" charset="0"/>
        </a:defRPr>
      </a:lvl4pPr>
      <a:lvl5pPr algn="ctr" rtl="0" eaLnBrk="0" fontAlgn="base" hangingPunct="0">
        <a:spcBef>
          <a:spcPct val="0"/>
        </a:spcBef>
        <a:spcAft>
          <a:spcPct val="0"/>
        </a:spcAft>
        <a:defRPr sz="3600">
          <a:solidFill>
            <a:srgbClr val="FFCC00"/>
          </a:solidFill>
          <a:latin typeface="Arial" panose="020B0604020202020204" pitchFamily="34" charset="0"/>
        </a:defRPr>
      </a:lvl5pPr>
      <a:lvl6pPr marL="457200" algn="ctr" rtl="0" fontAlgn="base">
        <a:spcBef>
          <a:spcPct val="0"/>
        </a:spcBef>
        <a:spcAft>
          <a:spcPct val="0"/>
        </a:spcAft>
        <a:defRPr sz="3600">
          <a:solidFill>
            <a:srgbClr val="FFCC00"/>
          </a:solidFill>
          <a:latin typeface="Arial" panose="020B0604020202020204" pitchFamily="34" charset="0"/>
        </a:defRPr>
      </a:lvl6pPr>
      <a:lvl7pPr marL="914400" algn="ctr" rtl="0" fontAlgn="base">
        <a:spcBef>
          <a:spcPct val="0"/>
        </a:spcBef>
        <a:spcAft>
          <a:spcPct val="0"/>
        </a:spcAft>
        <a:defRPr sz="3600">
          <a:solidFill>
            <a:srgbClr val="FFCC00"/>
          </a:solidFill>
          <a:latin typeface="Arial" panose="020B0604020202020204" pitchFamily="34" charset="0"/>
        </a:defRPr>
      </a:lvl7pPr>
      <a:lvl8pPr marL="1371600" algn="ctr" rtl="0" fontAlgn="base">
        <a:spcBef>
          <a:spcPct val="0"/>
        </a:spcBef>
        <a:spcAft>
          <a:spcPct val="0"/>
        </a:spcAft>
        <a:defRPr sz="3600">
          <a:solidFill>
            <a:srgbClr val="FFCC00"/>
          </a:solidFill>
          <a:latin typeface="Arial" panose="020B0604020202020204" pitchFamily="34" charset="0"/>
        </a:defRPr>
      </a:lvl8pPr>
      <a:lvl9pPr marL="1828800" algn="ctr" rtl="0" fontAlgn="base">
        <a:spcBef>
          <a:spcPct val="0"/>
        </a:spcBef>
        <a:spcAft>
          <a:spcPct val="0"/>
        </a:spcAft>
        <a:defRPr sz="3600">
          <a:solidFill>
            <a:srgbClr val="FFCC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0000CC"/>
        </a:buClr>
        <a:buSzPct val="140000"/>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140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40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hyperlink" Target="https://www.charta-der-vielfalt.de/en/" TargetMode="Externa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hyperlink" Target="https://home.cern/resources/brochure/cern/cerns-main-objectives-2021-2025"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253605" y="1545868"/>
            <a:ext cx="7429500" cy="3254825"/>
          </a:xfrm>
        </p:spPr>
        <p:txBody>
          <a:bodyPr/>
          <a:lstStyle/>
          <a:p>
            <a:pPr algn="l"/>
            <a:r>
              <a:rPr lang="en-US" b="1" dirty="0">
                <a:solidFill>
                  <a:srgbClr val="0000FF"/>
                </a:solidFill>
              </a:rPr>
              <a:t>Çiğdem İşsever (she/her)</a:t>
            </a:r>
          </a:p>
          <a:p>
            <a:pPr algn="l"/>
            <a:r>
              <a:rPr lang="en-US" sz="2000" dirty="0">
                <a:solidFill>
                  <a:schemeClr val="accent3">
                    <a:lumMod val="50000"/>
                  </a:schemeClr>
                </a:solidFill>
              </a:rPr>
              <a:t>“</a:t>
            </a:r>
            <a:r>
              <a:rPr lang="en-US" sz="2000" dirty="0" err="1">
                <a:solidFill>
                  <a:schemeClr val="accent3">
                    <a:lumMod val="50000"/>
                  </a:schemeClr>
                </a:solidFill>
              </a:rPr>
              <a:t>Tchiidem</a:t>
            </a:r>
            <a:r>
              <a:rPr lang="en-US" sz="2000" dirty="0">
                <a:solidFill>
                  <a:schemeClr val="accent3">
                    <a:lumMod val="50000"/>
                  </a:schemeClr>
                </a:solidFill>
              </a:rPr>
              <a:t> </a:t>
            </a:r>
            <a:r>
              <a:rPr lang="en-US" sz="2000" dirty="0" err="1">
                <a:solidFill>
                  <a:schemeClr val="accent3">
                    <a:lumMod val="50000"/>
                  </a:schemeClr>
                </a:solidFill>
              </a:rPr>
              <a:t>Isch</a:t>
            </a:r>
            <a:r>
              <a:rPr lang="en-US" sz="2000" dirty="0">
                <a:solidFill>
                  <a:schemeClr val="accent3">
                    <a:lumMod val="50000"/>
                  </a:schemeClr>
                </a:solidFill>
              </a:rPr>
              <a:t>-sever”</a:t>
            </a:r>
          </a:p>
          <a:p>
            <a:pPr algn="l"/>
            <a:endParaRPr lang="de-DE" sz="1600" dirty="0"/>
          </a:p>
          <a:p>
            <a:pPr algn="l"/>
            <a:r>
              <a:rPr lang="de-DE" sz="2000" dirty="0"/>
              <a:t>Humboldt-Universität zu Berlin </a:t>
            </a:r>
          </a:p>
          <a:p>
            <a:pPr algn="l"/>
            <a:r>
              <a:rPr lang="en-GB" altLang="en-US" sz="2000" dirty="0" err="1"/>
              <a:t>Deutsches</a:t>
            </a:r>
            <a:r>
              <a:rPr lang="en-GB" altLang="en-US" sz="2000" dirty="0"/>
              <a:t> </a:t>
            </a:r>
            <a:r>
              <a:rPr lang="en-GB" altLang="en-US" sz="2000" dirty="0" err="1"/>
              <a:t>Elektronen</a:t>
            </a:r>
            <a:r>
              <a:rPr lang="en-GB" altLang="en-US" sz="2000" dirty="0"/>
              <a:t>-Synchrotron DESY</a:t>
            </a:r>
          </a:p>
          <a:p>
            <a:pPr algn="l"/>
            <a:endParaRPr lang="de-DE" sz="1600" dirty="0"/>
          </a:p>
          <a:p>
            <a:pPr algn="l"/>
            <a:r>
              <a:rPr lang="en-US" sz="1800" dirty="0"/>
              <a:t>German strategy workshop in preparation of the ESPP update</a:t>
            </a:r>
          </a:p>
          <a:p>
            <a:pPr algn="l"/>
            <a:r>
              <a:rPr lang="en-US" sz="1800" dirty="0" err="1"/>
              <a:t>Physikzentrum</a:t>
            </a:r>
            <a:r>
              <a:rPr lang="en-US" sz="1800" dirty="0"/>
              <a:t> Bad </a:t>
            </a:r>
            <a:r>
              <a:rPr lang="en-US" sz="1800" dirty="0" err="1"/>
              <a:t>Honnef</a:t>
            </a:r>
            <a:endParaRPr lang="en-US" sz="1800" dirty="0"/>
          </a:p>
          <a:p>
            <a:pPr algn="l"/>
            <a:r>
              <a:rPr lang="en-US" sz="1800" dirty="0"/>
              <a:t>21.01.2025</a:t>
            </a:r>
          </a:p>
          <a:p>
            <a:pPr algn="l"/>
            <a:endParaRPr lang="de-DE" sz="1800" dirty="0"/>
          </a:p>
          <a:p>
            <a:pPr algn="l"/>
            <a:endParaRPr lang="en-US" sz="1800" dirty="0"/>
          </a:p>
          <a:p>
            <a:pPr algn="l"/>
            <a:endParaRPr lang="en-US" sz="1800" dirty="0"/>
          </a:p>
          <a:p>
            <a:pPr algn="l"/>
            <a:endParaRPr lang="en-US" sz="1800" dirty="0"/>
          </a:p>
          <a:p>
            <a:pPr algn="l"/>
            <a:endParaRPr lang="en-US" sz="1800" dirty="0"/>
          </a:p>
          <a:p>
            <a:pPr algn="l"/>
            <a:endParaRPr lang="en-US" sz="1800" dirty="0"/>
          </a:p>
          <a:p>
            <a:pPr algn="l"/>
            <a:endParaRPr lang="en-US" dirty="0"/>
          </a:p>
        </p:txBody>
      </p:sp>
      <p:sp>
        <p:nvSpPr>
          <p:cNvPr id="8" name="Title 7"/>
          <p:cNvSpPr>
            <a:spLocks noGrp="1"/>
          </p:cNvSpPr>
          <p:nvPr>
            <p:ph type="title"/>
          </p:nvPr>
        </p:nvSpPr>
        <p:spPr>
          <a:xfrm>
            <a:off x="253605" y="520"/>
            <a:ext cx="9906000" cy="1578584"/>
          </a:xfrm>
        </p:spPr>
        <p:txBody>
          <a:bodyPr anchor="ctr"/>
          <a:lstStyle/>
          <a:p>
            <a:pPr algn="l">
              <a:lnSpc>
                <a:spcPct val="150000"/>
              </a:lnSpc>
            </a:pPr>
            <a:r>
              <a:rPr lang="de-DE" sz="3200" b="1" dirty="0"/>
              <a:t>D</a:t>
            </a:r>
            <a:r>
              <a:rPr lang="en-US" sz="3200" b="1" dirty="0" err="1"/>
              <a:t>iversity</a:t>
            </a:r>
            <a:r>
              <a:rPr lang="en-US" sz="3200" b="1" dirty="0"/>
              <a:t> Text Updated – German Input for ESPPU</a:t>
            </a:r>
            <a:endParaRPr lang="de-DE" sz="3200" b="1" dirty="0"/>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pic>
        <p:nvPicPr>
          <p:cNvPr id="14" name="Picture 13">
            <a:extLst>
              <a:ext uri="{FF2B5EF4-FFF2-40B4-BE49-F238E27FC236}">
                <a16:creationId xmlns:a16="http://schemas.microsoft.com/office/drawing/2014/main" id="{6ADCAAB9-FA3D-4DE5-A6B7-81108FB678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00692"/>
            <a:ext cx="9906000" cy="2056787"/>
          </a:xfrm>
          <a:prstGeom prst="rect">
            <a:avLst/>
          </a:prstGeom>
        </p:spPr>
      </p:pic>
    </p:spTree>
    <p:extLst>
      <p:ext uri="{BB962C8B-B14F-4D97-AF65-F5344CB8AC3E}">
        <p14:creationId xmlns:p14="http://schemas.microsoft.com/office/powerpoint/2010/main" val="924153339"/>
      </p:ext>
    </p:extLst>
  </p:cSld>
  <p:clrMapOvr>
    <a:masterClrMapping/>
  </p:clrMapOvr>
  <mc:AlternateContent xmlns:mc="http://schemas.openxmlformats.org/markup-compatibility/2006" xmlns:p14="http://schemas.microsoft.com/office/powerpoint/2010/main">
    <mc:Choice Requires="p14">
      <p:transition spd="slow" p14:dur="2000" advTm="38665"/>
    </mc:Choice>
    <mc:Fallback xmlns="">
      <p:transition spd="slow" advTm="3866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083D3-CA33-4B07-BE32-FF53ED364278}"/>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96205822-E32D-464C-95A4-9948AA15F454}"/>
              </a:ext>
            </a:extLst>
          </p:cNvPr>
          <p:cNvSpPr>
            <a:spLocks noGrp="1"/>
          </p:cNvSpPr>
          <p:nvPr>
            <p:ph idx="1"/>
          </p:nvPr>
        </p:nvSpPr>
        <p:spPr/>
        <p:txBody>
          <a:bodyPr/>
          <a:lstStyle/>
          <a:p>
            <a:pPr marL="0" indent="0">
              <a:buNone/>
            </a:pPr>
            <a:r>
              <a:rPr lang="en-US" sz="2400" b="1" dirty="0"/>
              <a:t>The particle physics community commits to placing the principles of </a:t>
            </a:r>
            <a:r>
              <a:rPr lang="en-US" sz="2400" b="1" dirty="0">
                <a:solidFill>
                  <a:srgbClr val="FF0000"/>
                </a:solidFill>
              </a:rPr>
              <a:t>equity</a:t>
            </a:r>
            <a:r>
              <a:rPr lang="en-US" sz="2400" b="1" dirty="0"/>
              <a:t>, diversity and inclusion at the heart of all its activities. We propose to implement target-based and leadership-led strategies to actively improve and </a:t>
            </a:r>
            <a:r>
              <a:rPr lang="en-US" sz="2400" b="1" dirty="0">
                <a:solidFill>
                  <a:srgbClr val="FF0000"/>
                </a:solidFill>
              </a:rPr>
              <a:t>monitor</a:t>
            </a:r>
            <a:r>
              <a:rPr lang="en-US" sz="2400" b="1" dirty="0"/>
              <a:t> diversity, </a:t>
            </a:r>
            <a:r>
              <a:rPr lang="en-US" sz="2400" b="1" dirty="0">
                <a:solidFill>
                  <a:srgbClr val="FF0000"/>
                </a:solidFill>
              </a:rPr>
              <a:t>equity and inclusion</a:t>
            </a:r>
            <a:r>
              <a:rPr lang="en-US" sz="2400" b="1" dirty="0"/>
              <a:t> benchmarks across the different dimensions of diversity.</a:t>
            </a:r>
          </a:p>
          <a:p>
            <a:pPr marL="0" indent="0">
              <a:buNone/>
            </a:pPr>
            <a:r>
              <a:rPr lang="en-US" sz="2400" dirty="0"/>
              <a:t> </a:t>
            </a:r>
          </a:p>
          <a:p>
            <a:pPr marL="0" indent="0">
              <a:buNone/>
            </a:pPr>
            <a:endParaRPr lang="en-US" sz="2400" b="1" dirty="0"/>
          </a:p>
        </p:txBody>
      </p:sp>
      <p:sp>
        <p:nvSpPr>
          <p:cNvPr id="4" name="Footer Placeholder 3">
            <a:extLst>
              <a:ext uri="{FF2B5EF4-FFF2-40B4-BE49-F238E27FC236}">
                <a16:creationId xmlns:a16="http://schemas.microsoft.com/office/drawing/2014/main" id="{D5279983-0FEB-4D21-AFFF-40E4DCA4EBCB}"/>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3C2818B2-ACAD-4A8C-8C83-B74D07A3C3E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4825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9E38-A2CC-4D85-B0BE-390D1AD30689}"/>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27F3B6E8-20E6-49D9-97D7-B27143EF9736}"/>
              </a:ext>
            </a:extLst>
          </p:cNvPr>
          <p:cNvSpPr>
            <a:spLocks noGrp="1"/>
          </p:cNvSpPr>
          <p:nvPr>
            <p:ph idx="1"/>
          </p:nvPr>
        </p:nvSpPr>
        <p:spPr/>
        <p:txBody>
          <a:bodyPr/>
          <a:lstStyle/>
          <a:p>
            <a:pPr marL="0" indent="0">
              <a:buNone/>
            </a:pPr>
            <a:r>
              <a:rPr lang="en-US" sz="2400" dirty="0"/>
              <a:t>Diversity, </a:t>
            </a:r>
            <a:r>
              <a:rPr lang="en-US" sz="2400" dirty="0">
                <a:solidFill>
                  <a:srgbClr val="FF0000"/>
                </a:solidFill>
              </a:rPr>
              <a:t>equity and inclusion are </a:t>
            </a:r>
            <a:r>
              <a:rPr lang="en-US" sz="2400" dirty="0"/>
              <a:t>strategic necessit</a:t>
            </a:r>
            <a:r>
              <a:rPr lang="en-US" sz="2400" dirty="0">
                <a:solidFill>
                  <a:srgbClr val="FF0000"/>
                </a:solidFill>
              </a:rPr>
              <a:t>ies</a:t>
            </a:r>
            <a:r>
              <a:rPr lang="en-US" sz="2400" dirty="0"/>
              <a:t> for the future of particle physics, because </a:t>
            </a:r>
            <a:r>
              <a:rPr lang="en-US" sz="2400" dirty="0">
                <a:solidFill>
                  <a:srgbClr val="FF0000"/>
                </a:solidFill>
              </a:rPr>
              <a:t>they</a:t>
            </a:r>
            <a:r>
              <a:rPr lang="en-US" sz="2400" dirty="0"/>
              <a:t> enhance innovation, broaden perspectives, attract and retain the best talents globally, and improve decision-making. </a:t>
            </a:r>
          </a:p>
          <a:p>
            <a:pPr marL="0" indent="0">
              <a:buNone/>
            </a:pPr>
            <a:endParaRPr lang="en-US" sz="2400" dirty="0"/>
          </a:p>
          <a:p>
            <a:pPr marL="0" indent="0">
              <a:buNone/>
            </a:pPr>
            <a:r>
              <a:rPr lang="en-US" sz="2400" dirty="0"/>
              <a:t>Diversity dimensions </a:t>
            </a:r>
            <a:r>
              <a:rPr lang="en-US" sz="2400" dirty="0">
                <a:solidFill>
                  <a:srgbClr val="FF0000"/>
                </a:solidFill>
              </a:rPr>
              <a:t>include</a:t>
            </a:r>
            <a:r>
              <a:rPr lang="en-US" sz="2400" dirty="0"/>
              <a:t> the social background, age, ethnic background and nationality, gender and gender identity, physical and mental abilities, religion and world view and sexual orientation as defined in the </a:t>
            </a:r>
            <a:r>
              <a:rPr lang="en-US" sz="2400" dirty="0">
                <a:hlinkClick r:id="rId2"/>
              </a:rPr>
              <a:t>“Charta der </a:t>
            </a:r>
            <a:r>
              <a:rPr lang="en-US" sz="2400" dirty="0" err="1">
                <a:hlinkClick r:id="rId2"/>
              </a:rPr>
              <a:t>Vielfalt</a:t>
            </a:r>
            <a:r>
              <a:rPr lang="en-US" sz="2400" dirty="0"/>
              <a:t>”. </a:t>
            </a:r>
            <a:r>
              <a:rPr lang="en-US" sz="2400" dirty="0">
                <a:solidFill>
                  <a:srgbClr val="FF0000"/>
                </a:solidFill>
              </a:rPr>
              <a:t>Individuals are furthermore placed in outer and organizational dimensions that shape their diversity profile. </a:t>
            </a:r>
          </a:p>
          <a:p>
            <a:pPr marL="0" indent="0">
              <a:buNone/>
            </a:pPr>
            <a:endParaRPr lang="en-US" sz="2400" dirty="0"/>
          </a:p>
          <a:p>
            <a:pPr marL="0" indent="0">
              <a:buNone/>
            </a:pPr>
            <a:r>
              <a:rPr lang="en-US" sz="2400" dirty="0">
                <a:solidFill>
                  <a:schemeClr val="accent3">
                    <a:lumMod val="65000"/>
                  </a:schemeClr>
                </a:solidFill>
              </a:rPr>
              <a:t>In this context it is also needed to consider outer and organizational dimensions an individual is placed in.</a:t>
            </a:r>
          </a:p>
          <a:p>
            <a:pPr marL="0" indent="0">
              <a:buNone/>
            </a:pPr>
            <a:endParaRPr lang="en-US" sz="2400" dirty="0"/>
          </a:p>
          <a:p>
            <a:pPr marL="0" indent="0">
              <a:buNone/>
            </a:pPr>
            <a:endParaRPr lang="en-US" sz="2400" dirty="0"/>
          </a:p>
          <a:p>
            <a:pPr marL="0" indent="0">
              <a:buNone/>
            </a:pPr>
            <a:endParaRPr lang="en-US" sz="2400" dirty="0"/>
          </a:p>
        </p:txBody>
      </p:sp>
      <p:sp>
        <p:nvSpPr>
          <p:cNvPr id="4" name="Footer Placeholder 3">
            <a:extLst>
              <a:ext uri="{FF2B5EF4-FFF2-40B4-BE49-F238E27FC236}">
                <a16:creationId xmlns:a16="http://schemas.microsoft.com/office/drawing/2014/main" id="{E9EC7351-CE75-45A2-93EB-14F177501711}"/>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7734D464-BAEF-4C78-B2FD-2B330E815C4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19491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E1D4-0C64-4CDA-A941-69BB1EBB4230}"/>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1A8B7657-C4D6-4CA5-9CF4-DD223EF433A1}"/>
              </a:ext>
            </a:extLst>
          </p:cNvPr>
          <p:cNvSpPr>
            <a:spLocks noGrp="1"/>
          </p:cNvSpPr>
          <p:nvPr>
            <p:ph idx="1"/>
          </p:nvPr>
        </p:nvSpPr>
        <p:spPr/>
        <p:txBody>
          <a:bodyPr/>
          <a:lstStyle/>
          <a:p>
            <a:pPr marL="0" indent="0">
              <a:buNone/>
            </a:pPr>
            <a:r>
              <a:rPr lang="en-US" sz="2400" dirty="0"/>
              <a:t>At the same time our community stands for promoting scientific collaboration across borders, inclusiveness and open science, transcending political and other conflicts as stated in </a:t>
            </a:r>
            <a:r>
              <a:rPr lang="en-US" sz="2400" dirty="0">
                <a:hlinkClick r:id="rId2"/>
              </a:rPr>
              <a:t>CERN’s main objectives document </a:t>
            </a:r>
            <a:r>
              <a:rPr lang="en-US" sz="2400" dirty="0"/>
              <a:t>. We have the unique opportunity as a global, highly innovative, respected and influential research community, to advocate for policies that promote diversity, </a:t>
            </a:r>
            <a:r>
              <a:rPr lang="en-US" sz="2400" dirty="0">
                <a:solidFill>
                  <a:srgbClr val="FF0000"/>
                </a:solidFill>
              </a:rPr>
              <a:t>equity</a:t>
            </a:r>
            <a:r>
              <a:rPr lang="en-US" sz="2400" dirty="0"/>
              <a:t> and inclusion on societal level in e.g. education, research, and industry. This can include supporting initiatives that address systemic barriers to entry for underrepresented groups, such as scholarships, mentorship programs, and inclusive hiring practices.</a:t>
            </a:r>
          </a:p>
          <a:p>
            <a:pPr marL="0" indent="0">
              <a:buNone/>
            </a:pPr>
            <a:endParaRPr lang="en-US" sz="2400" dirty="0"/>
          </a:p>
          <a:p>
            <a:pPr marL="0" indent="0">
              <a:buNone/>
            </a:pPr>
            <a:r>
              <a:rPr lang="en-US" sz="2400" dirty="0"/>
              <a:t> </a:t>
            </a:r>
          </a:p>
          <a:p>
            <a:pPr marL="0" indent="0">
              <a:buNone/>
            </a:pPr>
            <a:endParaRPr lang="en-US" sz="2400" dirty="0"/>
          </a:p>
        </p:txBody>
      </p:sp>
      <p:sp>
        <p:nvSpPr>
          <p:cNvPr id="4" name="Footer Placeholder 3">
            <a:extLst>
              <a:ext uri="{FF2B5EF4-FFF2-40B4-BE49-F238E27FC236}">
                <a16:creationId xmlns:a16="http://schemas.microsoft.com/office/drawing/2014/main" id="{8E106986-736D-4602-94B2-69020B958BE6}"/>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CCBEAF72-0FE3-4DA6-893F-62CA93B2241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49679365"/>
      </p:ext>
    </p:extLst>
  </p:cSld>
  <p:clrMapOvr>
    <a:masterClrMapping/>
  </p:clrMapOvr>
</p:sld>
</file>

<file path=ppt/theme/theme1.xml><?xml version="1.0" encoding="utf-8"?>
<a:theme xmlns:a="http://schemas.openxmlformats.org/drawingml/2006/main" name="1_Exotics Report EndMarch 2010">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otics Report EndMarch 2010">
  <a:themeElements>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xotics Report EndMarch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otics Report EndMarch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otics Report EndMarch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otics Report EndMarch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otics Report EndMarch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otics Report EndMarch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otics Report EndMarch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otics Report EndMarch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otics Report EndMarch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otics Report EndMarch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otics Report EndMarch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otics Report EndMarch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Exotics Report EndMarch 2010">
  <a:themeElements>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xotics Report EndMarch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otics Report EndMarch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otics Report EndMarch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otics Report EndMarch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otics Report EndMarch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otics Report EndMarch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otics Report EndMarch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otics Report EndMarch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otics Report EndMarch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otics Report EndMarch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otics Report EndMarch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otics Report EndMarch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327</Words>
  <Application>Microsoft Office PowerPoint</Application>
  <PresentationFormat>A4 Paper (210x297 mm)</PresentationFormat>
  <Paragraphs>36</Paragraphs>
  <Slides>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Wingdings</vt:lpstr>
      <vt:lpstr>1_Exotics Report EndMarch 2010</vt:lpstr>
      <vt:lpstr>Exotics Report EndMarch 2010</vt:lpstr>
      <vt:lpstr>2_Exotics Report EndMarch 2010</vt:lpstr>
      <vt:lpstr>Diversity Text Updated – German Input for ESPPU</vt:lpstr>
      <vt:lpstr>My suggestion for ESPPU 2025/26 </vt:lpstr>
      <vt:lpstr>My suggestion for ESPPU 2025/26 </vt:lpstr>
      <vt:lpstr>My suggestion for ESPPU 2025/26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Cigdem Issever</dc:creator>
  <cp:lastModifiedBy>Issever, Cigdem</cp:lastModifiedBy>
  <cp:revision>218</cp:revision>
  <dcterms:modified xsi:type="dcterms:W3CDTF">2025-01-21T12:48:04Z</dcterms:modified>
</cp:coreProperties>
</file>