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56" r:id="rId2"/>
    <p:sldId id="361" r:id="rId3"/>
    <p:sldId id="319" r:id="rId4"/>
    <p:sldId id="359" r:id="rId5"/>
    <p:sldId id="362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28" autoAdjust="0"/>
    <p:restoredTop sz="96375" autoAdjust="0"/>
  </p:normalViewPr>
  <p:slideViewPr>
    <p:cSldViewPr snapToGrid="0">
      <p:cViewPr varScale="1">
        <p:scale>
          <a:sx n="164" d="100"/>
          <a:sy n="164" d="100"/>
        </p:scale>
        <p:origin x="39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54AB1-25BA-4D32-BB31-04854675CC27}" type="datetimeFigureOut">
              <a:rPr lang="en-GB" smtClean="0"/>
              <a:t>18/01/2025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157B0-E56E-4F90-8961-F773D8B8012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098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3C4653-5D19-4DE7-8C0E-1B83FBA38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70717"/>
            <a:ext cx="838465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8E620CC-88E7-481F-883F-79B221D85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458668"/>
            <a:ext cx="8384650" cy="122837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8EA85DF-9997-49DF-9D46-11F69627CB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510268" cy="109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7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BCCBC-13C0-4E7B-B324-7674A1689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6245E34-C92E-4E85-AC04-399E680BF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2299EB-EFD5-4BF1-878C-948C43A41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20.1.2025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BA77BB-9429-487D-A86E-90F4EE205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DFF31D-88FA-4C44-B1DE-E25438DCA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56A7-E96B-4D44-952A-9272AF2558B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788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702CAA9-5265-4ECF-9673-92CD40873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D5C7ED-5DBD-45DD-AA29-A80CACF626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6BF8A6-EDAF-4BA1-B17C-A68DD541F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20.1.2025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56BBC8-D912-4E24-9891-9881D5D29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EC481A-D5DF-42B9-A692-79F287965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56A7-E96B-4D44-952A-9272AF2558B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40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CEE06C-2609-4EB8-8A19-8348A6CC9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96409E-EEC0-4C43-A985-943F46F0D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  <a:lvl2pPr>
              <a:defRPr>
                <a:latin typeface="+mn-lt"/>
                <a:cs typeface="Arial" panose="020B0604020202020204" pitchFamily="34" charset="0"/>
              </a:defRPr>
            </a:lvl2pPr>
            <a:lvl3pPr>
              <a:defRPr>
                <a:latin typeface="+mn-lt"/>
                <a:cs typeface="Arial" panose="020B0604020202020204" pitchFamily="34" charset="0"/>
              </a:defRPr>
            </a:lvl3pPr>
            <a:lvl4pPr>
              <a:defRPr>
                <a:latin typeface="+mn-lt"/>
                <a:cs typeface="Arial" panose="020B0604020202020204" pitchFamily="34" charset="0"/>
              </a:defRPr>
            </a:lvl4pPr>
            <a:lvl5pPr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4D67A9D-32B6-410E-9D1E-BB262F3CB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20.1.2025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B85509-F3F1-43C1-8833-810D3D604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7C457F-1049-449D-AF12-4504D37CB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E581A-7CE5-4B1E-A890-863265EC3CD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4633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1F52D2-9E47-44F4-9682-7DB96BEEB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44B1DCB-071E-4D16-ACCF-A88499F24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262D0B-76BF-4386-A1D3-B99C841CD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20.1.2025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A065331-C5F0-4D78-A254-F9BF90497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C5A48F-79D5-45A9-B1D4-23CD52DE6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56A7-E96B-4D44-952A-9272AF2558B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338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94F302-C05F-4F9B-8B96-92D96AD5C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BC58D2-AE50-47C2-B300-1F32139ADC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DEB7BB6-747A-4250-B46A-208213226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F223FA3-51A9-43ED-B605-13B7BB75B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20.1.2025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4B6B644-F543-4601-ADEA-A1F07BAA1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726F934-2D89-405B-A731-FC0F5F933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56A7-E96B-4D44-952A-9272AF2558B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14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BC0774-D52D-479B-A8EB-5D35C1993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CDD9D3-3700-46FD-85CE-2F7C44710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2B6FEB2-7547-463C-83B3-68A0C5C911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86A99AB-E9B0-49B7-BAC9-DE26546A1C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021C11C-15B6-49A6-A42A-EE0C29BB7C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7E10900-C8D2-4222-A14B-4233DB70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20.1.2025</a:t>
            </a:r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B62FA6C-DDCD-4260-8EF8-ED191608F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C29E28E-2CCD-4D83-A717-43DB3C511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56A7-E96B-4D44-952A-9272AF2558B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DE574-2479-4061-A712-42053FC9D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4BE62EE-D7ED-49D1-9E1F-DDD96B1A8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20.1.2025</a:t>
            </a:r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2390BF1-2547-440C-9D38-E3212C7ED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20E3012-4864-4A38-B28C-6F46060B2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56A7-E96B-4D44-952A-9272AF2558B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36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663D9DA-3947-4F4E-ABFF-93E61F566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20.1.2025</a:t>
            </a:r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AB1FA1B-A658-442D-86A9-ED5C061CF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E910CF0-6961-44FE-B47F-16FF99EA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56A7-E96B-4D44-952A-9272AF2558B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767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2D0603-839B-4938-9403-3DA3CDC9F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787BC1-316B-4C4D-8958-AB38FECE1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07E351C-1830-4F02-B4F1-A0BA548022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7946235-C6B1-47F7-AEB6-7B7D890C1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20.1.2025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9B57C42-4944-48D3-869F-E1DA2A311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2586C0C-BE77-4770-8EBD-ECB9C6312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56A7-E96B-4D44-952A-9272AF2558B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713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6876E0-A6E4-49DA-940C-E2CDAD2AC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B2F5600-1266-4DFD-BB94-7D5D24788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708178-E168-4760-AD4A-0B2C6CB98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22C74D5-6905-4125-AA32-ABA338784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20.1.2025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B9FFCAE-6D4B-4C9B-A357-363158826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4F27185-8FCF-4D6B-8468-5E92D5F4E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56A7-E96B-4D44-952A-9272AF2558B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758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E021A8B-7974-4B5D-88CF-814516DAE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058" y="1"/>
            <a:ext cx="10515600" cy="10416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53B38D9-D268-47A5-B4B0-3048BC504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9058" y="1253331"/>
            <a:ext cx="10515600" cy="5067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75B244-7B32-4228-8487-F67A14C66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89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20.1.2025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A54DC7-010F-46AA-80E0-E8D8862F44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6925" y="6492875"/>
            <a:ext cx="6398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21B1D3-D15C-4A3F-9054-93E4B9206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956A7-E96B-4D44-952A-9272AF2558B2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0600D09-B1BC-4109-BEC3-0A63C87E66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69326" t="35205" r="7228"/>
          <a:stretch/>
        </p:blipFill>
        <p:spPr>
          <a:xfrm>
            <a:off x="0" y="0"/>
            <a:ext cx="1559058" cy="1041621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E0D19F62-4BC8-4C8B-8A9E-AA1C2D63A521}"/>
              </a:ext>
            </a:extLst>
          </p:cNvPr>
          <p:cNvCxnSpPr/>
          <p:nvPr userDrawn="1"/>
        </p:nvCxnSpPr>
        <p:spPr>
          <a:xfrm>
            <a:off x="0" y="1117158"/>
            <a:ext cx="12192000" cy="0"/>
          </a:xfrm>
          <a:prstGeom prst="line">
            <a:avLst/>
          </a:prstGeom>
          <a:ln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3D2BE5DD-520C-42A8-9BF8-074C396E624E}"/>
              </a:ext>
            </a:extLst>
          </p:cNvPr>
          <p:cNvCxnSpPr/>
          <p:nvPr userDrawn="1"/>
        </p:nvCxnSpPr>
        <p:spPr>
          <a:xfrm>
            <a:off x="0" y="6492875"/>
            <a:ext cx="12192000" cy="0"/>
          </a:xfrm>
          <a:prstGeom prst="line">
            <a:avLst/>
          </a:prstGeom>
          <a:ln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82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desy.de/event/44074/" TargetMode="External"/><Relationship Id="rId2" Type="http://schemas.openxmlformats.org/officeDocument/2006/relationships/hyperlink" Target="https://indico.desy.de/event/45358/contributions/171377/subcontributions/8472/attachments/93733/127258/KET_EU_Strategy_2024.11.21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dico.desy.de/event/46923" TargetMode="External"/><Relationship Id="rId4" Type="http://schemas.openxmlformats.org/officeDocument/2006/relationships/hyperlink" Target="https://indico.desy.de/event/45276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.cern/news/news/knowledge-sharing/updating-european-strategy-particle-physic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D78E0B-3B05-4010-9962-F5D7C1439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07210"/>
            <a:ext cx="9144000" cy="2553346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rgbClr val="00AEEF"/>
                </a:solidFill>
              </a:rPr>
              <a:t>Welcome</a:t>
            </a:r>
            <a:br>
              <a:rPr lang="en-GB" sz="4400" dirty="0">
                <a:solidFill>
                  <a:srgbClr val="00AEEF"/>
                </a:solidFill>
              </a:rPr>
            </a:br>
            <a:r>
              <a:rPr lang="en-GB" sz="4400" dirty="0">
                <a:solidFill>
                  <a:srgbClr val="00AEEF"/>
                </a:solidFill>
              </a:rPr>
              <a:t>to the</a:t>
            </a:r>
            <a:br>
              <a:rPr lang="en-GB" sz="4400" dirty="0">
                <a:solidFill>
                  <a:srgbClr val="00AEEF"/>
                </a:solidFill>
              </a:rPr>
            </a:br>
            <a:r>
              <a:rPr lang="en-US" sz="4400" b="1" dirty="0">
                <a:solidFill>
                  <a:srgbClr val="00AEEF"/>
                </a:solidFill>
              </a:rPr>
              <a:t>German strategy workshop in preparation of the ESPP update</a:t>
            </a:r>
            <a:endParaRPr lang="en-GB" sz="4400" dirty="0">
              <a:solidFill>
                <a:srgbClr val="00AEEF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1E905D7-3F68-4911-B20C-7FD909563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0488" y="4796725"/>
            <a:ext cx="10451024" cy="1991179"/>
          </a:xfrm>
        </p:spPr>
        <p:txBody>
          <a:bodyPr>
            <a:normAutofit/>
          </a:bodyPr>
          <a:lstStyle/>
          <a:p>
            <a:r>
              <a:rPr lang="en-GB" b="1" i="1" dirty="0"/>
              <a:t>Organizing committee</a:t>
            </a:r>
            <a:r>
              <a:rPr lang="en-GB" i="1" dirty="0"/>
              <a:t>: </a:t>
            </a:r>
            <a:r>
              <a:rPr lang="de-DE" i="1" dirty="0"/>
              <a:t>Erik Bründermann (</a:t>
            </a:r>
            <a:r>
              <a:rPr lang="de-DE" i="1" dirty="0" err="1"/>
              <a:t>KfB</a:t>
            </a:r>
            <a:r>
              <a:rPr lang="de-DE" i="1" dirty="0"/>
              <a:t>), Klaus Desch, Lutz Feld (</a:t>
            </a:r>
            <a:r>
              <a:rPr lang="de-DE" i="1" dirty="0" err="1"/>
              <a:t>co-chair</a:t>
            </a:r>
            <a:r>
              <a:rPr lang="de-DE" i="1" dirty="0"/>
              <a:t>), Beate Heinemann, Ruth Jacobs, Marumi Kado, Uli Katz (KAT), Markus Klute, Michael Krämer, Thomas Kuhr, Heiko Lacker, Daniel Mohler (</a:t>
            </a:r>
            <a:r>
              <a:rPr lang="de-DE" i="1" dirty="0" err="1"/>
              <a:t>KHuK</a:t>
            </a:r>
            <a:r>
              <a:rPr lang="de-DE" i="1" dirty="0"/>
              <a:t>),</a:t>
            </a:r>
            <a:br>
              <a:rPr lang="de-DE" i="1" dirty="0"/>
            </a:br>
            <a:r>
              <a:rPr lang="de-DE" i="1" dirty="0"/>
              <a:t>Hans-Christian Schultz-Coulon (</a:t>
            </a:r>
            <a:r>
              <a:rPr lang="de-DE" i="1" dirty="0" err="1"/>
              <a:t>co-chair</a:t>
            </a:r>
            <a:r>
              <a:rPr lang="de-DE" i="1" dirty="0"/>
              <a:t>), Frank Simon, Georg Weiglein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4057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44E296-8CDF-4912-9F96-39DCA3798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ESPP Update Process in Germany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BF9AFE-6F1A-43EE-9B76-B0D10BF38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058" y="1356103"/>
            <a:ext cx="9409867" cy="4965184"/>
          </a:xfrm>
        </p:spPr>
        <p:txBody>
          <a:bodyPr>
            <a:normAutofit/>
          </a:bodyPr>
          <a:lstStyle/>
          <a:p>
            <a:r>
              <a:rPr lang="en-GB" sz="1600" b="1" dirty="0"/>
              <a:t>National inputs are due by March 31, 2025</a:t>
            </a:r>
          </a:p>
          <a:p>
            <a:pPr lvl="1"/>
            <a:r>
              <a:rPr lang="en-GB" sz="1600" dirty="0"/>
              <a:t>see</a:t>
            </a:r>
            <a:r>
              <a:rPr lang="en-GB" sz="1600" b="1" dirty="0"/>
              <a:t> </a:t>
            </a:r>
            <a:r>
              <a:rPr lang="en-US" sz="1600" u="sng" dirty="0">
                <a:solidFill>
                  <a:srgbClr val="467886"/>
                </a:solidFill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Goals and process of the ESPP Update</a:t>
            </a:r>
            <a:r>
              <a:rPr lang="en-US" sz="1600" dirty="0"/>
              <a:t> by K. Jakobs</a:t>
            </a:r>
            <a:br>
              <a:rPr lang="en-US" sz="1600" dirty="0"/>
            </a:br>
            <a:endParaRPr lang="en-GB" sz="1600" b="1" dirty="0"/>
          </a:p>
          <a:p>
            <a:r>
              <a:rPr lang="en-GB" sz="1600" b="1" dirty="0"/>
              <a:t>Committees (KET, </a:t>
            </a:r>
            <a:r>
              <a:rPr lang="en-GB" sz="1600" b="1" dirty="0" err="1"/>
              <a:t>KHuK</a:t>
            </a:r>
            <a:r>
              <a:rPr lang="en-GB" sz="1600" b="1" dirty="0"/>
              <a:t>, KAT, </a:t>
            </a:r>
            <a:r>
              <a:rPr lang="en-GB" sz="1600" b="1" dirty="0" err="1"/>
              <a:t>KfB</a:t>
            </a:r>
            <a:r>
              <a:rPr lang="en-GB" sz="1600" b="1" dirty="0"/>
              <a:t>) have agreed that each would send their own input</a:t>
            </a:r>
          </a:p>
          <a:p>
            <a:pPr lvl="1"/>
            <a:r>
              <a:rPr lang="de-DE" sz="1600" dirty="0" err="1">
                <a:cs typeface="Times New Roman" panose="02020603050405020304" pitchFamily="18" charset="0"/>
              </a:rPr>
              <a:t>be</a:t>
            </a:r>
            <a:r>
              <a:rPr lang="de-DE" sz="1600" dirty="0"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cs typeface="Times New Roman" panose="02020603050405020304" pitchFamily="18" charset="0"/>
              </a:rPr>
              <a:t>coherent</a:t>
            </a:r>
            <a:r>
              <a:rPr lang="de-DE" sz="1600" dirty="0">
                <a:cs typeface="Times New Roman" panose="02020603050405020304" pitchFamily="18" charset="0"/>
              </a:rPr>
              <a:t> on </a:t>
            </a:r>
            <a:r>
              <a:rPr lang="de-DE" sz="1600" dirty="0" err="1">
                <a:cs typeface="Times New Roman" panose="02020603050405020304" pitchFamily="18" charset="0"/>
              </a:rPr>
              <a:t>common</a:t>
            </a:r>
            <a:r>
              <a:rPr lang="de-DE" sz="1600" dirty="0"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cs typeface="Times New Roman" panose="02020603050405020304" pitchFamily="18" charset="0"/>
              </a:rPr>
              <a:t>topics</a:t>
            </a:r>
            <a:r>
              <a:rPr lang="de-DE" sz="1600" dirty="0">
                <a:cs typeface="Times New Roman" panose="02020603050405020304" pitchFamily="18" charset="0"/>
              </a:rPr>
              <a:t>: physics </a:t>
            </a:r>
            <a:r>
              <a:rPr lang="de-DE" sz="1600" dirty="0" err="1">
                <a:cs typeface="Times New Roman" panose="02020603050405020304" pitchFamily="18" charset="0"/>
              </a:rPr>
              <a:t>topics</a:t>
            </a:r>
            <a:r>
              <a:rPr lang="de-DE" sz="1600" dirty="0">
                <a:cs typeface="Times New Roman" panose="02020603050405020304" pitchFamily="18" charset="0"/>
              </a:rPr>
              <a:t>, </a:t>
            </a:r>
            <a:r>
              <a:rPr lang="de-DE" sz="1600" dirty="0" err="1">
                <a:ea typeface="Aptos" panose="020B0004020202020204" pitchFamily="34" charset="0"/>
                <a:cs typeface="Times New Roman" panose="02020603050405020304" pitchFamily="18" charset="0"/>
              </a:rPr>
              <a:t>computing</a:t>
            </a:r>
            <a:r>
              <a:rPr lang="de-DE" sz="1600" dirty="0"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600" dirty="0" err="1">
                <a:ea typeface="Aptos" panose="020B0004020202020204" pitchFamily="34" charset="0"/>
                <a:cs typeface="Times New Roman" panose="02020603050405020304" pitchFamily="18" charset="0"/>
              </a:rPr>
              <a:t>detector</a:t>
            </a:r>
            <a:r>
              <a:rPr lang="de-DE" sz="1600" dirty="0">
                <a:ea typeface="Aptos" panose="020B0004020202020204" pitchFamily="34" charset="0"/>
                <a:cs typeface="Times New Roman" panose="02020603050405020304" pitchFamily="18" charset="0"/>
              </a:rPr>
              <a:t> R&amp;D, the </a:t>
            </a:r>
            <a:r>
              <a:rPr lang="de-DE" sz="1600" dirty="0" err="1">
                <a:ea typeface="Aptos" panose="020B0004020202020204" pitchFamily="34" charset="0"/>
                <a:cs typeface="Times New Roman" panose="02020603050405020304" pitchFamily="18" charset="0"/>
              </a:rPr>
              <a:t>role</a:t>
            </a:r>
            <a:r>
              <a:rPr lang="de-DE" sz="1600" dirty="0">
                <a:ea typeface="Aptos" panose="020B0004020202020204" pitchFamily="34" charset="0"/>
                <a:cs typeface="Times New Roman" panose="02020603050405020304" pitchFamily="18" charset="0"/>
              </a:rPr>
              <a:t> of CERN,…</a:t>
            </a:r>
            <a:br>
              <a:rPr lang="de-DE" sz="1600" dirty="0"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GB" sz="1600" b="1" dirty="0"/>
          </a:p>
          <a:p>
            <a:r>
              <a:rPr lang="en-GB" sz="1600" b="1" dirty="0"/>
              <a:t>Four workshops:</a:t>
            </a:r>
          </a:p>
          <a:p>
            <a:pPr lvl="1"/>
            <a:r>
              <a:rPr lang="de-DE" sz="1600" b="1" dirty="0">
                <a:hlinkClick r:id="rId3"/>
              </a:rPr>
              <a:t>Future Collider @ CERN Community Event</a:t>
            </a:r>
            <a:r>
              <a:rPr lang="de-DE" sz="1600" dirty="0"/>
              <a:t>, Bonn, 22.-24.05.2024</a:t>
            </a:r>
            <a:endParaRPr lang="en-US" sz="1600" b="1" dirty="0">
              <a:hlinkClick r:id="" action="ppaction://noaction"/>
            </a:endParaRPr>
          </a:p>
          <a:p>
            <a:pPr lvl="1"/>
            <a:r>
              <a:rPr lang="en-US" sz="1600" b="1" dirty="0">
                <a:hlinkClick r:id="" action="ppaction://noaction"/>
              </a:rPr>
              <a:t>German strategy workshop "The Future of Non-Collider Particle Physics"</a:t>
            </a:r>
            <a:r>
              <a:rPr lang="en-US" sz="1600" b="1" dirty="0"/>
              <a:t>, </a:t>
            </a:r>
            <a:r>
              <a:rPr lang="en-US" sz="1600" dirty="0"/>
              <a:t>Bad Honnef, 22.-24.11.2024</a:t>
            </a:r>
            <a:endParaRPr lang="en-GB" sz="1600" b="1" dirty="0">
              <a:solidFill>
                <a:srgbClr val="00AEEF"/>
              </a:solidFill>
            </a:endParaRPr>
          </a:p>
          <a:p>
            <a:pPr lvl="1"/>
            <a:r>
              <a:rPr lang="en-US" sz="1600" b="1" dirty="0">
                <a:hlinkClick r:id="rId4"/>
              </a:rPr>
              <a:t>German strategy workshop "The future of Collider Physics"</a:t>
            </a:r>
            <a:r>
              <a:rPr lang="en-US" sz="1600" dirty="0"/>
              <a:t>, DESY, 27.-29.11.2024</a:t>
            </a:r>
            <a:endParaRPr lang="en-GB" sz="1600" b="1" dirty="0">
              <a:solidFill>
                <a:srgbClr val="00AEEF"/>
              </a:solidFill>
            </a:endParaRPr>
          </a:p>
          <a:p>
            <a:pPr lvl="1"/>
            <a:r>
              <a:rPr lang="en-US" sz="1600" b="1" dirty="0">
                <a:hlinkClick r:id="rId5"/>
              </a:rPr>
              <a:t>Concluding Workshop in preparation of the input to the ESPP update</a:t>
            </a:r>
            <a:r>
              <a:rPr lang="en-US" sz="1600" dirty="0"/>
              <a:t>, Bad Honnef, 19.-22.01.2025</a:t>
            </a:r>
            <a:br>
              <a:rPr lang="en-US" sz="1600" dirty="0"/>
            </a:br>
            <a:endParaRPr lang="en-US" sz="1600" dirty="0"/>
          </a:p>
          <a:p>
            <a:pPr lvl="1"/>
            <a:r>
              <a:rPr lang="en-US" sz="1400" dirty="0"/>
              <a:t>Workshops prepared by </a:t>
            </a:r>
            <a:r>
              <a:rPr lang="en-US" sz="1400" b="1" dirty="0" err="1"/>
              <a:t>organising</a:t>
            </a:r>
            <a:r>
              <a:rPr lang="en-US" sz="1400" b="1" dirty="0"/>
              <a:t> committees </a:t>
            </a:r>
            <a:r>
              <a:rPr lang="en-US" sz="1400" dirty="0"/>
              <a:t>with a wide representation of the community including representatives of KAT, </a:t>
            </a:r>
            <a:r>
              <a:rPr lang="en-US" sz="1400" dirty="0" err="1"/>
              <a:t>KHuK</a:t>
            </a:r>
            <a:r>
              <a:rPr lang="en-US" sz="1400" dirty="0"/>
              <a:t>, and </a:t>
            </a:r>
            <a:r>
              <a:rPr lang="en-US" sz="1400" dirty="0" err="1"/>
              <a:t>KfB</a:t>
            </a:r>
            <a:br>
              <a:rPr lang="en-US" sz="1400" dirty="0"/>
            </a:br>
            <a:endParaRPr lang="en-US" sz="1400" dirty="0"/>
          </a:p>
          <a:p>
            <a:pPr lvl="1"/>
            <a:r>
              <a:rPr lang="de-DE" sz="1400" b="1" dirty="0">
                <a:ea typeface="Aptos" panose="020B0004020202020204" pitchFamily="34" charset="0"/>
                <a:cs typeface="Times New Roman" panose="02020603050405020304" pitchFamily="18" charset="0"/>
              </a:rPr>
              <a:t>Summary </a:t>
            </a:r>
            <a:r>
              <a:rPr lang="de-DE" sz="1400" b="1" dirty="0" err="1">
                <a:ea typeface="Aptos" panose="020B0004020202020204" pitchFamily="34" charset="0"/>
                <a:cs typeface="Times New Roman" panose="02020603050405020304" pitchFamily="18" charset="0"/>
              </a:rPr>
              <a:t>documents</a:t>
            </a:r>
            <a:r>
              <a:rPr lang="de-DE" sz="1400" b="1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>
                <a:ea typeface="Aptos" panose="020B0004020202020204" pitchFamily="34" charset="0"/>
                <a:cs typeface="Times New Roman" panose="02020603050405020304" pitchFamily="18" charset="0"/>
              </a:rPr>
              <a:t>of the non-</a:t>
            </a:r>
            <a:r>
              <a:rPr lang="de-DE" sz="1400" dirty="0" err="1">
                <a:ea typeface="Aptos" panose="020B0004020202020204" pitchFamily="34" charset="0"/>
                <a:cs typeface="Times New Roman" panose="02020603050405020304" pitchFamily="18" charset="0"/>
              </a:rPr>
              <a:t>collider</a:t>
            </a:r>
            <a:r>
              <a:rPr lang="de-DE" sz="1400" dirty="0">
                <a:ea typeface="Aptos" panose="020B0004020202020204" pitchFamily="34" charset="0"/>
                <a:cs typeface="Times New Roman" panose="02020603050405020304" pitchFamily="18" charset="0"/>
              </a:rPr>
              <a:t> and the </a:t>
            </a:r>
            <a:r>
              <a:rPr lang="de-DE" sz="1400" dirty="0" err="1">
                <a:ea typeface="Aptos" panose="020B0004020202020204" pitchFamily="34" charset="0"/>
                <a:cs typeface="Times New Roman" panose="02020603050405020304" pitchFamily="18" charset="0"/>
              </a:rPr>
              <a:t>collider</a:t>
            </a:r>
            <a:r>
              <a:rPr lang="de-DE" sz="14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ea typeface="Aptos" panose="020B0004020202020204" pitchFamily="34" charset="0"/>
                <a:cs typeface="Times New Roman" panose="02020603050405020304" pitchFamily="18" charset="0"/>
              </a:rPr>
              <a:t>workshop</a:t>
            </a:r>
            <a:r>
              <a:rPr lang="de-DE" sz="14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ea typeface="Aptos" panose="020B0004020202020204" pitchFamily="34" charset="0"/>
                <a:cs typeface="Times New Roman" panose="02020603050405020304" pitchFamily="18" charset="0"/>
              </a:rPr>
              <a:t>were</a:t>
            </a:r>
            <a:r>
              <a:rPr lang="de-DE" sz="14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ea typeface="Aptos" panose="020B0004020202020204" pitchFamily="34" charset="0"/>
                <a:cs typeface="Times New Roman" panose="02020603050405020304" pitchFamily="18" charset="0"/>
              </a:rPr>
              <a:t>sent</a:t>
            </a:r>
            <a:r>
              <a:rPr lang="de-DE" sz="1400" dirty="0">
                <a:ea typeface="Aptos" panose="020B0004020202020204" pitchFamily="34" charset="0"/>
                <a:cs typeface="Times New Roman" panose="02020603050405020304" pitchFamily="18" charset="0"/>
              </a:rPr>
              <a:t> to the registered </a:t>
            </a:r>
            <a:r>
              <a:rPr lang="de-DE" sz="1400" dirty="0" err="1">
                <a:ea typeface="Aptos" panose="020B0004020202020204" pitchFamily="34" charset="0"/>
                <a:cs typeface="Times New Roman" panose="02020603050405020304" pitchFamily="18" charset="0"/>
              </a:rPr>
              <a:t>participants</a:t>
            </a:r>
            <a:r>
              <a:rPr lang="de-DE" sz="1400" dirty="0">
                <a:ea typeface="Aptos" panose="020B0004020202020204" pitchFamily="34" charset="0"/>
                <a:cs typeface="Times New Roman" panose="02020603050405020304" pitchFamily="18" charset="0"/>
              </a:rPr>
              <a:t> of </a:t>
            </a:r>
            <a:r>
              <a:rPr lang="de-DE" sz="1400" dirty="0" err="1">
                <a:ea typeface="Aptos" panose="020B0004020202020204" pitchFamily="34" charset="0"/>
                <a:cs typeface="Times New Roman" panose="02020603050405020304" pitchFamily="18" charset="0"/>
              </a:rPr>
              <a:t>this</a:t>
            </a:r>
            <a:r>
              <a:rPr lang="de-DE" sz="14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ea typeface="Aptos" panose="020B0004020202020204" pitchFamily="34" charset="0"/>
                <a:cs typeface="Times New Roman" panose="02020603050405020304" pitchFamily="18" charset="0"/>
              </a:rPr>
              <a:t>concluding</a:t>
            </a:r>
            <a:r>
              <a:rPr lang="de-DE" sz="14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ea typeface="Aptos" panose="020B0004020202020204" pitchFamily="34" charset="0"/>
                <a:cs typeface="Times New Roman" panose="02020603050405020304" pitchFamily="18" charset="0"/>
              </a:rPr>
              <a:t>workshop</a:t>
            </a:r>
            <a:endParaRPr lang="de-DE" sz="14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b="1" dirty="0">
              <a:solidFill>
                <a:srgbClr val="00AEEF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EB255A-5854-4C4E-ADB3-AA2369270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20.1.2025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9AFB41-CA87-472B-B43E-99BE9E6CC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581A-7CE5-4B1E-A890-863265EC3CD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80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44E296-8CDF-4912-9F96-39DCA3798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Preparation of the Input Document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BF9AFE-6F1A-43EE-9B76-B0D10BF38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058" y="1193369"/>
            <a:ext cx="9657840" cy="5127917"/>
          </a:xfrm>
        </p:spPr>
        <p:txBody>
          <a:bodyPr>
            <a:normAutofit/>
          </a:bodyPr>
          <a:lstStyle/>
          <a:p>
            <a:r>
              <a:rPr lang="de-DE" sz="1600" b="1" dirty="0" err="1">
                <a:ea typeface="Aptos" panose="020B0004020202020204" pitchFamily="34" charset="0"/>
                <a:cs typeface="Times New Roman" panose="02020603050405020304" pitchFamily="18" charset="0"/>
              </a:rPr>
              <a:t>Concluding</a:t>
            </a:r>
            <a:r>
              <a:rPr lang="de-DE" sz="1600" b="1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600" b="1" dirty="0" err="1">
                <a:ea typeface="Aptos" panose="020B0004020202020204" pitchFamily="34" charset="0"/>
                <a:cs typeface="Times New Roman" panose="02020603050405020304" pitchFamily="18" charset="0"/>
              </a:rPr>
              <a:t>workshop</a:t>
            </a:r>
            <a:r>
              <a:rPr lang="de-DE" sz="1600" b="1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600" b="1" dirty="0" err="1">
                <a:ea typeface="Aptos" panose="020B0004020202020204" pitchFamily="34" charset="0"/>
                <a:cs typeface="Times New Roman" panose="02020603050405020304" pitchFamily="18" charset="0"/>
              </a:rPr>
              <a:t>prepares</a:t>
            </a:r>
            <a:r>
              <a:rPr lang="de-DE" sz="1600" b="1" dirty="0">
                <a:ea typeface="Aptos" panose="020B0004020202020204" pitchFamily="34" charset="0"/>
                <a:cs typeface="Times New Roman" panose="02020603050405020304" pitchFamily="18" charset="0"/>
              </a:rPr>
              <a:t> the „</a:t>
            </a:r>
            <a:r>
              <a:rPr lang="en-US" sz="1600" b="1" i="1" dirty="0">
                <a:ea typeface="Aptos" panose="020B0004020202020204" pitchFamily="34" charset="0"/>
                <a:cs typeface="Times New Roman" panose="02020603050405020304" pitchFamily="18" charset="0"/>
              </a:rPr>
              <a:t>Statement by the German Particle Physics Community as Input to the Update of the European Strategy for Particle Physics</a:t>
            </a:r>
            <a:r>
              <a:rPr lang="en-US" sz="1600" b="1" dirty="0">
                <a:ea typeface="Aptos" panose="020B0004020202020204" pitchFamily="34" charset="0"/>
                <a:cs typeface="Times New Roman" panose="02020603050405020304" pitchFamily="18" charset="0"/>
              </a:rPr>
              <a:t>”</a:t>
            </a:r>
            <a:endParaRPr lang="de-DE" sz="1600" b="1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de-DE" sz="1600" dirty="0" err="1">
                <a:ea typeface="Aptos" panose="020B0004020202020204" pitchFamily="34" charset="0"/>
                <a:cs typeface="Times New Roman" panose="02020603050405020304" pitchFamily="18" charset="0"/>
              </a:rPr>
              <a:t>representatives</a:t>
            </a:r>
            <a:r>
              <a:rPr lang="de-DE" sz="1600" dirty="0">
                <a:ea typeface="Aptos" panose="020B0004020202020204" pitchFamily="34" charset="0"/>
                <a:cs typeface="Times New Roman" panose="02020603050405020304" pitchFamily="18" charset="0"/>
              </a:rPr>
              <a:t> of KAT, </a:t>
            </a:r>
            <a:r>
              <a:rPr lang="de-DE" sz="1600" dirty="0" err="1">
                <a:ea typeface="Aptos" panose="020B0004020202020204" pitchFamily="34" charset="0"/>
                <a:cs typeface="Times New Roman" panose="02020603050405020304" pitchFamily="18" charset="0"/>
              </a:rPr>
              <a:t>KHuK</a:t>
            </a:r>
            <a:r>
              <a:rPr lang="de-DE" sz="1600" dirty="0">
                <a:ea typeface="Aptos" panose="020B0004020202020204" pitchFamily="34" charset="0"/>
                <a:cs typeface="Times New Roman" panose="02020603050405020304" pitchFamily="18" charset="0"/>
              </a:rPr>
              <a:t>, and </a:t>
            </a:r>
            <a:r>
              <a:rPr lang="de-DE" sz="1600" dirty="0" err="1">
                <a:ea typeface="Aptos" panose="020B0004020202020204" pitchFamily="34" charset="0"/>
                <a:cs typeface="Times New Roman" panose="02020603050405020304" pitchFamily="18" charset="0"/>
              </a:rPr>
              <a:t>KfB</a:t>
            </a:r>
            <a:r>
              <a:rPr lang="de-DE" sz="16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a typeface="Aptos" panose="020B0004020202020204" pitchFamily="34" charset="0"/>
                <a:cs typeface="Times New Roman" panose="02020603050405020304" pitchFamily="18" charset="0"/>
              </a:rPr>
              <a:t>participate</a:t>
            </a:r>
            <a:r>
              <a:rPr lang="de-DE" sz="1600" dirty="0">
                <a:ea typeface="Aptos" panose="020B0004020202020204" pitchFamily="34" charset="0"/>
                <a:cs typeface="Times New Roman" panose="02020603050405020304" pitchFamily="18" charset="0"/>
              </a:rPr>
              <a:t> and </a:t>
            </a:r>
            <a:r>
              <a:rPr lang="de-DE" sz="1600" dirty="0" err="1">
                <a:ea typeface="Aptos" panose="020B0004020202020204" pitchFamily="34" charset="0"/>
                <a:cs typeface="Times New Roman" panose="02020603050405020304" pitchFamily="18" charset="0"/>
              </a:rPr>
              <a:t>present</a:t>
            </a:r>
            <a:r>
              <a:rPr lang="de-DE" sz="1600" dirty="0">
                <a:ea typeface="Aptos" panose="020B0004020202020204" pitchFamily="34" charset="0"/>
                <a:cs typeface="Times New Roman" panose="02020603050405020304" pitchFamily="18" charset="0"/>
              </a:rPr>
              <a:t> the </a:t>
            </a:r>
            <a:r>
              <a:rPr lang="de-DE" sz="1600" dirty="0" err="1">
                <a:ea typeface="Aptos" panose="020B0004020202020204" pitchFamily="34" charset="0"/>
                <a:cs typeface="Times New Roman" panose="02020603050405020304" pitchFamily="18" charset="0"/>
              </a:rPr>
              <a:t>views</a:t>
            </a:r>
            <a:r>
              <a:rPr lang="de-DE" sz="1600" dirty="0">
                <a:ea typeface="Aptos" panose="020B0004020202020204" pitchFamily="34" charset="0"/>
                <a:cs typeface="Times New Roman" panose="02020603050405020304" pitchFamily="18" charset="0"/>
              </a:rPr>
              <a:t> of </a:t>
            </a:r>
            <a:r>
              <a:rPr lang="de-DE" sz="1600" dirty="0" err="1">
                <a:ea typeface="Aptos" panose="020B0004020202020204" pitchFamily="34" charset="0"/>
                <a:cs typeface="Times New Roman" panose="02020603050405020304" pitchFamily="18" charset="0"/>
              </a:rPr>
              <a:t>their</a:t>
            </a:r>
            <a:r>
              <a:rPr lang="de-DE" sz="16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a typeface="Aptos" panose="020B0004020202020204" pitchFamily="34" charset="0"/>
                <a:cs typeface="Times New Roman" panose="02020603050405020304" pitchFamily="18" charset="0"/>
              </a:rPr>
              <a:t>committees</a:t>
            </a:r>
            <a:endParaRPr lang="de-DE" sz="16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de-DE" sz="1600" dirty="0" err="1">
                <a:ea typeface="Aptos" panose="020B0004020202020204" pitchFamily="34" charset="0"/>
                <a:cs typeface="Times New Roman" panose="02020603050405020304" pitchFamily="18" charset="0"/>
              </a:rPr>
              <a:t>only</a:t>
            </a:r>
            <a:r>
              <a:rPr lang="de-DE" sz="1600" dirty="0">
                <a:ea typeface="Aptos" panose="020B0004020202020204" pitchFamily="34" charset="0"/>
                <a:cs typeface="Times New Roman" panose="02020603050405020304" pitchFamily="18" charset="0"/>
              </a:rPr>
              <a:t> registered </a:t>
            </a:r>
            <a:r>
              <a:rPr lang="de-DE" sz="1600" dirty="0" err="1">
                <a:ea typeface="Aptos" panose="020B0004020202020204" pitchFamily="34" charset="0"/>
                <a:cs typeface="Times New Roman" panose="02020603050405020304" pitchFamily="18" charset="0"/>
              </a:rPr>
              <a:t>participants</a:t>
            </a:r>
            <a:r>
              <a:rPr lang="de-DE" sz="1600" dirty="0">
                <a:ea typeface="Aptos" panose="020B0004020202020204" pitchFamily="34" charset="0"/>
                <a:cs typeface="Times New Roman" panose="02020603050405020304" pitchFamily="18" charset="0"/>
              </a:rPr>
              <a:t> of </a:t>
            </a:r>
            <a:r>
              <a:rPr lang="de-DE" sz="1600" dirty="0" err="1">
                <a:ea typeface="Aptos" panose="020B0004020202020204" pitchFamily="34" charset="0"/>
                <a:cs typeface="Times New Roman" panose="02020603050405020304" pitchFamily="18" charset="0"/>
              </a:rPr>
              <a:t>concluding</a:t>
            </a:r>
            <a:r>
              <a:rPr lang="de-DE" sz="16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a typeface="Aptos" panose="020B0004020202020204" pitchFamily="34" charset="0"/>
                <a:cs typeface="Times New Roman" panose="02020603050405020304" pitchFamily="18" charset="0"/>
              </a:rPr>
              <a:t>workshop</a:t>
            </a:r>
            <a:r>
              <a:rPr lang="de-DE" sz="1600" dirty="0">
                <a:ea typeface="Aptos" panose="020B0004020202020204" pitchFamily="34" charset="0"/>
                <a:cs typeface="Times New Roman" panose="02020603050405020304" pitchFamily="18" charset="0"/>
              </a:rPr>
              <a:t> will </a:t>
            </a:r>
            <a:r>
              <a:rPr lang="de-DE" sz="1600" dirty="0" err="1">
                <a:ea typeface="Aptos" panose="020B0004020202020204" pitchFamily="34" charset="0"/>
                <a:cs typeface="Times New Roman" panose="02020603050405020304" pitchFamily="18" charset="0"/>
              </a:rPr>
              <a:t>receive</a:t>
            </a:r>
            <a:r>
              <a:rPr lang="de-DE" sz="16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a typeface="Aptos" panose="020B0004020202020204" pitchFamily="34" charset="0"/>
                <a:cs typeface="Times New Roman" panose="02020603050405020304" pitchFamily="18" charset="0"/>
              </a:rPr>
              <a:t>communication</a:t>
            </a:r>
            <a:r>
              <a:rPr lang="de-DE" sz="1600" dirty="0">
                <a:ea typeface="Aptos" panose="020B0004020202020204" pitchFamily="34" charset="0"/>
                <a:cs typeface="Times New Roman" panose="02020603050405020304" pitchFamily="18" charset="0"/>
              </a:rPr>
              <a:t> on </a:t>
            </a:r>
            <a:r>
              <a:rPr lang="de-DE" sz="1600" dirty="0" err="1">
                <a:ea typeface="Aptos" panose="020B0004020202020204" pitchFamily="34" charset="0"/>
                <a:cs typeface="Times New Roman" panose="02020603050405020304" pitchFamily="18" charset="0"/>
              </a:rPr>
              <a:t>this</a:t>
            </a:r>
            <a:r>
              <a:rPr lang="de-DE" sz="16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a typeface="Aptos" panose="020B0004020202020204" pitchFamily="34" charset="0"/>
                <a:cs typeface="Times New Roman" panose="02020603050405020304" pitchFamily="18" charset="0"/>
              </a:rPr>
              <a:t>statement</a:t>
            </a:r>
            <a:endParaRPr lang="de-DE" sz="16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de-DE" sz="1600" dirty="0" err="1">
                <a:ea typeface="Aptos" panose="020B0004020202020204" pitchFamily="34" charset="0"/>
                <a:cs typeface="Times New Roman" panose="02020603050405020304" pitchFamily="18" charset="0"/>
              </a:rPr>
              <a:t>no</a:t>
            </a:r>
            <a:r>
              <a:rPr lang="de-DE" sz="16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a typeface="Aptos" panose="020B0004020202020204" pitchFamily="34" charset="0"/>
                <a:cs typeface="Times New Roman" panose="02020603050405020304" pitchFamily="18" charset="0"/>
              </a:rPr>
              <a:t>new</a:t>
            </a:r>
            <a:r>
              <a:rPr lang="de-DE" sz="16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a typeface="Aptos" panose="020B0004020202020204" pitchFamily="34" charset="0"/>
                <a:cs typeface="Times New Roman" panose="02020603050405020304" pitchFamily="18" charset="0"/>
              </a:rPr>
              <a:t>aspects</a:t>
            </a:r>
            <a:r>
              <a:rPr lang="de-DE" sz="1600" dirty="0">
                <a:ea typeface="Aptos" panose="020B0004020202020204" pitchFamily="34" charset="0"/>
                <a:cs typeface="Times New Roman" panose="02020603050405020304" pitchFamily="18" charset="0"/>
              </a:rPr>
              <a:t> will </a:t>
            </a:r>
            <a:r>
              <a:rPr lang="de-DE" sz="1600" dirty="0" err="1">
                <a:ea typeface="Aptos" panose="020B0004020202020204" pitchFamily="34" charset="0"/>
                <a:cs typeface="Times New Roman" panose="02020603050405020304" pitchFamily="18" charset="0"/>
              </a:rPr>
              <a:t>be</a:t>
            </a:r>
            <a:r>
              <a:rPr lang="de-DE" sz="16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a typeface="Aptos" panose="020B0004020202020204" pitchFamily="34" charset="0"/>
                <a:cs typeface="Times New Roman" panose="02020603050405020304" pitchFamily="18" charset="0"/>
              </a:rPr>
              <a:t>accepted</a:t>
            </a:r>
            <a:r>
              <a:rPr lang="de-DE" sz="1600" dirty="0">
                <a:ea typeface="Aptos" panose="020B0004020202020204" pitchFamily="34" charset="0"/>
                <a:cs typeface="Times New Roman" panose="02020603050405020304" pitchFamily="18" charset="0"/>
              </a:rPr>
              <a:t> for the March 31 </a:t>
            </a:r>
            <a:r>
              <a:rPr lang="de-DE" sz="1600" dirty="0" err="1">
                <a:ea typeface="Aptos" panose="020B0004020202020204" pitchFamily="34" charset="0"/>
                <a:cs typeface="Times New Roman" panose="02020603050405020304" pitchFamily="18" charset="0"/>
              </a:rPr>
              <a:t>input</a:t>
            </a:r>
            <a:r>
              <a:rPr lang="de-DE" sz="16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a typeface="Aptos" panose="020B0004020202020204" pitchFamily="34" charset="0"/>
                <a:cs typeface="Times New Roman" panose="02020603050405020304" pitchFamily="18" charset="0"/>
              </a:rPr>
              <a:t>document</a:t>
            </a:r>
            <a:r>
              <a:rPr lang="de-DE" sz="1600" dirty="0">
                <a:ea typeface="Aptos" panose="020B0004020202020204" pitchFamily="34" charset="0"/>
                <a:cs typeface="Times New Roman" panose="02020603050405020304" pitchFamily="18" charset="0"/>
              </a:rPr>
              <a:t> after the </a:t>
            </a:r>
            <a:r>
              <a:rPr lang="de-DE" sz="1600" dirty="0" err="1">
                <a:ea typeface="Aptos" panose="020B0004020202020204" pitchFamily="34" charset="0"/>
                <a:cs typeface="Times New Roman" panose="02020603050405020304" pitchFamily="18" charset="0"/>
              </a:rPr>
              <a:t>concluding</a:t>
            </a:r>
            <a:r>
              <a:rPr lang="de-DE" sz="16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a typeface="Aptos" panose="020B0004020202020204" pitchFamily="34" charset="0"/>
                <a:cs typeface="Times New Roman" panose="02020603050405020304" pitchFamily="18" charset="0"/>
              </a:rPr>
              <a:t>workshop</a:t>
            </a:r>
            <a:r>
              <a:rPr lang="de-DE" sz="16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br>
              <a:rPr lang="de-DE" sz="1600" dirty="0"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de-DE" sz="16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de-DE" sz="1600" b="1" dirty="0">
                <a:ea typeface="Aptos" panose="020B0004020202020204" pitchFamily="34" charset="0"/>
                <a:cs typeface="Times New Roman" panose="02020603050405020304" pitchFamily="18" charset="0"/>
              </a:rPr>
              <a:t>Talks at the </a:t>
            </a:r>
            <a:r>
              <a:rPr lang="de-DE" sz="1600" b="1" dirty="0" err="1">
                <a:ea typeface="Aptos" panose="020B0004020202020204" pitchFamily="34" charset="0"/>
                <a:cs typeface="Times New Roman" panose="02020603050405020304" pitchFamily="18" charset="0"/>
              </a:rPr>
              <a:t>concluding</a:t>
            </a:r>
            <a:r>
              <a:rPr lang="de-DE" sz="1600" b="1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600" b="1" dirty="0" err="1">
                <a:ea typeface="Aptos" panose="020B0004020202020204" pitchFamily="34" charset="0"/>
                <a:cs typeface="Times New Roman" panose="02020603050405020304" pitchFamily="18" charset="0"/>
              </a:rPr>
              <a:t>workshop</a:t>
            </a:r>
            <a:r>
              <a:rPr lang="de-DE" sz="1600" b="1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600" b="1" dirty="0" err="1">
                <a:ea typeface="Aptos" panose="020B0004020202020204" pitchFamily="34" charset="0"/>
                <a:cs typeface="Times New Roman" panose="02020603050405020304" pitchFamily="18" charset="0"/>
              </a:rPr>
              <a:t>shall</a:t>
            </a:r>
            <a:r>
              <a:rPr lang="de-DE" sz="1600" b="1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600" b="1" dirty="0" err="1">
                <a:ea typeface="Aptos" panose="020B0004020202020204" pitchFamily="34" charset="0"/>
                <a:cs typeface="Times New Roman" panose="02020603050405020304" pitchFamily="18" charset="0"/>
              </a:rPr>
              <a:t>propose</a:t>
            </a:r>
            <a:r>
              <a:rPr lang="de-DE" sz="1600" b="1" dirty="0"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600" b="1" dirty="0" err="1">
                <a:ea typeface="Aptos" panose="020B0004020202020204" pitchFamily="34" charset="0"/>
                <a:cs typeface="Times New Roman" panose="02020603050405020304" pitchFamily="18" charset="0"/>
              </a:rPr>
              <a:t>motivate</a:t>
            </a:r>
            <a:r>
              <a:rPr lang="de-DE" sz="1600" b="1" dirty="0">
                <a:ea typeface="Aptos" panose="020B0004020202020204" pitchFamily="34" charset="0"/>
                <a:cs typeface="Times New Roman" panose="02020603050405020304" pitchFamily="18" charset="0"/>
              </a:rPr>
              <a:t> and </a:t>
            </a:r>
            <a:r>
              <a:rPr lang="de-DE" sz="1600" b="1" dirty="0" err="1">
                <a:ea typeface="Aptos" panose="020B0004020202020204" pitchFamily="34" charset="0"/>
                <a:cs typeface="Times New Roman" panose="02020603050405020304" pitchFamily="18" charset="0"/>
              </a:rPr>
              <a:t>justify</a:t>
            </a:r>
            <a:r>
              <a:rPr lang="de-DE" sz="1600" b="1" dirty="0">
                <a:ea typeface="Aptos" panose="020B0004020202020204" pitchFamily="34" charset="0"/>
                <a:cs typeface="Times New Roman" panose="02020603050405020304" pitchFamily="18" charset="0"/>
              </a:rPr>
              <a:t> draft </a:t>
            </a:r>
            <a:r>
              <a:rPr lang="de-DE" sz="1600" b="1" dirty="0" err="1">
                <a:ea typeface="Aptos" panose="020B0004020202020204" pitchFamily="34" charset="0"/>
                <a:cs typeface="Times New Roman" panose="02020603050405020304" pitchFamily="18" charset="0"/>
              </a:rPr>
              <a:t>sections</a:t>
            </a:r>
            <a:r>
              <a:rPr lang="de-DE" sz="1600" b="1" dirty="0">
                <a:ea typeface="Aptos" panose="020B0004020202020204" pitchFamily="34" charset="0"/>
                <a:cs typeface="Times New Roman" panose="02020603050405020304" pitchFamily="18" charset="0"/>
              </a:rPr>
              <a:t> for the </a:t>
            </a:r>
            <a:r>
              <a:rPr lang="de-DE" sz="1600" b="1" dirty="0" err="1">
                <a:ea typeface="Aptos" panose="020B0004020202020204" pitchFamily="34" charset="0"/>
                <a:cs typeface="Times New Roman" panose="02020603050405020304" pitchFamily="18" charset="0"/>
              </a:rPr>
              <a:t>input</a:t>
            </a:r>
            <a:r>
              <a:rPr lang="de-DE" sz="1600" b="1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600" b="1" dirty="0" err="1">
                <a:ea typeface="Aptos" panose="020B0004020202020204" pitchFamily="34" charset="0"/>
                <a:cs typeface="Times New Roman" panose="02020603050405020304" pitchFamily="18" charset="0"/>
              </a:rPr>
              <a:t>document</a:t>
            </a:r>
            <a:br>
              <a:rPr lang="de-DE" sz="1600" b="1" dirty="0"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de-DE" sz="1600" b="1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de-DE" sz="1600" b="1" dirty="0" err="1">
                <a:ea typeface="Aptos" panose="020B0004020202020204" pitchFamily="34" charset="0"/>
                <a:cs typeface="Times New Roman" panose="02020603050405020304" pitchFamily="18" charset="0"/>
              </a:rPr>
              <a:t>Several</a:t>
            </a:r>
            <a:r>
              <a:rPr lang="de-DE" sz="1600" b="1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600" b="1" dirty="0" err="1">
                <a:ea typeface="Aptos" panose="020B0004020202020204" pitchFamily="34" charset="0"/>
                <a:cs typeface="Times New Roman" panose="02020603050405020304" pitchFamily="18" charset="0"/>
              </a:rPr>
              <a:t>discussion</a:t>
            </a:r>
            <a:r>
              <a:rPr lang="de-DE" sz="1600" b="1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600" b="1" dirty="0" err="1">
                <a:ea typeface="Aptos" panose="020B0004020202020204" pitchFamily="34" charset="0"/>
                <a:cs typeface="Times New Roman" panose="02020603050405020304" pitchFamily="18" charset="0"/>
              </a:rPr>
              <a:t>sessions</a:t>
            </a:r>
            <a:r>
              <a:rPr lang="de-DE" sz="1600" b="1" dirty="0">
                <a:ea typeface="Aptos" panose="020B0004020202020204" pitchFamily="34" charset="0"/>
                <a:cs typeface="Times New Roman" panose="02020603050405020304" pitchFamily="18" charset="0"/>
              </a:rPr>
              <a:t> to </a:t>
            </a:r>
            <a:r>
              <a:rPr lang="de-DE" sz="1600" b="1" dirty="0" err="1">
                <a:ea typeface="Aptos" panose="020B0004020202020204" pitchFamily="34" charset="0"/>
                <a:cs typeface="Times New Roman" panose="02020603050405020304" pitchFamily="18" charset="0"/>
              </a:rPr>
              <a:t>agree</a:t>
            </a:r>
            <a:r>
              <a:rPr lang="de-DE" sz="1600" b="1" dirty="0">
                <a:ea typeface="Aptos" panose="020B0004020202020204" pitchFamily="34" charset="0"/>
                <a:cs typeface="Times New Roman" panose="02020603050405020304" pitchFamily="18" charset="0"/>
              </a:rPr>
              <a:t> on a draft </a:t>
            </a:r>
            <a:r>
              <a:rPr lang="de-DE" sz="1600" b="1" dirty="0" err="1">
                <a:ea typeface="Aptos" panose="020B0004020202020204" pitchFamily="34" charset="0"/>
                <a:cs typeface="Times New Roman" panose="02020603050405020304" pitchFamily="18" charset="0"/>
              </a:rPr>
              <a:t>input</a:t>
            </a:r>
            <a:r>
              <a:rPr lang="de-DE" sz="1600" b="1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600" b="1" dirty="0" err="1">
                <a:ea typeface="Aptos" panose="020B0004020202020204" pitchFamily="34" charset="0"/>
                <a:cs typeface="Times New Roman" panose="02020603050405020304" pitchFamily="18" charset="0"/>
              </a:rPr>
              <a:t>document</a:t>
            </a:r>
            <a:endParaRPr lang="de-DE" sz="1600" b="1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de-DE" sz="1600" b="1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de-DE" sz="1600" b="1" dirty="0">
                <a:ea typeface="Aptos" panose="020B0004020202020204" pitchFamily="34" charset="0"/>
                <a:cs typeface="Times New Roman" panose="02020603050405020304" pitchFamily="18" charset="0"/>
              </a:rPr>
              <a:t>Editorial team: </a:t>
            </a:r>
            <a:r>
              <a:rPr lang="de-DE" sz="1600" dirty="0">
                <a:ea typeface="Aptos" panose="020B0004020202020204" pitchFamily="34" charset="0"/>
                <a:cs typeface="Times New Roman" panose="02020603050405020304" pitchFamily="18" charset="0"/>
              </a:rPr>
              <a:t>Maggie Mühlleitner, Hans-Christian Schultz-Coulon, Lutz Feld</a:t>
            </a:r>
            <a:br>
              <a:rPr lang="de-DE" sz="1600" b="1" dirty="0"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de-DE" sz="1600" b="1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de-DE" sz="1600" b="1" dirty="0">
                <a:cs typeface="Times New Roman" panose="02020603050405020304" pitchFamily="18" charset="0"/>
              </a:rPr>
              <a:t>After the </a:t>
            </a:r>
            <a:r>
              <a:rPr lang="de-DE" sz="1600" b="1" dirty="0" err="1">
                <a:cs typeface="Times New Roman" panose="02020603050405020304" pitchFamily="18" charset="0"/>
              </a:rPr>
              <a:t>concluding</a:t>
            </a:r>
            <a:r>
              <a:rPr lang="de-DE" sz="1600" b="1" dirty="0">
                <a:cs typeface="Times New Roman" panose="02020603050405020304" pitchFamily="18" charset="0"/>
              </a:rPr>
              <a:t> </a:t>
            </a:r>
            <a:r>
              <a:rPr lang="de-DE" sz="1600" b="1" dirty="0" err="1">
                <a:cs typeface="Times New Roman" panose="02020603050405020304" pitchFamily="18" charset="0"/>
              </a:rPr>
              <a:t>workshop</a:t>
            </a:r>
            <a:r>
              <a:rPr lang="de-DE" sz="1600" b="1" dirty="0">
                <a:cs typeface="Times New Roman" panose="02020603050405020304" pitchFamily="18" charset="0"/>
              </a:rPr>
              <a:t> the </a:t>
            </a:r>
            <a:r>
              <a:rPr lang="de-DE" sz="1600" b="1" dirty="0" err="1">
                <a:cs typeface="Times New Roman" panose="02020603050405020304" pitchFamily="18" charset="0"/>
              </a:rPr>
              <a:t>input</a:t>
            </a:r>
            <a:r>
              <a:rPr lang="de-DE" sz="1600" b="1" dirty="0">
                <a:cs typeface="Times New Roman" panose="02020603050405020304" pitchFamily="18" charset="0"/>
              </a:rPr>
              <a:t> </a:t>
            </a:r>
            <a:r>
              <a:rPr lang="de-DE" sz="1600" b="1" dirty="0" err="1">
                <a:cs typeface="Times New Roman" panose="02020603050405020304" pitchFamily="18" charset="0"/>
              </a:rPr>
              <a:t>document</a:t>
            </a:r>
            <a:r>
              <a:rPr lang="de-DE" sz="1600" b="1" dirty="0">
                <a:cs typeface="Times New Roman" panose="02020603050405020304" pitchFamily="18" charset="0"/>
              </a:rPr>
              <a:t> will </a:t>
            </a:r>
            <a:r>
              <a:rPr lang="de-DE" sz="1600" b="1" dirty="0" err="1">
                <a:cs typeface="Times New Roman" panose="02020603050405020304" pitchFamily="18" charset="0"/>
              </a:rPr>
              <a:t>be</a:t>
            </a:r>
            <a:endParaRPr lang="de-DE" sz="1600" b="1" dirty="0">
              <a:cs typeface="Times New Roman" panose="02020603050405020304" pitchFamily="18" charset="0"/>
            </a:endParaRPr>
          </a:p>
          <a:p>
            <a:pPr lvl="1"/>
            <a:r>
              <a:rPr lang="de-DE" sz="1600" dirty="0" err="1">
                <a:cs typeface="Times New Roman" panose="02020603050405020304" pitchFamily="18" charset="0"/>
              </a:rPr>
              <a:t>iterated</a:t>
            </a:r>
            <a:r>
              <a:rPr lang="de-DE" sz="1600" dirty="0">
                <a:cs typeface="Times New Roman" panose="02020603050405020304" pitchFamily="18" charset="0"/>
              </a:rPr>
              <a:t> in KET and </a:t>
            </a:r>
            <a:r>
              <a:rPr lang="de-DE" sz="1600" dirty="0" err="1">
                <a:cs typeface="Times New Roman" panose="02020603050405020304" pitchFamily="18" charset="0"/>
              </a:rPr>
              <a:t>provided</a:t>
            </a:r>
            <a:r>
              <a:rPr lang="de-DE" sz="1600" dirty="0">
                <a:cs typeface="Times New Roman" panose="02020603050405020304" pitchFamily="18" charset="0"/>
              </a:rPr>
              <a:t> for </a:t>
            </a:r>
            <a:r>
              <a:rPr lang="de-DE" sz="1600" dirty="0" err="1">
                <a:cs typeface="Times New Roman" panose="02020603050405020304" pitchFamily="18" charset="0"/>
              </a:rPr>
              <a:t>information</a:t>
            </a:r>
            <a:r>
              <a:rPr lang="de-DE" sz="1600" dirty="0">
                <a:cs typeface="Times New Roman" panose="02020603050405020304" pitchFamily="18" charset="0"/>
              </a:rPr>
              <a:t> to the </a:t>
            </a:r>
            <a:r>
              <a:rPr lang="de-DE" sz="1600" dirty="0" err="1">
                <a:cs typeface="Times New Roman" panose="02020603050405020304" pitchFamily="18" charset="0"/>
              </a:rPr>
              <a:t>chairs</a:t>
            </a:r>
            <a:r>
              <a:rPr lang="de-DE" sz="1600" dirty="0">
                <a:cs typeface="Times New Roman" panose="02020603050405020304" pitchFamily="18" charset="0"/>
              </a:rPr>
              <a:t> of the </a:t>
            </a:r>
            <a:r>
              <a:rPr lang="de-DE" sz="1600" dirty="0" err="1">
                <a:cs typeface="Times New Roman" panose="02020603050405020304" pitchFamily="18" charset="0"/>
              </a:rPr>
              <a:t>other</a:t>
            </a:r>
            <a:r>
              <a:rPr lang="de-DE" sz="1600" dirty="0"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cs typeface="Times New Roman" panose="02020603050405020304" pitchFamily="18" charset="0"/>
              </a:rPr>
              <a:t>committees</a:t>
            </a:r>
            <a:endParaRPr lang="de-DE" sz="1600" dirty="0">
              <a:cs typeface="Times New Roman" panose="02020603050405020304" pitchFamily="18" charset="0"/>
            </a:endParaRPr>
          </a:p>
          <a:p>
            <a:pPr lvl="1"/>
            <a:r>
              <a:rPr lang="de-DE" sz="1600" dirty="0" err="1">
                <a:cs typeface="Times New Roman" panose="02020603050405020304" pitchFamily="18" charset="0"/>
              </a:rPr>
              <a:t>iterated</a:t>
            </a:r>
            <a:r>
              <a:rPr lang="de-DE" sz="1600" dirty="0"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cs typeface="Times New Roman" panose="02020603050405020304" pitchFamily="18" charset="0"/>
              </a:rPr>
              <a:t>among</a:t>
            </a:r>
            <a:r>
              <a:rPr lang="de-DE" sz="1600" dirty="0"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cs typeface="Times New Roman" panose="02020603050405020304" pitchFamily="18" charset="0"/>
              </a:rPr>
              <a:t>participants</a:t>
            </a:r>
            <a:r>
              <a:rPr lang="de-DE" sz="1600" dirty="0">
                <a:cs typeface="Times New Roman" panose="02020603050405020304" pitchFamily="18" charset="0"/>
              </a:rPr>
              <a:t> of the </a:t>
            </a:r>
            <a:r>
              <a:rPr lang="de-DE" sz="1600" dirty="0" err="1">
                <a:cs typeface="Times New Roman" panose="02020603050405020304" pitchFamily="18" charset="0"/>
              </a:rPr>
              <a:t>concluding</a:t>
            </a:r>
            <a:r>
              <a:rPr lang="de-DE" sz="1600" dirty="0"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cs typeface="Times New Roman" panose="02020603050405020304" pitchFamily="18" charset="0"/>
              </a:rPr>
              <a:t>workshop</a:t>
            </a:r>
            <a:r>
              <a:rPr lang="de-DE" sz="1600" dirty="0"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de-DE" sz="1600" dirty="0" err="1">
                <a:cs typeface="Times New Roman" panose="02020603050405020304" pitchFamily="18" charset="0"/>
              </a:rPr>
              <a:t>finally</a:t>
            </a:r>
            <a:r>
              <a:rPr lang="de-DE" sz="1600" dirty="0"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cs typeface="Times New Roman" panose="02020603050405020304" pitchFamily="18" charset="0"/>
              </a:rPr>
              <a:t>approved</a:t>
            </a:r>
            <a:r>
              <a:rPr lang="de-DE" sz="1600" dirty="0"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cs typeface="Times New Roman" panose="02020603050405020304" pitchFamily="18" charset="0"/>
              </a:rPr>
              <a:t>by</a:t>
            </a:r>
            <a:r>
              <a:rPr lang="de-DE" sz="1600" dirty="0">
                <a:cs typeface="Times New Roman" panose="02020603050405020304" pitchFamily="18" charset="0"/>
              </a:rPr>
              <a:t> KET and </a:t>
            </a:r>
            <a:r>
              <a:rPr lang="de-DE" sz="1600" b="1" dirty="0" err="1">
                <a:cs typeface="Times New Roman" panose="02020603050405020304" pitchFamily="18" charset="0"/>
              </a:rPr>
              <a:t>submitted</a:t>
            </a:r>
            <a:r>
              <a:rPr lang="de-DE" sz="1600" b="1" dirty="0">
                <a:cs typeface="Times New Roman" panose="02020603050405020304" pitchFamily="18" charset="0"/>
              </a:rPr>
              <a:t> </a:t>
            </a:r>
            <a:r>
              <a:rPr lang="de-DE" sz="1600" b="1" dirty="0" err="1">
                <a:cs typeface="Times New Roman" panose="02020603050405020304" pitchFamily="18" charset="0"/>
              </a:rPr>
              <a:t>by</a:t>
            </a:r>
            <a:r>
              <a:rPr lang="de-DE" sz="1600" b="1" dirty="0">
                <a:cs typeface="Times New Roman" panose="02020603050405020304" pitchFamily="18" charset="0"/>
              </a:rPr>
              <a:t> March 31</a:t>
            </a:r>
          </a:p>
          <a:p>
            <a:pPr marL="0" indent="0">
              <a:buNone/>
            </a:pPr>
            <a:endParaRPr lang="de-DE" sz="1800" b="1" dirty="0">
              <a:cs typeface="Times New Roman" panose="02020603050405020304" pitchFamily="18" charset="0"/>
            </a:endParaRPr>
          </a:p>
          <a:p>
            <a:endParaRPr lang="en-GB" b="1" dirty="0">
              <a:solidFill>
                <a:srgbClr val="00AEEF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EB255A-5854-4C4E-ADB3-AA2369270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20.1.2025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9AFB41-CA87-472B-B43E-99BE9E6CC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581A-7CE5-4B1E-A890-863265EC3CD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09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BF0C63-15D0-C326-C1C8-D1BFA2BC0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Draft</a:t>
            </a:r>
            <a:r>
              <a:rPr lang="de-DE" dirty="0"/>
              <a:t> </a:t>
            </a:r>
            <a:r>
              <a:rPr lang="de-DE" dirty="0" err="1"/>
              <a:t>structure</a:t>
            </a:r>
            <a:r>
              <a:rPr lang="de-DE" dirty="0"/>
              <a:t> of </a:t>
            </a:r>
            <a:r>
              <a:rPr lang="de-DE" dirty="0" err="1"/>
              <a:t>input</a:t>
            </a:r>
            <a:r>
              <a:rPr lang="de-DE" dirty="0"/>
              <a:t> </a:t>
            </a:r>
            <a:r>
              <a:rPr lang="de-DE" dirty="0" err="1"/>
              <a:t>document</a:t>
            </a:r>
            <a:r>
              <a:rPr lang="de-DE" dirty="0"/>
              <a:t> (10 </a:t>
            </a:r>
            <a:r>
              <a:rPr lang="de-DE" dirty="0" err="1"/>
              <a:t>pages</a:t>
            </a:r>
            <a:r>
              <a:rPr lang="de-DE" dirty="0"/>
              <a:t> </a:t>
            </a:r>
            <a:r>
              <a:rPr lang="de-DE" dirty="0" err="1"/>
              <a:t>max</a:t>
            </a:r>
            <a:r>
              <a:rPr lang="de-DE" dirty="0"/>
              <a:t>!)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C5474B-B740-DEF5-93CE-AF9F6B6C4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376" y="1253331"/>
            <a:ext cx="10943282" cy="5067956"/>
          </a:xfrm>
        </p:spPr>
        <p:txBody>
          <a:bodyPr numCol="2" spcCol="720000">
            <a:normAutofit fontScale="77500" lnSpcReduction="20000"/>
          </a:bodyPr>
          <a:lstStyle/>
          <a:p>
            <a:pPr marL="342900" lvl="0" indent="-342900">
              <a:lnSpc>
                <a:spcPct val="107000"/>
              </a:lnSpc>
              <a:spcBef>
                <a:spcPts val="18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GB" sz="2000" b="1" kern="100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Scope of this document </a:t>
            </a:r>
            <a:r>
              <a:rPr lang="en-GB" sz="2000" kern="100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(0.5 pages)</a:t>
            </a:r>
            <a:endParaRPr lang="de-DE" sz="2000" kern="100" dirty="0">
              <a:solidFill>
                <a:srgbClr val="0F4761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8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GB" sz="2000" b="1" kern="100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 Questions and how they need to be addressed</a:t>
            </a:r>
            <a:br>
              <a:rPr lang="en-GB" sz="2000" b="1" kern="100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kern="100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 page)</a:t>
            </a:r>
            <a:endParaRPr lang="de-DE" sz="2000" kern="100" dirty="0">
              <a:solidFill>
                <a:srgbClr val="0F4761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8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GB" sz="2000" b="1" kern="100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Future of collider physics </a:t>
            </a:r>
            <a:r>
              <a:rPr lang="en-GB" sz="2000" kern="100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(3.5 pages)</a:t>
            </a:r>
            <a:endParaRPr lang="de-DE" sz="2000" kern="100" dirty="0">
              <a:solidFill>
                <a:srgbClr val="0F4761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GB" sz="1600" kern="100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HL-LHC and Belle II</a:t>
            </a:r>
            <a:endParaRPr lang="de-DE" sz="1600" kern="100" dirty="0">
              <a:solidFill>
                <a:srgbClr val="0F4761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GB" sz="1600" kern="100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Future Collider Flagship project at CERN</a:t>
            </a:r>
            <a:endParaRPr lang="de-DE" sz="1600" kern="100" dirty="0">
              <a:solidFill>
                <a:srgbClr val="0F4761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GB" sz="1400" kern="100" dirty="0">
                <a:solidFill>
                  <a:srgbClr val="0F476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Higgs factory as highest priority</a:t>
            </a:r>
            <a:endParaRPr lang="de-DE" sz="1400" kern="100" dirty="0">
              <a:solidFill>
                <a:srgbClr val="0F4761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GB" sz="1400" kern="100" dirty="0">
                <a:solidFill>
                  <a:srgbClr val="0F476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FCC-</a:t>
            </a:r>
            <a:r>
              <a:rPr lang="en-GB" sz="1400" kern="100" dirty="0" err="1">
                <a:solidFill>
                  <a:srgbClr val="0F476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endParaRPr lang="de-DE" sz="1400" kern="100" dirty="0">
              <a:solidFill>
                <a:srgbClr val="0F4761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GB" sz="1400" kern="100" dirty="0">
                <a:solidFill>
                  <a:srgbClr val="0F476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Considerations if China proceeds with the CEPC</a:t>
            </a:r>
            <a:endParaRPr lang="de-DE" sz="1400" kern="100" dirty="0">
              <a:solidFill>
                <a:srgbClr val="0F4761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GB" sz="1400" kern="100" dirty="0">
                <a:solidFill>
                  <a:srgbClr val="0F476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Considerations if the FCC-</a:t>
            </a:r>
            <a:r>
              <a:rPr lang="en-GB" sz="1400" kern="100" dirty="0" err="1">
                <a:solidFill>
                  <a:srgbClr val="0F476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en-GB" sz="1400" kern="100" dirty="0">
                <a:solidFill>
                  <a:srgbClr val="0F476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not financially feasible</a:t>
            </a:r>
            <a:endParaRPr lang="de-DE" sz="1400" kern="100" dirty="0">
              <a:solidFill>
                <a:srgbClr val="0F4761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GB" sz="1400" kern="100" dirty="0">
                <a:solidFill>
                  <a:srgbClr val="0F476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Accelerator R&amp;D for colliders (merge with accelerator chapter below?)</a:t>
            </a:r>
            <a:endParaRPr lang="de-DE" sz="1400" kern="100" dirty="0">
              <a:solidFill>
                <a:srgbClr val="0F4761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8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GB" sz="2000" b="1" kern="100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Future projects complementary to colliders </a:t>
            </a:r>
            <a:r>
              <a:rPr lang="en-GB" sz="2000" kern="100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 pages)</a:t>
            </a:r>
            <a:endParaRPr lang="de-DE" sz="2000" kern="100" dirty="0">
              <a:solidFill>
                <a:srgbClr val="0F4761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GB" sz="1600" kern="100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Promoting a diverse experimental landscape of non-collider experiments with a high physics potential</a:t>
            </a:r>
          </a:p>
          <a:p>
            <a:pPr marL="742950" lvl="1" indent="-285750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de-DE" sz="1600" kern="100" dirty="0" err="1">
                <a:solidFill>
                  <a:srgbClr val="0F4761"/>
                </a:solidFill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Priorities</a:t>
            </a:r>
            <a:endParaRPr lang="de-DE" sz="1600" kern="100" dirty="0">
              <a:solidFill>
                <a:srgbClr val="0F4761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8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GB" sz="2000" b="1" kern="100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Additional strategic considerations </a:t>
            </a:r>
            <a:r>
              <a:rPr lang="en-GB" sz="2000" kern="100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 pages)</a:t>
            </a:r>
            <a:endParaRPr lang="de-DE" sz="2000" kern="100" dirty="0">
              <a:solidFill>
                <a:srgbClr val="0F4761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GB" sz="1600" kern="100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Role of CERN and DESY</a:t>
            </a:r>
            <a:endParaRPr lang="de-DE" sz="1600" kern="100" dirty="0">
              <a:solidFill>
                <a:srgbClr val="0F4761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GB" sz="1600" kern="100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Balance between large scale projects and scientific diversity</a:t>
            </a:r>
            <a:br>
              <a:rPr lang="en-GB" sz="1600" kern="100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600" kern="100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(may be </a:t>
            </a:r>
            <a:r>
              <a:rPr lang="en-GB" sz="1600" kern="100" dirty="0">
                <a:solidFill>
                  <a:srgbClr val="0F4761"/>
                </a:solidFill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included in chapter</a:t>
            </a:r>
            <a:r>
              <a:rPr lang="en-GB" sz="1600" kern="100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de-DE" sz="1600" kern="100" dirty="0">
              <a:solidFill>
                <a:srgbClr val="0F4761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GB" sz="1600" kern="100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endParaRPr lang="de-DE" sz="1600" kern="100" dirty="0">
              <a:solidFill>
                <a:srgbClr val="0F4761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GB" sz="1600" kern="100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Sustainability</a:t>
            </a:r>
            <a:endParaRPr lang="de-DE" sz="1600" kern="100" dirty="0">
              <a:solidFill>
                <a:srgbClr val="0F4761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GB" sz="1600" kern="100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Enabling technologies and detector development</a:t>
            </a:r>
            <a:endParaRPr lang="de-DE" sz="1600" kern="100" dirty="0">
              <a:solidFill>
                <a:srgbClr val="0F4761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GB" sz="1600" kern="100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Accelerator research and development</a:t>
            </a:r>
            <a:endParaRPr lang="de-DE" sz="1600" kern="100" dirty="0">
              <a:solidFill>
                <a:srgbClr val="0F4761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GB" sz="1600" kern="100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Computing and data science</a:t>
            </a:r>
            <a:endParaRPr lang="de-DE" sz="1600" kern="100" dirty="0">
              <a:solidFill>
                <a:srgbClr val="0F4761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GB" sz="1600" kern="100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Early career researchers</a:t>
            </a:r>
            <a:endParaRPr lang="de-DE" sz="1600" kern="100" dirty="0">
              <a:solidFill>
                <a:srgbClr val="0F4761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GB" sz="1600" kern="100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Diversity</a:t>
            </a:r>
            <a:endParaRPr lang="de-DE" sz="1600" kern="100" dirty="0">
              <a:solidFill>
                <a:srgbClr val="0F4761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GB" sz="1600" kern="100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Outreach</a:t>
            </a:r>
            <a:endParaRPr lang="en-GB" sz="1600" kern="100" dirty="0">
              <a:solidFill>
                <a:srgbClr val="0F4761"/>
              </a:solidFill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  <a:buNone/>
            </a:pPr>
            <a:endParaRPr lang="en-GB" sz="1600" kern="100" dirty="0">
              <a:solidFill>
                <a:srgbClr val="0F4761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  <a:buNone/>
            </a:pPr>
            <a:r>
              <a:rPr lang="de-DE" sz="2200" b="1" kern="100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 </a:t>
            </a:r>
            <a:r>
              <a:rPr lang="de-DE" sz="2200" b="1" kern="100" dirty="0" err="1">
                <a:solidFill>
                  <a:srgbClr val="0F4761"/>
                </a:solidFill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de-DE" sz="2200" b="1" kern="100" dirty="0" err="1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ecommendations</a:t>
            </a:r>
            <a:r>
              <a:rPr lang="de-DE" sz="2200" b="1" kern="100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will </a:t>
            </a:r>
            <a:r>
              <a:rPr lang="de-DE" sz="2200" b="1" kern="100" dirty="0" err="1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de-DE" sz="2200" b="1" kern="100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printed in </a:t>
            </a:r>
            <a:r>
              <a:rPr lang="de-DE" sz="2200" b="1" kern="100" dirty="0" err="1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bold</a:t>
            </a:r>
            <a:r>
              <a:rPr lang="de-DE" sz="2200" b="1" kern="100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b="1" kern="100" dirty="0" err="1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face</a:t>
            </a:r>
            <a:r>
              <a:rPr lang="de-DE" sz="2200" b="1" kern="100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will form an „</a:t>
            </a:r>
            <a:r>
              <a:rPr lang="de-DE" sz="2200" b="1" kern="100" dirty="0" err="1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executive</a:t>
            </a:r>
            <a:r>
              <a:rPr lang="de-DE" sz="2200" b="1" kern="100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b="1" kern="100" dirty="0" err="1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r>
              <a:rPr lang="de-DE" sz="2200" b="1" kern="100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“.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F9ED57-543B-ED92-528C-D264BDDC5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20.1.2025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D654A3B-815C-568E-006C-A42BD7A5A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581A-7CE5-4B1E-A890-863265EC3CDC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3009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1BFAC-3781-5F84-F2B1-AA64F5875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F55ED-E001-114E-4A64-D0AAB95FC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After the March 31 submission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71AFC0-7F9D-C473-DB95-0933D81FD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058" y="4732021"/>
            <a:ext cx="9657840" cy="1661159"/>
          </a:xfrm>
        </p:spPr>
        <p:txBody>
          <a:bodyPr>
            <a:normAutofit fontScale="92500" lnSpcReduction="20000"/>
          </a:bodyPr>
          <a:lstStyle/>
          <a:p>
            <a:r>
              <a:rPr lang="de-DE" sz="1600" dirty="0" err="1">
                <a:ea typeface="Aptos" panose="020B0004020202020204" pitchFamily="34" charset="0"/>
                <a:cs typeface="Times New Roman" panose="02020603050405020304" pitchFamily="18" charset="0"/>
              </a:rPr>
              <a:t>We</a:t>
            </a:r>
            <a:r>
              <a:rPr lang="de-DE" sz="16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a typeface="Aptos" panose="020B0004020202020204" pitchFamily="34" charset="0"/>
                <a:cs typeface="Times New Roman" panose="02020603050405020304" pitchFamily="18" charset="0"/>
              </a:rPr>
              <a:t>consider</a:t>
            </a:r>
            <a:r>
              <a:rPr lang="de-DE" sz="1600" dirty="0">
                <a:ea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de-DE" sz="1600" b="1" dirty="0">
                <a:ea typeface="Aptos" panose="020B0004020202020204" pitchFamily="34" charset="0"/>
                <a:cs typeface="Times New Roman" panose="02020603050405020304" pitchFamily="18" charset="0"/>
              </a:rPr>
              <a:t>follow-</a:t>
            </a:r>
            <a:r>
              <a:rPr lang="de-DE" sz="1600" b="1" dirty="0" err="1">
                <a:ea typeface="Aptos" panose="020B0004020202020204" pitchFamily="34" charset="0"/>
                <a:cs typeface="Times New Roman" panose="02020603050405020304" pitchFamily="18" charset="0"/>
              </a:rPr>
              <a:t>up</a:t>
            </a:r>
            <a:r>
              <a:rPr lang="de-DE" sz="1600" b="1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600" b="1" dirty="0" err="1">
                <a:ea typeface="Aptos" panose="020B0004020202020204" pitchFamily="34" charset="0"/>
                <a:cs typeface="Times New Roman" panose="02020603050405020304" pitchFamily="18" charset="0"/>
              </a:rPr>
              <a:t>workshop</a:t>
            </a:r>
            <a:r>
              <a:rPr lang="de-DE" sz="1600" b="1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>
                <a:ea typeface="Aptos" panose="020B0004020202020204" pitchFamily="34" charset="0"/>
                <a:cs typeface="Times New Roman" panose="02020603050405020304" pitchFamily="18" charset="0"/>
              </a:rPr>
              <a:t>on April 28/29 to </a:t>
            </a:r>
            <a:r>
              <a:rPr lang="de-DE" sz="1600" dirty="0" err="1">
                <a:ea typeface="Aptos" panose="020B0004020202020204" pitchFamily="34" charset="0"/>
                <a:cs typeface="Times New Roman" panose="02020603050405020304" pitchFamily="18" charset="0"/>
              </a:rPr>
              <a:t>prepare</a:t>
            </a:r>
            <a:r>
              <a:rPr lang="de-DE" sz="1600" dirty="0">
                <a:ea typeface="Aptos" panose="020B0004020202020204" pitchFamily="34" charset="0"/>
                <a:cs typeface="Times New Roman" panose="02020603050405020304" pitchFamily="18" charset="0"/>
              </a:rPr>
              <a:t> an „</a:t>
            </a:r>
            <a:r>
              <a:rPr lang="de-DE" sz="1600" i="1" dirty="0">
                <a:ea typeface="Aptos" panose="020B0004020202020204" pitchFamily="34" charset="0"/>
                <a:cs typeface="Times New Roman" panose="02020603050405020304" pitchFamily="18" charset="0"/>
              </a:rPr>
              <a:t>additional national </a:t>
            </a:r>
            <a:r>
              <a:rPr lang="de-DE" sz="1600" i="1" dirty="0" err="1">
                <a:ea typeface="Aptos" panose="020B0004020202020204" pitchFamily="34" charset="0"/>
                <a:cs typeface="Times New Roman" panose="02020603050405020304" pitchFamily="18" charset="0"/>
              </a:rPr>
              <a:t>input</a:t>
            </a:r>
            <a:r>
              <a:rPr lang="de-DE" sz="1600" dirty="0">
                <a:ea typeface="Aptos" panose="020B0004020202020204" pitchFamily="34" charset="0"/>
                <a:cs typeface="Times New Roman" panose="02020603050405020304" pitchFamily="18" charset="0"/>
              </a:rPr>
              <a:t>“ for May 26</a:t>
            </a:r>
          </a:p>
          <a:p>
            <a:pPr lvl="1"/>
            <a:r>
              <a:rPr lang="de-DE" sz="1400" dirty="0">
                <a:ea typeface="Aptos" panose="020B0004020202020204" pitchFamily="34" charset="0"/>
                <a:cs typeface="Times New Roman" panose="02020603050405020304" pitchFamily="18" charset="0"/>
              </a:rPr>
              <a:t>March 31 </a:t>
            </a:r>
            <a:r>
              <a:rPr lang="de-DE" sz="1400" dirty="0" err="1">
                <a:ea typeface="Aptos" panose="020B0004020202020204" pitchFamily="34" charset="0"/>
                <a:cs typeface="Times New Roman" panose="02020603050405020304" pitchFamily="18" charset="0"/>
              </a:rPr>
              <a:t>submissions</a:t>
            </a:r>
            <a:r>
              <a:rPr lang="de-DE" sz="1400" dirty="0">
                <a:ea typeface="Aptos" panose="020B0004020202020204" pitchFamily="34" charset="0"/>
                <a:cs typeface="Times New Roman" panose="02020603050405020304" pitchFamily="18" charset="0"/>
              </a:rPr>
              <a:t> will </a:t>
            </a:r>
            <a:r>
              <a:rPr lang="de-DE" sz="1400" dirty="0" err="1">
                <a:ea typeface="Aptos" panose="020B0004020202020204" pitchFamily="34" charset="0"/>
                <a:cs typeface="Times New Roman" panose="02020603050405020304" pitchFamily="18" charset="0"/>
              </a:rPr>
              <a:t>be</a:t>
            </a:r>
            <a:r>
              <a:rPr lang="de-DE" sz="14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ea typeface="Aptos" panose="020B0004020202020204" pitchFamily="34" charset="0"/>
                <a:cs typeface="Times New Roman" panose="02020603050405020304" pitchFamily="18" charset="0"/>
              </a:rPr>
              <a:t>available</a:t>
            </a:r>
            <a:r>
              <a:rPr lang="de-DE" sz="1400" dirty="0">
                <a:ea typeface="Aptos" panose="020B0004020202020204" pitchFamily="34" charset="0"/>
                <a:cs typeface="Times New Roman" panose="02020603050405020304" pitchFamily="18" charset="0"/>
              </a:rPr>
              <a:t> and </a:t>
            </a:r>
            <a:r>
              <a:rPr lang="de-DE" sz="1400" dirty="0" err="1">
                <a:ea typeface="Aptos" panose="020B0004020202020204" pitchFamily="34" charset="0"/>
                <a:cs typeface="Times New Roman" panose="02020603050405020304" pitchFamily="18" charset="0"/>
              </a:rPr>
              <a:t>may</a:t>
            </a:r>
            <a:r>
              <a:rPr lang="de-DE" sz="14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ea typeface="Aptos" panose="020B0004020202020204" pitchFamily="34" charset="0"/>
                <a:cs typeface="Times New Roman" panose="02020603050405020304" pitchFamily="18" charset="0"/>
              </a:rPr>
              <a:t>call</a:t>
            </a:r>
            <a:r>
              <a:rPr lang="de-DE" sz="1400" dirty="0">
                <a:ea typeface="Aptos" panose="020B0004020202020204" pitchFamily="34" charset="0"/>
                <a:cs typeface="Times New Roman" panose="02020603050405020304" pitchFamily="18" charset="0"/>
              </a:rPr>
              <a:t> for an </a:t>
            </a:r>
            <a:r>
              <a:rPr lang="de-DE" sz="1400" dirty="0" err="1">
                <a:ea typeface="Aptos" panose="020B0004020202020204" pitchFamily="34" charset="0"/>
                <a:cs typeface="Times New Roman" panose="02020603050405020304" pitchFamily="18" charset="0"/>
              </a:rPr>
              <a:t>amendment</a:t>
            </a:r>
            <a:r>
              <a:rPr lang="de-DE" sz="1400" dirty="0">
                <a:ea typeface="Aptos" panose="020B0004020202020204" pitchFamily="34" charset="0"/>
                <a:cs typeface="Times New Roman" panose="02020603050405020304" pitchFamily="18" charset="0"/>
              </a:rPr>
              <a:t> of </a:t>
            </a:r>
            <a:r>
              <a:rPr lang="de-DE" sz="1400" dirty="0" err="1">
                <a:ea typeface="Aptos" panose="020B0004020202020204" pitchFamily="34" charset="0"/>
                <a:cs typeface="Times New Roman" panose="02020603050405020304" pitchFamily="18" charset="0"/>
              </a:rPr>
              <a:t>our</a:t>
            </a:r>
            <a:r>
              <a:rPr lang="de-DE" sz="14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ea typeface="Aptos" panose="020B0004020202020204" pitchFamily="34" charset="0"/>
                <a:cs typeface="Times New Roman" panose="02020603050405020304" pitchFamily="18" charset="0"/>
              </a:rPr>
              <a:t>statement</a:t>
            </a:r>
            <a:endParaRPr lang="de-DE" sz="14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de-DE" sz="1400" dirty="0">
                <a:ea typeface="Aptos" panose="020B0004020202020204" pitchFamily="34" charset="0"/>
                <a:cs typeface="Times New Roman" panose="02020603050405020304" pitchFamily="18" charset="0"/>
              </a:rPr>
              <a:t>Format </a:t>
            </a:r>
            <a:r>
              <a:rPr lang="de-DE" sz="1400" dirty="0" err="1">
                <a:ea typeface="Aptos" panose="020B0004020202020204" pitchFamily="34" charset="0"/>
                <a:cs typeface="Times New Roman" panose="02020603050405020304" pitchFamily="18" charset="0"/>
              </a:rPr>
              <a:t>could</a:t>
            </a:r>
            <a:r>
              <a:rPr lang="de-DE" sz="14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ea typeface="Aptos" panose="020B0004020202020204" pitchFamily="34" charset="0"/>
                <a:cs typeface="Times New Roman" panose="02020603050405020304" pitchFamily="18" charset="0"/>
              </a:rPr>
              <a:t>be</a:t>
            </a:r>
            <a:r>
              <a:rPr lang="de-DE" sz="1400" dirty="0">
                <a:ea typeface="Aptos" panose="020B0004020202020204" pitchFamily="34" charset="0"/>
                <a:cs typeface="Times New Roman" panose="02020603050405020304" pitchFamily="18" charset="0"/>
              </a:rPr>
              <a:t> in-person </a:t>
            </a:r>
            <a:r>
              <a:rPr lang="de-DE" sz="1400" dirty="0" err="1">
                <a:ea typeface="Aptos" panose="020B0004020202020204" pitchFamily="34" charset="0"/>
                <a:cs typeface="Times New Roman" panose="02020603050405020304" pitchFamily="18" charset="0"/>
              </a:rPr>
              <a:t>or</a:t>
            </a:r>
            <a:r>
              <a:rPr lang="de-DE" sz="1400" dirty="0">
                <a:ea typeface="Aptos" panose="020B0004020202020204" pitchFamily="34" charset="0"/>
                <a:cs typeface="Times New Roman" panose="02020603050405020304" pitchFamily="18" charset="0"/>
              </a:rPr>
              <a:t> online</a:t>
            </a:r>
          </a:p>
          <a:p>
            <a:r>
              <a:rPr lang="de-DE" sz="1600" b="1" dirty="0" err="1">
                <a:ea typeface="Aptos" panose="020B0004020202020204" pitchFamily="34" charset="0"/>
                <a:cs typeface="Times New Roman" panose="02020603050405020304" pitchFamily="18" charset="0"/>
              </a:rPr>
              <a:t>Another</a:t>
            </a:r>
            <a:r>
              <a:rPr lang="de-DE" sz="1600" b="1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600" b="1" dirty="0" err="1">
                <a:ea typeface="Aptos" panose="020B0004020202020204" pitchFamily="34" charset="0"/>
                <a:cs typeface="Times New Roman" panose="02020603050405020304" pitchFamily="18" charset="0"/>
              </a:rPr>
              <a:t>workshop</a:t>
            </a:r>
            <a:r>
              <a:rPr lang="de-DE" sz="1600" b="1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600">
                <a:ea typeface="Aptos" panose="020B0004020202020204" pitchFamily="34" charset="0"/>
                <a:cs typeface="Times New Roman" panose="02020603050405020304" pitchFamily="18" charset="0"/>
              </a:rPr>
              <a:t>may </a:t>
            </a:r>
            <a:r>
              <a:rPr lang="de-DE" sz="1600" dirty="0" err="1">
                <a:ea typeface="Aptos" panose="020B0004020202020204" pitchFamily="34" charset="0"/>
                <a:cs typeface="Times New Roman" panose="02020603050405020304" pitchFamily="18" charset="0"/>
              </a:rPr>
              <a:t>be</a:t>
            </a:r>
            <a:r>
              <a:rPr lang="de-DE" sz="16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a typeface="Aptos" panose="020B0004020202020204" pitchFamily="34" charset="0"/>
                <a:cs typeface="Times New Roman" panose="02020603050405020304" pitchFamily="18" charset="0"/>
              </a:rPr>
              <a:t>needed</a:t>
            </a:r>
            <a:r>
              <a:rPr lang="de-DE" sz="1600" dirty="0">
                <a:ea typeface="Aptos" panose="020B0004020202020204" pitchFamily="34" charset="0"/>
                <a:cs typeface="Times New Roman" panose="02020603050405020304" pitchFamily="18" charset="0"/>
              </a:rPr>
              <a:t> for the November 14 </a:t>
            </a:r>
            <a:r>
              <a:rPr lang="de-DE" sz="1600" dirty="0" err="1">
                <a:ea typeface="Aptos" panose="020B0004020202020204" pitchFamily="34" charset="0"/>
                <a:cs typeface="Times New Roman" panose="02020603050405020304" pitchFamily="18" charset="0"/>
              </a:rPr>
              <a:t>submission</a:t>
            </a:r>
            <a:r>
              <a:rPr lang="de-DE" sz="1600" dirty="0">
                <a:ea typeface="Aptos" panose="020B0004020202020204" pitchFamily="34" charset="0"/>
                <a:cs typeface="Times New Roman" panose="02020603050405020304" pitchFamily="18" charset="0"/>
              </a:rPr>
              <a:t> of the „</a:t>
            </a:r>
            <a:r>
              <a:rPr lang="de-DE" sz="1600" i="1" dirty="0">
                <a:ea typeface="Aptos" panose="020B0004020202020204" pitchFamily="34" charset="0"/>
                <a:cs typeface="Times New Roman" panose="02020603050405020304" pitchFamily="18" charset="0"/>
              </a:rPr>
              <a:t>final national </a:t>
            </a:r>
            <a:r>
              <a:rPr lang="de-DE" sz="1600" i="1" dirty="0" err="1">
                <a:ea typeface="Aptos" panose="020B0004020202020204" pitchFamily="34" charset="0"/>
                <a:cs typeface="Times New Roman" panose="02020603050405020304" pitchFamily="18" charset="0"/>
              </a:rPr>
              <a:t>input</a:t>
            </a:r>
            <a:r>
              <a:rPr lang="de-DE" sz="1600" dirty="0"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</a:p>
          <a:p>
            <a:pPr lvl="1"/>
            <a:r>
              <a:rPr lang="de-DE" sz="1400" dirty="0">
                <a:ea typeface="Aptos" panose="020B0004020202020204" pitchFamily="34" charset="0"/>
                <a:cs typeface="Times New Roman" panose="02020603050405020304" pitchFamily="18" charset="0"/>
              </a:rPr>
              <a:t>Briefing </a:t>
            </a:r>
            <a:r>
              <a:rPr lang="de-DE" sz="1400" dirty="0" err="1">
                <a:ea typeface="Aptos" panose="020B0004020202020204" pitchFamily="34" charset="0"/>
                <a:cs typeface="Times New Roman" panose="02020603050405020304" pitchFamily="18" charset="0"/>
              </a:rPr>
              <a:t>book</a:t>
            </a:r>
            <a:r>
              <a:rPr lang="de-DE" sz="1400" dirty="0">
                <a:ea typeface="Aptos" panose="020B0004020202020204" pitchFamily="34" charset="0"/>
                <a:cs typeface="Times New Roman" panose="02020603050405020304" pitchFamily="18" charset="0"/>
              </a:rPr>
              <a:t> will </a:t>
            </a:r>
            <a:r>
              <a:rPr lang="de-DE" sz="1400" dirty="0" err="1">
                <a:ea typeface="Aptos" panose="020B0004020202020204" pitchFamily="34" charset="0"/>
                <a:cs typeface="Times New Roman" panose="02020603050405020304" pitchFamily="18" charset="0"/>
              </a:rPr>
              <a:t>be</a:t>
            </a:r>
            <a:r>
              <a:rPr lang="de-DE" sz="14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ea typeface="Aptos" panose="020B0004020202020204" pitchFamily="34" charset="0"/>
                <a:cs typeface="Times New Roman" panose="02020603050405020304" pitchFamily="18" charset="0"/>
              </a:rPr>
              <a:t>available</a:t>
            </a:r>
            <a:endParaRPr lang="de-DE" sz="14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de-DE" sz="1600" b="1" dirty="0">
                <a:ea typeface="Aptos" panose="020B0004020202020204" pitchFamily="34" charset="0"/>
                <a:cs typeface="Times New Roman" panose="02020603050405020304" pitchFamily="18" charset="0"/>
              </a:rPr>
              <a:t>By March 31 </a:t>
            </a:r>
            <a:r>
              <a:rPr lang="de-DE" sz="1600" b="1" dirty="0" err="1">
                <a:ea typeface="Aptos" panose="020B0004020202020204" pitchFamily="34" charset="0"/>
                <a:cs typeface="Times New Roman" panose="02020603050405020304" pitchFamily="18" charset="0"/>
              </a:rPr>
              <a:t>we</a:t>
            </a:r>
            <a:r>
              <a:rPr lang="de-DE" sz="1600" b="1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600" b="1" dirty="0" err="1">
                <a:ea typeface="Aptos" panose="020B0004020202020204" pitchFamily="34" charset="0"/>
                <a:cs typeface="Times New Roman" panose="02020603050405020304" pitchFamily="18" charset="0"/>
              </a:rPr>
              <a:t>need</a:t>
            </a:r>
            <a:r>
              <a:rPr lang="de-DE" sz="1600" b="1" dirty="0">
                <a:ea typeface="Aptos" panose="020B0004020202020204" pitchFamily="34" charset="0"/>
                <a:cs typeface="Times New Roman" panose="02020603050405020304" pitchFamily="18" charset="0"/>
              </a:rPr>
              <a:t> to </a:t>
            </a:r>
            <a:r>
              <a:rPr lang="de-DE" sz="1600" b="1" dirty="0" err="1">
                <a:ea typeface="Aptos" panose="020B0004020202020204" pitchFamily="34" charset="0"/>
                <a:cs typeface="Times New Roman" panose="02020603050405020304" pitchFamily="18" charset="0"/>
              </a:rPr>
              <a:t>submit</a:t>
            </a:r>
            <a:r>
              <a:rPr lang="de-DE" sz="1600" b="1" dirty="0">
                <a:ea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de-DE" sz="1600" b="1" dirty="0" err="1">
                <a:ea typeface="Aptos" panose="020B0004020202020204" pitchFamily="34" charset="0"/>
                <a:cs typeface="Times New Roman" panose="02020603050405020304" pitchFamily="18" charset="0"/>
              </a:rPr>
              <a:t>full</a:t>
            </a:r>
            <a:r>
              <a:rPr lang="de-DE" sz="1600" b="1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600" b="1" dirty="0" err="1">
                <a:ea typeface="Aptos" panose="020B0004020202020204" pitchFamily="34" charset="0"/>
                <a:cs typeface="Times New Roman" panose="02020603050405020304" pitchFamily="18" charset="0"/>
              </a:rPr>
              <a:t>recommendation</a:t>
            </a:r>
            <a:br>
              <a:rPr lang="de-DE" sz="1600" dirty="0"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de-DE" sz="16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1800" b="1" dirty="0">
              <a:cs typeface="Times New Roman" panose="02020603050405020304" pitchFamily="18" charset="0"/>
            </a:endParaRPr>
          </a:p>
          <a:p>
            <a:endParaRPr lang="en-GB" b="1" dirty="0">
              <a:solidFill>
                <a:srgbClr val="00AEEF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80CE9E-BB81-8D77-99CE-60ED362E5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20.1.2025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51EF48-91DC-F418-0978-0E9956218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581A-7CE5-4B1E-A890-863265EC3CDC}" type="slidenum">
              <a:rPr lang="en-GB" smtClean="0"/>
              <a:pPr/>
              <a:t>5</a:t>
            </a:fld>
            <a:endParaRPr lang="en-GB" dirty="0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A48061B7-8992-6E52-898C-1F88FD852EE9}"/>
              </a:ext>
            </a:extLst>
          </p:cNvPr>
          <p:cNvGrpSpPr/>
          <p:nvPr/>
        </p:nvGrpSpPr>
        <p:grpSpPr>
          <a:xfrm>
            <a:off x="1871420" y="1220144"/>
            <a:ext cx="6985861" cy="3403786"/>
            <a:chOff x="1871420" y="1348739"/>
            <a:chExt cx="6985861" cy="3403786"/>
          </a:xfrm>
        </p:grpSpPr>
        <p:pic>
          <p:nvPicPr>
            <p:cNvPr id="9" name="Grafik 8" descr="Ein Bild, das Text, Screenshot, Schrift, Diagramm enthält.&#10;&#10;Automatisch generierte Beschreibung">
              <a:extLst>
                <a:ext uri="{FF2B5EF4-FFF2-40B4-BE49-F238E27FC236}">
                  <a16:creationId xmlns:a16="http://schemas.microsoft.com/office/drawing/2014/main" id="{681379BB-7758-DB5D-F05C-07D4E6C7B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18"/>
            <a:stretch/>
          </p:blipFill>
          <p:spPr>
            <a:xfrm>
              <a:off x="1871420" y="1348739"/>
              <a:ext cx="6942996" cy="3403785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15BDB38A-B47A-E49A-5B88-EAFF7DC4B327}"/>
                </a:ext>
              </a:extLst>
            </p:cNvPr>
            <p:cNvSpPr txBox="1"/>
            <p:nvPr/>
          </p:nvSpPr>
          <p:spPr>
            <a:xfrm>
              <a:off x="4649697" y="4537081"/>
              <a:ext cx="4207584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800" dirty="0">
                  <a:hlinkClick r:id="rId3"/>
                </a:rPr>
                <a:t>https://home.cern/news/news/knowledge-sharing/updating-european-strategy-particle-physics</a:t>
              </a:r>
              <a:r>
                <a:rPr lang="de-DE" sz="8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560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673</Words>
  <Application>Microsoft Office PowerPoint</Application>
  <PresentationFormat>Breitbild</PresentationFormat>
  <Paragraphs>70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Calibri Light</vt:lpstr>
      <vt:lpstr>Times New Roman</vt:lpstr>
      <vt:lpstr>Office</vt:lpstr>
      <vt:lpstr>Welcome to the German strategy workshop in preparation of the ESPP update</vt:lpstr>
      <vt:lpstr>ESPP Update Process in Germany</vt:lpstr>
      <vt:lpstr>Preparation of the Input Document</vt:lpstr>
      <vt:lpstr>Draft structure of input document (10 pages max!)</vt:lpstr>
      <vt:lpstr>After the March 31 submission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RECFA-Besuch</dc:title>
  <dc:creator>Lutz Feld</dc:creator>
  <cp:lastModifiedBy>Lutz Feld</cp:lastModifiedBy>
  <cp:revision>625</cp:revision>
  <dcterms:created xsi:type="dcterms:W3CDTF">2021-11-28T15:54:58Z</dcterms:created>
  <dcterms:modified xsi:type="dcterms:W3CDTF">2025-01-18T11:49:01Z</dcterms:modified>
</cp:coreProperties>
</file>