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5" r:id="rId2"/>
  </p:sldMasterIdLst>
  <p:notesMasterIdLst>
    <p:notesMasterId r:id="rId9"/>
  </p:notesMasterIdLst>
  <p:handoutMasterIdLst>
    <p:handoutMasterId r:id="rId10"/>
  </p:handoutMasterIdLst>
  <p:sldIdLst>
    <p:sldId id="298" r:id="rId3"/>
    <p:sldId id="389" r:id="rId4"/>
    <p:sldId id="395" r:id="rId5"/>
    <p:sldId id="396" r:id="rId6"/>
    <p:sldId id="397" r:id="rId7"/>
    <p:sldId id="398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Godinho" initials="AG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F2F2F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EC20E35-A176-4012-BC5E-935CFFF8708E}"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39"/>
    <p:restoredTop sz="86476"/>
  </p:normalViewPr>
  <p:slideViewPr>
    <p:cSldViewPr snapToGrid="0" snapToObjects="1">
      <p:cViewPr varScale="1">
        <p:scale>
          <a:sx n="115" d="100"/>
          <a:sy n="115" d="100"/>
        </p:scale>
        <p:origin x="864" y="20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145" d="100"/>
          <a:sy n="145" d="100"/>
        </p:scale>
        <p:origin x="38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4CB0CAB-A528-CD45-8F12-922B94DEC18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47AD8C8-453F-104C-B81F-526301CF402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B72EAA-2733-D14F-950A-8F4240385864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BBD38-63DF-604F-9396-6BB85612513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48731-E0D0-B242-9967-4E9E135D8D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9750F-00B8-E148-9878-D197EE9CB8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004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DD062E-52F7-A14D-A443-1F3854784447}" type="datetimeFigureOut">
              <a:rPr lang="en-US" smtClean="0"/>
              <a:t>12/17/24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B0EE9E-52B8-AA4F-8DD5-ED0FB4E5CB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294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B0EE9E-52B8-AA4F-8DD5-ED0FB4E5CB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006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sv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25FC4307-AADB-BE47-352D-8E9764B3400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742542" y="2075542"/>
            <a:ext cx="2706915" cy="2706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105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561657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94588863-2E7B-784C-BD2D-8C3D0E7E1D8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0"/>
            <a:ext cx="6024562" cy="631798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4217FBD-D490-EB47-ACF6-C06C1E8EE47A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871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2 Pictures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5616575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0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B28C094-FBF8-5A40-B775-32AAE03AC7AF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Picture Placeholder 5">
            <a:extLst>
              <a:ext uri="{FF2B5EF4-FFF2-40B4-BE49-F238E27FC236}">
                <a16:creationId xmlns:a16="http://schemas.microsoft.com/office/drawing/2014/main" id="{47B07ADD-2F17-5640-985B-72FA646913F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167438" y="159226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2" name="Picture Placeholder 5">
            <a:extLst>
              <a:ext uri="{FF2B5EF4-FFF2-40B4-BE49-F238E27FC236}">
                <a16:creationId xmlns:a16="http://schemas.microsoft.com/office/drawing/2014/main" id="{AB41C95B-0CD0-B44F-9130-66CCD53B86BB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6167438" y="3969703"/>
            <a:ext cx="5616575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036724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9" y="373593"/>
            <a:ext cx="11376024" cy="106574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8658"/>
            <a:ext cx="3708401" cy="4608512"/>
          </a:xfrm>
        </p:spPr>
        <p:txBody>
          <a:bodyPr/>
          <a:lstStyle>
            <a:lvl1pPr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>
              <a:lnSpc>
                <a:spcPct val="120000"/>
              </a:lnSpc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2981A2-06D5-5F4B-9504-4CD77560E607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DAC95B9-2A2D-284B-93FA-531B13D2A849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0F37B2A-B53F-3C4D-BD2B-2DAF3F47C07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DD1311B-199C-CA4B-81C4-F7ADC1D9977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Picture Placeholder 5">
            <a:extLst>
              <a:ext uri="{FF2B5EF4-FFF2-40B4-BE49-F238E27FC236}">
                <a16:creationId xmlns:a16="http://schemas.microsoft.com/office/drawing/2014/main" id="{255B7D9F-7313-2F46-8079-FEA6DAA0C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75613" y="1592263"/>
            <a:ext cx="3708400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5">
            <a:extLst>
              <a:ext uri="{FF2B5EF4-FFF2-40B4-BE49-F238E27FC236}">
                <a16:creationId xmlns:a16="http://schemas.microsoft.com/office/drawing/2014/main" id="{AECDCA30-A5C6-3549-9DAD-01819664F15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124681" y="396970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0332EED6-F049-354D-90C1-2CDBDFEB153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259263" y="1592263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5" name="Picture Placeholder 5">
            <a:extLst>
              <a:ext uri="{FF2B5EF4-FFF2-40B4-BE49-F238E27FC236}">
                <a16:creationId xmlns:a16="http://schemas.microsoft.com/office/drawing/2014/main" id="{A46E76A3-B525-534D-9396-8E4D08F06F6A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259263" y="3978015"/>
            <a:ext cx="3659332" cy="2232025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407050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s and 2 Pictures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B0609-1753-094D-A27B-B1604B6E44F9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5A1494DB-16D7-494D-BC2B-FF0232A11DF9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380C24-4584-494A-B2E2-7C02911E02E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89BEDBAA-E014-4E48-AA09-5D0DC18C0C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35BE112-10C7-F548-91D2-DD3128654F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72200" y="2420938"/>
            <a:ext cx="5616575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GB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8458318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3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3708401" cy="668337"/>
          </a:xfrm>
        </p:spPr>
        <p:txBody>
          <a:bodyPr anchor="t" anchorCtr="0"/>
          <a:lstStyle>
            <a:lvl1pPr marL="0" inden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75612" y="1604966"/>
            <a:ext cx="3713187" cy="655634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9" y="2420938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EC779F7E-9707-2542-A19F-DD09A53038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5613" y="2416175"/>
            <a:ext cx="3713187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b="1"/>
            </a:lvl1pPr>
          </a:lstStyle>
          <a:p>
            <a:r>
              <a:rPr lang="en-US"/>
              <a:t>Drag and Drop picture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253846" y="1601227"/>
            <a:ext cx="3708401" cy="668337"/>
          </a:xfrm>
        </p:spPr>
        <p:txBody>
          <a:bodyPr anchor="t" anchorCtr="0"/>
          <a:lstStyle>
            <a:lvl1pPr marL="0" indent="0">
              <a:spcBef>
                <a:spcPts val="40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253848" y="2429902"/>
            <a:ext cx="3708400" cy="377983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972C27ED-8333-3E4E-B3C4-4BE6EF9C0D6D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353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3 Pictures with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86494478-3D3E-894B-9652-AD035750548C}"/>
              </a:ext>
            </a:extLst>
          </p:cNvPr>
          <p:cNvSpPr>
            <a:spLocks noGrp="1"/>
          </p:cNvSpPr>
          <p:nvPr>
            <p:ph type="body" idx="15"/>
          </p:nvPr>
        </p:nvSpPr>
        <p:spPr>
          <a:xfrm>
            <a:off x="4116386" y="1601376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Picture Placeholder 10">
            <a:extLst>
              <a:ext uri="{FF2B5EF4-FFF2-40B4-BE49-F238E27FC236}">
                <a16:creationId xmlns:a16="http://schemas.microsoft.com/office/drawing/2014/main" id="{CF540559-B2D9-2E46-A3D6-32F0B01F69A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116386" y="2732442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85D2BF-D955-984C-BC88-5F6A8BCB9E71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/>
          <a:lstStyle/>
          <a:p>
            <a:fld id="{4F487E88-D0E0-9442-853B-E182BC035418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C0286-4FA5-DB4D-961C-C9035150A22E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D3A103EE-A109-9549-821B-7193CDF3E17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0E95B09-A858-4A4A-B159-8C5B917D41E5}"/>
              </a:ext>
            </a:extLst>
          </p:cNvPr>
          <p:cNvSpPr>
            <a:spLocks noGrp="1"/>
          </p:cNvSpPr>
          <p:nvPr>
            <p:ph type="body" idx="20"/>
          </p:nvPr>
        </p:nvSpPr>
        <p:spPr>
          <a:xfrm>
            <a:off x="3275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2FF76D54-8841-EA4B-B514-DFCE90D05C8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050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DED6363A-4107-5A4F-9E1E-0E88F802ABE9}"/>
              </a:ext>
            </a:extLst>
          </p:cNvPr>
          <p:cNvSpPr>
            <a:spLocks noGrp="1"/>
          </p:cNvSpPr>
          <p:nvPr>
            <p:ph type="body" idx="22"/>
          </p:nvPr>
        </p:nvSpPr>
        <p:spPr>
          <a:xfrm>
            <a:off x="8232388" y="5078524"/>
            <a:ext cx="3960000" cy="1131215"/>
          </a:xfrm>
          <a:solidFill>
            <a:schemeClr val="tx1"/>
          </a:solidFill>
          <a:ln>
            <a:noFill/>
          </a:ln>
        </p:spPr>
        <p:txBody>
          <a:bodyPr lIns="36000" tIns="36000" rIns="36000" bIns="36000" anchor="ctr" anchorCtr="0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1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91039F33-9CD5-004A-9F94-52D16B2EB08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8232388" y="1601376"/>
            <a:ext cx="3959225" cy="3477297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35502073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12776" y="1592263"/>
            <a:ext cx="11376024" cy="2563906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A1F39AB-BA79-784C-BCC8-D87AA9F49B40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656855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Horizontal and text in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C125C7E-94FD-9B43-A74A-5A12DA74F2D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1592263"/>
            <a:ext cx="12192000" cy="2945870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B7AFC8C-E604-7447-B130-D845972B5A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7989" y="4294188"/>
            <a:ext cx="3708400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3933DD4F-F84F-4A45-A378-099F8963A5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267201" y="4294188"/>
            <a:ext cx="3665537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23D880-B3D6-7548-AFF1-D644AAD7B366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5D73C18-2D4B-E641-AEDD-023D070362A7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487D45-A6BD-6040-8ECE-F9608F53134E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1D3D89-638E-6949-858F-F83F83B33D28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6A3085A2-8BF3-9742-B023-7524E7B1C8E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085668" y="4294188"/>
            <a:ext cx="3703132" cy="1906587"/>
          </a:xfrm>
          <a:solidFill>
            <a:schemeClr val="tx1"/>
          </a:solidFill>
        </p:spPr>
        <p:txBody>
          <a:bodyPr tIns="72000"/>
          <a:lstStyle>
            <a:lvl1pPr algn="ctr">
              <a:defRPr>
                <a:solidFill>
                  <a:schemeClr val="bg2"/>
                </a:solidFill>
              </a:defRPr>
            </a:lvl1pPr>
            <a:lvl2pPr algn="ctr">
              <a:defRPr>
                <a:solidFill>
                  <a:schemeClr val="bg2"/>
                </a:solidFill>
              </a:defRPr>
            </a:lvl2pPr>
            <a:lvl3pPr algn="ctr">
              <a:defRPr>
                <a:solidFill>
                  <a:schemeClr val="bg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839061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>
          <p15:clr>
            <a:srgbClr val="FBAE40"/>
          </p15:clr>
        </p15:guide>
        <p15:guide id="2" orient="horz" pos="152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hapter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7" y="1709738"/>
            <a:ext cx="11376025" cy="2852737"/>
          </a:xfrm>
        </p:spPr>
        <p:txBody>
          <a:bodyPr anchor="b"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4589463"/>
            <a:ext cx="11376026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accent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FFEBF6-CE90-CC4E-8695-4D9E4AF1C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6A932-881D-AE41-97DE-8B6DF3E8BAB3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6BCDCA-F2B2-9249-AB85-06169E64A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B4A1B0-EF49-4F43-ACA9-496419739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323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F8F7083-D188-D543-8008-F25F138E9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466A2-C6A3-4945-98E2-0B62D9D05C3B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A980EB7-C2CB-9D4D-8C5E-3EB09317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F74050C-1801-2345-9DC3-F06B163A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5708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0461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19B3E2A-0B0F-434E-B8B5-23D05F72C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7D453E-C793-354D-9AD2-EB8D8730C522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3CECA80-B569-3D47-B163-138B2BA81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Elise Sledge | Calorimeter Resolution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FD8CA65-7C13-A442-AF74-D3BBDBCB28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4425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63763-5414-8544-AF6D-F8D5C9B11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8E00C3-84D4-B743-A1C7-3CF16AEA09D9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18A5D0-906E-0046-B0F3-96283308C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B140E-F283-BD43-9D8C-905BDA42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0437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059AC4-96B9-704B-82C7-32D5BEFF3254}"/>
              </a:ext>
            </a:extLst>
          </p:cNvPr>
          <p:cNvSpPr txBox="1"/>
          <p:nvPr userDrawn="1"/>
        </p:nvSpPr>
        <p:spPr>
          <a:xfrm>
            <a:off x="407988" y="6196406"/>
            <a:ext cx="11376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fr-CH" dirty="0" err="1"/>
              <a:t>home.cern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55196E8-CA32-8449-8B2F-F83D475BC1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58632" y="4869770"/>
            <a:ext cx="1074737" cy="1074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873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A12112-B115-8C4B-A806-08DB122A8A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3CC03F7-2E2D-D35A-D441-50B971786C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4846D-EB84-0022-0158-BE57D7522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0888A-F0CA-C443-8090-C20F9368CEEA}" type="datetime4">
              <a:rPr lang="en-US" smtClean="0"/>
              <a:t>December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F8562-718A-6895-7D37-1A4949F65A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80404F-2615-D98A-1D53-4B347324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9BAC-A72D-6742-AA69-43D8B23C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67990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A0B8-9C7E-75D4-4322-BCEB5C9A6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5C7685-5D28-5765-ED8C-0068760BC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AE9E87-1621-9B74-0349-DCA512E1C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0217D-FC9B-5345-BFB1-3075857CAE1A}" type="datetime4">
              <a:rPr lang="en-US" smtClean="0"/>
              <a:t>December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139E8E-C320-8B87-4BB4-9E66D623E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B000-95B2-2C71-C1B7-1239629E46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9BAC-A72D-6742-AA69-43D8B23C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97630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44D79E-7AEB-973E-AC20-E3B9F786FF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3C7AF-B246-09A4-A044-F518D9F3E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68A1D-9A1D-1F16-F810-31CB5FE7F0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EE3FD-9973-9848-AE5B-90E9C0E8EEBB}" type="datetime4">
              <a:rPr lang="en-US" smtClean="0"/>
              <a:t>December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A8C53B-618D-4DD4-83F6-7B800FA1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FD20EB-8103-05F2-F208-CABDFB6519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9BAC-A72D-6742-AA69-43D8B23C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19561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919704-E865-30A8-4FBB-2E573EE50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8C2A94-389A-A3B1-FE4C-A1526197331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AD92B4B-AF1B-304C-9DC6-2924BA9D1A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03E2E7-848A-71B9-616C-B423A574E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0642A0-DD9E-EC44-944A-3D40238A60D3}" type="datetime4">
              <a:rPr lang="en-US" smtClean="0"/>
              <a:t>December 17,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1A2E70-7862-B676-FC5B-26E116791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CA79E1-BEFE-2001-11D3-7604C0EE6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9BAC-A72D-6742-AA69-43D8B23C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329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045877-8BF9-BB26-E389-68C340722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956C88-7240-C1EC-488A-4D9714F0B6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23B02E-9025-03F8-7FB3-D427185B6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2530C1-8C88-F714-3C8C-56D439210B3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AB3A022-2736-B560-E995-3296A8833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73661D9-1A5F-962E-2902-18E948844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062876-5803-AA40-BADF-479FA7D837CC}" type="datetime4">
              <a:rPr lang="en-US" smtClean="0"/>
              <a:t>December 17,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E8877AA-F210-42DF-BE8A-665143B7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E597EAD-0727-5C76-35A8-12D6930B5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9BAC-A72D-6742-AA69-43D8B23C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37020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D15112-D5B4-DEDC-BD42-89D6FD95B2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A8954CA-49E6-310E-392A-D7F9D3534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D8EB-C334-1E4F-98C7-1227DE2CE9D5}" type="datetime4">
              <a:rPr lang="en-US" smtClean="0"/>
              <a:t>December 17,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51E1CC4-6415-4467-502E-E030E0B74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6E90D5-A49C-1CE8-7E7E-91DC184B9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9BAC-A72D-6742-AA69-43D8B23C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3689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0AAEF4-D0F9-3257-8309-5658FF1B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9B371-53E0-B04E-A226-FE21474CC437}" type="datetime4">
              <a:rPr lang="en-US" smtClean="0"/>
              <a:t>December 17,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3C5BDA3-B69D-D3FD-18DC-62FC7A066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A79BF3-F333-F6B7-1634-F5BDAF004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9BAC-A72D-6742-AA69-43D8B23C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3735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B707D-FE9E-6036-8544-44342F22D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337878-B796-03D3-D993-B60A78723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B3F8EE-4901-94C6-6FDF-179DAA76FB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E7D25D-5D0F-DCFF-5BD1-2D36437CD2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40821F-A629-5D4A-B0A1-B5F52C5E8EC2}" type="datetime4">
              <a:rPr lang="en-US" smtClean="0"/>
              <a:t>December 17,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71D882-7D9E-7F36-4FAA-52931A3A3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757E8C-62F9-0CEC-2A33-7C97199F31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9BAC-A72D-6742-AA69-43D8B23C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776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log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2" descr="logooutline.eps">
            <a:extLst>
              <a:ext uri="{FF2B5EF4-FFF2-40B4-BE49-F238E27FC236}">
                <a16:creationId xmlns:a16="http://schemas.microsoft.com/office/drawing/2014/main" id="{ED75A508-7D60-F841-B3C4-7CB2A400A8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6130" y="710117"/>
            <a:ext cx="1990424" cy="197042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56F8ADC9-30DB-1243-8F69-09A7AAEA849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7987" y="3429000"/>
            <a:ext cx="11376025" cy="2153265"/>
          </a:xfrm>
        </p:spPr>
        <p:txBody>
          <a:bodyPr anchor="t" anchorCtr="0"/>
          <a:lstStyle>
            <a:lvl1pPr algn="l">
              <a:defRPr sz="5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br>
              <a:rPr lang="en-US" dirty="0"/>
            </a:br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D56D6D28-7860-E045-9091-E722B9476D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7988" y="5650824"/>
            <a:ext cx="11376026" cy="549951"/>
          </a:xfrm>
        </p:spPr>
        <p:txBody>
          <a:bodyPr>
            <a:noAutofit/>
          </a:bodyPr>
          <a:lstStyle>
            <a:lvl1pPr marL="0" indent="0" algn="l">
              <a:buNone/>
              <a:defRPr sz="1700" b="1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43B4A7CD-041C-B2EA-8B83-3451E07EC53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52224" y="714489"/>
            <a:ext cx="2059046" cy="2059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8942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657A79-230F-7732-77C0-375EA41B8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D78B99-F69E-05F1-3D99-5276EEA8D57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A7A22C-88D0-0BBC-2D26-90513F4FF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130C65-C374-11CC-4115-0C3A243A3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3AB001-443C-3243-84F2-D1682878CB22}" type="datetime4">
              <a:rPr lang="en-US" smtClean="0"/>
              <a:t>December 17,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8B0A9-0BA2-756B-2459-11193166D0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89CCD-ED85-6A70-993C-834739783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9BAC-A72D-6742-AA69-43D8B23C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66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A6B4A-E7D9-CBF6-7A07-3FF819D51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3B1BF5-2769-A1BE-709F-075E16E40F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8424C2-C4E0-2F1E-84EF-A7F2428B45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8A78A-2EEA-E241-B79E-607910E7BEC1}" type="datetime4">
              <a:rPr lang="en-US" smtClean="0"/>
              <a:t>December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DF142B-99BD-E101-09E0-E7CF1C0D0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AFBFBE-DE55-1CBF-1F69-C1CBDC72C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9BAC-A72D-6742-AA69-43D8B23C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0490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4CFCA9E-0254-4604-C1AA-24CC3122B3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EB38DE-BD36-F6C8-57B4-C727E49C6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0A2EC1-EB00-4E70-2C88-D1A51C7D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F1632-8E33-4743-AB99-F2C3A0EFD659}" type="datetime4">
              <a:rPr lang="en-US" smtClean="0"/>
              <a:t>December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8239FD-3DBC-7FF0-8B0C-A0E82E9A7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DCB1C-FC1C-BE93-4A32-2566C0064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CB9BAC-A72D-6742-AA69-43D8B23C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934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1800">
                <a:solidFill>
                  <a:schemeClr val="tx2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tx2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CF92B3-4134-1A44-B90E-AE5593B7CEF3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367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1pPr>
            <a:lvl2pPr marL="628650" indent="-261938"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2pPr>
            <a:lvl3pPr marL="889000" indent="-26035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tx2">
                    <a:lumMod val="50000"/>
                  </a:schemeClr>
                </a:solidFill>
              </a:defRPr>
            </a:lvl3pPr>
            <a:lvl4pPr marL="1209675" indent="-269875">
              <a:buSzPct val="100000"/>
              <a:buFont typeface="Arial" panose="020B0604020202020204" pitchFamily="34" charset="0"/>
              <a:buChar char="•"/>
              <a:tabLst/>
              <a:defRPr sz="1600">
                <a:solidFill>
                  <a:schemeClr val="tx2">
                    <a:lumMod val="50000"/>
                  </a:schemeClr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F4C00-60AA-6B49-B514-1177FC9475A6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5122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ED6D585-D452-F44C-919B-4BD50B6631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99F75-58F0-4349-B8DC-3EA72084A421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1CBAAC3B-64E8-6A4D-B184-3057E6D0D07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07988" y="1439863"/>
            <a:ext cx="11376025" cy="4760912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</p:spTree>
    <p:extLst>
      <p:ext uri="{BB962C8B-B14F-4D97-AF65-F5344CB8AC3E}">
        <p14:creationId xmlns:p14="http://schemas.microsoft.com/office/powerpoint/2010/main" val="29133203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01A8103C-80BA-7941-AEF5-FB81302B57A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-5266"/>
            <a:ext cx="12192000" cy="6351588"/>
          </a:xfrm>
          <a:pattFill prst="lgCheck">
            <a:fgClr>
              <a:schemeClr val="accent4"/>
            </a:fgClr>
            <a:bgClr>
              <a:schemeClr val="bg1"/>
            </a:bgClr>
          </a:pattFill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dirty="0"/>
              <a:t>Drag and drop picture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75612" y="-27752"/>
            <a:ext cx="4116387" cy="6370820"/>
          </a:xfrm>
          <a:solidFill>
            <a:schemeClr val="tx1">
              <a:alpha val="80000"/>
            </a:schemeClr>
          </a:solidFill>
        </p:spPr>
        <p:txBody>
          <a:bodyPr lIns="180000" tIns="180000" rIns="180000" bIns="180000"/>
          <a:lstStyle>
            <a:lvl1pPr>
              <a:defRPr sz="2800">
                <a:solidFill>
                  <a:schemeClr val="bg1"/>
                </a:solidFill>
              </a:defRPr>
            </a:lvl1pPr>
            <a:lvl2pPr marL="324000" indent="-324000">
              <a:buFont typeface="Arial" charset="0"/>
              <a:buChar char="•"/>
              <a:tabLst/>
              <a:defRPr sz="2100">
                <a:solidFill>
                  <a:schemeClr val="bg1"/>
                </a:solidFill>
              </a:defRPr>
            </a:lvl2pPr>
            <a:lvl3pPr marL="648000" indent="-324000">
              <a:buSzPct val="100000"/>
              <a:buFont typeface="Arial" panose="020B0604020202020204" pitchFamily="34" charset="0"/>
              <a:buChar char="•"/>
              <a:tabLst/>
              <a:defRPr sz="1800">
                <a:solidFill>
                  <a:schemeClr val="bg1"/>
                </a:solidFill>
              </a:defRPr>
            </a:lvl3pPr>
            <a:lvl4pPr marL="972000" indent="-324000">
              <a:buSzPct val="100000"/>
              <a:buFont typeface="Arial" charset="0"/>
              <a:buChar char="•"/>
              <a:tabLst/>
              <a:defRPr>
                <a:solidFill>
                  <a:schemeClr val="bg1"/>
                </a:solidFill>
              </a:defRPr>
            </a:lvl4pPr>
            <a:lvl5pPr marL="2057400" indent="-228600">
              <a:buSzPct val="100000"/>
              <a:buFont typeface="Arial" charset="0"/>
              <a:buChar char="•"/>
              <a:defRPr>
                <a:solidFill>
                  <a:schemeClr val="tx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1B478EFE-6141-4244-92ED-79EEE9222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04D81F-0EAB-2C47-B837-687B717DC23C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8FF044A7-6055-B744-AD25-E9D675BBE6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72E3875-F7E3-A247-8E75-A4EC4E79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8805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7" y="1592264"/>
            <a:ext cx="5616575" cy="460851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199" y="1592264"/>
            <a:ext cx="5611813" cy="460851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3A8A69A-7619-C44B-A930-6AC38A3F8B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8681BD-FDA2-B44D-BA24-274892AEE192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9B55D6E3-4871-704B-B795-99BD30EAB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EE4B464-E744-A34F-B223-6B554979B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7222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988" y="365125"/>
            <a:ext cx="11380812" cy="10842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7" y="1592263"/>
            <a:ext cx="5616575" cy="668337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7" y="2427287"/>
            <a:ext cx="5616575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04966"/>
            <a:ext cx="5616600" cy="655634"/>
          </a:xfrm>
        </p:spPr>
        <p:txBody>
          <a:bodyPr anchor="t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27287"/>
            <a:ext cx="5611813" cy="3762376"/>
          </a:xfrm>
        </p:spPr>
        <p:txBody>
          <a:bodyPr/>
          <a:lstStyle>
            <a:lvl1pPr marL="324000" indent="-324000">
              <a:buFont typeface="Arial" panose="020B0604020202020204" pitchFamily="34" charset="0"/>
              <a:buChar char="•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0B511762-E0C9-6C4A-9015-D9D3D4FF9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5774A8-94FC-8746-83E0-7B18D0195C5C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E2689900-D127-9840-8E06-B694B9FE1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Elise Sledge | Calorimeter Resolution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7B398DFD-572D-D549-8BBF-A86A1DFF02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80861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434" userDrawn="1">
          <p15:clr>
            <a:srgbClr val="FBAE40"/>
          </p15:clr>
        </p15:guide>
        <p15:guide id="2" orient="horz" pos="1525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07988" y="373593"/>
            <a:ext cx="11376025" cy="106574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9" y="1592263"/>
            <a:ext cx="11376024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01915" y="6424993"/>
            <a:ext cx="1773923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4A67CF53-3969-5642-A8A1-C0A650E73194}" type="datetime4">
              <a:rPr lang="en-US" smtClean="0"/>
              <a:t>December 17, 2024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07546" y="6424993"/>
            <a:ext cx="681254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5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Slide </a:t>
            </a:r>
            <a:fld id="{36B5EA5A-BC32-A742-B11B-8E7414D5B53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7AB22024-69B4-1F4F-8860-CB954517F6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45352" y="6424993"/>
            <a:ext cx="6787386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Elise Sledge | Calorimeter Resolution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C7B0EED-0D00-C37F-0787-98F0B94C9550}"/>
              </a:ext>
            </a:extLst>
          </p:cNvPr>
          <p:cNvCxnSpPr>
            <a:cxnSpLocks/>
          </p:cNvCxnSpPr>
          <p:nvPr userDrawn="1"/>
        </p:nvCxnSpPr>
        <p:spPr>
          <a:xfrm>
            <a:off x="404070" y="6370802"/>
            <a:ext cx="11379943" cy="0"/>
          </a:xfrm>
          <a:prstGeom prst="line">
            <a:avLst/>
          </a:prstGeom>
          <a:ln w="95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82929EC-EE14-2FC5-158D-B07C2EFC934B}"/>
              </a:ext>
            </a:extLst>
          </p:cNvPr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404070" y="6439074"/>
            <a:ext cx="352448" cy="347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869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49" r:id="rId2"/>
    <p:sldLayoutId id="2147483662" r:id="rId3"/>
    <p:sldLayoutId id="2147483650" r:id="rId4"/>
    <p:sldLayoutId id="2147483665" r:id="rId5"/>
    <p:sldLayoutId id="2147483668" r:id="rId6"/>
    <p:sldLayoutId id="2147483674" r:id="rId7"/>
    <p:sldLayoutId id="2147483652" r:id="rId8"/>
    <p:sldLayoutId id="2147483653" r:id="rId9"/>
    <p:sldLayoutId id="2147483661" r:id="rId10"/>
    <p:sldLayoutId id="2147483666" r:id="rId11"/>
    <p:sldLayoutId id="2147483667" r:id="rId12"/>
    <p:sldLayoutId id="2147483658" r:id="rId13"/>
    <p:sldLayoutId id="2147483659" r:id="rId14"/>
    <p:sldLayoutId id="2147483673" r:id="rId15"/>
    <p:sldLayoutId id="2147483660" r:id="rId16"/>
    <p:sldLayoutId id="2147483671" r:id="rId17"/>
    <p:sldLayoutId id="2147483651" r:id="rId18"/>
    <p:sldLayoutId id="2147483654" r:id="rId19"/>
    <p:sldLayoutId id="2147483669" r:id="rId20"/>
    <p:sldLayoutId id="2147483655" r:id="rId2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spcAft>
          <a:spcPts val="0"/>
        </a:spcAft>
        <a:buFont typeface="Arial"/>
        <a:buNone/>
        <a:tabLst/>
        <a:defRPr sz="2100" b="1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1pPr>
      <a:lvl2pPr marL="32385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charset="0"/>
        <a:buChar char="•"/>
        <a:tabLst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2pPr>
      <a:lvl3pPr marL="648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7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3pPr>
      <a:lvl4pPr marL="972000" indent="-324000" algn="l" defTabSz="914400" rtl="0" eaLnBrk="1" latinLnBrk="0" hangingPunct="1">
        <a:lnSpc>
          <a:spcPct val="100000"/>
        </a:lnSpc>
        <a:spcBef>
          <a:spcPts val="500"/>
        </a:spcBef>
        <a:spcAft>
          <a:spcPts val="300"/>
        </a:spcAft>
        <a:buFont typeface="Arial" panose="020B0604020202020204" pitchFamily="34" charset="0"/>
        <a:buChar char="•"/>
        <a:tabLst/>
        <a:defRPr sz="16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6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3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7423" userDrawn="1">
          <p15:clr>
            <a:srgbClr val="F26B43"/>
          </p15:clr>
        </p15:guide>
        <p15:guide id="4" pos="257" userDrawn="1">
          <p15:clr>
            <a:srgbClr val="F26B43"/>
          </p15:clr>
        </p15:guide>
        <p15:guide id="6" pos="3795" userDrawn="1">
          <p15:clr>
            <a:srgbClr val="F26B43"/>
          </p15:clr>
        </p15:guide>
        <p15:guide id="7" pos="3885" userDrawn="1">
          <p15:clr>
            <a:srgbClr val="F26B43"/>
          </p15:clr>
        </p15:guide>
        <p15:guide id="8" pos="5087" userDrawn="1">
          <p15:clr>
            <a:srgbClr val="F26B43"/>
          </p15:clr>
        </p15:guide>
        <p15:guide id="9" pos="4997" userDrawn="1">
          <p15:clr>
            <a:srgbClr val="F26B43"/>
          </p15:clr>
        </p15:guide>
        <p15:guide id="10" pos="2683" userDrawn="1">
          <p15:clr>
            <a:srgbClr val="F26B43"/>
          </p15:clr>
        </p15:guide>
        <p15:guide id="11" pos="2593" userDrawn="1">
          <p15:clr>
            <a:srgbClr val="F26B43"/>
          </p15:clr>
        </p15:guide>
        <p15:guide id="12" orient="horz" pos="3906" userDrawn="1">
          <p15:clr>
            <a:srgbClr val="F26B43"/>
          </p15:clr>
        </p15:guide>
        <p15:guide id="13" orient="horz" pos="2409" userDrawn="1">
          <p15:clr>
            <a:srgbClr val="F26B43"/>
          </p15:clr>
        </p15:guide>
        <p15:guide id="14" orient="horz" pos="913" userDrawn="1">
          <p15:clr>
            <a:srgbClr val="F26B43"/>
          </p15:clr>
        </p15:guide>
        <p15:guide id="15" orient="horz" pos="1003" userDrawn="1">
          <p15:clr>
            <a:srgbClr val="F26B43"/>
          </p15:clr>
        </p15:guide>
        <p15:guide id="16" orient="horz" pos="2500" userDrawn="1">
          <p15:clr>
            <a:srgbClr val="F26B43"/>
          </p15:clr>
        </p15:guide>
        <p15:guide id="17" pos="6312" userDrawn="1">
          <p15:clr>
            <a:srgbClr val="F26B43"/>
          </p15:clr>
        </p15:guide>
        <p15:guide id="18" pos="622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40A876-C23B-1108-EE3D-D34E1F9EF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E5DE5-D64D-4B29-3EAD-E12052CDF5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5E3672-C768-F5C8-BBAD-0382532C8D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B91AFE-7F8D-A447-A3A6-7654CA86A51A}" type="datetime4">
              <a:rPr lang="en-US" smtClean="0"/>
              <a:t>December 17,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495C9-DCB5-E2ED-4E9D-11958F5E4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Elise Sledge | Calorimeter Resolution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54B899-F44E-F9BA-AE1E-C8BAC6783D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CB9BAC-A72D-6742-AA69-43D8B23C65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416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emf"/><Relationship Id="rId4" Type="http://schemas.openxmlformats.org/officeDocument/2006/relationships/image" Target="../media/image19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F29D3-962C-7639-A4D1-0A47EFE33C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1196"/>
            <a:ext cx="9144000" cy="1335179"/>
          </a:xfrm>
        </p:spPr>
        <p:txBody>
          <a:bodyPr/>
          <a:lstStyle/>
          <a:p>
            <a:r>
              <a:rPr lang="en-US" sz="5000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MAIA Neutron Studies Update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6C978-10D2-FF33-3225-0862F310D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629F9-E538-4C40-B476-30B63435BED8}" type="datetime4"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December 17, 2024</a:t>
            </a:fld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A44B1-53D8-EA40-DEF6-1B7571D02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1</a:t>
            </a:fld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576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F2E8B28A-B0A4-8A1A-1B5E-A1BE9F7DCB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CFC6AA-AA44-E9F2-B15C-2EEE01158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Non-gaussian fitting fix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681FF4-1627-D78C-8C69-B7302083C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BA6-30E1-4C46-A6CC-12E2C7694E81}" type="datetime4"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December 17, 2024</a:t>
            </a:fld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6EC41-6A4E-AB16-773F-24EA15822D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2</a:t>
            </a:fld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FEFC119F-1564-6C76-117D-8570203550C9}"/>
              </a:ext>
            </a:extLst>
          </p:cNvPr>
          <p:cNvSpPr txBox="1">
            <a:spLocks/>
          </p:cNvSpPr>
          <p:nvPr/>
        </p:nvSpPr>
        <p:spPr>
          <a:xfrm>
            <a:off x="407989" y="1150013"/>
            <a:ext cx="5688011" cy="5032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Applying Tova’s suggestions</a:t>
            </a:r>
          </a:p>
          <a:p>
            <a:pPr lvl="1"/>
            <a:r>
              <a:rPr lang="en-US" dirty="0"/>
              <a:t>Match all PFOs with energy &gt; 5 GeV within </a:t>
            </a:r>
            <a:r>
              <a:rPr lang="en-US" dirty="0" err="1"/>
              <a:t>dR</a:t>
            </a:r>
            <a:r>
              <a:rPr lang="en-US" dirty="0"/>
              <a:t> &lt; 0.1 of the generator neutron</a:t>
            </a:r>
          </a:p>
          <a:p>
            <a:pPr lvl="1"/>
            <a:r>
              <a:rPr lang="en-US" dirty="0"/>
              <a:t>This fixes the bimodal distribution issue</a:t>
            </a:r>
          </a:p>
          <a:p>
            <a:pPr lvl="1"/>
            <a:r>
              <a:rPr lang="en-US" dirty="0"/>
              <a:t>There is still some weirdness in the endcap and theta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C5B806D-D0E2-EB36-78E1-31F6AF8EEE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070190" y="2865161"/>
            <a:ext cx="3024709" cy="4213784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6FAE33B4-7D33-5F80-D755-5C1D8DA3E608}"/>
              </a:ext>
            </a:extLst>
          </p:cNvPr>
          <p:cNvSpPr txBox="1">
            <a:spLocks/>
          </p:cNvSpPr>
          <p:nvPr/>
        </p:nvSpPr>
        <p:spPr>
          <a:xfrm>
            <a:off x="8263382" y="3794392"/>
            <a:ext cx="1256065" cy="27356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Old</a:t>
            </a:r>
          </a:p>
        </p:txBody>
      </p:sp>
      <p:pic>
        <p:nvPicPr>
          <p:cNvPr id="8" name="Picture 7" descr="A graph of a graph of energy&#10;&#10;Description automatically generated">
            <a:extLst>
              <a:ext uri="{FF2B5EF4-FFF2-40B4-BE49-F238E27FC236}">
                <a16:creationId xmlns:a16="http://schemas.microsoft.com/office/drawing/2014/main" id="{E8292755-8B20-AFE4-92AD-589B5449CB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75070" y="267640"/>
            <a:ext cx="4214367" cy="3024711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B3145461-5684-43E5-DD8F-457EF48CEC3C}"/>
              </a:ext>
            </a:extLst>
          </p:cNvPr>
          <p:cNvSpPr txBox="1">
            <a:spLocks/>
          </p:cNvSpPr>
          <p:nvPr/>
        </p:nvSpPr>
        <p:spPr>
          <a:xfrm>
            <a:off x="8263381" y="632900"/>
            <a:ext cx="1256065" cy="27356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New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529C7B-FA6A-E6ED-CE23-21EF6DC2CB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63850" y="3476233"/>
            <a:ext cx="4214367" cy="300859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0A29E76-E4DF-2ADE-CEF4-24D6EF7260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3476233"/>
            <a:ext cx="4213785" cy="300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63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E2DD2C7A-A80C-9545-2C24-0D1231E20F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52A56FE-10E6-DA05-2030-1C3C971F74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Energy resolution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2C819A-DBDC-8FEB-AB44-7812216115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BA6-30E1-4C46-A6CC-12E2C7694E81}" type="datetime4"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December 17, 2024</a:t>
            </a:fld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E1724F-8C55-1145-AD75-B9E73FCCE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3</a:t>
            </a:fld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020A78-F7A5-5C50-1ABC-CF7932452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225" y="2030793"/>
            <a:ext cx="5854700" cy="43942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EAA8DA-DE6D-BBEA-1403-89EE5E6B1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7300" y="2030793"/>
            <a:ext cx="5854700" cy="4394200"/>
          </a:xfrm>
          <a:prstGeom prst="rect">
            <a:avLst/>
          </a:prstGeom>
        </p:spPr>
      </p:pic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3ED7FF6-268E-2080-A101-1193E4860E41}"/>
              </a:ext>
            </a:extLst>
          </p:cNvPr>
          <p:cNvSpPr txBox="1">
            <a:spLocks/>
          </p:cNvSpPr>
          <p:nvPr/>
        </p:nvSpPr>
        <p:spPr>
          <a:xfrm>
            <a:off x="1243712" y="3528058"/>
            <a:ext cx="1256065" cy="27356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New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F262A4CE-BDB5-3238-2F1C-76D082F934C9}"/>
              </a:ext>
            </a:extLst>
          </p:cNvPr>
          <p:cNvSpPr txBox="1">
            <a:spLocks/>
          </p:cNvSpPr>
          <p:nvPr/>
        </p:nvSpPr>
        <p:spPr>
          <a:xfrm>
            <a:off x="7724296" y="3528058"/>
            <a:ext cx="1256065" cy="27356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Old</a:t>
            </a:r>
          </a:p>
        </p:txBody>
      </p:sp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8E73CF0E-8EC0-1B5D-19D5-992D1D97C5BF}"/>
              </a:ext>
            </a:extLst>
          </p:cNvPr>
          <p:cNvSpPr txBox="1">
            <a:spLocks/>
          </p:cNvSpPr>
          <p:nvPr/>
        </p:nvSpPr>
        <p:spPr>
          <a:xfrm>
            <a:off x="407989" y="1150013"/>
            <a:ext cx="11229829" cy="5032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There are still some minor fitting issues</a:t>
            </a:r>
          </a:p>
          <a:p>
            <a:pPr lvl="1"/>
            <a:r>
              <a:rPr lang="en-US" dirty="0"/>
              <a:t>The new matching seems like a better approach</a:t>
            </a:r>
          </a:p>
          <a:p>
            <a:pPr lvl="1"/>
            <a:r>
              <a:rPr lang="en-US" dirty="0"/>
              <a:t>Resolutions are pretty similar but more stable now and can go to much lower energies</a:t>
            </a:r>
          </a:p>
        </p:txBody>
      </p:sp>
    </p:spTree>
    <p:extLst>
      <p:ext uri="{BB962C8B-B14F-4D97-AF65-F5344CB8AC3E}">
        <p14:creationId xmlns:p14="http://schemas.microsoft.com/office/powerpoint/2010/main" val="1300448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B7EF75F7-DC46-23AC-1A33-E42492629C8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6CEC-4E39-47F2-6279-9E6BE6F6A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BA6-30E1-4C46-A6CC-12E2C7694E81}" type="datetime4"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December 17, 2024</a:t>
            </a:fld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406CE-2B8E-DBC0-FA99-AF7BB1DC7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4</a:t>
            </a:fld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56846BE-712F-0C12-8802-0821AB579D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021" y="540071"/>
            <a:ext cx="4189286" cy="314423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1CC8C5F-2F2D-CC77-836A-27CC9694A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1340" y="540070"/>
            <a:ext cx="4189286" cy="3144237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A354DA4-0FFE-35FE-DED9-3D2CF40E20B1}"/>
              </a:ext>
            </a:extLst>
          </p:cNvPr>
          <p:cNvSpPr txBox="1">
            <a:spLocks/>
          </p:cNvSpPr>
          <p:nvPr/>
        </p:nvSpPr>
        <p:spPr>
          <a:xfrm>
            <a:off x="2267025" y="1670472"/>
            <a:ext cx="1256065" cy="27356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New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A0176E85-CAFD-38D8-C52E-AFF729B2C817}"/>
              </a:ext>
            </a:extLst>
          </p:cNvPr>
          <p:cNvSpPr txBox="1">
            <a:spLocks/>
          </p:cNvSpPr>
          <p:nvPr/>
        </p:nvSpPr>
        <p:spPr>
          <a:xfrm>
            <a:off x="7473882" y="1670472"/>
            <a:ext cx="1256065" cy="27356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Old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54EFE1A9-EA78-0725-B125-AC295649D6C6}"/>
              </a:ext>
            </a:extLst>
          </p:cNvPr>
          <p:cNvSpPr txBox="1">
            <a:spLocks/>
          </p:cNvSpPr>
          <p:nvPr/>
        </p:nvSpPr>
        <p:spPr>
          <a:xfrm>
            <a:off x="2687973" y="2261829"/>
            <a:ext cx="2475955" cy="761527"/>
          </a:xfrm>
          <a:prstGeom prst="rect">
            <a:avLst/>
          </a:prstGeom>
        </p:spPr>
        <p:txBody>
          <a:bodyPr vert="horz" lIns="0" tIns="0" rIns="0" bIns="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May need to recalibrate. Bad response at low E expected but is this ok?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C9DC7C0-B28D-9AFB-64EA-4C43FCCB0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Energy response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AAEABA9-C014-CEE4-D889-1A6BD4F58E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7" y="3615410"/>
            <a:ext cx="4189286" cy="31442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99C30E48-99F4-C8C9-0FD1-0E6AE2518F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1340" y="3615410"/>
            <a:ext cx="4189286" cy="3144236"/>
          </a:xfrm>
          <a:prstGeom prst="rect">
            <a:avLst/>
          </a:prstGeom>
        </p:spPr>
      </p:pic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04C7361C-E4A6-FAF8-A92C-67B17193BC0A}"/>
              </a:ext>
            </a:extLst>
          </p:cNvPr>
          <p:cNvSpPr txBox="1">
            <a:spLocks/>
          </p:cNvSpPr>
          <p:nvPr/>
        </p:nvSpPr>
        <p:spPr>
          <a:xfrm>
            <a:off x="8360843" y="5187528"/>
            <a:ext cx="1256065" cy="27356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Old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511EB5A2-80B7-F7ED-731D-ECE02C023DFC}"/>
              </a:ext>
            </a:extLst>
          </p:cNvPr>
          <p:cNvSpPr txBox="1">
            <a:spLocks/>
          </p:cNvSpPr>
          <p:nvPr/>
        </p:nvSpPr>
        <p:spPr>
          <a:xfrm>
            <a:off x="3120757" y="5589373"/>
            <a:ext cx="1256065" cy="27356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2977383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5389325-13CA-5410-1E21-279540FA4F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60916A-AF5E-BE78-8AD4-208F7EB36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BA6-30E1-4C46-A6CC-12E2C7694E81}" type="datetime4"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December 18, 2024</a:t>
            </a:fld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BCFB0C-B188-DB17-A7BC-F7F0B3BA9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5</a:t>
            </a:fld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2FFBB7-C00C-8FD3-492F-F41B51E447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59383" y="750472"/>
            <a:ext cx="4047589" cy="303788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8803BF9-8903-DD39-0054-DFAF2096F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6185" y="750473"/>
            <a:ext cx="4047589" cy="30378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7FFE77E1-6835-D663-35F3-4C0C2679C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Efficiency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50A65C41-FDCC-5529-2CA7-BD6E2A183A4F}"/>
              </a:ext>
            </a:extLst>
          </p:cNvPr>
          <p:cNvSpPr txBox="1">
            <a:spLocks/>
          </p:cNvSpPr>
          <p:nvPr/>
        </p:nvSpPr>
        <p:spPr>
          <a:xfrm>
            <a:off x="2211794" y="2204535"/>
            <a:ext cx="1256065" cy="27356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New</a:t>
            </a:r>
          </a:p>
        </p:txBody>
      </p:sp>
      <p:sp>
        <p:nvSpPr>
          <p:cNvPr id="18" name="Text Placeholder 2">
            <a:extLst>
              <a:ext uri="{FF2B5EF4-FFF2-40B4-BE49-F238E27FC236}">
                <a16:creationId xmlns:a16="http://schemas.microsoft.com/office/drawing/2014/main" id="{A261E2DC-76B5-2998-5690-C2026AC9AFF1}"/>
              </a:ext>
            </a:extLst>
          </p:cNvPr>
          <p:cNvSpPr txBox="1">
            <a:spLocks/>
          </p:cNvSpPr>
          <p:nvPr/>
        </p:nvSpPr>
        <p:spPr>
          <a:xfrm>
            <a:off x="8101915" y="2204535"/>
            <a:ext cx="1256065" cy="27356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Old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87551CA-D62A-EBC0-A832-B59F7A7DBB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59383" y="3704139"/>
            <a:ext cx="4047589" cy="30378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0EF8417-8201-3AAE-6312-ACD9601657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6185" y="3704140"/>
            <a:ext cx="4047589" cy="3037887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7F9AC37B-B634-8EEA-1039-EFE0DD5F7E3F}"/>
              </a:ext>
            </a:extLst>
          </p:cNvPr>
          <p:cNvSpPr txBox="1">
            <a:spLocks/>
          </p:cNvSpPr>
          <p:nvPr/>
        </p:nvSpPr>
        <p:spPr>
          <a:xfrm>
            <a:off x="3160786" y="4969894"/>
            <a:ext cx="1256065" cy="27356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New</a:t>
            </a:r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44318F26-6A02-073E-1F5B-5C8D88C7D3EA}"/>
              </a:ext>
            </a:extLst>
          </p:cNvPr>
          <p:cNvSpPr txBox="1">
            <a:spLocks/>
          </p:cNvSpPr>
          <p:nvPr/>
        </p:nvSpPr>
        <p:spPr>
          <a:xfrm>
            <a:off x="7982128" y="4969894"/>
            <a:ext cx="1256065" cy="273564"/>
          </a:xfrm>
          <a:prstGeom prst="rect">
            <a:avLst/>
          </a:prstGeom>
        </p:spPr>
        <p:txBody>
          <a:bodyPr vert="horz" lIns="0" tIns="0" rIns="0" bIns="0" rtlCol="0">
            <a:normAutofit lnSpcReduction="1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Old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50078A2C-C31F-363A-3B87-BFF228B06C17}"/>
              </a:ext>
            </a:extLst>
          </p:cNvPr>
          <p:cNvSpPr txBox="1">
            <a:spLocks/>
          </p:cNvSpPr>
          <p:nvPr/>
        </p:nvSpPr>
        <p:spPr>
          <a:xfrm>
            <a:off x="2610495" y="2754174"/>
            <a:ext cx="2329496" cy="489126"/>
          </a:xfrm>
          <a:prstGeom prst="rect">
            <a:avLst/>
          </a:prstGeom>
        </p:spPr>
        <p:txBody>
          <a:bodyPr vert="horz" lIns="0" tIns="0" rIns="0" bIns="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High E decrease in efficiency seems strange to me</a:t>
            </a:r>
          </a:p>
        </p:txBody>
      </p:sp>
    </p:spTree>
    <p:extLst>
      <p:ext uri="{BB962C8B-B14F-4D97-AF65-F5344CB8AC3E}">
        <p14:creationId xmlns:p14="http://schemas.microsoft.com/office/powerpoint/2010/main" val="129496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83430EB0-210E-3CFA-4EFF-F9B6B7E5A1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BBD474A-F070-9A4C-218F-68448089A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Open questions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F58FDC-C04D-D7A8-72A5-9C7A4F6C7D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2F0BA6-30E1-4C46-A6CC-12E2C7694E81}" type="datetime4"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December 18, 2024</a:t>
            </a:fld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4BCB9-CCE3-59B2-3CA8-14DCB003D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B5EA5A-BC32-A742-B11B-8E7414D5B535}" type="slidenum">
              <a:rPr lang="en-US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pPr/>
              <a:t>6</a:t>
            </a:fld>
            <a:endParaRPr lang="en-US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724F9C1E-DD12-86B5-05C8-AED2121580FF}"/>
              </a:ext>
            </a:extLst>
          </p:cNvPr>
          <p:cNvSpPr txBox="1">
            <a:spLocks/>
          </p:cNvSpPr>
          <p:nvPr/>
        </p:nvSpPr>
        <p:spPr>
          <a:xfrm>
            <a:off x="407989" y="1150013"/>
            <a:ext cx="5688011" cy="503298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/>
              <a:defRPr sz="2100" b="1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28650" indent="-261938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89000" indent="-260350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209675" indent="-269875" algn="l" defTabSz="914400" rtl="0" eaLnBrk="1" latinLnBrk="0" hangingPunct="1">
              <a:lnSpc>
                <a:spcPct val="100000"/>
              </a:lnSpc>
              <a:spcBef>
                <a:spcPts val="500"/>
              </a:spcBef>
              <a:spcAft>
                <a:spcPts val="300"/>
              </a:spcAft>
              <a:buSzPct val="100000"/>
              <a:buFont typeface="Arial" panose="020B0604020202020204" pitchFamily="34" charset="0"/>
              <a:buChar char="•"/>
              <a:tabLst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100000"/>
              <a:buFont typeface="Arial" charset="0"/>
              <a:buChar char="•"/>
              <a:defRPr sz="1600" kern="120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Moving forward:</a:t>
            </a:r>
          </a:p>
          <a:p>
            <a:pPr lvl="1"/>
            <a:r>
              <a:rPr lang="en-US" dirty="0"/>
              <a:t>Should I apply a higher energy PFO cut?</a:t>
            </a:r>
          </a:p>
          <a:p>
            <a:pPr lvl="2"/>
            <a:r>
              <a:rPr lang="en-US" dirty="0"/>
              <a:t>And also rerun with </a:t>
            </a:r>
            <a:r>
              <a:rPr lang="en-US" dirty="0" err="1"/>
              <a:t>reco</a:t>
            </a:r>
            <a:r>
              <a:rPr lang="en-US" dirty="0"/>
              <a:t> information (ensuring at least 1 neutron PFO is found)</a:t>
            </a:r>
          </a:p>
          <a:p>
            <a:pPr lvl="1"/>
            <a:r>
              <a:rPr lang="en-US" dirty="0"/>
              <a:t>If I do rerun, should I create a calibration matrix?</a:t>
            </a:r>
          </a:p>
          <a:p>
            <a:pPr lvl="1"/>
            <a:r>
              <a:rPr lang="en-US" dirty="0"/>
              <a:t>What is the paper timeline?</a:t>
            </a:r>
          </a:p>
          <a:p>
            <a:pPr lvl="2"/>
            <a:r>
              <a:rPr lang="en-US" dirty="0"/>
              <a:t>I have the neutral hadrons section mostly done, but things will change with new results</a:t>
            </a:r>
          </a:p>
          <a:p>
            <a:pPr lvl="1"/>
            <a:r>
              <a:rPr lang="en-US" dirty="0"/>
              <a:t>I am out of the country from the 22</a:t>
            </a:r>
            <a:r>
              <a:rPr lang="en-US" baseline="30000" dirty="0"/>
              <a:t>nd</a:t>
            </a:r>
            <a:r>
              <a:rPr lang="en-US" dirty="0"/>
              <a:t> to the 5</a:t>
            </a:r>
            <a:r>
              <a:rPr lang="en-US" baseline="30000" dirty="0"/>
              <a:t>th</a:t>
            </a:r>
            <a:r>
              <a:rPr lang="en-US" dirty="0"/>
              <a:t> so I wont be able to work as much</a:t>
            </a:r>
          </a:p>
        </p:txBody>
      </p:sp>
    </p:spTree>
    <p:extLst>
      <p:ext uri="{BB962C8B-B14F-4D97-AF65-F5344CB8AC3E}">
        <p14:creationId xmlns:p14="http://schemas.microsoft.com/office/powerpoint/2010/main" val="6492327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7">
      <a:dk1>
        <a:srgbClr val="0033A0"/>
      </a:dk1>
      <a:lt1>
        <a:srgbClr val="FFFFFF"/>
      </a:lt1>
      <a:dk2>
        <a:srgbClr val="2F2F2F"/>
      </a:dk2>
      <a:lt2>
        <a:srgbClr val="F8F8F8"/>
      </a:lt2>
      <a:accent1>
        <a:srgbClr val="0033A0"/>
      </a:accent1>
      <a:accent2>
        <a:srgbClr val="61C4D3"/>
      </a:accent2>
      <a:accent3>
        <a:srgbClr val="E15E32"/>
      </a:accent3>
      <a:accent4>
        <a:srgbClr val="BEBECB"/>
      </a:accent4>
      <a:accent5>
        <a:srgbClr val="6E2466"/>
      </a:accent5>
      <a:accent6>
        <a:srgbClr val="1C446A"/>
      </a:accent6>
      <a:hlink>
        <a:srgbClr val="6D2466"/>
      </a:hlink>
      <a:folHlink>
        <a:srgbClr val="61C4D3"/>
      </a:folHlink>
    </a:clrScheme>
    <a:fontScheme name="CER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 algn="l"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HY529 Final Jae Sledge" id="{CA61C584-39CC-CC47-B64F-3D20CB703520}" vid="{173BBF3B-A278-F349-B140-D2202342BFC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30476</TotalTime>
  <Words>212</Words>
  <Application>Microsoft Macintosh PowerPoint</Application>
  <PresentationFormat>Widescreen</PresentationFormat>
  <Paragraphs>47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Custom Design</vt:lpstr>
      <vt:lpstr>MAIA Neutron Studies Update</vt:lpstr>
      <vt:lpstr>Non-gaussian fitting fix</vt:lpstr>
      <vt:lpstr>Energy resolution</vt:lpstr>
      <vt:lpstr>Energy response</vt:lpstr>
      <vt:lpstr>Efficiency</vt:lpstr>
      <vt:lpstr>Open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Muon Calorimeter Resolution Results for Pion Gun Samples without BIB</dc:title>
  <dc:creator>Jake Sledge</dc:creator>
  <cp:lastModifiedBy>Jae Sledge</cp:lastModifiedBy>
  <cp:revision>91</cp:revision>
  <dcterms:created xsi:type="dcterms:W3CDTF">2024-01-11T15:44:13Z</dcterms:created>
  <dcterms:modified xsi:type="dcterms:W3CDTF">2024-12-18T16:45:18Z</dcterms:modified>
</cp:coreProperties>
</file>