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5" r:id="rId2"/>
    <p:sldId id="356" r:id="rId3"/>
    <p:sldId id="394" r:id="rId4"/>
    <p:sldId id="354" r:id="rId5"/>
    <p:sldId id="379" r:id="rId6"/>
    <p:sldId id="378" r:id="rId7"/>
    <p:sldId id="397" r:id="rId8"/>
    <p:sldId id="375" r:id="rId9"/>
    <p:sldId id="389" r:id="rId10"/>
    <p:sldId id="391" r:id="rId11"/>
    <p:sldId id="392" r:id="rId12"/>
    <p:sldId id="369" r:id="rId13"/>
    <p:sldId id="3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B58CB-B3C8-4E64-8EBD-CC8AF96A9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B1167-9F2F-47C7-B6F8-49E2E2455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A8192-044F-4F9D-A122-46BCE3CA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F38A-7BBC-4D74-8AAB-DD2BC2FE52A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E97E4-2A21-4295-8166-404C17029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2BC25-30BC-4D8D-8D9A-22A89DA0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C847-0B72-4B9E-913B-CE80D2A9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39C77-C55C-4467-901B-21A5A76C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FF8F59-22A8-4E18-B225-ED42B23A7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CB10D-6740-4D8C-8A81-EEDE70A1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F38A-7BBC-4D74-8AAB-DD2BC2FE52A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1D7D6-FC04-43EE-917C-279DCBFEC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E8E89-1190-4620-8C02-8EFB2FDD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C847-0B72-4B9E-913B-CE80D2A9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0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FE424-91D1-4352-9D54-F3F18A88F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D40D3-7813-45BA-9530-BA8E634C4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39C30-2E39-4902-96E1-397E5258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F38A-7BBC-4D74-8AAB-DD2BC2FE52A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F8DC8-39BA-4EB7-99A7-6E88A7E2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ED07D-93CD-4FC5-B3C9-2E7C020DE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C847-0B72-4B9E-913B-CE80D2A9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9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ED5F8-8E3A-4011-8080-D754291BF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305F0-F279-4F07-8EDF-744986ADC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86DE6-57A8-4135-AFEA-ADA17399B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F38A-7BBC-4D74-8AAB-DD2BC2FE52A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49153-D61A-4EA5-9FA2-EF0F116C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E3FF7-9A62-453F-8D12-7A41CA251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C847-0B72-4B9E-913B-CE80D2A9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1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B2D40-1C9D-42F7-ACA6-1D9BC05B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73773-32CB-4B2F-88B6-CED837A32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482D9-2F19-44E1-B75A-01F489736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F38A-7BBC-4D74-8AAB-DD2BC2FE52A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5C492-EF49-4C18-9254-E198920F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95FAE-6A1E-4E29-B5F6-BF6C5B99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C847-0B72-4B9E-913B-CE80D2A9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9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5E664-CF80-4C86-8F10-181D927AD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1F1F9-9CC0-481A-874A-C2AFB8FB3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08D75-772A-4732-AFE9-DFA8EA410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17FA7-1217-418D-8AAF-EE9DDA605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F38A-7BBC-4D74-8AAB-DD2BC2FE52A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379D4-51CD-438F-9FEA-E6091A427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5BB17-6318-4AEA-8EB7-588A5765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C847-0B72-4B9E-913B-CE80D2A9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1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4EE2B-5D3B-4579-A8B4-4DF283F21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D1A47-C409-4048-AF35-AE141AE92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03E53-9AA9-48B8-916F-3E00E6AA9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BF23B-A2CE-4108-95B5-701791188C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52703F-F0AF-44B9-924A-7BEBA62DD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161C4E-0617-4BD7-8AEE-9047FB1F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F38A-7BBC-4D74-8AAB-DD2BC2FE52A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3A6B4F-DA23-442C-B13C-FBF2059B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F52486-6B27-4875-B9CB-1F7FDCD5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C847-0B72-4B9E-913B-CE80D2A9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1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0B22A-21EF-4020-B5CF-F8B28772D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27001B-A765-4B78-9C65-F049F1FF1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F38A-7BBC-4D74-8AAB-DD2BC2FE52A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621BE-42D3-42A3-BA59-8599D19DC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3E4BC-B372-42CD-9C68-0D4BBEC3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C847-0B72-4B9E-913B-CE80D2A9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1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62587-D896-415D-A099-02FC2F13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F38A-7BBC-4D74-8AAB-DD2BC2FE52A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8171-005E-463F-B53D-4F769435F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CDA87-BF05-48A0-8151-7F0F51294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C847-0B72-4B9E-913B-CE80D2A9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66BB3-74CA-41CE-8F1C-A3D9EFEBA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C9B0B-09DD-4AF4-BA49-E079EFE9D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2D131-BF18-4345-AD2E-482799D87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EEDA2-BC04-445A-85FB-263D977A2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F38A-7BBC-4D74-8AAB-DD2BC2FE52A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8933A-541C-4B07-86CF-9F67C0CA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3AD5C-A55A-4AB7-B638-2826A2E1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C847-0B72-4B9E-913B-CE80D2A9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6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E39B9-AA40-4FBE-BBFC-B6B7D214A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633540-3631-40F7-85AD-1FAE5F3B73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936CC-E117-4FCD-909C-5EE4FDEA8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7F064-97AB-4D01-83DB-EBF215E42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F38A-7BBC-4D74-8AAB-DD2BC2FE52A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5FA8F-04C8-426D-A8C3-395A91A50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B30CA-3440-41B6-84D1-494F82F8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C847-0B72-4B9E-913B-CE80D2A9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524235-0F96-4D6C-9077-97CD00A0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7A72F-BE9E-4007-97F7-3C8FAFA5A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52DAC-CD4E-41F1-9B05-3347ED04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F38A-7BBC-4D74-8AAB-DD2BC2FE52A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5DBCC-3111-47B2-B169-8683EDF7B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481E2-9154-4588-A0B0-717505B1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1C847-0B72-4B9E-913B-CE80D2A9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1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5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EAC799-0921-44F7-B44F-899B7B709E3D}"/>
              </a:ext>
            </a:extLst>
          </p:cNvPr>
          <p:cNvSpPr/>
          <p:nvPr/>
        </p:nvSpPr>
        <p:spPr>
          <a:xfrm>
            <a:off x="501112" y="2058713"/>
            <a:ext cx="111897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Quantum Turbulence in Superfluid Helium and its Damping Effect on MAGO Cavity Oscillations</a:t>
            </a:r>
          </a:p>
        </p:txBody>
      </p:sp>
    </p:spTree>
    <p:extLst>
      <p:ext uri="{BB962C8B-B14F-4D97-AF65-F5344CB8AC3E}">
        <p14:creationId xmlns:p14="http://schemas.microsoft.com/office/powerpoint/2010/main" val="180400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0A030E-EBC9-44E0-8AAD-F035BD651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670" y="754683"/>
            <a:ext cx="4641130" cy="55566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AC772C-1393-48F5-8E0D-3AC785447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83430"/>
            <a:ext cx="4367752" cy="46503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EAE9DB-FD1D-43F5-8FF7-3FA9AC438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5059667"/>
            <a:ext cx="4122655" cy="143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32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4D5D79-6181-4009-B034-243910E4A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240"/>
          <a:stretch/>
        </p:blipFill>
        <p:spPr>
          <a:xfrm>
            <a:off x="-1" y="0"/>
            <a:ext cx="5449494" cy="17345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64DC50-280D-4116-9949-1C16A57B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89" y="2329184"/>
            <a:ext cx="5341522" cy="3798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933869-A7B4-4A23-9DF7-022505E5C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83535"/>
            <a:ext cx="4778822" cy="3497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0C5B60-E5F9-4F74-B92E-7F33B17E1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400" y="162727"/>
            <a:ext cx="3880022" cy="282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21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47B09F-54D1-4F74-81A4-84C1F988D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380" y="1844383"/>
            <a:ext cx="4665160" cy="45824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F7CE8A-3E4A-4DB3-90F6-D146A387CA8C}"/>
              </a:ext>
            </a:extLst>
          </p:cNvPr>
          <p:cNvSpPr/>
          <p:nvPr/>
        </p:nvSpPr>
        <p:spPr>
          <a:xfrm>
            <a:off x="-32213" y="2239792"/>
            <a:ext cx="7303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Gorter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Mellink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mutual friction force between the two fluids per unit volume of He II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4AD9F94-C9EB-427D-955F-BC8A1F5D93A9}"/>
                  </a:ext>
                </a:extLst>
              </p:cNvPr>
              <p:cNvSpPr/>
              <p:nvPr/>
            </p:nvSpPr>
            <p:spPr>
              <a:xfrm>
                <a:off x="588537" y="2648201"/>
                <a:ext cx="26634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DE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de-DE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𝑛𝑠</m:t>
                          </m:r>
                        </m:sub>
                      </m:sSub>
                      <m:r>
                        <a:rPr kumimoji="0" lang="de-DE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𝐺𝑀</m:t>
                          </m:r>
                        </m:sub>
                      </m:sSub>
                      <m:r>
                        <a:rPr kumimoji="0" lang="de-DE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de-DE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𝑇</m:t>
                      </m:r>
                      <m:r>
                        <a:rPr kumimoji="0" lang="de-DE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  <m:sSub>
                        <m:sSubPr>
                          <m:ctrlP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de-DE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de-DE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0" lang="de-DE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kumimoji="0" lang="de-DE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de-DE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de-DE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0" lang="de-DE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4AD9F94-C9EB-427D-955F-BC8A1F5D9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37" y="2648201"/>
                <a:ext cx="2663421" cy="338554"/>
              </a:xfrm>
              <a:prstGeom prst="rect">
                <a:avLst/>
              </a:prstGeom>
              <a:blipFill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3F915E41-3480-45B9-AE90-1F5451DB803A}"/>
              </a:ext>
            </a:extLst>
          </p:cNvPr>
          <p:cNvSpPr/>
          <p:nvPr/>
        </p:nvSpPr>
        <p:spPr>
          <a:xfrm>
            <a:off x="3572306" y="2731769"/>
            <a:ext cx="3736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Physics -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Uspekhi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66 (1) 59 - 89 (2023)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FCD45E9-8A6B-4D83-8654-03AB30467DE5}"/>
                  </a:ext>
                </a:extLst>
              </p:cNvPr>
              <p:cNvSpPr/>
              <p:nvPr/>
            </p:nvSpPr>
            <p:spPr>
              <a:xfrm>
                <a:off x="590299" y="3028438"/>
                <a:ext cx="48059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de-DE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de-DE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𝐺𝑀</m:t>
                        </m:r>
                      </m:sub>
                    </m:sSub>
                    <m:r>
                      <a:rPr kumimoji="0" lang="de-DE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</a:rPr>
                  <a:t>= temperature dependent 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Gorter-Mellink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constant</a:t>
                </a: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FCD45E9-8A6B-4D83-8654-03AB30467D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99" y="3028438"/>
                <a:ext cx="4805931" cy="338554"/>
              </a:xfrm>
              <a:prstGeom prst="rect">
                <a:avLst/>
              </a:prstGeom>
              <a:blipFill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18C725-1FCD-4FCE-A0A7-3926B958209B}"/>
                  </a:ext>
                </a:extLst>
              </p:cNvPr>
              <p:cNvSpPr txBox="1"/>
              <p:nvPr/>
            </p:nvSpPr>
            <p:spPr>
              <a:xfrm>
                <a:off x="383741" y="913042"/>
                <a:ext cx="4012828" cy="5098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+(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𝛻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​ =−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l-GR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kumimoji="0" lang="el-GR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𝜌</m:t>
                          </m:r>
                        </m:den>
                      </m:f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𝛻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de-DE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𝛻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de-DE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de-DE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𝑛𝑠</m:t>
                          </m:r>
                        </m:sub>
                      </m:sSub>
                    </m:oMath>
                  </m:oMathPara>
                </a14:m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18C725-1FCD-4FCE-A0A7-3926B9582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41" y="913042"/>
                <a:ext cx="4012828" cy="5098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71599-635B-4D7E-9C93-FFD32280D84C}"/>
                  </a:ext>
                </a:extLst>
              </p:cNvPr>
              <p:cNvSpPr/>
              <p:nvPr/>
            </p:nvSpPr>
            <p:spPr>
              <a:xfrm>
                <a:off x="-64787" y="527542"/>
                <a:ext cx="996293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Two-fluid hydrodynamic model at high heat fluxes (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de-DE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ea typeface="Cambria Math" panose="02040503050406030204" pitchFamily="18" charset="0"/>
                            <a:cs typeface="+mn-cs"/>
                          </a:rPr>
                          <m:t>𝑞</m:t>
                        </m:r>
                      </m:e>
                    </m:acc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de-DE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ea typeface="Cambria Math" panose="02040503050406030204" pitchFamily="18" charset="0"/>
                                <a:cs typeface="+mn-cs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sub>
                    </m:sSub>
                    <m:r>
                      <a:rPr kumimoji="0" lang="de-DE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with developed quantum turbulence: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71599-635B-4D7E-9C93-FFD32280D8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787" y="527542"/>
                <a:ext cx="9962931" cy="338554"/>
              </a:xfrm>
              <a:prstGeom prst="rect">
                <a:avLst/>
              </a:prstGeom>
              <a:blipFill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D022B57-3EBD-47F7-88A7-A5175CC148AF}"/>
              </a:ext>
            </a:extLst>
          </p:cNvPr>
          <p:cNvSpPr/>
          <p:nvPr/>
        </p:nvSpPr>
        <p:spPr>
          <a:xfrm>
            <a:off x="4496756" y="1004078"/>
            <a:ext cx="13915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(Euler-like eq.)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99627B-A904-43C7-959E-B884928D0656}"/>
                  </a:ext>
                </a:extLst>
              </p:cNvPr>
              <p:cNvSpPr txBox="1"/>
              <p:nvPr/>
            </p:nvSpPr>
            <p:spPr>
              <a:xfrm>
                <a:off x="-2812" y="-8693"/>
                <a:ext cx="12192000" cy="461665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Mutual friction force per unit volume of He II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de-DE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kumimoji="0" lang="de-DE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𝑛𝑠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during quantum turbulence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99627B-A904-43C7-959E-B884928D0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12" y="-8693"/>
                <a:ext cx="12192000" cy="461665"/>
              </a:xfrm>
              <a:prstGeom prst="rect">
                <a:avLst/>
              </a:prstGeom>
              <a:blipFill>
                <a:blip r:embed="rId7"/>
                <a:stretch>
                  <a:fillRect l="-80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995C424-F83E-4A9C-9B0F-92D635D8FECD}"/>
                  </a:ext>
                </a:extLst>
              </p:cNvPr>
              <p:cNvSpPr txBox="1"/>
              <p:nvPr/>
            </p:nvSpPr>
            <p:spPr>
              <a:xfrm>
                <a:off x="0" y="1575801"/>
                <a:ext cx="5487607" cy="5098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𝛻</m:t>
                          </m:r>
                        </m:e>
                      </m:d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​ =−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l-GR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kumimoji="0" lang="el-GR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𝜌</m:t>
                          </m:r>
                        </m:den>
                      </m:f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𝛻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de-DE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de-DE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𝛻</m:t>
                      </m:r>
                      <m:r>
                        <a:rPr kumimoji="0" lang="de-DE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de-DE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𝜂</m:t>
                          </m:r>
                        </m:e>
                        <m:sub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∇</m:t>
                          </m:r>
                        </m:e>
                        <m:sup>
                          <m:r>
                            <a:rPr kumimoji="0" lang="de-DE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de-DE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de-DE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de-DE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𝑛𝑠</m:t>
                          </m:r>
                        </m:sub>
                      </m:sSub>
                    </m:oMath>
                  </m:oMathPara>
                </a14:m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995C424-F83E-4A9C-9B0F-92D635D8F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5801"/>
                <a:ext cx="5487607" cy="5098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ADA2C419-DE77-4A89-B29F-BCF368355FB2}"/>
              </a:ext>
            </a:extLst>
          </p:cNvPr>
          <p:cNvSpPr/>
          <p:nvPr/>
        </p:nvSpPr>
        <p:spPr>
          <a:xfrm>
            <a:off x="5192524" y="1653906"/>
            <a:ext cx="1801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Navier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–Stokes eq.)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6A5865-641E-49A6-8FE9-CC45EF3706F9}"/>
              </a:ext>
            </a:extLst>
          </p:cNvPr>
          <p:cNvSpPr/>
          <p:nvPr/>
        </p:nvSpPr>
        <p:spPr>
          <a:xfrm>
            <a:off x="55460" y="3526165"/>
            <a:ext cx="59969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Gradients of pressure and temperature along a tube with diameter 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3A8396-4DB7-456B-9F48-8B80F05E37BE}"/>
                  </a:ext>
                </a:extLst>
              </p:cNvPr>
              <p:cNvSpPr/>
              <p:nvPr/>
            </p:nvSpPr>
            <p:spPr>
              <a:xfrm>
                <a:off x="383741" y="3831916"/>
                <a:ext cx="1142877" cy="441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𝛻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32</m:t>
                            </m:r>
                            <m:r>
                              <a:rPr kumimoji="0" lang="el-GR" sz="1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𝜂</m:t>
                            </m:r>
                          </m:e>
                          <m:sub>
                            <m: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de-DE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de-DE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e>
                          <m:sup>
                            <m:r>
                              <a:rPr kumimoji="0" lang="de-DE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3A8396-4DB7-456B-9F48-8B80F05E3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41" y="3831916"/>
                <a:ext cx="1142877" cy="441916"/>
              </a:xfrm>
              <a:prstGeom prst="rect">
                <a:avLst/>
              </a:prstGeom>
              <a:blipFill>
                <a:blip r:embed="rId9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339C015-3E9D-4367-A9A3-F86C1A54A34B}"/>
                  </a:ext>
                </a:extLst>
              </p:cNvPr>
              <p:cNvSpPr/>
              <p:nvPr/>
            </p:nvSpPr>
            <p:spPr>
              <a:xfrm>
                <a:off x="383741" y="4382083"/>
                <a:ext cx="2889252" cy="533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𝛻</m:t>
                    </m:r>
                    <m:r>
                      <a:rPr kumimoji="0" lang="de-DE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32</m:t>
                            </m:r>
                            <m:r>
                              <a:rPr kumimoji="0" lang="el-GR" sz="1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𝜂</m:t>
                            </m:r>
                          </m:e>
                          <m:sub>
                            <m: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  <m:acc>
                          <m:accPr>
                            <m:chr m:val="̇"/>
                            <m:ctrlP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𝑞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l-GR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𝜌</m:t>
                            </m:r>
                          </m:e>
                          <m:sup>
                            <m:r>
                              <a:rPr kumimoji="0" lang="de-DE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𝑆</m:t>
                            </m:r>
                          </m:e>
                          <m:sup>
                            <m:r>
                              <a:rPr kumimoji="0" lang="de-DE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de-DE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  <m:sSup>
                          <m:sSupPr>
                            <m:ctrlP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de-DE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e>
                          <m:sup>
                            <m:r>
                              <a:rPr kumimoji="0" lang="de-DE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de-DE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𝐺𝑀</m:t>
                            </m:r>
                          </m:sub>
                        </m:sSub>
                        <m:sSub>
                          <m:sSubPr>
                            <m:ctrlP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𝜌</m:t>
                            </m:r>
                          </m:e>
                          <m:sub>
                            <m:r>
                              <a:rPr kumimoji="0" lang="de-DE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kumimoji="0" lang="de-DE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den>
                    </m:f>
                    <m:sSup>
                      <m:sSupPr>
                        <m:ctrlPr>
                          <a:rPr kumimoji="0" lang="de-DE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de-DE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de-DE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̇"/>
                                    <m:ctrlPr>
                                      <a:rPr kumimoji="0" lang="de-DE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de-DE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𝑞</m:t>
                                    </m:r>
                                  </m:e>
                                </m:acc>
                              </m:num>
                              <m:den>
                                <m:sSub>
                                  <m:sSubPr>
                                    <m:ctrlPr>
                                      <a:rPr kumimoji="0" lang="de-DE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kumimoji="0" lang="de-DE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𝑆𝑇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de-DE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339C015-3E9D-4367-A9A3-F86C1A54A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41" y="4382083"/>
                <a:ext cx="2889252" cy="5338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AC0669D-A4B5-4CD1-922D-C2567FE32AD1}"/>
              </a:ext>
            </a:extLst>
          </p:cNvPr>
          <p:cNvSpPr/>
          <p:nvPr/>
        </p:nvSpPr>
        <p:spPr>
          <a:xfrm>
            <a:off x="675988" y="4882753"/>
            <a:ext cx="1243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viscous flow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8A7A9D-37DE-4DDE-A869-ED7942EDC93C}"/>
              </a:ext>
            </a:extLst>
          </p:cNvPr>
          <p:cNvSpPr/>
          <p:nvPr/>
        </p:nvSpPr>
        <p:spPr>
          <a:xfrm>
            <a:off x="1963482" y="4899318"/>
            <a:ext cx="14003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turbulent flow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75E6BA2-2D4D-4C77-A978-9B9EA280F247}"/>
                  </a:ext>
                </a:extLst>
              </p:cNvPr>
              <p:cNvSpPr/>
              <p:nvPr/>
            </p:nvSpPr>
            <p:spPr>
              <a:xfrm>
                <a:off x="3281359" y="4456743"/>
                <a:ext cx="362624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  <m:r>
                        <a:rPr kumimoji="0" lang="de-DE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 </m:t>
                      </m:r>
                      <m:d>
                        <m:dPr>
                          <m:ctrlPr>
                            <a:rPr kumimoji="0" lang="de-DE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de-DE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𝑡h𝑒𝑜𝑟𝑦</m:t>
                          </m:r>
                        </m:e>
                      </m:d>
                      <m:r>
                        <a:rPr kumimoji="0" lang="de-DE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de-DE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𝑎𝑛𝑑</m:t>
                      </m:r>
                      <m:r>
                        <a:rPr kumimoji="0" lang="de-DE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3.4 (</m:t>
                      </m:r>
                      <m:r>
                        <a:rPr kumimoji="0" lang="de-DE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𝑒𝑥𝑝𝑒𝑟𝑖𝑚𝑒𝑛𝑡</m:t>
                      </m:r>
                      <m:r>
                        <a:rPr kumimoji="0" lang="de-DE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75E6BA2-2D4D-4C77-A978-9B9EA280F2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359" y="4456743"/>
                <a:ext cx="3626249" cy="338554"/>
              </a:xfrm>
              <a:prstGeom prst="rect">
                <a:avLst/>
              </a:prstGeom>
              <a:blipFill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A71CF628-03CC-49FB-A4D6-FF25388EAFA2}"/>
              </a:ext>
            </a:extLst>
          </p:cNvPr>
          <p:cNvSpPr/>
          <p:nvPr/>
        </p:nvSpPr>
        <p:spPr>
          <a:xfrm>
            <a:off x="182319" y="6330458"/>
            <a:ext cx="67015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Physics -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Uspekhi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66 (1) 59 - 89 (2023) and Helium Cryogenics Book (2012)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B0114CD-41D0-411A-91C3-43E73BB3AB0C}"/>
              </a:ext>
            </a:extLst>
          </p:cNvPr>
          <p:cNvSpPr/>
          <p:nvPr/>
        </p:nvSpPr>
        <p:spPr>
          <a:xfrm>
            <a:off x="6710764" y="1170215"/>
            <a:ext cx="32969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 Low Temp Phys (2017) 188:119–189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A31263-FD0A-47AF-B9E0-C5315B2DB207}"/>
              </a:ext>
            </a:extLst>
          </p:cNvPr>
          <p:cNvSpPr txBox="1"/>
          <p:nvPr/>
        </p:nvSpPr>
        <p:spPr>
          <a:xfrm>
            <a:off x="383741" y="5271833"/>
            <a:ext cx="479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neglect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viscous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1D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8586286-1D6D-4E2D-ABED-C21C82DD1330}"/>
                  </a:ext>
                </a:extLst>
              </p:cNvPr>
              <p:cNvSpPr/>
              <p:nvPr/>
            </p:nvSpPr>
            <p:spPr>
              <a:xfrm>
                <a:off x="383741" y="5730973"/>
                <a:ext cx="1615058" cy="446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𝑑𝑇</m:t>
                        </m:r>
                      </m:num>
                      <m:den>
                        <m: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𝑑𝑥</m:t>
                        </m:r>
                      </m:den>
                    </m:f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de-DE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de-DE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de-DE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  <m:r>
                      <a:rPr kumimoji="0" lang="de-DE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de-DE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de-DE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  <m:sSup>
                      <m:sSupPr>
                        <m:ctrlPr>
                          <a:rPr kumimoji="0" lang="de-DE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de-DE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acc>
                              <m:accPr>
                                <m:chr m:val="̇"/>
                                <m:ctrlPr>
                                  <a:rPr kumimoji="0" lang="de-DE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de-DE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𝑞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kumimoji="0" lang="de-DE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sup>
                    </m:sSup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8586286-1D6D-4E2D-ABED-C21C82DD13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41" y="5730973"/>
                <a:ext cx="1615058" cy="446917"/>
              </a:xfrm>
              <a:prstGeom prst="rect">
                <a:avLst/>
              </a:prstGeom>
              <a:blipFill>
                <a:blip r:embed="rId12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F8368AD-36D4-49B7-86AE-4ED9AF46D65E}"/>
                  </a:ext>
                </a:extLst>
              </p:cNvPr>
              <p:cNvSpPr/>
              <p:nvPr/>
            </p:nvSpPr>
            <p:spPr>
              <a:xfrm>
                <a:off x="2242291" y="5714878"/>
                <a:ext cx="1560748" cy="479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de-DE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de-DE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de-DE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  <m:r>
                      <a:rPr kumimoji="0" lang="de-DE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de-DE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de-DE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de-DE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de-DE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𝐺𝑀</m:t>
                            </m:r>
                          </m:sub>
                        </m:sSub>
                        <m:sSub>
                          <m:sSubPr>
                            <m:ctrlPr>
                              <a:rPr kumimoji="0" lang="de-DE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𝜌</m:t>
                            </m:r>
                          </m:e>
                          <m:sub>
                            <m:r>
                              <a:rPr kumimoji="0" lang="de-DE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𝑆</m:t>
                            </m:r>
                          </m:e>
                          <m:sup>
                            <m: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4</m:t>
                            </m:r>
                          </m:sup>
                        </m:sSup>
                        <m:sSubSup>
                          <m:sSubSupPr>
                            <m:ctrlP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𝜌</m:t>
                            </m:r>
                          </m:e>
                          <m:sub>
                            <m: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sub>
                          <m:sup>
                            <m: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p>
                        </m:sSubSup>
                        <m:sSup>
                          <m:sSupPr>
                            <m:ctrlP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  <m:sup>
                            <m: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F8368AD-36D4-49B7-86AE-4ED9AF46D6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291" y="5714878"/>
                <a:ext cx="1560748" cy="479106"/>
              </a:xfrm>
              <a:prstGeom prst="rect">
                <a:avLst/>
              </a:prstGeom>
              <a:blipFill>
                <a:blip r:embed="rId13"/>
                <a:stretch>
                  <a:fillRect l="-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471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A3BC1A3-70F2-4305-85F6-A993CCA0F39F}"/>
                  </a:ext>
                </a:extLst>
              </p:cNvPr>
              <p:cNvSpPr txBox="1"/>
              <p:nvPr/>
            </p:nvSpPr>
            <p:spPr>
              <a:xfrm>
                <a:off x="-2812" y="-8693"/>
                <a:ext cx="12192000" cy="461665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2400" dirty="0">
                    <a:solidFill>
                      <a:schemeClr val="bg1"/>
                    </a:solidFill>
                  </a:rPr>
                  <a:t>Mutual friction force per unit volume of He II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de-DE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𝑛𝑠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during quantum turbulence</a:t>
                </a:r>
                <a:r>
                  <a:rPr lang="en-US" sz="2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A3BC1A3-70F2-4305-85F6-A993CCA0F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12" y="-8693"/>
                <a:ext cx="12192000" cy="461665"/>
              </a:xfrm>
              <a:prstGeom prst="rect">
                <a:avLst/>
              </a:prstGeom>
              <a:blipFill>
                <a:blip r:embed="rId2"/>
                <a:stretch>
                  <a:fillRect l="-80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4114544-F48E-4F7C-B80D-0E9AF6FB00EF}"/>
                  </a:ext>
                </a:extLst>
              </p:cNvPr>
              <p:cNvSpPr/>
              <p:nvPr/>
            </p:nvSpPr>
            <p:spPr>
              <a:xfrm>
                <a:off x="153681" y="551295"/>
                <a:ext cx="535165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𝑛𝑠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the vortex-line density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</m:oMath>
                </a14:m>
                <a:r>
                  <a:rPr lang="de-DE" sz="16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16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4114544-F48E-4F7C-B80D-0E9AF6FB0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81" y="551295"/>
                <a:ext cx="5351655" cy="338554"/>
              </a:xfrm>
              <a:prstGeom prst="rect">
                <a:avLst/>
              </a:prstGeom>
              <a:blipFill>
                <a:blip r:embed="rId3"/>
                <a:stretch>
                  <a:fillRect l="-569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0278ED5-FE19-41CE-A223-AD8EC7A48869}"/>
                  </a:ext>
                </a:extLst>
              </p:cNvPr>
              <p:cNvSpPr/>
              <p:nvPr/>
            </p:nvSpPr>
            <p:spPr>
              <a:xfrm>
                <a:off x="776232" y="839212"/>
                <a:ext cx="2252219" cy="601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e-DE" sz="16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𝑛𝑠</m:t>
                          </m:r>
                        </m:sub>
                      </m:sSub>
                      <m:r>
                        <a:rPr lang="de-DE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de-DE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de-DE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b>
                        <m:sSubPr>
                          <m:ctrlPr>
                            <a:rPr lang="de-DE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sz="16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de-DE" sz="16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DE" sz="16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de-DE" sz="16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de-DE" sz="16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𝑛𝑠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0278ED5-FE19-41CE-A223-AD8EC7A488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32" y="839212"/>
                <a:ext cx="2252219" cy="601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6EAF207-9C7E-4108-9456-8D21128ED007}"/>
                  </a:ext>
                </a:extLst>
              </p:cNvPr>
              <p:cNvSpPr/>
              <p:nvPr/>
            </p:nvSpPr>
            <p:spPr>
              <a:xfrm>
                <a:off x="845598" y="1383954"/>
                <a:ext cx="488482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1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n-US" sz="1600" dirty="0"/>
                  <a:t>temperature dependent mutual friction coefficient</a:t>
                </a:r>
              </a:p>
              <a:p>
                <a14:m>
                  <m:oMath xmlns:m="http://schemas.openxmlformats.org/officeDocument/2006/math">
                    <m:r>
                      <a:rPr lang="de-DE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quantum circulation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sz="16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de-DE" sz="16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−3</m:t>
                        </m:r>
                      </m:sup>
                    </m:sSup>
                    <m:r>
                      <a:rPr lang="en-US" sz="16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𝑐𝑚</m:t>
                    </m:r>
                    <m:r>
                      <a:rPr lang="en-US" sz="1600" i="1" baseline="30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16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n-US" sz="16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6EAF207-9C7E-4108-9456-8D21128ED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98" y="1383954"/>
                <a:ext cx="4884824" cy="584775"/>
              </a:xfrm>
              <a:prstGeom prst="rect">
                <a:avLst/>
              </a:prstGeom>
              <a:blipFill>
                <a:blip r:embed="rId5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3F9288A-C361-4DCE-9F82-FD132F8104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282" y="2462834"/>
            <a:ext cx="10291812" cy="4079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404E32-13DA-4309-9E72-12370D6D2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9788" y="595751"/>
            <a:ext cx="6040278" cy="140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7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D55EF5-1F3E-4C48-AF8C-9B6771722645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MAGO paper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2D710-A633-4A77-B243-39C7AFDD7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270" y="495713"/>
            <a:ext cx="4964521" cy="2715597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6EA90C5-4841-45E6-8EEB-DE4327F0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Gravitational Wave Vertical Cryostat and MAGO cavity cooldown | Udai Raj Singh, MAGO Workshop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F9E838-D2B8-4D4F-A641-F490311B1C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8" b="118"/>
          <a:stretch/>
        </p:blipFill>
        <p:spPr>
          <a:xfrm>
            <a:off x="264209" y="461666"/>
            <a:ext cx="5914461" cy="2490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E1FE47-91A1-4A5B-9C5E-0A9C298D98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52"/>
          <a:stretch/>
        </p:blipFill>
        <p:spPr>
          <a:xfrm>
            <a:off x="264208" y="2952264"/>
            <a:ext cx="5914461" cy="1995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8A0DCE-10F8-426F-B0B3-1D530172D8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76"/>
          <a:stretch/>
        </p:blipFill>
        <p:spPr>
          <a:xfrm>
            <a:off x="7539234" y="3556861"/>
            <a:ext cx="3735784" cy="23988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24EBCE-9ED2-4787-A535-EC19BDA983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28"/>
          <a:stretch/>
        </p:blipFill>
        <p:spPr>
          <a:xfrm>
            <a:off x="264208" y="4947840"/>
            <a:ext cx="5914461" cy="147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0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E8EB83-3402-4E8F-ADCC-52F9BF7C4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Gravitational Wave Vertical Cryostat and MAGO cavity cooldown | Udai Raj Singh, MAGO Workshop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0E496B-6A47-46F7-9B22-7F2BB7ED2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87" y="1438397"/>
            <a:ext cx="10758268" cy="37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1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534BC3-C409-4E22-A68A-58CFD7F561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"/>
          <a:stretch/>
        </p:blipFill>
        <p:spPr>
          <a:xfrm>
            <a:off x="132695" y="776984"/>
            <a:ext cx="8125583" cy="23352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40DEDAE-D650-4254-A117-107F470C2063}"/>
                  </a:ext>
                </a:extLst>
              </p:cNvPr>
              <p:cNvSpPr/>
              <p:nvPr/>
            </p:nvSpPr>
            <p:spPr>
              <a:xfrm>
                <a:off x="0" y="3427509"/>
                <a:ext cx="12192000" cy="3102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lvl="0" indent="-2857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Thermal counterflow: 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Due to heat dissipation in SF helium, a certain temperature gradient develops, causing the SF components to flow towards the heat source while the normal component flows away from it. Such a phenomenon, called thermal counterflow, is being used to study the properties of SF helium.</a:t>
                </a:r>
              </a:p>
              <a:p>
                <a:pPr marL="285750" marR="0" lvl="0" indent="-2857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Quantized vortices and quantum turbulence: 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 a thermal counterflow, when the relative velocity of the components (</a:t>
                </a:r>
                <a:r>
                  <a:rPr kumimoji="0" lang="en-US" sz="1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</a:t>
                </a:r>
                <a:r>
                  <a:rPr kumimoji="0" lang="en-US" sz="15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ns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</a:t>
                </a:r>
                <a:r>
                  <a:rPr kumimoji="0" lang="en-US" sz="1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</a:t>
                </a:r>
                <a:r>
                  <a:rPr kumimoji="0" lang="en-US" sz="15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- </a:t>
                </a:r>
                <a:r>
                  <a:rPr kumimoji="0" lang="en-US" sz="1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</a:t>
                </a:r>
                <a:r>
                  <a:rPr kumimoji="0" lang="en-US" sz="15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 becomes larger than a critical velocity, the laminar flow turns into turbulent flow generating quantized vortex tangle. This phenomenon is known as quantum turbulence.</a:t>
                </a:r>
              </a:p>
              <a:p>
                <a:pPr marL="285750" marR="0" lvl="0" indent="-2857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endParaRPr kumimoji="0" lang="de-DE" sz="1500" b="0" i="0" u="non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285750" lvl="0" indent="-285750" algn="just">
                  <a:buFont typeface="Wingdings" panose="05000000000000000000" pitchFamily="2" charset="2"/>
                  <a:buChar char="v"/>
                  <a:defRPr/>
                </a:pPr>
                <a:r>
                  <a:rPr lang="de-DE" sz="15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lang="en-US" sz="1500" dirty="0" err="1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ortex</a:t>
                </a:r>
                <a:r>
                  <a:rPr lang="en-US" sz="15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line density:  </a:t>
                </a:r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intensity of generated quantized vorticity is characterized by vortex line density, </a:t>
                </a:r>
              </a:p>
              <a:p>
                <a:pPr marL="285750" lvl="0" indent="-285750" algn="just">
                  <a:buFont typeface="Wingdings" panose="05000000000000000000" pitchFamily="2" charset="2"/>
                  <a:buChar char="v"/>
                  <a:defRPr/>
                </a:pPr>
                <a:endParaRPr kumimoji="0" lang="de-DE" sz="1500" b="0" i="0" u="non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lvl="0" indent="-285750" algn="just">
                  <a:buFont typeface="Wingdings" panose="05000000000000000000" pitchFamily="2" charset="2"/>
                  <a:buChar char="v"/>
                  <a:defRPr/>
                </a:pPr>
                <a:endParaRPr lang="de-DE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lvl="0" indent="-285750" algn="just">
                  <a:buFont typeface="Wingdings" panose="05000000000000000000" pitchFamily="2" charset="2"/>
                  <a:buChar char="v"/>
                  <a:defRPr/>
                </a:pPr>
                <a:endParaRPr kumimoji="0" lang="de-DE" sz="1500" b="0" i="0" u="non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lvl="0" indent="-285750" algn="just">
                  <a:buFont typeface="Wingdings" panose="05000000000000000000" pitchFamily="2" charset="2"/>
                  <a:buChar char="v"/>
                  <a:defRPr/>
                </a:pPr>
                <a:endParaRPr kumimoji="0" lang="de-DE" sz="1500" b="0" i="0" u="non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v"/>
                  <a:defRPr/>
                </a:pPr>
                <a:r>
                  <a:rPr lang="en-US" sz="15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Mutual friction force: </a:t>
                </a:r>
                <a:r>
                  <a:rPr lang="en-US" sz="1500" dirty="0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 mutual friction force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de-DE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𝑛𝑠</m:t>
                        </m:r>
                      </m:sub>
                    </m:sSub>
                  </m:oMath>
                </a14:m>
                <a:r>
                  <a:rPr lang="en-US" sz="1500" dirty="0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between the two fluids then emerges due to thermal quasiparticles scattering off the quantized vortices. This mutual friction can lead to novel flow characteristics in both fluids.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40DEDAE-D650-4254-A117-107F470C2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27509"/>
                <a:ext cx="12192000" cy="3102901"/>
              </a:xfrm>
              <a:prstGeom prst="rect">
                <a:avLst/>
              </a:prstGeom>
              <a:blipFill>
                <a:blip r:embed="rId3"/>
                <a:stretch>
                  <a:fillRect l="-150" t="-393" r="-200" b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A968794-2816-447D-925B-AAFD6244D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0699" y="420247"/>
            <a:ext cx="2429974" cy="26919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C5B984E-3939-4011-AF5F-735462041408}"/>
              </a:ext>
            </a:extLst>
          </p:cNvPr>
          <p:cNvSpPr/>
          <p:nvPr/>
        </p:nvSpPr>
        <p:spPr>
          <a:xfrm>
            <a:off x="8783574" y="3125159"/>
            <a:ext cx="25170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Phys. Rev. B 38, 2398 (1988)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CE4E47-9DD3-4E16-A7E0-46B56EE850B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61665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2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QT due to heat flux,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vortex tangle (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), thermal counter flow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𝑛𝑠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 and mutual friction force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de-DE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𝑛𝑠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CE4E47-9DD3-4E16-A7E0-46B56EE85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61665"/>
              </a:xfrm>
              <a:prstGeom prst="rect">
                <a:avLst/>
              </a:prstGeom>
              <a:blipFill>
                <a:blip r:embed="rId5"/>
                <a:stretch>
                  <a:fillRect l="-75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76FC14E-771F-48B3-B9B9-DECAEEC4739F}"/>
                  </a:ext>
                </a:extLst>
              </p:cNvPr>
              <p:cNvSpPr/>
              <p:nvPr/>
            </p:nvSpPr>
            <p:spPr>
              <a:xfrm>
                <a:off x="1931078" y="5324791"/>
                <a:ext cx="2111860" cy="347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de-DE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de-DE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DE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de-DE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𝑛𝑠</m:t>
                          </m:r>
                        </m:sub>
                      </m:sSub>
                      <m:r>
                        <a:rPr lang="de-DE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76FC14E-771F-48B3-B9B9-DECAEEC473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078" y="5324791"/>
                <a:ext cx="2111860" cy="347788"/>
              </a:xfrm>
              <a:prstGeom prst="rect">
                <a:avLst/>
              </a:prstGeom>
              <a:blipFill>
                <a:blip r:embed="rId6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C5A11FC-C981-478C-A297-A219BDAB36F3}"/>
              </a:ext>
            </a:extLst>
          </p:cNvPr>
          <p:cNvSpPr/>
          <p:nvPr/>
        </p:nvSpPr>
        <p:spPr>
          <a:xfrm>
            <a:off x="8032035" y="5324791"/>
            <a:ext cx="20810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PRB 86, 134515 (2012)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7C514AA-6FB9-4FAB-A833-FCABB68EEFA6}"/>
                  </a:ext>
                </a:extLst>
              </p:cNvPr>
              <p:cNvSpPr/>
              <p:nvPr/>
            </p:nvSpPr>
            <p:spPr>
              <a:xfrm>
                <a:off x="4267602" y="5221686"/>
                <a:ext cx="3764433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5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 = critical velocity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de-DE" sz="1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de-DE" sz="1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de-DE" sz="1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 = temperature-dependent coefficient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7C514AA-6FB9-4FAB-A833-FCABB68EE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602" y="5221686"/>
                <a:ext cx="3764433" cy="553998"/>
              </a:xfrm>
              <a:prstGeom prst="rect">
                <a:avLst/>
              </a:prstGeom>
              <a:blipFill>
                <a:blip r:embed="rId7"/>
                <a:stretch>
                  <a:fillRect t="-3333" b="-1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987CA012-1769-4510-8860-C103A913DD54}"/>
              </a:ext>
            </a:extLst>
          </p:cNvPr>
          <p:cNvSpPr/>
          <p:nvPr/>
        </p:nvSpPr>
        <p:spPr>
          <a:xfrm>
            <a:off x="6816061" y="6294961"/>
            <a:ext cx="32969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 Low Temp Phys (2017) 188:119–189</a:t>
            </a:r>
          </a:p>
        </p:txBody>
      </p:sp>
    </p:spTree>
    <p:extLst>
      <p:ext uri="{BB962C8B-B14F-4D97-AF65-F5344CB8AC3E}">
        <p14:creationId xmlns:p14="http://schemas.microsoft.com/office/powerpoint/2010/main" val="358201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2D0ABF-B1ED-4A64-9220-A349B4176ABE}"/>
              </a:ext>
            </a:extLst>
          </p:cNvPr>
          <p:cNvGrpSpPr/>
          <p:nvPr/>
        </p:nvGrpSpPr>
        <p:grpSpPr>
          <a:xfrm>
            <a:off x="-102376" y="904220"/>
            <a:ext cx="4134827" cy="2002839"/>
            <a:chOff x="-739691" y="3926342"/>
            <a:chExt cx="4134827" cy="20028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D4AF4A9-312F-4D89-80CA-E4BAB2150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79" y="4906968"/>
              <a:ext cx="2380398" cy="98111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D859649-4A29-42D4-AE19-9C4DC8CECDF6}"/>
                </a:ext>
              </a:extLst>
            </p:cNvPr>
            <p:cNvSpPr txBox="1"/>
            <p:nvPr/>
          </p:nvSpPr>
          <p:spPr>
            <a:xfrm>
              <a:off x="540951" y="4134847"/>
              <a:ext cx="20166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i="1" dirty="0">
                  <a:solidFill>
                    <a:srgbClr val="C00000"/>
                  </a:solidFill>
                </a:rPr>
                <a:t>Core </a:t>
              </a:r>
              <a:r>
                <a:rPr lang="de-DE" sz="1600" i="1" dirty="0" err="1">
                  <a:solidFill>
                    <a:srgbClr val="C00000"/>
                  </a:solidFill>
                </a:rPr>
                <a:t>size</a:t>
              </a:r>
              <a:r>
                <a:rPr lang="de-DE" sz="1600" i="1" dirty="0">
                  <a:solidFill>
                    <a:srgbClr val="C00000"/>
                  </a:solidFill>
                </a:rPr>
                <a:t> </a:t>
              </a:r>
              <a:r>
                <a:rPr lang="de-DE" sz="1600" i="1" dirty="0" err="1">
                  <a:solidFill>
                    <a:srgbClr val="C00000"/>
                  </a:solidFill>
                </a:rPr>
                <a:t>very</a:t>
              </a:r>
              <a:r>
                <a:rPr lang="de-DE" sz="1600" i="1" dirty="0">
                  <a:solidFill>
                    <a:srgbClr val="C00000"/>
                  </a:solidFill>
                </a:rPr>
                <a:t> </a:t>
              </a:r>
              <a:r>
                <a:rPr lang="de-DE" sz="1600" i="1" dirty="0" err="1">
                  <a:solidFill>
                    <a:srgbClr val="C00000"/>
                  </a:solidFill>
                </a:rPr>
                <a:t>small</a:t>
              </a:r>
              <a:r>
                <a:rPr lang="de-DE" sz="1600" i="1" dirty="0">
                  <a:solidFill>
                    <a:srgbClr val="C00000"/>
                  </a:solidFill>
                </a:rPr>
                <a:t>!!!</a:t>
              </a:r>
              <a:endParaRPr lang="en-US" sz="1600" i="1" dirty="0">
                <a:solidFill>
                  <a:srgbClr val="C00000"/>
                </a:solidFill>
              </a:endParaRPr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8536ACC4-4E23-4199-A273-2E808E04B1C9}"/>
                </a:ext>
              </a:extLst>
            </p:cNvPr>
            <p:cNvSpPr/>
            <p:nvPr/>
          </p:nvSpPr>
          <p:spPr>
            <a:xfrm flipH="1" flipV="1">
              <a:off x="1556049" y="3926342"/>
              <a:ext cx="1839087" cy="2002839"/>
            </a:xfrm>
            <a:prstGeom prst="arc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C00000"/>
                </a:solidFill>
              </a:endParaRPr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E51F4C24-15CA-445A-A45B-BA9A60F81C5D}"/>
                </a:ext>
              </a:extLst>
            </p:cNvPr>
            <p:cNvSpPr/>
            <p:nvPr/>
          </p:nvSpPr>
          <p:spPr>
            <a:xfrm rot="16200000" flipH="1" flipV="1">
              <a:off x="-657815" y="3936028"/>
              <a:ext cx="1839087" cy="2002839"/>
            </a:xfrm>
            <a:prstGeom prst="arc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C00000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96FEA1A-9348-4893-B2D6-3D57EB04AB42}"/>
                </a:ext>
              </a:extLst>
            </p:cNvPr>
            <p:cNvSpPr/>
            <p:nvPr/>
          </p:nvSpPr>
          <p:spPr>
            <a:xfrm>
              <a:off x="1333025" y="4907181"/>
              <a:ext cx="135173" cy="787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A25BA2-F845-46F7-B2F5-C61D162375CE}"/>
                </a:ext>
              </a:extLst>
            </p:cNvPr>
            <p:cNvSpPr/>
            <p:nvPr/>
          </p:nvSpPr>
          <p:spPr>
            <a:xfrm>
              <a:off x="826836" y="4476065"/>
              <a:ext cx="11544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  <a:r>
                <a:rPr lang="en-US" sz="1600" baseline="-25000" dirty="0"/>
                <a:t>0</a:t>
              </a:r>
              <a:r>
                <a:rPr lang="en-US" sz="1600" dirty="0"/>
                <a:t>= 10</a:t>
              </a:r>
              <a:r>
                <a:rPr lang="en-US" sz="1600" baseline="30000" dirty="0"/>
                <a:t>−10 </a:t>
              </a:r>
              <a:r>
                <a:rPr lang="en-US" sz="1600" dirty="0"/>
                <a:t>m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A23CF9B-7A94-4AAD-86F7-980F887F0521}"/>
                    </a:ext>
                  </a:extLst>
                </p:cNvPr>
                <p:cNvSpPr/>
                <p:nvPr/>
              </p:nvSpPr>
              <p:spPr>
                <a:xfrm>
                  <a:off x="2286042" y="4537636"/>
                  <a:ext cx="42229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A23CF9B-7A94-4AAD-86F7-980F887F05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42" y="4537636"/>
                  <a:ext cx="422295" cy="338554"/>
                </a:xfrm>
                <a:prstGeom prst="rect">
                  <a:avLst/>
                </a:prstGeom>
                <a:blipFill>
                  <a:blip r:embed="rId3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02C2F07-09CF-4BF0-82DF-4C3378A03A41}"/>
                    </a:ext>
                  </a:extLst>
                </p:cNvPr>
                <p:cNvSpPr/>
                <p:nvPr/>
              </p:nvSpPr>
              <p:spPr>
                <a:xfrm>
                  <a:off x="2274844" y="5557444"/>
                  <a:ext cx="41511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02C2F07-09CF-4BF0-82DF-4C3378A03A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844" y="5557444"/>
                  <a:ext cx="415114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22ACF65-74F0-472D-B58C-F49E475BDDF2}"/>
                </a:ext>
              </a:extLst>
            </p:cNvPr>
            <p:cNvCxnSpPr/>
            <p:nvPr/>
          </p:nvCxnSpPr>
          <p:spPr>
            <a:xfrm>
              <a:off x="1263148" y="4831661"/>
              <a:ext cx="302527" cy="0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8D1563-1198-4D8D-999E-2EF115A3842A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61665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2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Vortex core and quantum of circulation (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8D1563-1198-4D8D-999E-2EF115A38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61665"/>
              </a:xfrm>
              <a:prstGeom prst="rect">
                <a:avLst/>
              </a:prstGeom>
              <a:blipFill>
                <a:blip r:embed="rId5"/>
                <a:stretch>
                  <a:fillRect l="-75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AF040064-EFB6-420B-AAB5-51D89015AD89}"/>
              </a:ext>
            </a:extLst>
          </p:cNvPr>
          <p:cNvSpPr/>
          <p:nvPr/>
        </p:nvSpPr>
        <p:spPr>
          <a:xfrm>
            <a:off x="22038" y="433238"/>
            <a:ext cx="7407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Similar to vortices in type-II superconductors, quantized vortices in SF He consisting of circulating superfluid component around a normal core.</a:t>
            </a:r>
          </a:p>
        </p:txBody>
      </p:sp>
      <p:pic>
        <p:nvPicPr>
          <p:cNvPr id="14" name="Picture 2" descr="What are the the vortex formations made near aircraft wings? - Quora">
            <a:extLst>
              <a:ext uri="{FF2B5EF4-FFF2-40B4-BE49-F238E27FC236}">
                <a16:creationId xmlns:a16="http://schemas.microsoft.com/office/drawing/2014/main" id="{C07D5E36-D827-4C03-A5BE-931326FF7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601" y="1200200"/>
            <a:ext cx="2524233" cy="167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4075E23-0822-45EE-B662-D2E261D7D8D3}"/>
              </a:ext>
            </a:extLst>
          </p:cNvPr>
          <p:cNvSpPr/>
          <p:nvPr/>
        </p:nvSpPr>
        <p:spPr>
          <a:xfrm>
            <a:off x="3805218" y="6448128"/>
            <a:ext cx="334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i="1" dirty="0">
                <a:solidFill>
                  <a:srgbClr val="C00000"/>
                </a:solidFill>
              </a:rPr>
              <a:t>Physics - </a:t>
            </a:r>
            <a:r>
              <a:rPr lang="en-US" sz="1600" i="1" dirty="0" err="1">
                <a:solidFill>
                  <a:srgbClr val="C00000"/>
                </a:solidFill>
              </a:rPr>
              <a:t>Uspekhi</a:t>
            </a:r>
            <a:r>
              <a:rPr lang="en-US" sz="1600" i="1" dirty="0">
                <a:solidFill>
                  <a:srgbClr val="C00000"/>
                </a:solidFill>
              </a:rPr>
              <a:t> 66 (1) 59 - 89 (2023)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271D04-81B1-4790-B463-A28D6A697FAC}"/>
                  </a:ext>
                </a:extLst>
              </p:cNvPr>
              <p:cNvSpPr txBox="1"/>
              <p:nvPr/>
            </p:nvSpPr>
            <p:spPr>
              <a:xfrm>
                <a:off x="2244791" y="3483732"/>
                <a:ext cx="14425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271D04-81B1-4790-B463-A28D6A697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791" y="3483732"/>
                <a:ext cx="1442511" cy="246221"/>
              </a:xfrm>
              <a:prstGeom prst="rect">
                <a:avLst/>
              </a:prstGeom>
              <a:blipFill>
                <a:blip r:embed="rId7"/>
                <a:stretch>
                  <a:fillRect l="-4219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DBA5C4-67B4-4029-84D1-5389CA6D4AE2}"/>
                  </a:ext>
                </a:extLst>
              </p:cNvPr>
              <p:cNvSpPr txBox="1"/>
              <p:nvPr/>
            </p:nvSpPr>
            <p:spPr>
              <a:xfrm>
                <a:off x="743083" y="4664249"/>
                <a:ext cx="114980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𝑘𝑛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DBA5C4-67B4-4029-84D1-5389CA6D4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83" y="4664249"/>
                <a:ext cx="1149802" cy="6458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41C9BDB-D806-4694-8B5B-975499DFE155}"/>
                  </a:ext>
                </a:extLst>
              </p:cNvPr>
              <p:cNvSpPr txBox="1"/>
              <p:nvPr/>
            </p:nvSpPr>
            <p:spPr>
              <a:xfrm>
                <a:off x="840560" y="4238549"/>
                <a:ext cx="14042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l-GR" sz="1600" dirty="0"/>
                  <a:t>λ</a:t>
                </a:r>
                <a:endParaRPr lang="en-US" sz="16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41C9BDB-D806-4694-8B5B-975499DFE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60" y="4238549"/>
                <a:ext cx="1404231" cy="246221"/>
              </a:xfrm>
              <a:prstGeom prst="rect">
                <a:avLst/>
              </a:prstGeom>
              <a:blipFill>
                <a:blip r:embed="rId9"/>
                <a:stretch>
                  <a:fillRect l="-3913" t="-24390" r="-7826" b="-4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684C87F-232B-4BCE-8BDD-A76AE712D372}"/>
                  </a:ext>
                </a:extLst>
              </p:cNvPr>
              <p:cNvSpPr/>
              <p:nvPr/>
            </p:nvSpPr>
            <p:spPr>
              <a:xfrm>
                <a:off x="1943587" y="4760167"/>
                <a:ext cx="12044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= 0,1,2…)</a:t>
                </a: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684C87F-232B-4BCE-8BDD-A76AE712D3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587" y="4760167"/>
                <a:ext cx="1204497" cy="338554"/>
              </a:xfrm>
              <a:prstGeom prst="rect">
                <a:avLst/>
              </a:prstGeom>
              <a:blipFill>
                <a:blip r:embed="rId10"/>
                <a:stretch>
                  <a:fillRect l="-508" t="-5455" r="-1523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5471869-FA72-4DA3-A710-AC56DE6DDFBD}"/>
                  </a:ext>
                </a:extLst>
              </p:cNvPr>
              <p:cNvSpPr/>
              <p:nvPr/>
            </p:nvSpPr>
            <p:spPr>
              <a:xfrm>
                <a:off x="684364" y="5416251"/>
                <a:ext cx="312085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Quantum of circulation: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5471869-FA72-4DA3-A710-AC56DE6DD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64" y="5416251"/>
                <a:ext cx="3120854" cy="338554"/>
              </a:xfrm>
              <a:prstGeom prst="rect">
                <a:avLst/>
              </a:prstGeom>
              <a:blipFill>
                <a:blip r:embed="rId11"/>
                <a:stretch>
                  <a:fillRect l="-977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DD9BD442-DF90-4A7B-B18B-7E1B66159237}"/>
              </a:ext>
            </a:extLst>
          </p:cNvPr>
          <p:cNvGrpSpPr/>
          <p:nvPr/>
        </p:nvGrpSpPr>
        <p:grpSpPr>
          <a:xfrm>
            <a:off x="4878646" y="3954430"/>
            <a:ext cx="1967193" cy="2136437"/>
            <a:chOff x="5462201" y="1186895"/>
            <a:chExt cx="1967193" cy="213643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7D0A966-259E-4251-9758-12CB563967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1305"/>
            <a:stretch/>
          </p:blipFill>
          <p:spPr>
            <a:xfrm>
              <a:off x="5462201" y="1186895"/>
              <a:ext cx="1967193" cy="2136437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2DA8F28-FDA5-4FFB-8EEC-C053AB557247}"/>
                    </a:ext>
                  </a:extLst>
                </p:cNvPr>
                <p:cNvSpPr/>
                <p:nvPr/>
              </p:nvSpPr>
              <p:spPr>
                <a:xfrm>
                  <a:off x="6753313" y="1936972"/>
                  <a:ext cx="384573" cy="37375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m:rPr>
                                <m:nor/>
                              </m:rPr>
                              <a:rPr lang="en-US" sz="1600" baseline="-25000" dirty="0"/>
                              <m:t>0</m:t>
                            </m:r>
                          </m:num>
                          <m:den>
                            <m:r>
                              <a:rPr lang="de-DE" sz="1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2DA8F28-FDA5-4FFB-8EEC-C053AB5572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3313" y="1936972"/>
                  <a:ext cx="384573" cy="373757"/>
                </a:xfrm>
                <a:prstGeom prst="rect">
                  <a:avLst/>
                </a:prstGeom>
                <a:blipFill>
                  <a:blip r:embed="rId13"/>
                  <a:stretch>
                    <a:fillRect l="-50794" t="-126230" r="-138095" b="-2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6F6F980-D5DC-4F79-91BD-E2376C329A07}"/>
                  </a:ext>
                </a:extLst>
              </p:cNvPr>
              <p:cNvSpPr/>
              <p:nvPr/>
            </p:nvSpPr>
            <p:spPr>
              <a:xfrm>
                <a:off x="3937325" y="3145178"/>
                <a:ext cx="31819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 = density of normal helium  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 = density of SF helium</a:t>
                </a: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6F6F980-D5DC-4F79-91BD-E2376C329A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325" y="3145178"/>
                <a:ext cx="3181974" cy="584775"/>
              </a:xfrm>
              <a:prstGeom prst="rect">
                <a:avLst/>
              </a:prstGeom>
              <a:blipFill>
                <a:blip r:embed="rId14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BC13C17F-D62E-4610-96E0-C06FB8C39BEA}"/>
              </a:ext>
            </a:extLst>
          </p:cNvPr>
          <p:cNvSpPr/>
          <p:nvPr/>
        </p:nvSpPr>
        <p:spPr>
          <a:xfrm>
            <a:off x="22038" y="3407631"/>
            <a:ext cx="18867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srgbClr val="0070C0"/>
                </a:solidFill>
              </a:rPr>
              <a:t>Momentum density: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48A600-B004-49B8-B1E7-947496D5BCEA}"/>
              </a:ext>
            </a:extLst>
          </p:cNvPr>
          <p:cNvSpPr/>
          <p:nvPr/>
        </p:nvSpPr>
        <p:spPr>
          <a:xfrm>
            <a:off x="22038" y="3153396"/>
            <a:ext cx="12924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srgbClr val="0070C0"/>
                </a:solidFill>
              </a:rPr>
              <a:t>Total density: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E05027E-8F72-410B-8AEC-253476239362}"/>
                  </a:ext>
                </a:extLst>
              </p:cNvPr>
              <p:cNvSpPr/>
              <p:nvPr/>
            </p:nvSpPr>
            <p:spPr>
              <a:xfrm>
                <a:off x="2147314" y="3100841"/>
                <a:ext cx="128080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𝜌</m:t>
                      </m:r>
                      <m:sSub>
                        <m:sSubPr>
                          <m:ctrlP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E05027E-8F72-410B-8AEC-2534762393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314" y="3100841"/>
                <a:ext cx="1280800" cy="338554"/>
              </a:xfrm>
              <a:prstGeom prst="rect">
                <a:avLst/>
              </a:prstGeom>
              <a:blipFill>
                <a:blip r:embed="rId1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254F758-F9C4-4237-8E05-B1804448C07C}"/>
                  </a:ext>
                </a:extLst>
              </p:cNvPr>
              <p:cNvSpPr/>
              <p:nvPr/>
            </p:nvSpPr>
            <p:spPr>
              <a:xfrm>
                <a:off x="22038" y="6047957"/>
                <a:ext cx="740735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SF He, the vortex core diameter estimated from the nonlinear Schrödinger equation is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10</a:t>
                </a:r>
                <a:r>
                  <a:rPr lang="en-US" sz="16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−10 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9.97 × 10</a:t>
                </a:r>
                <a:r>
                  <a:rPr lang="en-US" sz="16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−8 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sz="16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</a:t>
                </a:r>
                <a:r>
                  <a:rPr lang="en-US" sz="16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−1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254F758-F9C4-4237-8E05-B1804448C0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8" y="6047957"/>
                <a:ext cx="7407355" cy="584775"/>
              </a:xfrm>
              <a:prstGeom prst="rect">
                <a:avLst/>
              </a:prstGeom>
              <a:blipFill>
                <a:blip r:embed="rId16"/>
                <a:stretch>
                  <a:fillRect l="-494" t="-3125" r="-90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B4EC73C5-72A0-48BB-972E-C27E5FF7063A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292"/>
          <a:stretch/>
        </p:blipFill>
        <p:spPr>
          <a:xfrm>
            <a:off x="8082344" y="836100"/>
            <a:ext cx="4008489" cy="370153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4AC4D7A-8DCE-4B0F-8608-A662644DFCF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82344" y="4645929"/>
            <a:ext cx="4008489" cy="155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42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D94390-3F20-46E1-BA91-01B45DA3E28D}"/>
              </a:ext>
            </a:extLst>
          </p:cNvPr>
          <p:cNvSpPr/>
          <p:nvPr/>
        </p:nvSpPr>
        <p:spPr>
          <a:xfrm>
            <a:off x="280641" y="3589013"/>
            <a:ext cx="20323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Reynolds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number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DC644C4-F327-4765-B7C3-4291EE2F1EAF}"/>
                  </a:ext>
                </a:extLst>
              </p:cNvPr>
              <p:cNvSpPr/>
              <p:nvPr/>
            </p:nvSpPr>
            <p:spPr>
              <a:xfrm>
                <a:off x="2528027" y="3463363"/>
                <a:ext cx="1897058" cy="598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</m:t>
                      </m:r>
                      <m:r>
                        <a:rPr kumimoji="0" lang="de-DE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de-DE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de-DE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𝑛𝑠</m:t>
                              </m:r>
                            </m:sub>
                          </m:sSub>
                          <m: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kumimoji="0" lang="de-DE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de-DE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𝑛𝑠</m:t>
                              </m:r>
                            </m:sub>
                          </m:sSub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DC644C4-F327-4765-B7C3-4291EE2F1E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027" y="3463363"/>
                <a:ext cx="1897058" cy="5983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15D7DCA-888D-4F57-8A8B-33858E9D63FE}"/>
              </a:ext>
            </a:extLst>
          </p:cNvPr>
          <p:cNvSpPr/>
          <p:nvPr/>
        </p:nvSpPr>
        <p:spPr>
          <a:xfrm>
            <a:off x="282257" y="2982310"/>
            <a:ext cx="2011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Counterflow velocity: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1E6A49-F820-4D2B-874E-DA09B13A85B0}"/>
                  </a:ext>
                </a:extLst>
              </p:cNvPr>
              <p:cNvSpPr/>
              <p:nvPr/>
            </p:nvSpPr>
            <p:spPr>
              <a:xfrm>
                <a:off x="2529643" y="2867898"/>
                <a:ext cx="2097947" cy="597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𝑛𝑠</m:t>
                          </m:r>
                        </m:sub>
                      </m:sSub>
                      <m:r>
                        <a:rPr kumimoji="0" lang="de-DE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de-DE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0" lang="de-DE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kumimoji="0" lang="de-DE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de-DE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de-DE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𝑆𝑇</m:t>
                          </m:r>
                        </m:den>
                      </m:f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1E6A49-F820-4D2B-874E-DA09B13A85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643" y="2867898"/>
                <a:ext cx="2097947" cy="597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5C5E0BC-A3CE-4CB2-A55F-95EA141A718C}"/>
                  </a:ext>
                </a:extLst>
              </p:cNvPr>
              <p:cNvSpPr/>
              <p:nvPr/>
            </p:nvSpPr>
            <p:spPr>
              <a:xfrm>
                <a:off x="2528027" y="1062380"/>
                <a:ext cx="162717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𝐽</m:t>
                      </m:r>
                      <m:r>
                        <a:rPr kumimoji="0" lang="de-DE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5C5E0BC-A3CE-4CB2-A55F-95EA141A71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027" y="1062380"/>
                <a:ext cx="1627176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9897F08-E613-4632-B54B-37C8E7A8FE44}"/>
              </a:ext>
            </a:extLst>
          </p:cNvPr>
          <p:cNvSpPr/>
          <p:nvPr/>
        </p:nvSpPr>
        <p:spPr>
          <a:xfrm>
            <a:off x="280641" y="1063512"/>
            <a:ext cx="2011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Momentum density: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86FAFA-13C3-449B-91BC-2D364AFC65AA}"/>
              </a:ext>
            </a:extLst>
          </p:cNvPr>
          <p:cNvSpPr/>
          <p:nvPr/>
        </p:nvSpPr>
        <p:spPr>
          <a:xfrm>
            <a:off x="4928459" y="1791690"/>
            <a:ext cx="3174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J. Low Temp. Phys. 153, 162 (2008), PRF 3, 114701 (2018) and </a:t>
            </a:r>
            <a:r>
              <a:rPr lang="en-US" sz="1600" i="1" dirty="0">
                <a:solidFill>
                  <a:srgbClr val="C00000"/>
                </a:solidFill>
              </a:rPr>
              <a:t>S. W. Van </a:t>
            </a:r>
            <a:r>
              <a:rPr lang="en-US" sz="1600" i="1" dirty="0" err="1">
                <a:solidFill>
                  <a:srgbClr val="C00000"/>
                </a:solidFill>
              </a:rPr>
              <a:t>Sciver</a:t>
            </a:r>
            <a:r>
              <a:rPr lang="en-US" sz="1600" i="1" dirty="0">
                <a:solidFill>
                  <a:srgbClr val="C00000"/>
                </a:solidFill>
              </a:rPr>
              <a:t>, Helium Cryogenics (2012)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968CF24-480F-4872-86D8-0B30703FBEBF}"/>
                  </a:ext>
                </a:extLst>
              </p:cNvPr>
              <p:cNvSpPr/>
              <p:nvPr/>
            </p:nvSpPr>
            <p:spPr>
              <a:xfrm>
                <a:off x="2529643" y="2234857"/>
                <a:ext cx="1139671" cy="597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de-DE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kumimoji="0" lang="de-DE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de-DE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𝑆𝑇</m:t>
                          </m:r>
                        </m:den>
                      </m:f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968CF24-480F-4872-86D8-0B30703FB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643" y="2234857"/>
                <a:ext cx="1139671" cy="597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93841E0E-547C-4DF8-980B-B317E332FAE5}"/>
              </a:ext>
            </a:extLst>
          </p:cNvPr>
          <p:cNvSpPr/>
          <p:nvPr/>
        </p:nvSpPr>
        <p:spPr>
          <a:xfrm>
            <a:off x="275300" y="2384674"/>
            <a:ext cx="2011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 velocity: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582AE9B4-E030-4242-8A1B-F1F74EBA702D}"/>
              </a:ext>
            </a:extLst>
          </p:cNvPr>
          <p:cNvSpPr/>
          <p:nvPr/>
        </p:nvSpPr>
        <p:spPr>
          <a:xfrm>
            <a:off x="4627590" y="588788"/>
            <a:ext cx="261826" cy="339752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0B4AB2-8F18-4894-924C-2E1847466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9240" y="588787"/>
            <a:ext cx="3918745" cy="595938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A1B081A-0E2F-42C6-8414-74FF2AEF5B1F}"/>
              </a:ext>
            </a:extLst>
          </p:cNvPr>
          <p:cNvSpPr/>
          <p:nvPr/>
        </p:nvSpPr>
        <p:spPr>
          <a:xfrm>
            <a:off x="282257" y="588787"/>
            <a:ext cx="12924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srgbClr val="0070C0"/>
                </a:solidFill>
              </a:rPr>
              <a:t>Total density: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4E53FD-384E-4755-A061-CD19DEB32E27}"/>
                  </a:ext>
                </a:extLst>
              </p:cNvPr>
              <p:cNvSpPr/>
              <p:nvPr/>
            </p:nvSpPr>
            <p:spPr>
              <a:xfrm>
                <a:off x="2528027" y="588787"/>
                <a:ext cx="128080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𝜌</m:t>
                      </m:r>
                      <m:sSub>
                        <m:sSubPr>
                          <m:ctrlP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4E53FD-384E-4755-A061-CD19DEB32E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027" y="588787"/>
                <a:ext cx="1280800" cy="338554"/>
              </a:xfrm>
              <a:prstGeom prst="rect">
                <a:avLst/>
              </a:prstGeom>
              <a:blipFill>
                <a:blip r:embed="rId7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3D337BB-01E4-440A-AF0A-7E8FC0B01FA5}"/>
                  </a:ext>
                </a:extLst>
              </p:cNvPr>
              <p:cNvSpPr/>
              <p:nvPr/>
            </p:nvSpPr>
            <p:spPr>
              <a:xfrm>
                <a:off x="2537513" y="4167814"/>
                <a:ext cx="2111860" cy="347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de-DE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de-DE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DE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de-DE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𝑛𝑠</m:t>
                          </m:r>
                        </m:sub>
                      </m:sSub>
                      <m:r>
                        <a:rPr lang="de-DE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3D337BB-01E4-440A-AF0A-7E8FC0B01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513" y="4167814"/>
                <a:ext cx="2111860" cy="347788"/>
              </a:xfrm>
              <a:prstGeom prst="rect">
                <a:avLst/>
              </a:prstGeom>
              <a:blipFill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B6168B5F-461F-423B-A2BB-D9827CCB5098}"/>
              </a:ext>
            </a:extLst>
          </p:cNvPr>
          <p:cNvSpPr/>
          <p:nvPr/>
        </p:nvSpPr>
        <p:spPr>
          <a:xfrm>
            <a:off x="282257" y="4133617"/>
            <a:ext cx="17809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Vortex line density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3AC57F7-9B03-48F0-910A-3FB549686BFE}"/>
              </a:ext>
            </a:extLst>
          </p:cNvPr>
          <p:cNvSpPr/>
          <p:nvPr/>
        </p:nvSpPr>
        <p:spPr>
          <a:xfrm>
            <a:off x="5167053" y="4172431"/>
            <a:ext cx="20810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PRB 86, 134515 (2012)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BC4883A-6ECC-47C1-BBF5-8DCAA02BC7DF}"/>
                  </a:ext>
                </a:extLst>
              </p:cNvPr>
              <p:cNvSpPr/>
              <p:nvPr/>
            </p:nvSpPr>
            <p:spPr>
              <a:xfrm>
                <a:off x="2537512" y="1408227"/>
                <a:ext cx="189821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de-DE" sz="1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𝐽</m:t>
                    </m:r>
                    <m:r>
                      <a:rPr lang="de-DE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</a:rPr>
                  <a:t> 0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BC4883A-6ECC-47C1-BBF5-8DCAA02BC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512" y="1408227"/>
                <a:ext cx="1898217" cy="338554"/>
              </a:xfrm>
              <a:prstGeom prst="rect">
                <a:avLst/>
              </a:prstGeom>
              <a:blipFill>
                <a:blip r:embed="rId9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D1C4FF28-1B11-4AE3-ABEC-E8F49174F71B}"/>
              </a:ext>
            </a:extLst>
          </p:cNvPr>
          <p:cNvSpPr/>
          <p:nvPr/>
        </p:nvSpPr>
        <p:spPr>
          <a:xfrm>
            <a:off x="3079265" y="1415727"/>
            <a:ext cx="2924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>
                <a:latin typeface="Calibri" panose="020F0502020204030204"/>
              </a:rPr>
              <a:t>f</a:t>
            </a:r>
            <a:r>
              <a:rPr lang="en-US" sz="1600" dirty="0">
                <a:latin typeface="Calibri" panose="020F0502020204030204"/>
              </a:rPr>
              <a:t>or a counter flow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D27BF50-6816-41DE-B7D7-B646E046D2EE}"/>
              </a:ext>
            </a:extLst>
          </p:cNvPr>
          <p:cNvSpPr/>
          <p:nvPr/>
        </p:nvSpPr>
        <p:spPr>
          <a:xfrm>
            <a:off x="283390" y="1853634"/>
            <a:ext cx="2011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Pressure gradient: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4FAF2F-2A3A-488D-9675-89A6C8A97CFC}"/>
                  </a:ext>
                </a:extLst>
              </p:cNvPr>
              <p:cNvSpPr/>
              <p:nvPr/>
            </p:nvSpPr>
            <p:spPr>
              <a:xfrm>
                <a:off x="2521021" y="1820278"/>
                <a:ext cx="12161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𝜌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4FAF2F-2A3A-488D-9675-89A6C8A97C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021" y="1820278"/>
                <a:ext cx="1216166" cy="338554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0DE665E-92A7-419E-9029-30D3D38FEE5E}"/>
                  </a:ext>
                </a:extLst>
              </p:cNvPr>
              <p:cNvSpPr txBox="1"/>
              <p:nvPr/>
            </p:nvSpPr>
            <p:spPr>
              <a:xfrm>
                <a:off x="0" y="-28586"/>
                <a:ext cx="12192000" cy="461665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de-DE" sz="2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Reynolds </a:t>
                </a:r>
                <a:r>
                  <a:rPr lang="de-DE" sz="24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number</a:t>
                </a:r>
                <a:r>
                  <a:rPr lang="de-DE" sz="2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𝑅𝑒</m:t>
                    </m:r>
                  </m:oMath>
                </a14:m>
                <a:r>
                  <a:rPr lang="de-DE" sz="2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versus v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ortex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line density </a:t>
                </a:r>
                <a14:m>
                  <m:oMath xmlns:m="http://schemas.openxmlformats.org/officeDocument/2006/math">
                    <m:r>
                      <a:rPr kumimoji="0" lang="de-DE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𝐿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0DE665E-92A7-419E-9029-30D3D38FE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8586"/>
                <a:ext cx="12192000" cy="461665"/>
              </a:xfrm>
              <a:prstGeom prst="rect">
                <a:avLst/>
              </a:prstGeom>
              <a:blipFill>
                <a:blip r:embed="rId11"/>
                <a:stretch>
                  <a:fillRect l="-75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581C6F8-0522-4EDF-868E-98E1B66A4CE0}"/>
                  </a:ext>
                </a:extLst>
              </p:cNvPr>
              <p:cNvSpPr/>
              <p:nvPr/>
            </p:nvSpPr>
            <p:spPr>
              <a:xfrm>
                <a:off x="366941" y="4674823"/>
                <a:ext cx="5256179" cy="1949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de-DE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𝑆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</a:rPr>
                  <a:t> = entropy per unit mass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0" lang="de-DE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de-DE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𝑞</m:t>
                        </m:r>
                      </m:e>
                    </m:acc>
                    <m:r>
                      <a:rPr kumimoji="0" lang="de-DE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kumimoji="0" lang="de-DE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de-DE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𝑄</m:t>
                            </m:r>
                          </m:e>
                        </m:acc>
                      </m:num>
                      <m:den>
                        <m: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</m:den>
                    </m:f>
                    <m:r>
                      <a:rPr kumimoji="0" lang="de-DE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</a:rPr>
                  <a:t>= heat flux per unit area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de-DE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𝑑</m:t>
                    </m:r>
                    <m:r>
                      <a:rPr kumimoji="0" lang="de-DE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</a:rPr>
                  <a:t>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</a:rPr>
                  <a:t> diameter of the cylinder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i="1" dirty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</a:rPr>
                  <a:t> = dynamic viscosity</a:t>
                </a:r>
                <a:r>
                  <a:rPr kumimoji="0" lang="en-US" sz="1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</a:rPr>
                  <a:t> of normal fluid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de-DE" sz="1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cs typeface="Calibri" panose="020F0502020204030204" pitchFamily="34" charset="0"/>
                  </a:rPr>
                  <a:t>= kinematic viscosity of the fluid (normal and superfluid)</a:t>
                </a:r>
              </a:p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lang="en-US" sz="1600" dirty="0">
                    <a:cs typeface="Calibri" panose="020F0502020204030204" pitchFamily="34" charset="0"/>
                  </a:rPr>
                  <a:t> = dynamic viscosity of the fluid </a:t>
                </a:r>
              </a:p>
              <a:p>
                <a14:m>
                  <m:oMath xmlns:m="http://schemas.openxmlformats.org/officeDocument/2006/math">
                    <m:r>
                      <a:rPr lang="de-DE" sz="1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de-DE" sz="1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n-US" sz="1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𝜌</m:t>
                    </m:r>
                  </m:oMath>
                </a14:m>
                <a:endParaRPr lang="en-US" sz="1600" dirty="0"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581C6F8-0522-4EDF-868E-98E1B66A4C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41" y="4674823"/>
                <a:ext cx="5256179" cy="1949957"/>
              </a:xfrm>
              <a:prstGeom prst="rect">
                <a:avLst/>
              </a:prstGeom>
              <a:blipFill>
                <a:blip r:embed="rId12"/>
                <a:stretch>
                  <a:fillRect t="-938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04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8CBAE9-5F27-465B-AF64-3ECF6BCB2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27" y="1883951"/>
            <a:ext cx="6011159" cy="3885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C78AC1-5475-44A8-A961-A7758DF53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83" y="0"/>
            <a:ext cx="5476974" cy="18950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CBF37E-F75F-4C4F-B34F-B53393490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646" y="3790950"/>
            <a:ext cx="3619500" cy="2933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DF0116-5168-46B0-8D82-86B9737CB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504" y="133350"/>
            <a:ext cx="4051905" cy="3457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3AF8B7-90C4-4533-B66A-385425EE7B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8613" y="5769300"/>
            <a:ext cx="3572760" cy="97179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490A0B-DBF6-4622-A372-9643A022CDFF}"/>
              </a:ext>
            </a:extLst>
          </p:cNvPr>
          <p:cNvCxnSpPr/>
          <p:nvPr/>
        </p:nvCxnSpPr>
        <p:spPr>
          <a:xfrm flipV="1">
            <a:off x="5986021" y="1861951"/>
            <a:ext cx="1470581" cy="4393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3780419-8C9F-4D1D-BA92-E7C8A56E1825}"/>
              </a:ext>
            </a:extLst>
          </p:cNvPr>
          <p:cNvSpPr txBox="1"/>
          <p:nvPr/>
        </p:nvSpPr>
        <p:spPr>
          <a:xfrm>
            <a:off x="5145310" y="6355318"/>
            <a:ext cx="171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Taken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51611E-7A58-4243-AB34-8B15ACF65BF3}"/>
              </a:ext>
            </a:extLst>
          </p:cNvPr>
          <p:cNvCxnSpPr/>
          <p:nvPr/>
        </p:nvCxnSpPr>
        <p:spPr>
          <a:xfrm flipH="1" flipV="1">
            <a:off x="4289196" y="3516198"/>
            <a:ext cx="5712643" cy="1904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09985E-6ECA-4490-A4ED-1611800D3D55}"/>
              </a:ext>
            </a:extLst>
          </p:cNvPr>
          <p:cNvCxnSpPr/>
          <p:nvPr/>
        </p:nvCxnSpPr>
        <p:spPr>
          <a:xfrm flipH="1" flipV="1">
            <a:off x="3436070" y="3590553"/>
            <a:ext cx="6584623" cy="3036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44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345030-7F11-42E3-8532-D84269509E5C}"/>
                  </a:ext>
                </a:extLst>
              </p:cNvPr>
              <p:cNvSpPr txBox="1"/>
              <p:nvPr/>
            </p:nvSpPr>
            <p:spPr>
              <a:xfrm>
                <a:off x="-2812" y="-9001"/>
                <a:ext cx="12192000" cy="461665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Reynolds </a:t>
                </a:r>
                <a:r>
                  <a:rPr kumimoji="0" lang="de-DE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number</a:t>
                </a:r>
                <a:r>
                  <a:rPr kumimoji="0" lang="de-D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de-DE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𝑅𝑒</m:t>
                    </m:r>
                  </m:oMath>
                </a14:m>
                <a:r>
                  <a:rPr kumimoji="0" lang="de-D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versus v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ortex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line density </a:t>
                </a:r>
                <a14:m>
                  <m:oMath xmlns:m="http://schemas.openxmlformats.org/officeDocument/2006/math">
                    <m:r>
                      <a:rPr kumimoji="0" lang="de-DE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𝐿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345030-7F11-42E3-8532-D84269509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12" y="-9001"/>
                <a:ext cx="12192000" cy="461665"/>
              </a:xfrm>
              <a:prstGeom prst="rect">
                <a:avLst/>
              </a:prstGeom>
              <a:blipFill>
                <a:blip r:embed="rId2"/>
                <a:stretch>
                  <a:fillRect l="-80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owchart: Direct Access Storage 5">
            <a:extLst>
              <a:ext uri="{FF2B5EF4-FFF2-40B4-BE49-F238E27FC236}">
                <a16:creationId xmlns:a16="http://schemas.microsoft.com/office/drawing/2014/main" id="{B21456C5-CE16-4A3F-A415-EC504B0917D6}"/>
              </a:ext>
            </a:extLst>
          </p:cNvPr>
          <p:cNvSpPr/>
          <p:nvPr/>
        </p:nvSpPr>
        <p:spPr>
          <a:xfrm>
            <a:off x="144876" y="4499109"/>
            <a:ext cx="3054284" cy="952107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486108E-EC3F-46A0-B075-95F1D47E6FB1}"/>
                  </a:ext>
                </a:extLst>
              </p:cNvPr>
              <p:cNvSpPr/>
              <p:nvPr/>
            </p:nvSpPr>
            <p:spPr>
              <a:xfrm>
                <a:off x="2657770" y="4129777"/>
                <a:ext cx="11659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0.15m 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486108E-EC3F-46A0-B075-95F1D47E6F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770" y="4129777"/>
                <a:ext cx="1165960" cy="369332"/>
              </a:xfrm>
              <a:prstGeom prst="rect">
                <a:avLst/>
              </a:prstGeom>
              <a:blipFill>
                <a:blip r:embed="rId3"/>
                <a:stretch>
                  <a:fillRect t="-8197" r="-366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44D49B1-2CC2-413D-83A5-D28CF99F930B}"/>
                  </a:ext>
                </a:extLst>
              </p:cNvPr>
              <p:cNvSpPr/>
              <p:nvPr/>
            </p:nvSpPr>
            <p:spPr>
              <a:xfrm>
                <a:off x="1579083" y="4015882"/>
                <a:ext cx="8394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1m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44D49B1-2CC2-413D-83A5-D28CF99F93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083" y="4015882"/>
                <a:ext cx="839461" cy="369332"/>
              </a:xfrm>
              <a:prstGeom prst="rect">
                <a:avLst/>
              </a:prstGeom>
              <a:blipFill>
                <a:blip r:embed="rId4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5B4CB4A-AE22-4ECA-AA9F-61B3DBB56409}"/>
              </a:ext>
            </a:extLst>
          </p:cNvPr>
          <p:cNvCxnSpPr/>
          <p:nvPr/>
        </p:nvCxnSpPr>
        <p:spPr>
          <a:xfrm flipH="1">
            <a:off x="1125263" y="5580668"/>
            <a:ext cx="216817" cy="4242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6A0D0E3-61EB-46EB-AD4F-D563277542E2}"/>
              </a:ext>
            </a:extLst>
          </p:cNvPr>
          <p:cNvCxnSpPr>
            <a:cxnSpLocks/>
          </p:cNvCxnSpPr>
          <p:nvPr/>
        </p:nvCxnSpPr>
        <p:spPr>
          <a:xfrm>
            <a:off x="1569109" y="5565111"/>
            <a:ext cx="205817" cy="4226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8D6DB3-94AD-47C3-86D3-9148EA1A3ADB}"/>
              </a:ext>
            </a:extLst>
          </p:cNvPr>
          <p:cNvCxnSpPr>
            <a:cxnSpLocks/>
          </p:cNvCxnSpPr>
          <p:nvPr/>
        </p:nvCxnSpPr>
        <p:spPr>
          <a:xfrm flipH="1" flipV="1">
            <a:off x="894305" y="4055209"/>
            <a:ext cx="339366" cy="402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517F5E7-5C67-477F-B523-CFDDBDC4AC62}"/>
              </a:ext>
            </a:extLst>
          </p:cNvPr>
          <p:cNvCxnSpPr>
            <a:cxnSpLocks/>
          </p:cNvCxnSpPr>
          <p:nvPr/>
        </p:nvCxnSpPr>
        <p:spPr>
          <a:xfrm flipV="1">
            <a:off x="1342080" y="4055209"/>
            <a:ext cx="42301" cy="402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0CB38A5-3A8E-4342-B1AB-DC5DA1A2024F}"/>
                  </a:ext>
                </a:extLst>
              </p:cNvPr>
              <p:cNvSpPr/>
              <p:nvPr/>
            </p:nvSpPr>
            <p:spPr>
              <a:xfrm>
                <a:off x="386505" y="3621151"/>
                <a:ext cx="1015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0" lang="de-DE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de-DE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𝑞</m:t>
                        </m:r>
                      </m:e>
                    </m:acc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(W/m</a:t>
                </a:r>
                <a:r>
                  <a:rPr kumimoji="0" lang="en-US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0CB38A5-3A8E-4342-B1AB-DC5DA1A20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05" y="3621151"/>
                <a:ext cx="1015599" cy="369332"/>
              </a:xfrm>
              <a:prstGeom prst="rect">
                <a:avLst/>
              </a:prstGeom>
              <a:blipFill>
                <a:blip r:embed="rId5"/>
                <a:stretch>
                  <a:fillRect t="-8197" r="-538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296913CB-9426-470B-9E47-D0CDF206B8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983" b="23202"/>
          <a:stretch/>
        </p:blipFill>
        <p:spPr>
          <a:xfrm>
            <a:off x="3815982" y="3429001"/>
            <a:ext cx="8266506" cy="26482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AF6247C0-0E34-44F6-A0FF-03F692F38E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9866071"/>
                  </p:ext>
                </p:extLst>
              </p:nvPr>
            </p:nvGraphicFramePr>
            <p:xfrm>
              <a:off x="144875" y="552060"/>
              <a:ext cx="11780032" cy="24781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3160">
                      <a:extLst>
                        <a:ext uri="{9D8B030D-6E8A-4147-A177-3AD203B41FA5}">
                          <a16:colId xmlns:a16="http://schemas.microsoft.com/office/drawing/2014/main" val="716721136"/>
                        </a:ext>
                      </a:extLst>
                    </a:gridCol>
                    <a:gridCol w="1072955">
                      <a:extLst>
                        <a:ext uri="{9D8B030D-6E8A-4147-A177-3AD203B41FA5}">
                          <a16:colId xmlns:a16="http://schemas.microsoft.com/office/drawing/2014/main" val="2944998677"/>
                        </a:ext>
                      </a:extLst>
                    </a:gridCol>
                    <a:gridCol w="1193744">
                      <a:extLst>
                        <a:ext uri="{9D8B030D-6E8A-4147-A177-3AD203B41FA5}">
                          <a16:colId xmlns:a16="http://schemas.microsoft.com/office/drawing/2014/main" val="3036490089"/>
                        </a:ext>
                      </a:extLst>
                    </a:gridCol>
                    <a:gridCol w="1388029">
                      <a:extLst>
                        <a:ext uri="{9D8B030D-6E8A-4147-A177-3AD203B41FA5}">
                          <a16:colId xmlns:a16="http://schemas.microsoft.com/office/drawing/2014/main" val="1373808873"/>
                        </a:ext>
                      </a:extLst>
                    </a:gridCol>
                    <a:gridCol w="1410306">
                      <a:extLst>
                        <a:ext uri="{9D8B030D-6E8A-4147-A177-3AD203B41FA5}">
                          <a16:colId xmlns:a16="http://schemas.microsoft.com/office/drawing/2014/main" val="1187947637"/>
                        </a:ext>
                      </a:extLst>
                    </a:gridCol>
                    <a:gridCol w="1431198">
                      <a:extLst>
                        <a:ext uri="{9D8B030D-6E8A-4147-A177-3AD203B41FA5}">
                          <a16:colId xmlns:a16="http://schemas.microsoft.com/office/drawing/2014/main" val="699835357"/>
                        </a:ext>
                      </a:extLst>
                    </a:gridCol>
                    <a:gridCol w="1378965">
                      <a:extLst>
                        <a:ext uri="{9D8B030D-6E8A-4147-A177-3AD203B41FA5}">
                          <a16:colId xmlns:a16="http://schemas.microsoft.com/office/drawing/2014/main" val="3493073187"/>
                        </a:ext>
                      </a:extLst>
                    </a:gridCol>
                    <a:gridCol w="1201372">
                      <a:extLst>
                        <a:ext uri="{9D8B030D-6E8A-4147-A177-3AD203B41FA5}">
                          <a16:colId xmlns:a16="http://schemas.microsoft.com/office/drawing/2014/main" val="2179302844"/>
                        </a:ext>
                      </a:extLst>
                    </a:gridCol>
                    <a:gridCol w="1410303">
                      <a:extLst>
                        <a:ext uri="{9D8B030D-6E8A-4147-A177-3AD203B41FA5}">
                          <a16:colId xmlns:a16="http://schemas.microsoft.com/office/drawing/2014/main" val="339463328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de-DE" sz="1600" b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T (K)</a:t>
                          </a:r>
                          <a:endParaRPr lang="en-US" sz="1600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de-DE" sz="1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</m:acc>
                            </m:oMath>
                          </a14:m>
                          <a:r>
                            <a:rPr lang="de-DE" sz="1600" b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(W)</a:t>
                          </a:r>
                          <a:endParaRPr lang="en-US" sz="1600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60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sz="16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 (m</a:t>
                          </a:r>
                          <a:r>
                            <a:rPr lang="en-US" sz="1600" b="0" baseline="300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US" sz="1600" b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kumimoji="0" lang="de-DE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de-DE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600" b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(W/m</a:t>
                          </a:r>
                          <a:r>
                            <a:rPr lang="en-US" sz="1600" b="0" baseline="300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US" sz="1600" b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6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600" b="0" i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(J/</a:t>
                          </a:r>
                          <a:r>
                            <a:rPr lang="en-US" sz="1600" b="0" i="0" dirty="0" err="1">
                              <a:solidFill>
                                <a:schemeClr val="bg1"/>
                              </a:solidFill>
                              <a:latin typeface="+mn-lt"/>
                            </a:rPr>
                            <a:t>kg.K</a:t>
                          </a:r>
                          <a:r>
                            <a:rPr lang="en-US" sz="1600" b="0" i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)</a:t>
                          </a:r>
                          <a:endParaRPr lang="en-US" sz="1600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 (kg/m</a:t>
                          </a:r>
                          <a:r>
                            <a:rPr lang="en-US" sz="1600" b="0" baseline="300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3</a:t>
                          </a:r>
                          <a:r>
                            <a:rPr lang="en-US" sz="1600" b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 (m/s)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de-DE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𝑅𝑒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/</a:t>
                          </a:r>
                          <a:r>
                            <a:rPr lang="de-DE" sz="1600" dirty="0">
                              <a:solidFill>
                                <a:schemeClr val="bg1"/>
                              </a:solidFill>
                            </a:rPr>
                            <a:t>10</a:t>
                          </a:r>
                          <a:r>
                            <a:rPr lang="de-DE" sz="1600" baseline="30000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  <a:endParaRPr lang="en-US" sz="1600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de-DE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*10</a:t>
                          </a:r>
                          <a:r>
                            <a:rPr lang="en-US" sz="1600" b="0" baseline="300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5</a:t>
                          </a:r>
                          <a:r>
                            <a:rPr lang="en-US" sz="1600" b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 (m</a:t>
                          </a:r>
                          <a:r>
                            <a:rPr lang="en-US" sz="1600" b="0" baseline="300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-2</a:t>
                          </a:r>
                          <a:r>
                            <a:rPr lang="en-US" sz="1600" b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919708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25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1.08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/>
                            <a:t>23.15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/>
                            <a:t>1.31*10</a:t>
                          </a:r>
                          <a:r>
                            <a:rPr lang="de-DE" sz="1400" baseline="3000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/>
                            <a:t>1.34*10</a:t>
                          </a:r>
                          <a:r>
                            <a:rPr lang="de-DE" sz="1400" baseline="3000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0.0009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27.05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8.87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823116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30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1.08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/>
                            <a:t>27.78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1.31*10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1.34*10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0.0011 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32.46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12.78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063751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35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1.08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/>
                            <a:t>32.40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1.31*10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1.34*10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0.0013 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37.87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17.39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9865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40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1.08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/>
                            <a:t>37.03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1.31*10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1.34*10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0.0015 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43.27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22.71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013574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45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1.08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/>
                            <a:t>41.66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1.31*10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1.34*10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0.0017 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48.68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28.75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983548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50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1.08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/>
                            <a:t>46.30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1.31*10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1.34*10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0.0019 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54.09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35.49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5317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55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1.08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50.93 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1.31*10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1.34*10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 0.0021  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 59.50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42.94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630086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AF6247C0-0E34-44F6-A0FF-03F692F38E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9866071"/>
                  </p:ext>
                </p:extLst>
              </p:nvPr>
            </p:nvGraphicFramePr>
            <p:xfrm>
              <a:off x="144875" y="552060"/>
              <a:ext cx="11780032" cy="24781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3160">
                      <a:extLst>
                        <a:ext uri="{9D8B030D-6E8A-4147-A177-3AD203B41FA5}">
                          <a16:colId xmlns:a16="http://schemas.microsoft.com/office/drawing/2014/main" val="716721136"/>
                        </a:ext>
                      </a:extLst>
                    </a:gridCol>
                    <a:gridCol w="1072955">
                      <a:extLst>
                        <a:ext uri="{9D8B030D-6E8A-4147-A177-3AD203B41FA5}">
                          <a16:colId xmlns:a16="http://schemas.microsoft.com/office/drawing/2014/main" val="2944998677"/>
                        </a:ext>
                      </a:extLst>
                    </a:gridCol>
                    <a:gridCol w="1193744">
                      <a:extLst>
                        <a:ext uri="{9D8B030D-6E8A-4147-A177-3AD203B41FA5}">
                          <a16:colId xmlns:a16="http://schemas.microsoft.com/office/drawing/2014/main" val="3036490089"/>
                        </a:ext>
                      </a:extLst>
                    </a:gridCol>
                    <a:gridCol w="1388029">
                      <a:extLst>
                        <a:ext uri="{9D8B030D-6E8A-4147-A177-3AD203B41FA5}">
                          <a16:colId xmlns:a16="http://schemas.microsoft.com/office/drawing/2014/main" val="1373808873"/>
                        </a:ext>
                      </a:extLst>
                    </a:gridCol>
                    <a:gridCol w="1410306">
                      <a:extLst>
                        <a:ext uri="{9D8B030D-6E8A-4147-A177-3AD203B41FA5}">
                          <a16:colId xmlns:a16="http://schemas.microsoft.com/office/drawing/2014/main" val="1187947637"/>
                        </a:ext>
                      </a:extLst>
                    </a:gridCol>
                    <a:gridCol w="1431198">
                      <a:extLst>
                        <a:ext uri="{9D8B030D-6E8A-4147-A177-3AD203B41FA5}">
                          <a16:colId xmlns:a16="http://schemas.microsoft.com/office/drawing/2014/main" val="699835357"/>
                        </a:ext>
                      </a:extLst>
                    </a:gridCol>
                    <a:gridCol w="1378965">
                      <a:extLst>
                        <a:ext uri="{9D8B030D-6E8A-4147-A177-3AD203B41FA5}">
                          <a16:colId xmlns:a16="http://schemas.microsoft.com/office/drawing/2014/main" val="3493073187"/>
                        </a:ext>
                      </a:extLst>
                    </a:gridCol>
                    <a:gridCol w="1201372">
                      <a:extLst>
                        <a:ext uri="{9D8B030D-6E8A-4147-A177-3AD203B41FA5}">
                          <a16:colId xmlns:a16="http://schemas.microsoft.com/office/drawing/2014/main" val="2179302844"/>
                        </a:ext>
                      </a:extLst>
                    </a:gridCol>
                    <a:gridCol w="1410303">
                      <a:extLst>
                        <a:ext uri="{9D8B030D-6E8A-4147-A177-3AD203B41FA5}">
                          <a16:colId xmlns:a16="http://schemas.microsoft.com/office/drawing/2014/main" val="3394633280"/>
                        </a:ext>
                      </a:extLst>
                    </a:gridCol>
                  </a:tblGrid>
                  <a:tr h="344551">
                    <a:tc>
                      <a:txBody>
                        <a:bodyPr/>
                        <a:lstStyle/>
                        <a:p>
                          <a:r>
                            <a:rPr lang="de-DE" sz="1600" b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T (K)</a:t>
                          </a:r>
                          <a:endParaRPr lang="en-US" sz="1600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21023" t="-3509" r="-880682" b="-6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98469" t="-3509" r="-690816" b="-6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56579" t="-3509" r="-493860" b="-6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50431" t="-3509" r="-385345" b="-6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44681" t="-3509" r="-280426" b="-6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66372" t="-3509" r="-191593" b="-6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64467" t="-3509" r="-119797" b="-6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34052" t="-3509" r="-1724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919708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25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1.08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/>
                            <a:t>23.15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/>
                            <a:t>1.31*10</a:t>
                          </a:r>
                          <a:r>
                            <a:rPr lang="de-DE" sz="1400" baseline="3000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/>
                            <a:t>1.34*10</a:t>
                          </a:r>
                          <a:r>
                            <a:rPr lang="de-DE" sz="1400" baseline="3000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0.0009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27.05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8.87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823116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30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1.08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/>
                            <a:t>27.78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1.31*10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1.34*10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0.0011 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32.46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12.78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063751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35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1.08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/>
                            <a:t>32.40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1.31*10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1.34*10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0.0013 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37.87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17.39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9865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40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1.08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/>
                            <a:t>37.03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1.31*10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1.34*10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0.0015 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43.27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22.71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013574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45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1.08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/>
                            <a:t>41.66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1.31*10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1.34*10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0.0017 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48.68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28.75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983548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50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1.08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/>
                            <a:t>46.30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1.31*10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1.34*10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0.0019 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54.09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35.49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5317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55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1.08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50.93 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1.31*10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1.34*10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 0.0021  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 59.50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42.94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630086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C3923D55-4ED9-4434-B802-ADCC79E8FF5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8308"/>
          <a:stretch/>
        </p:blipFill>
        <p:spPr>
          <a:xfrm>
            <a:off x="5863803" y="6243436"/>
            <a:ext cx="6325385" cy="4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59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19E7BE-8D59-4676-9F79-469062B40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495" y="411324"/>
            <a:ext cx="5514532" cy="15865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F714F9-9355-4C8C-9496-D3434EC87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56866" cy="18138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5019E2-1B07-4942-8624-E04D754D1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407" y="1997893"/>
            <a:ext cx="4190868" cy="4735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9541B7-922B-4336-82CC-5C76FD11E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656" y="2031691"/>
            <a:ext cx="4536456" cy="463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15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1008</Words>
  <Application>Microsoft Office PowerPoint</Application>
  <PresentationFormat>Widescreen</PresentationFormat>
  <Paragraphs>168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Singh, Udai Raj</dc:creator>
  <cp:lastModifiedBy>Singh, Udai Raj</cp:lastModifiedBy>
  <cp:revision>23</cp:revision>
  <dcterms:created xsi:type="dcterms:W3CDTF">2024-11-06T09:53:14Z</dcterms:created>
  <dcterms:modified xsi:type="dcterms:W3CDTF">2024-11-07T09:03:59Z</dcterms:modified>
</cp:coreProperties>
</file>