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300" r:id="rId3"/>
    <p:sldId id="301" r:id="rId4"/>
    <p:sldId id="302" r:id="rId5"/>
    <p:sldId id="273" r:id="rId6"/>
    <p:sldId id="275" r:id="rId7"/>
    <p:sldId id="276" r:id="rId8"/>
    <p:sldId id="278" r:id="rId9"/>
    <p:sldId id="279" r:id="rId10"/>
    <p:sldId id="290" r:id="rId11"/>
    <p:sldId id="292" r:id="rId12"/>
    <p:sldId id="295" r:id="rId13"/>
    <p:sldId id="297" r:id="rId14"/>
    <p:sldId id="303" r:id="rId15"/>
    <p:sldId id="296" r:id="rId16"/>
    <p:sldId id="294" r:id="rId17"/>
    <p:sldId id="304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F22"/>
    <a:srgbClr val="FFFFFF"/>
    <a:srgbClr val="FEFEFE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40" d="100"/>
          <a:sy n="140" d="100"/>
        </p:scale>
        <p:origin x="3596" y="108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31A78A55-3702-A9DD-485B-6C2348BAE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FD23-8DCB-4808-A1A7-B84C87DFFE9F}" type="datetime1">
              <a:rPr lang="de-DE" smtClean="0">
                <a:solidFill>
                  <a:srgbClr val="898989"/>
                </a:solidFill>
              </a:rPr>
              <a:t>02.12.2024</a:t>
            </a:fld>
            <a:endParaRPr lang="de-DE" dirty="0">
              <a:solidFill>
                <a:srgbClr val="898989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3380354-33AD-CAA5-CECB-C976388172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895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>
                <a:solidFill>
                  <a:srgbClr val="898989"/>
                </a:solidFill>
              </a:rPr>
              <a:t>Fachbereich | Institut | Person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3AF8F44-7C9B-FC9C-954B-B3100F2B9A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2718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D0D7-CB1E-4E76-B87A-A5F3A360A4B8}" type="slidenum">
              <a:rPr lang="de-DE" smtClean="0">
                <a:solidFill>
                  <a:srgbClr val="898989"/>
                </a:solidFill>
              </a:rPr>
              <a:t>‹Nr.›</a:t>
            </a:fld>
            <a:endParaRPr lang="de-DE">
              <a:solidFill>
                <a:srgbClr val="898989"/>
              </a:solidFill>
            </a:endParaRPr>
          </a:p>
        </p:txBody>
      </p:sp>
      <p:grpSp>
        <p:nvGrpSpPr>
          <p:cNvPr id="6" name="TU Da Logo">
            <a:extLst>
              <a:ext uri="{FF2B5EF4-FFF2-40B4-BE49-F238E27FC236}">
                <a16:creationId xmlns:a16="http://schemas.microsoft.com/office/drawing/2014/main" xmlns="" id="{1B2B06D3-8753-5133-9188-AE459F7AD654}"/>
              </a:ext>
            </a:extLst>
          </p:cNvPr>
          <p:cNvGrpSpPr/>
          <p:nvPr/>
        </p:nvGrpSpPr>
        <p:grpSpPr>
          <a:xfrm>
            <a:off x="119822" y="137059"/>
            <a:ext cx="1396524" cy="559248"/>
            <a:chOff x="7454900" y="306388"/>
            <a:chExt cx="1704610" cy="6826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xmlns="" id="{0D839F9D-D886-2326-7EDA-CFF7F40AFE0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A88F50A3-1558-A807-1966-87F4BFE9F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3D601C6E-9093-8CBD-FD59-89128CE6AC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0F27C1C5-EE32-79B6-CC5B-76E0A46695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DCA98B89-C06C-1AFA-6046-473CE330AD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CE97323-EA31-B978-ED66-B1F83219FC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8BFE13B-74F5-DD35-6914-A8A6E24A02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00CFEF3E-A6FE-E8FE-10F8-3ED6C3F212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70B05B52-12B6-944D-AC1A-F00C2F4E2E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1E356202-0A47-80E7-90B0-E97229222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BB654D27-05C8-139B-EB9C-5F888F7226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810847879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631549-6123-42B8-A061-7DAE218C6C8A}" type="datetime1">
              <a:rPr lang="de-DE" smtClean="0"/>
              <a:t>02.12.2024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de-DE"/>
              <a:t>Fachbereich | Institut | Person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89A431-735D-4157-B499-868DAC0D551C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TU Da Logo">
            <a:extLst>
              <a:ext uri="{FF2B5EF4-FFF2-40B4-BE49-F238E27FC236}">
                <a16:creationId xmlns:a16="http://schemas.microsoft.com/office/drawing/2014/main" xmlns="" id="{96C9F426-C331-5A79-76DF-05A5F9463BF3}"/>
              </a:ext>
            </a:extLst>
          </p:cNvPr>
          <p:cNvGrpSpPr/>
          <p:nvPr/>
        </p:nvGrpSpPr>
        <p:grpSpPr>
          <a:xfrm>
            <a:off x="0" y="0"/>
            <a:ext cx="1396524" cy="559248"/>
            <a:chOff x="7454900" y="306388"/>
            <a:chExt cx="1704610" cy="68262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29449998-EA2C-2328-4B51-411E09C4E08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6A34355F-DA0C-5D6B-7826-E4185B86D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F8FD2880-5146-CE19-42AE-BB9DE006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019F0C27-B9AD-9598-6A47-3085A7D4B4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1C03560C-EC72-CF50-20C3-4EA5F06842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375D7A7-1E67-CF3A-F80C-50846D74CC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FB124E21-02A5-C056-2D6F-5FA0D0D9C0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FD42C70B-C72B-02BF-16BD-BB8E559E3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539213-4F7F-2105-A3FB-10E097A76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FACB8FC-374A-F97F-4BCF-93906CBC44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5086F604-AA6F-7757-E42D-F621BFBEDB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0" name="Notizenplatzhalter 19">
            <a:extLst>
              <a:ext uri="{FF2B5EF4-FFF2-40B4-BE49-F238E27FC236}">
                <a16:creationId xmlns:a16="http://schemas.microsoft.com/office/drawing/2014/main" xmlns="" id="{12F4F817-719A-78AC-E4C4-9C9BEF2E8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4919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4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E98A-1058-474C-A655-67395ED9131C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42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5CDA01-DDC9-2253-72DE-96209CE4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27C98BC-77ED-57FD-F633-2BC8142A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980000"/>
            <a:ext cx="11519987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FA101-7975-4A7A-80DC-A801ED3CCA80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DBDDB1D6-39C5-381A-1C8E-0B3A2109CC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8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DA8DEF2-3EB0-7C61-65FD-4CF2BF6A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924000"/>
            <a:ext cx="11558700" cy="10800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BB02D4D-81F0-49AF-1CF0-1A75D0BC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D32-8FC2-45F5-AE43-6134304D4AF0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9A590409-784D-7817-ED5F-00C6036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360000"/>
            <a:ext cx="8976000" cy="189000"/>
          </a:xfrm>
        </p:spPr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5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964544-40DC-4288-275B-FB15B4D0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8F31-3228-47AE-AF14-6408E18615D0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30EA03BC-F835-8900-FE38-6958D04E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6B08FBBD-180E-596B-F91F-8F6ADC5F6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2" y="1980000"/>
            <a:ext cx="55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xmlns="" id="{CD333C59-0ADD-F97D-91D2-1E187ECAF6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0209" y="1980000"/>
            <a:ext cx="55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8887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EA8B7A-08C3-285D-CDA3-D0DCEF85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B741-D289-49B5-BC28-FA85627EC76A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C1DAEC6-70FB-93F3-56DA-505CA789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AD1F37F6-4222-0F2F-8273-DDE8A60C7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980000"/>
            <a:ext cx="11520487" cy="406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27B3ED93-4F10-B98E-C79A-9C75CB74F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Bildunterschrift / Caption</a:t>
            </a:r>
          </a:p>
        </p:txBody>
      </p:sp>
    </p:spTree>
    <p:extLst>
      <p:ext uri="{BB962C8B-B14F-4D97-AF65-F5344CB8AC3E}">
        <p14:creationId xmlns:p14="http://schemas.microsoft.com/office/powerpoint/2010/main" val="35886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xmlns="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34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9093F2-7696-269A-BB11-D5C2FFA8B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6363686E-60AA-D422-E6EE-8DD8E5F8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41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5894-FA1C-41F8-A4F2-A85F4322DE82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60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7A0BD891-B552-440D-8BBD-1850A4BA85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10" y="1090564"/>
            <a:ext cx="1022889" cy="53906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2859BFDA-5919-80E3-6FB9-03C9FBF6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36682"/>
            <a:ext cx="89760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B5DB4C4-7360-79EC-43CC-2887232E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980000"/>
            <a:ext cx="11519987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TU Da Logo">
            <a:extLst>
              <a:ext uri="{FF2B5EF4-FFF2-40B4-BE49-F238E27FC236}">
                <a16:creationId xmlns:a16="http://schemas.microsoft.com/office/drawing/2014/main" xmlns="" id="{51119E7C-0EFF-440C-7D9B-DC934FA66296}"/>
              </a:ext>
            </a:extLst>
          </p:cNvPr>
          <p:cNvGrpSpPr/>
          <p:nvPr userDrawn="1"/>
        </p:nvGrpSpPr>
        <p:grpSpPr>
          <a:xfrm>
            <a:off x="9917994" y="179999"/>
            <a:ext cx="2272819" cy="910166"/>
            <a:chOff x="7454900" y="306388"/>
            <a:chExt cx="1704614" cy="68262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65BC44CB-CBBB-FAC0-EB9F-E8F9DC95037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9C445B24-F9B1-8960-5444-7772C7A47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378BFC59-1C78-1D5B-F297-FDAE60A3B3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AD4C2154-1036-25AE-9332-6CD29C8A49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F1AA4C57-F564-9D30-8972-9143A104F6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8ED9D6D-B335-8396-2289-7DD61F9A0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8872A2F5-7430-CC8E-7732-1707D9E6FB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AE49A029-9AE0-4CF9-87DF-91910B2623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B8CBC970-FC0D-4723-B28A-D212B5642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4638EAF1-DC81-698A-E2F9-ED824E3D3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7FD520B6-32AC-A196-05E4-28829C4F09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xmlns="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0B52-E11A-428D-8C87-E9E156D21D10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xmlns="" id="{3419663B-FA1A-D2AC-6FFB-FEF3AE171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xmlns="" id="{7D283BE2-FBCB-712B-618D-52A485BD70FD}"/>
              </a:ext>
            </a:extLst>
          </p:cNvPr>
          <p:cNvSpPr txBox="1">
            <a:spLocks/>
          </p:cNvSpPr>
          <p:nvPr userDrawn="1"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Materials Science |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Thin</a:t>
            </a:r>
            <a:r>
              <a:rPr lang="de-DE" dirty="0"/>
              <a:t> Film Technology | M</a:t>
            </a:r>
            <a:r>
              <a:rPr lang="hu-HU" dirty="0" err="1"/>
              <a:t>árton</a:t>
            </a:r>
            <a:r>
              <a:rPr lang="hu-HU" dirty="0"/>
              <a:t> Major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464CF79-8FDD-5303-2D83-D41AB90816E0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2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8" r:id="rId5"/>
    <p:sldLayoutId id="2147483661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E2534F-C74B-890D-7E3D-D59D7238D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989000"/>
            <a:ext cx="10800000" cy="10800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cap="none" dirty="0" err="1"/>
              <a:t>mERLin</a:t>
            </a:r>
            <a:r>
              <a:rPr lang="hu-HU" sz="2800" cap="none" dirty="0"/>
              <a:t>: </a:t>
            </a:r>
            <a:r>
              <a:rPr lang="en-US" sz="2800" cap="none" dirty="0">
                <a:latin typeface="+mn-lt"/>
              </a:rPr>
              <a:t>materials enhanced ERL for increased sustainability</a:t>
            </a:r>
            <a:endParaRPr lang="de-DE" sz="2800" cap="none" dirty="0"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2B8E9F2-A7BE-ABFD-3158-860EB69F8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429000"/>
            <a:ext cx="9360000" cy="2520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Márton</a:t>
            </a:r>
            <a:r>
              <a:rPr lang="en-US" b="1" dirty="0"/>
              <a:t> Major, Amir Farhood, Alexey Arzumanov and Lambert Alff</a:t>
            </a:r>
            <a:endParaRPr lang="hu-HU" dirty="0"/>
          </a:p>
          <a:p>
            <a:r>
              <a:rPr lang="en-US" dirty="0"/>
              <a:t>Technical University of Darmstadt, Darmstadt, Germany</a:t>
            </a:r>
          </a:p>
          <a:p>
            <a:endParaRPr lang="en-US" dirty="0"/>
          </a:p>
          <a:p>
            <a:r>
              <a:rPr lang="hu-HU" b="1" dirty="0" err="1"/>
              <a:t>SuperSurfer</a:t>
            </a:r>
            <a:r>
              <a:rPr lang="en-US" b="1" dirty="0"/>
              <a:t> </a:t>
            </a:r>
            <a:r>
              <a:rPr lang="hu-HU" b="1" dirty="0" err="1"/>
              <a:t>kick-off</a:t>
            </a:r>
            <a:r>
              <a:rPr lang="en-US" b="1" dirty="0"/>
              <a:t> </a:t>
            </a:r>
            <a:r>
              <a:rPr lang="en-US" b="1" dirty="0" smtClean="0"/>
              <a:t>meeting</a:t>
            </a:r>
          </a:p>
          <a:p>
            <a:endParaRPr lang="en-US" b="1" dirty="0"/>
          </a:p>
          <a:p>
            <a:r>
              <a:rPr lang="en-US" dirty="0" smtClean="0"/>
              <a:t>DESY, Hamburg</a:t>
            </a:r>
          </a:p>
          <a:p>
            <a:r>
              <a:rPr lang="en-US" dirty="0" smtClean="0"/>
              <a:t>2. December 2024</a:t>
            </a:r>
          </a:p>
          <a:p>
            <a:endParaRPr lang="en-US" b="1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F289ED5-3F56-46A4-5445-E5101124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0BD-E724-4832-B0BA-4DC909953D13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B33C290-F17B-21A1-20EF-0D34BDCB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 fontScale="90000"/>
          </a:bodyPr>
          <a:lstStyle/>
          <a:p>
            <a:r>
              <a:rPr lang="en-US" cap="none" dirty="0"/>
              <a:t>Physical properties of Nb</a:t>
            </a:r>
            <a:r>
              <a:rPr lang="en-US" cap="none" baseline="-25000" dirty="0"/>
              <a:t>3</a:t>
            </a:r>
            <a:r>
              <a:rPr lang="en-US" cap="none" dirty="0"/>
              <a:t>Sn films grown on Cu – </a:t>
            </a:r>
            <a:r>
              <a:rPr lang="en-US" cap="none" dirty="0" smtClean="0"/>
              <a:t>conclusions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40" name="Rechteck 239"/>
          <p:cNvSpPr/>
          <p:nvPr/>
        </p:nvSpPr>
        <p:spPr>
          <a:xfrm>
            <a:off x="8976000" y="6314359"/>
            <a:ext cx="2369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808080"/>
                </a:solidFill>
              </a:rPr>
              <a:t>N. </a:t>
            </a:r>
            <a:r>
              <a:rPr lang="de-DE" sz="1200" dirty="0">
                <a:solidFill>
                  <a:srgbClr val="000000"/>
                </a:solidFill>
              </a:rPr>
              <a:t>Schäfer </a:t>
            </a:r>
            <a:r>
              <a:rPr lang="de-DE" sz="1200" i="1" dirty="0">
                <a:solidFill>
                  <a:srgbClr val="000000"/>
                </a:solidFill>
              </a:rPr>
              <a:t>et al.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to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be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published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696000" y="2692947"/>
            <a:ext cx="900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thin film synthesis results in Nb</a:t>
            </a:r>
            <a:r>
              <a:rPr lang="en-US" baseline="-25000" dirty="0"/>
              <a:t>3</a:t>
            </a:r>
            <a:r>
              <a:rPr lang="en-US" dirty="0"/>
              <a:t>Sn layers with overall highly beneficial properties for their application as coatings in copper based SRF cavities.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At processing temperatures where copper diffusion is negligible, around 480 </a:t>
            </a:r>
            <a:r>
              <a:rPr lang="en-US" dirty="0">
                <a:latin typeface="MS Reference Sans Serif" panose="020B0604030504040204" pitchFamily="34" charset="0"/>
              </a:rPr>
              <a:t>°</a:t>
            </a:r>
            <a:r>
              <a:rPr lang="en-US" dirty="0"/>
              <a:t>C, a critical temperature of 16.8K can be achieved. At the same time, 𝐻</a:t>
            </a:r>
            <a:r>
              <a:rPr lang="en-US" baseline="-25000" dirty="0"/>
              <a:t>𝑐1</a:t>
            </a:r>
            <a:r>
              <a:rPr lang="en-US" dirty="0"/>
              <a:t> is enhanced which enhances the applicable acceleration gradients. Low surface roughness and high mechanical stability further makes these coatings excellent candidates for cavity applications.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0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Upscaling to copper cavities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8" name="Picture 77">
            <a:extLst>
              <a:ext uri="{FF2B5EF4-FFF2-40B4-BE49-F238E27FC236}">
                <a16:creationId xmlns:a16="http://schemas.microsoft.com/office/drawing/2014/main" xmlns="" id="{8E7792C4-B050-AE30-FB04-A49536FFB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11638"/>
          <a:stretch/>
        </p:blipFill>
        <p:spPr>
          <a:xfrm>
            <a:off x="336000" y="1809000"/>
            <a:ext cx="5040000" cy="43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6000" y="2391440"/>
            <a:ext cx="2880320" cy="3600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01" y="2295768"/>
            <a:ext cx="2843808" cy="3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Upscaling to copper cavities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EAFC0CB8-1E00-4913-BD06-22C2E3E1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00" y="1989000"/>
            <a:ext cx="5077525" cy="40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8">
            <a:extLst>
              <a:ext uri="{FF2B5EF4-FFF2-40B4-BE49-F238E27FC236}">
                <a16:creationId xmlns:a16="http://schemas.microsoft.com/office/drawing/2014/main" xmlns="" id="{BE8910D1-6C89-4CE9-A32A-D484171A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3018218"/>
            <a:ext cx="516955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9993" y="60564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Nb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569379" y="590241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Sn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041254" y="4891970"/>
            <a:ext cx="0" cy="116451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3802776" y="4733700"/>
            <a:ext cx="0" cy="116451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rot="16200000">
            <a:off x="5577831" y="5177459"/>
            <a:ext cx="145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Alexey Arzumanov</a:t>
            </a:r>
          </a:p>
        </p:txBody>
      </p:sp>
    </p:spTree>
    <p:extLst>
      <p:ext uri="{BB962C8B-B14F-4D97-AF65-F5344CB8AC3E}">
        <p14:creationId xmlns:p14="http://schemas.microsoft.com/office/powerpoint/2010/main" val="4262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Upscaling to copper cavities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5" name="Picture 29">
            <a:extLst>
              <a:ext uri="{FF2B5EF4-FFF2-40B4-BE49-F238E27FC236}">
                <a16:creationId xmlns:a16="http://schemas.microsoft.com/office/drawing/2014/main" xmlns="" id="{8D87576F-7170-4F63-87E8-EF7D2782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566080"/>
            <a:ext cx="5256508" cy="3226171"/>
          </a:xfrm>
          <a:prstGeom prst="rect">
            <a:avLst/>
          </a:prstGeom>
        </p:spPr>
      </p:pic>
      <p:pic>
        <p:nvPicPr>
          <p:cNvPr id="16" name="Picture 34">
            <a:extLst>
              <a:ext uri="{FF2B5EF4-FFF2-40B4-BE49-F238E27FC236}">
                <a16:creationId xmlns:a16="http://schemas.microsoft.com/office/drawing/2014/main" xmlns="" id="{A99E6964-192C-43A1-A9ED-7A5451AD7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00" y="1758294"/>
            <a:ext cx="5146083" cy="30575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2525" y="1161719"/>
            <a:ext cx="896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300 nm Nb</a:t>
            </a:r>
            <a:r>
              <a:rPr lang="en-GB" baseline="-25000" dirty="0"/>
              <a:t>3</a:t>
            </a:r>
            <a:r>
              <a:rPr lang="en-GB" dirty="0"/>
              <a:t>Sn films grown at different substrate temperature on fused silica substrate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24292" y="4815797"/>
            <a:ext cx="2418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x-none" sz="1600" dirty="0"/>
              <a:t>X-ray diffraction patterns</a:t>
            </a:r>
            <a:endParaRPr lang="en-GB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7196710" y="4890446"/>
            <a:ext cx="4405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1600" dirty="0"/>
              <a:t>Resistivity normalized to the resistivity at 20 K </a:t>
            </a:r>
            <a:endParaRPr lang="de-DE" sz="16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88343"/>
              </p:ext>
            </p:extLst>
          </p:nvPr>
        </p:nvGraphicFramePr>
        <p:xfrm>
          <a:off x="772738" y="5551559"/>
          <a:ext cx="53365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4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4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T</a:t>
                      </a:r>
                      <a:r>
                        <a:rPr lang="hu-HU" baseline="-25000" dirty="0" err="1"/>
                        <a:t>s</a:t>
                      </a:r>
                      <a:r>
                        <a:rPr lang="hu-HU" dirty="0"/>
                        <a:t> (</a:t>
                      </a:r>
                      <a:r>
                        <a:rPr lang="hu-HU" dirty="0">
                          <a:latin typeface="MS Reference Sans Serif" panose="020B0604030504040204" pitchFamily="34" charset="0"/>
                        </a:rPr>
                        <a:t>°C)</a:t>
                      </a:r>
                      <a:endParaRPr lang="de-DE" dirty="0"/>
                    </a:p>
                  </a:txBody>
                  <a:tcPr>
                    <a:solidFill>
                      <a:srgbClr val="B90F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400</a:t>
                      </a:r>
                      <a:endParaRPr lang="de-DE" dirty="0"/>
                    </a:p>
                  </a:txBody>
                  <a:tcPr>
                    <a:solidFill>
                      <a:srgbClr val="B90F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500</a:t>
                      </a:r>
                      <a:endParaRPr lang="de-DE" dirty="0"/>
                    </a:p>
                  </a:txBody>
                  <a:tcPr>
                    <a:solidFill>
                      <a:srgbClr val="B90F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600</a:t>
                      </a:r>
                      <a:endParaRPr lang="de-DE" dirty="0"/>
                    </a:p>
                  </a:txBody>
                  <a:tcPr>
                    <a:solidFill>
                      <a:srgbClr val="B90F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Nb</a:t>
                      </a:r>
                      <a:r>
                        <a:rPr lang="hu-HU" dirty="0"/>
                        <a:t> (</a:t>
                      </a:r>
                      <a:r>
                        <a:rPr lang="hu-HU" dirty="0" err="1"/>
                        <a:t>at%</a:t>
                      </a:r>
                      <a:r>
                        <a:rPr lang="hu-HU" dirty="0"/>
                        <a:t>)</a:t>
                      </a:r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74.9±1.6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74.6±0.4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74.0±0.4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536000" y="5244723"/>
            <a:ext cx="2531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Sputtering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hu-HU" dirty="0"/>
              <a:t>DC </a:t>
            </a:r>
            <a:r>
              <a:rPr lang="hu-HU" dirty="0" err="1"/>
              <a:t>sputtering</a:t>
            </a:r>
            <a:r>
              <a:rPr lang="de-DE" dirty="0"/>
              <a:t/>
            </a:r>
            <a:br>
              <a:rPr lang="de-DE" dirty="0"/>
            </a:br>
            <a:r>
              <a:rPr lang="hu-HU" dirty="0"/>
              <a:t>I</a:t>
            </a:r>
            <a:r>
              <a:rPr lang="de-DE" baseline="-25000" dirty="0"/>
              <a:t>N</a:t>
            </a:r>
            <a:r>
              <a:rPr lang="hu-HU" baseline="-25000" dirty="0"/>
              <a:t>b</a:t>
            </a:r>
            <a:r>
              <a:rPr lang="hu-HU" dirty="0"/>
              <a:t> </a:t>
            </a:r>
            <a:r>
              <a:rPr lang="de-DE" dirty="0"/>
              <a:t>= 450 mA</a:t>
            </a:r>
            <a:br>
              <a:rPr lang="de-DE" dirty="0"/>
            </a:br>
            <a:r>
              <a:rPr lang="de-DE" dirty="0" err="1"/>
              <a:t>I</a:t>
            </a:r>
            <a:r>
              <a:rPr lang="de-DE" baseline="-25000" dirty="0" err="1"/>
              <a:t>Sn</a:t>
            </a:r>
            <a:r>
              <a:rPr lang="de-DE" dirty="0"/>
              <a:t> = 80 mA</a:t>
            </a:r>
          </a:p>
        </p:txBody>
      </p:sp>
      <p:sp>
        <p:nvSpPr>
          <p:cNvPr id="20" name="Rechteck 19"/>
          <p:cNvSpPr/>
          <p:nvPr/>
        </p:nvSpPr>
        <p:spPr>
          <a:xfrm>
            <a:off x="10357815" y="6023062"/>
            <a:ext cx="158248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Amir Farhood</a:t>
            </a:r>
          </a:p>
        </p:txBody>
      </p:sp>
    </p:spTree>
    <p:extLst>
      <p:ext uri="{BB962C8B-B14F-4D97-AF65-F5344CB8AC3E}">
        <p14:creationId xmlns:p14="http://schemas.microsoft.com/office/powerpoint/2010/main" val="42430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626374"/>
            <a:ext cx="9696000" cy="77541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kern="0" cap="none" dirty="0">
                <a:solidFill>
                  <a:srgbClr val="000000"/>
                </a:solidFill>
                <a:latin typeface="Arial"/>
                <a:ea typeface="MS PGothic"/>
              </a:rPr>
              <a:t>Nb</a:t>
            </a:r>
            <a:r>
              <a:rPr lang="en-US" sz="2000" b="1" kern="0" cap="none" baseline="-25000" dirty="0">
                <a:solidFill>
                  <a:srgbClr val="000000"/>
                </a:solidFill>
                <a:latin typeface="Arial"/>
                <a:ea typeface="MS PGothic"/>
              </a:rPr>
              <a:t>3</a:t>
            </a:r>
            <a:r>
              <a:rPr lang="en-US" sz="2000" b="1" kern="0" cap="none" dirty="0">
                <a:solidFill>
                  <a:srgbClr val="000000"/>
                </a:solidFill>
                <a:latin typeface="Arial"/>
                <a:ea typeface="MS PGothic"/>
              </a:rPr>
              <a:t>Sn sputtered on substrates of </a:t>
            </a:r>
            <a:r>
              <a:rPr lang="en-US" sz="2000" b="1" kern="0" cap="none" dirty="0">
                <a:solidFill>
                  <a:srgbClr val="899D0F"/>
                </a:solidFill>
                <a:latin typeface="Arial"/>
                <a:ea typeface="MS PGothic"/>
              </a:rPr>
              <a:t>fused silica</a:t>
            </a:r>
            <a:r>
              <a:rPr lang="en-US" sz="2000" b="1" kern="0" cap="none" dirty="0">
                <a:solidFill>
                  <a:srgbClr val="000000"/>
                </a:solidFill>
                <a:latin typeface="Arial"/>
                <a:ea typeface="MS PGothic"/>
              </a:rPr>
              <a:t>, </a:t>
            </a:r>
            <a:r>
              <a:rPr lang="en-US" sz="2000" b="1" kern="0" cap="none" dirty="0">
                <a:solidFill>
                  <a:srgbClr val="0000FF"/>
                </a:solidFill>
                <a:latin typeface="Arial"/>
                <a:ea typeface="MS PGothic"/>
              </a:rPr>
              <a:t>sapphire</a:t>
            </a:r>
            <a:r>
              <a:rPr lang="en-US" sz="2000" b="1" kern="0" cap="none" dirty="0">
                <a:solidFill>
                  <a:srgbClr val="000000"/>
                </a:solidFill>
                <a:latin typeface="Arial"/>
                <a:ea typeface="MS PGothic"/>
              </a:rPr>
              <a:t> and </a:t>
            </a:r>
            <a:r>
              <a:rPr lang="en-US" sz="2000" b="1" kern="0" cap="none" dirty="0">
                <a:solidFill>
                  <a:srgbClr val="B90D21">
                    <a:lumMod val="75000"/>
                  </a:srgbClr>
                </a:solidFill>
                <a:latin typeface="Arial"/>
                <a:ea typeface="MS PGothic"/>
              </a:rPr>
              <a:t>copper</a:t>
            </a:r>
            <a:r>
              <a:rPr lang="en-US" sz="2000" b="1" kern="0" cap="none" dirty="0">
                <a:solidFill>
                  <a:srgbClr val="000000"/>
                </a:solidFill>
                <a:latin typeface="Arial"/>
                <a:ea typeface="MS PGothic"/>
              </a:rPr>
              <a:t> at 500 </a:t>
            </a:r>
            <a:r>
              <a:rPr lang="en-US" sz="2000" b="1" kern="0" cap="none" baseline="300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◦</a:t>
            </a:r>
            <a:r>
              <a:rPr lang="en-US" sz="2000" b="1" kern="0" cap="none" dirty="0">
                <a:solidFill>
                  <a:srgbClr val="000000"/>
                </a:solidFill>
                <a:latin typeface="Arial"/>
                <a:ea typeface="MS PGothic"/>
              </a:rPr>
              <a:t>C to investigate the impact of substrate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/>
              <a:t>Nb</a:t>
            </a:r>
            <a:r>
              <a:rPr lang="en-US" cap="none" baseline="-25000" dirty="0"/>
              <a:t>3</a:t>
            </a:r>
            <a:r>
              <a:rPr lang="en-US" cap="none" dirty="0"/>
              <a:t>Sn </a:t>
            </a:r>
            <a:r>
              <a:rPr lang="en-US" cap="none" dirty="0" smtClean="0"/>
              <a:t>superconducting </a:t>
            </a:r>
            <a:r>
              <a:rPr lang="en-US" cap="none" dirty="0" err="1"/>
              <a:t>behaviour</a:t>
            </a:r>
            <a:r>
              <a:rPr lang="en-US" cap="none" dirty="0"/>
              <a:t> on different </a:t>
            </a:r>
            <a:r>
              <a:rPr lang="en-US" cap="none" dirty="0" smtClean="0"/>
              <a:t>substrates</a:t>
            </a:r>
            <a:endParaRPr lang="de-DE" cap="non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26D69CEE-A74A-407D-9461-836FA36C7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3"/>
          <a:stretch/>
        </p:blipFill>
        <p:spPr>
          <a:xfrm>
            <a:off x="6000016" y="1745673"/>
            <a:ext cx="5748932" cy="3949098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E9CAD1EC-9A1C-4C95-A6FE-C7C837BF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629000"/>
            <a:ext cx="4956948" cy="4049627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6F189BD5-B156-4327-AD7B-8C36C11F5BE1}"/>
              </a:ext>
            </a:extLst>
          </p:cNvPr>
          <p:cNvSpPr txBox="1"/>
          <p:nvPr/>
        </p:nvSpPr>
        <p:spPr>
          <a:xfrm>
            <a:off x="1461948" y="5450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(a)</a:t>
            </a:r>
            <a:endParaRPr lang="x-none" sz="1800" b="1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023CE20C-CC5A-4887-8F32-31BF41BB03E6}"/>
              </a:ext>
            </a:extLst>
          </p:cNvPr>
          <p:cNvSpPr txBox="1"/>
          <p:nvPr/>
        </p:nvSpPr>
        <p:spPr>
          <a:xfrm>
            <a:off x="6849730" y="5362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(b)</a:t>
            </a:r>
            <a:endParaRPr lang="x-none" sz="1800" b="1" dirty="0"/>
          </a:p>
        </p:txBody>
      </p:sp>
      <p:sp>
        <p:nvSpPr>
          <p:cNvPr id="10" name="TextBox 13"/>
          <p:cNvSpPr txBox="1"/>
          <p:nvPr/>
        </p:nvSpPr>
        <p:spPr>
          <a:xfrm>
            <a:off x="696000" y="5885182"/>
            <a:ext cx="95365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/>
              <a:t>a)  XRD patterns of Nb</a:t>
            </a:r>
            <a:r>
              <a:rPr lang="en-US" sz="1400" b="1" baseline="-25000" dirty="0"/>
              <a:t>3</a:t>
            </a:r>
            <a:r>
              <a:rPr lang="en-US" sz="1400" b="1" dirty="0"/>
              <a:t>Sn thin films grown on different </a:t>
            </a:r>
            <a:r>
              <a:rPr lang="en-US" sz="1400" b="1" dirty="0" smtClean="0"/>
              <a:t>substrates</a:t>
            </a:r>
            <a:endParaRPr lang="en-US" sz="1400" b="1" dirty="0"/>
          </a:p>
          <a:p>
            <a:r>
              <a:rPr lang="en-US" sz="1400" b="1" dirty="0"/>
              <a:t>b)  Voltage normalized to the voltage at 20 K of thin films measured by coil amplitude method (Meissner effect)</a:t>
            </a:r>
            <a:endParaRPr lang="fa-IR" sz="1400" b="1" dirty="0"/>
          </a:p>
        </p:txBody>
      </p:sp>
      <p:sp>
        <p:nvSpPr>
          <p:cNvPr id="11" name="Rechteck 10"/>
          <p:cNvSpPr/>
          <p:nvPr/>
        </p:nvSpPr>
        <p:spPr>
          <a:xfrm>
            <a:off x="10357815" y="6023062"/>
            <a:ext cx="158248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Amir Farhood</a:t>
            </a:r>
          </a:p>
        </p:txBody>
      </p:sp>
    </p:spTree>
    <p:extLst>
      <p:ext uri="{BB962C8B-B14F-4D97-AF65-F5344CB8AC3E}">
        <p14:creationId xmlns:p14="http://schemas.microsoft.com/office/powerpoint/2010/main" val="4482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From the TOSCA collaboration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36000" y="1116966"/>
            <a:ext cx="5982728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Disc</a:t>
            </a:r>
            <a:r>
              <a:rPr lang="hu-HU" dirty="0"/>
              <a:t> </a:t>
            </a:r>
            <a:r>
              <a:rPr lang="hu-HU" dirty="0" err="1"/>
              <a:t>coating</a:t>
            </a:r>
            <a:r>
              <a:rPr lang="hu-HU" dirty="0"/>
              <a:t> (</a:t>
            </a:r>
            <a:r>
              <a:rPr lang="hu-HU" dirty="0" err="1"/>
              <a:t>for</a:t>
            </a:r>
            <a:r>
              <a:rPr lang="hu-HU" dirty="0"/>
              <a:t> Hamburg)</a:t>
            </a:r>
            <a:r>
              <a:rPr lang="de-DE" dirty="0"/>
              <a:t> – still </a:t>
            </a:r>
            <a:r>
              <a:rPr lang="de-DE" dirty="0" err="1"/>
              <a:t>ongoing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Antenna </a:t>
            </a:r>
            <a:r>
              <a:rPr lang="hu-HU" dirty="0" err="1"/>
              <a:t>coating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Nb</a:t>
            </a:r>
            <a:r>
              <a:rPr lang="hu-HU" baseline="-25000" dirty="0"/>
              <a:t>3</a:t>
            </a:r>
            <a:r>
              <a:rPr lang="hu-HU" dirty="0"/>
              <a:t>Sn (</a:t>
            </a:r>
            <a:r>
              <a:rPr lang="hu-HU" dirty="0" err="1"/>
              <a:t>for</a:t>
            </a:r>
            <a:r>
              <a:rPr lang="hu-HU" dirty="0"/>
              <a:t> Mainz)</a:t>
            </a:r>
            <a:r>
              <a:rPr lang="de-DE" dirty="0"/>
              <a:t> – still </a:t>
            </a:r>
            <a:r>
              <a:rPr lang="de-DE" dirty="0" err="1"/>
              <a:t>ongoing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6617230" y="180433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top cover with Z-shift for the antenna coating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336000" y="6318332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Alexey Arzumanov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8D467A-CCBF-D4D8-1AB8-FED697B95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86" t="13691" r="32087" b="10399"/>
          <a:stretch/>
        </p:blipFill>
        <p:spPr>
          <a:xfrm>
            <a:off x="6573956" y="2393469"/>
            <a:ext cx="2572499" cy="3601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8086B5-8A03-D02C-BB0E-B77B1380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9" t="39156" r="29330" b="22999"/>
          <a:stretch/>
        </p:blipFill>
        <p:spPr>
          <a:xfrm>
            <a:off x="9415876" y="4527519"/>
            <a:ext cx="2315249" cy="146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03DEE4-AA44-0FDC-A3AD-6B9337F4C2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1142" t="28311" r="32283" b="17467"/>
          <a:stretch/>
        </p:blipFill>
        <p:spPr>
          <a:xfrm>
            <a:off x="10056000" y="2282146"/>
            <a:ext cx="1675125" cy="1800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9E594A-E6B9-0A1C-AC1C-E6D777371B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69" t="20009" r="38659" b="29426"/>
          <a:stretch/>
        </p:blipFill>
        <p:spPr bwMode="auto">
          <a:xfrm>
            <a:off x="360000" y="2044092"/>
            <a:ext cx="1572768" cy="2276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FDD3D8-F59A-B209-206B-10A079AC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033510" y="2036570"/>
            <a:ext cx="2587707" cy="2284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DA4568-E308-7BBC-11C5-FAC067E2CD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37" t="5170" r="35581" b="23964"/>
          <a:stretch/>
        </p:blipFill>
        <p:spPr bwMode="auto">
          <a:xfrm>
            <a:off x="1106416" y="4346300"/>
            <a:ext cx="3035807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C95EAE8-4D9B-42B9-81DC-39600E8315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0" y="2016001"/>
            <a:ext cx="8665200" cy="366996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E1E6E59F-A026-4D49-9A79-3F3C7DCF9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0" y="2016001"/>
            <a:ext cx="8665200" cy="3669967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EBDD8477-24C6-4A3E-969D-C569A76B2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001" y="2016001"/>
            <a:ext cx="8665199" cy="3669967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3B477825-6556-459E-B829-1FC4A5427C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0" y="2016001"/>
            <a:ext cx="8665200" cy="3669967"/>
          </a:xfrm>
          <a:prstGeom prst="rect">
            <a:avLst/>
          </a:prstGeom>
        </p:spPr>
      </p:pic>
      <p:sp>
        <p:nvSpPr>
          <p:cNvPr id="6" name="Arc 12">
            <a:extLst>
              <a:ext uri="{FF2B5EF4-FFF2-40B4-BE49-F238E27FC236}">
                <a16:creationId xmlns:a16="http://schemas.microsoft.com/office/drawing/2014/main" xmlns="" id="{50C4992A-07D3-4BF8-910F-0AAB05E940FE}"/>
              </a:ext>
            </a:extLst>
          </p:cNvPr>
          <p:cNvSpPr/>
          <p:nvPr/>
        </p:nvSpPr>
        <p:spPr>
          <a:xfrm>
            <a:off x="9408368" y="3090672"/>
            <a:ext cx="720080" cy="1656184"/>
          </a:xfrm>
          <a:prstGeom prst="arc">
            <a:avLst>
              <a:gd name="adj1" fmla="val 15562455"/>
              <a:gd name="adj2" fmla="val 6216781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13">
            <a:extLst>
              <a:ext uri="{FF2B5EF4-FFF2-40B4-BE49-F238E27FC236}">
                <a16:creationId xmlns:a16="http://schemas.microsoft.com/office/drawing/2014/main" xmlns="" id="{155DDFC5-EFF2-4F6C-BA87-FBFA5FE96264}"/>
              </a:ext>
            </a:extLst>
          </p:cNvPr>
          <p:cNvSpPr/>
          <p:nvPr/>
        </p:nvSpPr>
        <p:spPr>
          <a:xfrm>
            <a:off x="6089904" y="2251344"/>
            <a:ext cx="1728192" cy="2489416"/>
          </a:xfrm>
          <a:prstGeom prst="arc">
            <a:avLst>
              <a:gd name="adj1" fmla="val 14612566"/>
              <a:gd name="adj2" fmla="val 17453537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0563D2C9-9588-4130-ABF5-D20EB0E145A4}"/>
              </a:ext>
            </a:extLst>
          </p:cNvPr>
          <p:cNvSpPr txBox="1"/>
          <p:nvPr/>
        </p:nvSpPr>
        <p:spPr>
          <a:xfrm>
            <a:off x="6075502" y="157967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Sputtering spot</a:t>
            </a:r>
          </a:p>
        </p:txBody>
      </p:sp>
      <p:cxnSp>
        <p:nvCxnSpPr>
          <p:cNvPr id="9" name="Straight Arrow Connector 15">
            <a:extLst>
              <a:ext uri="{FF2B5EF4-FFF2-40B4-BE49-F238E27FC236}">
                <a16:creationId xmlns:a16="http://schemas.microsoft.com/office/drawing/2014/main" xmlns="" id="{C441E12E-D446-4393-B182-2C0DF6C5D82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943689" y="1949006"/>
            <a:ext cx="0" cy="263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17">
            <a:extLst>
              <a:ext uri="{FF2B5EF4-FFF2-40B4-BE49-F238E27FC236}">
                <a16:creationId xmlns:a16="http://schemas.microsoft.com/office/drawing/2014/main" xmlns="" id="{E86E9EAB-6110-486C-8A53-62EE114D0136}"/>
              </a:ext>
            </a:extLst>
          </p:cNvPr>
          <p:cNvSpPr/>
          <p:nvPr/>
        </p:nvSpPr>
        <p:spPr>
          <a:xfrm>
            <a:off x="6090252" y="2251344"/>
            <a:ext cx="1727845" cy="2489416"/>
          </a:xfrm>
          <a:prstGeom prst="arc">
            <a:avLst>
              <a:gd name="adj1" fmla="val 15657290"/>
              <a:gd name="adj2" fmla="val 1822941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8">
            <a:extLst>
              <a:ext uri="{FF2B5EF4-FFF2-40B4-BE49-F238E27FC236}">
                <a16:creationId xmlns:a16="http://schemas.microsoft.com/office/drawing/2014/main" xmlns="" id="{189D5818-D826-4CDF-B5B4-208D16D1D6BE}"/>
              </a:ext>
            </a:extLst>
          </p:cNvPr>
          <p:cNvCxnSpPr>
            <a:cxnSpLocks/>
          </p:cNvCxnSpPr>
          <p:nvPr/>
        </p:nvCxnSpPr>
        <p:spPr>
          <a:xfrm>
            <a:off x="6942588" y="1946894"/>
            <a:ext cx="233533" cy="332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20">
            <a:extLst>
              <a:ext uri="{FF2B5EF4-FFF2-40B4-BE49-F238E27FC236}">
                <a16:creationId xmlns:a16="http://schemas.microsoft.com/office/drawing/2014/main" xmlns="" id="{F0D6D5FD-DA09-4D03-B9BC-3A093FCAF330}"/>
              </a:ext>
            </a:extLst>
          </p:cNvPr>
          <p:cNvSpPr/>
          <p:nvPr/>
        </p:nvSpPr>
        <p:spPr>
          <a:xfrm>
            <a:off x="6086701" y="2233775"/>
            <a:ext cx="1584175" cy="1555266"/>
          </a:xfrm>
          <a:prstGeom prst="arc">
            <a:avLst>
              <a:gd name="adj1" fmla="val 17581331"/>
              <a:gd name="adj2" fmla="val 2142324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21">
            <a:extLst>
              <a:ext uri="{FF2B5EF4-FFF2-40B4-BE49-F238E27FC236}">
                <a16:creationId xmlns:a16="http://schemas.microsoft.com/office/drawing/2014/main" xmlns="" id="{60CCD294-8262-465C-A13B-7836A45DDC0C}"/>
              </a:ext>
            </a:extLst>
          </p:cNvPr>
          <p:cNvCxnSpPr>
            <a:cxnSpLocks/>
          </p:cNvCxnSpPr>
          <p:nvPr/>
        </p:nvCxnSpPr>
        <p:spPr>
          <a:xfrm>
            <a:off x="7248128" y="1928334"/>
            <a:ext cx="263734" cy="56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29">
            <a:extLst>
              <a:ext uri="{FF2B5EF4-FFF2-40B4-BE49-F238E27FC236}">
                <a16:creationId xmlns:a16="http://schemas.microsoft.com/office/drawing/2014/main" xmlns="" id="{E53470EE-29C5-4E56-A8A9-5E21F876A7BD}"/>
              </a:ext>
            </a:extLst>
          </p:cNvPr>
          <p:cNvSpPr/>
          <p:nvPr/>
        </p:nvSpPr>
        <p:spPr>
          <a:xfrm>
            <a:off x="7568231" y="2634813"/>
            <a:ext cx="346188" cy="654141"/>
          </a:xfrm>
          <a:custGeom>
            <a:avLst/>
            <a:gdLst>
              <a:gd name="connsiteX0" fmla="*/ 0 w 232474"/>
              <a:gd name="connsiteY0" fmla="*/ 0 h 449450"/>
              <a:gd name="connsiteX1" fmla="*/ 198378 w 232474"/>
              <a:gd name="connsiteY1" fmla="*/ 241773 h 449450"/>
              <a:gd name="connsiteX2" fmla="*/ 232474 w 232474"/>
              <a:gd name="connsiteY2" fmla="*/ 449450 h 449450"/>
              <a:gd name="connsiteX0" fmla="*/ 0 w 232474"/>
              <a:gd name="connsiteY0" fmla="*/ 0 h 449450"/>
              <a:gd name="connsiteX1" fmla="*/ 83691 w 232474"/>
              <a:gd name="connsiteY1" fmla="*/ 220075 h 449450"/>
              <a:gd name="connsiteX2" fmla="*/ 232474 w 232474"/>
              <a:gd name="connsiteY2" fmla="*/ 449450 h 449450"/>
              <a:gd name="connsiteX0" fmla="*/ 0 w 241773"/>
              <a:gd name="connsiteY0" fmla="*/ 0 h 246466"/>
              <a:gd name="connsiteX1" fmla="*/ 83691 w 241773"/>
              <a:gd name="connsiteY1" fmla="*/ 220075 h 246466"/>
              <a:gd name="connsiteX2" fmla="*/ 241773 w 241773"/>
              <a:gd name="connsiteY2" fmla="*/ 223175 h 246466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22855"/>
              <a:gd name="connsiteY0" fmla="*/ 0 h 197950"/>
              <a:gd name="connsiteX1" fmla="*/ 71293 w 222855"/>
              <a:gd name="connsiteY1" fmla="*/ 130185 h 197950"/>
              <a:gd name="connsiteX2" fmla="*/ 222855 w 222855"/>
              <a:gd name="connsiteY2" fmla="*/ 197950 h 197950"/>
              <a:gd name="connsiteX0" fmla="*/ 0 w 254978"/>
              <a:gd name="connsiteY0" fmla="*/ 0 h 208166"/>
              <a:gd name="connsiteX1" fmla="*/ 103416 w 254978"/>
              <a:gd name="connsiteY1" fmla="*/ 140401 h 208166"/>
              <a:gd name="connsiteX2" fmla="*/ 254978 w 254978"/>
              <a:gd name="connsiteY2" fmla="*/ 208166 h 208166"/>
              <a:gd name="connsiteX0" fmla="*/ 0 w 254978"/>
              <a:gd name="connsiteY0" fmla="*/ 0 h 208166"/>
              <a:gd name="connsiteX1" fmla="*/ 103416 w 254978"/>
              <a:gd name="connsiteY1" fmla="*/ 140401 h 208166"/>
              <a:gd name="connsiteX2" fmla="*/ 254978 w 254978"/>
              <a:gd name="connsiteY2" fmla="*/ 208166 h 208166"/>
              <a:gd name="connsiteX0" fmla="*/ 0 w 254978"/>
              <a:gd name="connsiteY0" fmla="*/ 0 h 216109"/>
              <a:gd name="connsiteX1" fmla="*/ 117183 w 254978"/>
              <a:gd name="connsiteY1" fmla="*/ 168494 h 216109"/>
              <a:gd name="connsiteX2" fmla="*/ 254978 w 254978"/>
              <a:gd name="connsiteY2" fmla="*/ 208166 h 216109"/>
              <a:gd name="connsiteX0" fmla="*/ 0 w 254978"/>
              <a:gd name="connsiteY0" fmla="*/ 0 h 216109"/>
              <a:gd name="connsiteX1" fmla="*/ 117183 w 254978"/>
              <a:gd name="connsiteY1" fmla="*/ 168494 h 216109"/>
              <a:gd name="connsiteX2" fmla="*/ 254978 w 254978"/>
              <a:gd name="connsiteY2" fmla="*/ 208166 h 216109"/>
              <a:gd name="connsiteX0" fmla="*/ 0 w 245800"/>
              <a:gd name="connsiteY0" fmla="*/ 0 h 209724"/>
              <a:gd name="connsiteX1" fmla="*/ 108005 w 245800"/>
              <a:gd name="connsiteY1" fmla="*/ 162109 h 209724"/>
              <a:gd name="connsiteX2" fmla="*/ 245800 w 245800"/>
              <a:gd name="connsiteY2" fmla="*/ 201781 h 209724"/>
              <a:gd name="connsiteX0" fmla="*/ 0 w 245800"/>
              <a:gd name="connsiteY0" fmla="*/ 0 h 209724"/>
              <a:gd name="connsiteX1" fmla="*/ 108005 w 245800"/>
              <a:gd name="connsiteY1" fmla="*/ 162109 h 209724"/>
              <a:gd name="connsiteX2" fmla="*/ 245800 w 245800"/>
              <a:gd name="connsiteY2" fmla="*/ 201781 h 209724"/>
              <a:gd name="connsiteX0" fmla="*/ 0 w 245800"/>
              <a:gd name="connsiteY0" fmla="*/ 0 h 206627"/>
              <a:gd name="connsiteX1" fmla="*/ 108005 w 245800"/>
              <a:gd name="connsiteY1" fmla="*/ 162109 h 206627"/>
              <a:gd name="connsiteX2" fmla="*/ 245800 w 245800"/>
              <a:gd name="connsiteY2" fmla="*/ 201781 h 206627"/>
              <a:gd name="connsiteX0" fmla="*/ 0 w 245800"/>
              <a:gd name="connsiteY0" fmla="*/ 0 h 201781"/>
              <a:gd name="connsiteX1" fmla="*/ 108005 w 245800"/>
              <a:gd name="connsiteY1" fmla="*/ 162109 h 201781"/>
              <a:gd name="connsiteX2" fmla="*/ 245800 w 245800"/>
              <a:gd name="connsiteY2" fmla="*/ 201781 h 201781"/>
              <a:gd name="connsiteX0" fmla="*/ 0 w 245800"/>
              <a:gd name="connsiteY0" fmla="*/ 0 h 202521"/>
              <a:gd name="connsiteX1" fmla="*/ 108005 w 245800"/>
              <a:gd name="connsiteY1" fmla="*/ 162109 h 202521"/>
              <a:gd name="connsiteX2" fmla="*/ 245800 w 245800"/>
              <a:gd name="connsiteY2" fmla="*/ 201781 h 202521"/>
              <a:gd name="connsiteX0" fmla="*/ 0 w 245800"/>
              <a:gd name="connsiteY0" fmla="*/ 0 h 201925"/>
              <a:gd name="connsiteX1" fmla="*/ 108005 w 245800"/>
              <a:gd name="connsiteY1" fmla="*/ 153170 h 201925"/>
              <a:gd name="connsiteX2" fmla="*/ 245800 w 245800"/>
              <a:gd name="connsiteY2" fmla="*/ 201781 h 201925"/>
              <a:gd name="connsiteX0" fmla="*/ 0 w 245800"/>
              <a:gd name="connsiteY0" fmla="*/ 0 h 202023"/>
              <a:gd name="connsiteX1" fmla="*/ 95768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521"/>
              <a:gd name="connsiteX1" fmla="*/ 106475 w 245800"/>
              <a:gd name="connsiteY1" fmla="*/ 162108 h 202521"/>
              <a:gd name="connsiteX2" fmla="*/ 245800 w 245800"/>
              <a:gd name="connsiteY2" fmla="*/ 201781 h 202521"/>
              <a:gd name="connsiteX0" fmla="*/ 0 w 245800"/>
              <a:gd name="connsiteY0" fmla="*/ 0 h 201881"/>
              <a:gd name="connsiteX1" fmla="*/ 106475 w 245800"/>
              <a:gd name="connsiteY1" fmla="*/ 162108 h 201881"/>
              <a:gd name="connsiteX2" fmla="*/ 245800 w 245800"/>
              <a:gd name="connsiteY2" fmla="*/ 201781 h 201881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18" h="198688">
                <a:moveTo>
                  <a:pt x="0" y="0"/>
                </a:moveTo>
                <a:cubicBezTo>
                  <a:pt x="69952" y="54782"/>
                  <a:pt x="93773" y="119833"/>
                  <a:pt x="112593" y="158915"/>
                </a:cubicBezTo>
                <a:cubicBezTo>
                  <a:pt x="132984" y="192960"/>
                  <a:pt x="184478" y="199632"/>
                  <a:pt x="251918" y="198588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30">
            <a:extLst>
              <a:ext uri="{FF2B5EF4-FFF2-40B4-BE49-F238E27FC236}">
                <a16:creationId xmlns:a16="http://schemas.microsoft.com/office/drawing/2014/main" xmlns="" id="{69573B94-C3C4-4DEE-9871-28DCD6C08E99}"/>
              </a:ext>
            </a:extLst>
          </p:cNvPr>
          <p:cNvCxnSpPr>
            <a:cxnSpLocks/>
          </p:cNvCxnSpPr>
          <p:nvPr/>
        </p:nvCxnSpPr>
        <p:spPr>
          <a:xfrm>
            <a:off x="7576726" y="1938992"/>
            <a:ext cx="104012" cy="913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699538C5-4113-3440-8CB5-2E985F372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36" y="5167763"/>
            <a:ext cx="3414056" cy="103641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 txBox="1">
            <a:spLocks/>
          </p:cNvSpPr>
          <p:nvPr/>
        </p:nvSpPr>
        <p:spPr>
          <a:xfrm>
            <a:off x="360000" y="299860"/>
            <a:ext cx="8976000" cy="108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cap="none" dirty="0"/>
              <a:t>Cavity sputtering</a:t>
            </a:r>
            <a:endParaRPr lang="de-DE" cap="none" dirty="0"/>
          </a:p>
        </p:txBody>
      </p:sp>
      <p:sp>
        <p:nvSpPr>
          <p:cNvPr id="16" name="Textfeld 15"/>
          <p:cNvSpPr txBox="1"/>
          <p:nvPr/>
        </p:nvSpPr>
        <p:spPr>
          <a:xfrm>
            <a:off x="7131338" y="5903742"/>
            <a:ext cx="479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Fraunhofer FEP, Dresden</a:t>
            </a:r>
          </a:p>
        </p:txBody>
      </p:sp>
    </p:spTree>
    <p:extLst>
      <p:ext uri="{BB962C8B-B14F-4D97-AF65-F5344CB8AC3E}">
        <p14:creationId xmlns:p14="http://schemas.microsoft.com/office/powerpoint/2010/main" val="41802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/>
      <p:bldP spid="10" grpId="0" animBg="1"/>
      <p:bldP spid="10" grpId="1" animBg="1"/>
      <p:bldP spid="10" grpId="2" animBg="1"/>
      <p:bldP spid="10" grpId="3" animBg="1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48" y="2623076"/>
            <a:ext cx="2396926" cy="12618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Acknowledgement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94" y="1609385"/>
            <a:ext cx="1433672" cy="755296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14" y="1542498"/>
            <a:ext cx="2804386" cy="87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hteck 6"/>
          <p:cNvSpPr/>
          <p:nvPr/>
        </p:nvSpPr>
        <p:spPr>
          <a:xfrm>
            <a:off x="1740124" y="3810676"/>
            <a:ext cx="8023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for your attention!</a:t>
            </a: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72" y="4509000"/>
            <a:ext cx="2633037" cy="1811083"/>
          </a:xfrm>
          <a:prstGeom prst="rect">
            <a:avLst/>
          </a:prstGeom>
        </p:spPr>
      </p:pic>
      <p:sp>
        <p:nvSpPr>
          <p:cNvPr id="12" name="Rectangle 15"/>
          <p:cNvSpPr/>
          <p:nvPr/>
        </p:nvSpPr>
        <p:spPr>
          <a:xfrm>
            <a:off x="360000" y="5796332"/>
            <a:ext cx="5247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+mj-lt"/>
              </a:rPr>
              <a:t>Funded by BMBF Project </a:t>
            </a:r>
            <a:r>
              <a:rPr lang="en-GB" sz="1200" dirty="0">
                <a:latin typeface="+mj-lt"/>
              </a:rPr>
              <a:t>05H21RDRB1</a:t>
            </a:r>
            <a:r>
              <a:rPr lang="en-GB" sz="1200" dirty="0">
                <a:solidFill>
                  <a:srgbClr val="000000"/>
                </a:solidFill>
                <a:latin typeface="+mj-lt"/>
              </a:rPr>
              <a:t> and the </a:t>
            </a:r>
            <a:r>
              <a:rPr lang="en-GB" sz="1200" dirty="0">
                <a:latin typeface="+mj-lt"/>
              </a:rPr>
              <a:t>German Research Foundation (DFG) through grant GRK2128 (</a:t>
            </a:r>
            <a:r>
              <a:rPr lang="en-GB" sz="1200" dirty="0" err="1">
                <a:latin typeface="+mj-lt"/>
              </a:rPr>
              <a:t>AccelencE</a:t>
            </a:r>
            <a:r>
              <a:rPr lang="en-GB" sz="1200" dirty="0">
                <a:latin typeface="+mj-lt"/>
              </a:rPr>
              <a:t>)</a:t>
            </a: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459865" y="2580621"/>
            <a:ext cx="18101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 smtClean="0"/>
              <a:t>Nils </a:t>
            </a:r>
            <a:r>
              <a:rPr lang="en-GB" sz="1400" dirty="0"/>
              <a:t>Schäfer</a:t>
            </a:r>
          </a:p>
          <a:p>
            <a:pPr>
              <a:lnSpc>
                <a:spcPct val="120000"/>
              </a:lnSpc>
            </a:pPr>
            <a:r>
              <a:rPr lang="en-GB" sz="1400" dirty="0" smtClean="0"/>
              <a:t>Matthias </a:t>
            </a:r>
            <a:r>
              <a:rPr lang="en-GB" sz="1400" dirty="0" err="1"/>
              <a:t>Mahr</a:t>
            </a:r>
            <a:endParaRPr lang="en-GB" sz="1400" dirty="0"/>
          </a:p>
          <a:p>
            <a:pPr>
              <a:lnSpc>
                <a:spcPct val="120000"/>
              </a:lnSpc>
            </a:pPr>
            <a:r>
              <a:rPr lang="en-GB" sz="1400" dirty="0"/>
              <a:t>Philipp </a:t>
            </a:r>
            <a:r>
              <a:rPr lang="en-GB" sz="1400" dirty="0" err="1"/>
              <a:t>Komissinskiy</a:t>
            </a:r>
            <a:endParaRPr lang="en-GB" sz="1400" dirty="0"/>
          </a:p>
          <a:p>
            <a:pPr>
              <a:lnSpc>
                <a:spcPct val="120000"/>
              </a:lnSpc>
            </a:pPr>
            <a:r>
              <a:rPr lang="en-GB" sz="1400" dirty="0">
                <a:latin typeface="+mn-lt"/>
              </a:rPr>
              <a:t>Jürgen </a:t>
            </a:r>
            <a:r>
              <a:rPr lang="en-GB" sz="1400" dirty="0" err="1">
                <a:latin typeface="+mn-lt"/>
              </a:rPr>
              <a:t>Schreeck</a:t>
            </a:r>
            <a:endParaRPr lang="en-GB" sz="14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1400" dirty="0">
                <a:latin typeface="+mn-lt"/>
              </a:rPr>
              <a:t>Gabi </a:t>
            </a:r>
            <a:r>
              <a:rPr lang="en-GB" sz="1400" dirty="0" err="1" smtClean="0">
                <a:latin typeface="+mn-lt"/>
              </a:rPr>
              <a:t>Haindl</a:t>
            </a:r>
            <a:endParaRPr lang="en-GB" sz="1400" dirty="0">
              <a:latin typeface="+mn-lt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4873373" y="2526162"/>
            <a:ext cx="2162497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latin typeface="+mn-lt"/>
              </a:rPr>
              <a:t>Norbert </a:t>
            </a:r>
            <a:r>
              <a:rPr lang="en-GB" sz="1400" dirty="0" err="1">
                <a:latin typeface="+mn-lt"/>
              </a:rPr>
              <a:t>Pietralla</a:t>
            </a:r>
            <a:r>
              <a:rPr lang="en-GB" sz="1400" dirty="0">
                <a:latin typeface="+mn-lt"/>
              </a:rPr>
              <a:t>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Michaela Arnold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63" y="5796332"/>
            <a:ext cx="2225040" cy="4541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36" y="1748749"/>
            <a:ext cx="1733550" cy="39052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815277" y="2315299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Christian Dietz</a:t>
            </a:r>
            <a:endParaRPr lang="de-DE" sz="14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18" y="1569075"/>
            <a:ext cx="2159000" cy="6096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8673405" y="2308623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Sebastian </a:t>
            </a:r>
            <a:r>
              <a:rPr lang="en-US" sz="1400" dirty="0" err="1"/>
              <a:t>Bruns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959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A4CE2-2BC1-63C7-FE91-3DDDFD5A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BMBF project plan / funding</a:t>
            </a:r>
            <a:r>
              <a:rPr lang="hu-HU" cap="none" dirty="0"/>
              <a:t/>
            </a:r>
            <a:br>
              <a:rPr lang="hu-HU" cap="none" dirty="0"/>
            </a:br>
            <a:endParaRPr lang="en-US" cap="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8683-889B-0584-B694-A4C4BEC2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105950-AD1F-C392-3A7C-1AFB6FAD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cap="none" dirty="0" err="1"/>
              <a:t>Plan</a:t>
            </a:r>
            <a:r>
              <a:rPr lang="de-DE" cap="none" dirty="0"/>
              <a:t> / </a:t>
            </a:r>
            <a:r>
              <a:rPr lang="hu-HU" cap="none" dirty="0" err="1"/>
              <a:t>Funding</a:t>
            </a:r>
            <a:endParaRPr lang="de-DE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69A92-CAF3-094B-8F59-B4D99BCA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E50DA4-30E6-2135-55C1-A6432021D56F}"/>
              </a:ext>
            </a:extLst>
          </p:cNvPr>
          <p:cNvSpPr txBox="1"/>
          <p:nvPr/>
        </p:nvSpPr>
        <p:spPr>
          <a:xfrm>
            <a:off x="336000" y="2002565"/>
            <a:ext cx="11520000" cy="18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Novel dual target sputtering process for energy-efficient SRF technology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Sustainable operation of electron accelerators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Combined electromagnetic-thermal numerical simulations considering layered surface structures </a:t>
            </a:r>
          </a:p>
        </p:txBody>
      </p:sp>
    </p:spTree>
    <p:extLst>
      <p:ext uri="{BB962C8B-B14F-4D97-AF65-F5344CB8AC3E}">
        <p14:creationId xmlns:p14="http://schemas.microsoft.com/office/powerpoint/2010/main" val="23399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A4CE2-2BC1-63C7-FE91-3DDDFD5A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BMBF project plan / </a:t>
            </a:r>
            <a:r>
              <a:rPr lang="en-US" cap="none" dirty="0">
                <a:solidFill>
                  <a:srgbClr val="FF0000"/>
                </a:solidFill>
              </a:rPr>
              <a:t>f</a:t>
            </a:r>
            <a:r>
              <a:rPr lang="en-US" cap="none" dirty="0">
                <a:solidFill>
                  <a:srgbClr val="00B050"/>
                </a:solidFill>
              </a:rPr>
              <a:t>u</a:t>
            </a:r>
            <a:r>
              <a:rPr lang="en-US" cap="none" dirty="0">
                <a:solidFill>
                  <a:srgbClr val="FF0000"/>
                </a:solidFill>
              </a:rPr>
              <a:t>n</a:t>
            </a:r>
            <a:r>
              <a:rPr lang="en-US" cap="none" dirty="0">
                <a:solidFill>
                  <a:srgbClr val="00B050"/>
                </a:solidFill>
              </a:rPr>
              <a:t>d</a:t>
            </a:r>
            <a:r>
              <a:rPr lang="en-US" cap="none" dirty="0">
                <a:solidFill>
                  <a:srgbClr val="FF0000"/>
                </a:solidFill>
              </a:rPr>
              <a:t>i</a:t>
            </a:r>
            <a:r>
              <a:rPr lang="en-US" cap="none" dirty="0">
                <a:solidFill>
                  <a:srgbClr val="00B050"/>
                </a:solidFill>
              </a:rPr>
              <a:t>n</a:t>
            </a:r>
            <a:r>
              <a:rPr lang="en-US" cap="none" dirty="0">
                <a:solidFill>
                  <a:srgbClr val="FF0000"/>
                </a:solidFill>
              </a:rPr>
              <a:t>g</a:t>
            </a:r>
            <a:r>
              <a:rPr lang="hu-HU" cap="none" dirty="0"/>
              <a:t/>
            </a:r>
            <a:br>
              <a:rPr lang="hu-HU" cap="none" dirty="0"/>
            </a:br>
            <a:endParaRPr lang="en-US" cap="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8683-889B-0584-B694-A4C4BEC2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105950-AD1F-C392-3A7C-1AFB6FAD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cap="none" dirty="0" err="1"/>
              <a:t>Plan</a:t>
            </a:r>
            <a:r>
              <a:rPr lang="de-DE" cap="none" dirty="0"/>
              <a:t> / </a:t>
            </a:r>
            <a:r>
              <a:rPr lang="hu-HU" cap="none" dirty="0" err="1"/>
              <a:t>Funding</a:t>
            </a:r>
            <a:endParaRPr lang="de-DE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69A92-CAF3-094B-8F59-B4D99BCA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E50DA4-30E6-2135-55C1-A6432021D56F}"/>
              </a:ext>
            </a:extLst>
          </p:cNvPr>
          <p:cNvSpPr txBox="1"/>
          <p:nvPr/>
        </p:nvSpPr>
        <p:spPr>
          <a:xfrm>
            <a:off x="336000" y="2002565"/>
            <a:ext cx="11520000" cy="245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Novel dual target sputtering process for energy-efficient SRF technology (not funded)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Sustainable operation of electron accelerators (not funded)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Combined electromagnetic-thermal numerical simulations considering layered surface structures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(funded)</a:t>
            </a:r>
            <a:endParaRPr lang="en-US" sz="2000" b="0" i="0" u="none" strike="noStrike" baseline="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A4CE2-2BC1-63C7-FE91-3DDDFD5A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36682"/>
            <a:ext cx="8976000" cy="892318"/>
          </a:xfrm>
        </p:spPr>
        <p:txBody>
          <a:bodyPr>
            <a:normAutofit/>
          </a:bodyPr>
          <a:lstStyle/>
          <a:p>
            <a:r>
              <a:rPr lang="en-US" sz="3200" cap="none" dirty="0"/>
              <a:t>Novel dual target sputtering process for energy-efficient SRF technology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8683-889B-0584-B694-A4C4BEC2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105950-AD1F-C392-3A7C-1AFB6FAD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cap="none" dirty="0"/>
              <a:t>Project </a:t>
            </a:r>
            <a:r>
              <a:rPr lang="de-DE" cap="none" dirty="0" err="1"/>
              <a:t>details</a:t>
            </a:r>
            <a:endParaRPr lang="de-DE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69A92-CAF3-094B-8F59-B4D99BCA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95080C-2824-B4B1-5C5B-B676012EF357}"/>
              </a:ext>
            </a:extLst>
          </p:cNvPr>
          <p:cNvSpPr txBox="1"/>
          <p:nvPr/>
        </p:nvSpPr>
        <p:spPr>
          <a:xfrm>
            <a:off x="696000" y="2349000"/>
            <a:ext cx="108000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Coating of RF samples for the Quadrupole Resonator (QPR)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Realization of novel in-cavity dual target sputtering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Inner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coating of copper cavities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Performance tests on QPR samples and cavities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Coating of structures for the consortium partners (HOM antennae, QPR cups, samples)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80">
            <a:extLst>
              <a:ext uri="{FF2B5EF4-FFF2-40B4-BE49-F238E27FC236}">
                <a16:creationId xmlns:a16="http://schemas.microsoft.com/office/drawing/2014/main" xmlns="" id="{19C7321E-7E98-0D89-A0FC-66A62E30C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84148"/>
              </p:ext>
            </p:extLst>
          </p:nvPr>
        </p:nvGraphicFramePr>
        <p:xfrm>
          <a:off x="1676400" y="1661227"/>
          <a:ext cx="8839201" cy="4437107"/>
        </p:xfrm>
        <a:graphic>
          <a:graphicData uri="http://schemas.openxmlformats.org/drawingml/2006/table">
            <a:tbl>
              <a:tblPr/>
              <a:tblGrid>
                <a:gridCol w="1001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9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4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1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84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98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69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90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Temp.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Normal-state resistivity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</a:t>
                      </a:r>
                      <a:r>
                        <a:rPr kumimoji="0" lang="en-GB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μΩ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Field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>
                          <a:latin typeface="+mn-lt"/>
                        </a:rPr>
                        <a:t>Lower Critical field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>
                          <a:latin typeface="+mn-lt"/>
                        </a:rPr>
                        <a:t>Upper Critical field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>
                          <a:latin typeface="+mn-lt"/>
                        </a:rPr>
                        <a:t>Penetration depth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(0)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[nm]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[meV]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Pb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200-350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NbTiN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Nb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Mo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MgB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3.5-60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2.3/7.2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II- 2 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YBCO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93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1.4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0.01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150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d-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wave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Pnictides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30-55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0.5-0.9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Possible superconducting materials for RF cavities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138FB546-7B7C-3CCA-F41E-B8C02879D244}"/>
              </a:ext>
            </a:extLst>
          </p:cNvPr>
          <p:cNvSpPr txBox="1">
            <a:spLocks/>
          </p:cNvSpPr>
          <p:nvPr/>
        </p:nvSpPr>
        <p:spPr>
          <a:xfrm>
            <a:off x="6456000" y="6278334"/>
            <a:ext cx="7161230" cy="2798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latin typeface="+mn-lt"/>
              </a:rPr>
              <a:t>Whistler 2015, SRF Tutorial  - </a:t>
            </a:r>
            <a:r>
              <a:rPr lang="hu-HU" sz="1200" dirty="0" err="1">
                <a:latin typeface="+mn-lt"/>
              </a:rPr>
              <a:t>Pushing</a:t>
            </a:r>
            <a:r>
              <a:rPr lang="hu-HU" sz="1200" dirty="0">
                <a:latin typeface="+mn-lt"/>
              </a:rPr>
              <a:t> </a:t>
            </a:r>
            <a:r>
              <a:rPr lang="hu-HU" sz="1200" dirty="0" err="1">
                <a:latin typeface="+mn-lt"/>
              </a:rPr>
              <a:t>Nb</a:t>
            </a:r>
            <a:r>
              <a:rPr lang="hu-HU" sz="1200" dirty="0">
                <a:latin typeface="+mn-lt"/>
              </a:rPr>
              <a:t> Performance</a:t>
            </a:r>
            <a:r>
              <a:rPr lang="en-GB" sz="1200" dirty="0">
                <a:latin typeface="+mn-lt"/>
              </a:rPr>
              <a:t> -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A.-M. Valente-Feliciano 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Nb-Sn phase diagram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6" name="Group 86">
            <a:extLst>
              <a:ext uri="{FF2B5EF4-FFF2-40B4-BE49-F238E27FC236}">
                <a16:creationId xmlns:a16="http://schemas.microsoft.com/office/drawing/2014/main" xmlns="" id="{030D19A8-3090-BD5B-18F0-985BBE4C9122}"/>
              </a:ext>
            </a:extLst>
          </p:cNvPr>
          <p:cNvGrpSpPr>
            <a:grpSpLocks/>
          </p:cNvGrpSpPr>
          <p:nvPr/>
        </p:nvGrpSpPr>
        <p:grpSpPr bwMode="auto">
          <a:xfrm>
            <a:off x="3056567" y="1379860"/>
            <a:ext cx="6124681" cy="4426880"/>
            <a:chOff x="4024237" y="1236903"/>
            <a:chExt cx="9747036" cy="7761003"/>
          </a:xfrm>
        </p:grpSpPr>
        <p:pic>
          <p:nvPicPr>
            <p:cNvPr id="8" name="Picture 87">
              <a:extLst>
                <a:ext uri="{FF2B5EF4-FFF2-40B4-BE49-F238E27FC236}">
                  <a16:creationId xmlns:a16="http://schemas.microsoft.com/office/drawing/2014/main" xmlns="" id="{25D25A51-5B37-5561-7463-1918A91F4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237" y="1236903"/>
              <a:ext cx="9747036" cy="776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6">
              <a:extLst>
                <a:ext uri="{FF2B5EF4-FFF2-40B4-BE49-F238E27FC236}">
                  <a16:creationId xmlns:a16="http://schemas.microsoft.com/office/drawing/2014/main" xmlns="" id="{2C9F67A2-DAC9-5B8F-DD8D-D98061C180D5}"/>
                </a:ext>
              </a:extLst>
            </p:cNvPr>
            <p:cNvSpPr/>
            <p:nvPr/>
          </p:nvSpPr>
          <p:spPr>
            <a:xfrm>
              <a:off x="6582037" y="2379372"/>
              <a:ext cx="711222" cy="5910335"/>
            </a:xfrm>
            <a:custGeom>
              <a:avLst/>
              <a:gdLst>
                <a:gd name="connsiteX0" fmla="*/ 0 w 427205"/>
                <a:gd name="connsiteY0" fmla="*/ 0 h 2733954"/>
                <a:gd name="connsiteX1" fmla="*/ 427205 w 427205"/>
                <a:gd name="connsiteY1" fmla="*/ 0 h 2733954"/>
                <a:gd name="connsiteX2" fmla="*/ 427205 w 427205"/>
                <a:gd name="connsiteY2" fmla="*/ 2733954 h 2733954"/>
                <a:gd name="connsiteX3" fmla="*/ 0 w 427205"/>
                <a:gd name="connsiteY3" fmla="*/ 2733954 h 2733954"/>
                <a:gd name="connsiteX4" fmla="*/ 0 w 427205"/>
                <a:gd name="connsiteY4" fmla="*/ 0 h 2733954"/>
                <a:gd name="connsiteX0" fmla="*/ 0 w 427205"/>
                <a:gd name="connsiteY0" fmla="*/ 0 h 3605491"/>
                <a:gd name="connsiteX1" fmla="*/ 427205 w 427205"/>
                <a:gd name="connsiteY1" fmla="*/ 871537 h 3605491"/>
                <a:gd name="connsiteX2" fmla="*/ 427205 w 427205"/>
                <a:gd name="connsiteY2" fmla="*/ 3605491 h 3605491"/>
                <a:gd name="connsiteX3" fmla="*/ 0 w 427205"/>
                <a:gd name="connsiteY3" fmla="*/ 3605491 h 3605491"/>
                <a:gd name="connsiteX4" fmla="*/ 0 w 427205"/>
                <a:gd name="connsiteY4" fmla="*/ 0 h 3605491"/>
                <a:gd name="connsiteX0" fmla="*/ 0 w 427205"/>
                <a:gd name="connsiteY0" fmla="*/ 0 h 3605491"/>
                <a:gd name="connsiteX1" fmla="*/ 427205 w 427205"/>
                <a:gd name="connsiteY1" fmla="*/ 871537 h 3605491"/>
                <a:gd name="connsiteX2" fmla="*/ 427205 w 427205"/>
                <a:gd name="connsiteY2" fmla="*/ 3605491 h 3605491"/>
                <a:gd name="connsiteX3" fmla="*/ 0 w 427205"/>
                <a:gd name="connsiteY3" fmla="*/ 3605491 h 3605491"/>
                <a:gd name="connsiteX4" fmla="*/ 0 w 427205"/>
                <a:gd name="connsiteY4" fmla="*/ 0 h 3605491"/>
                <a:gd name="connsiteX0" fmla="*/ 0 w 427205"/>
                <a:gd name="connsiteY0" fmla="*/ 0 h 3605491"/>
                <a:gd name="connsiteX1" fmla="*/ 427205 w 427205"/>
                <a:gd name="connsiteY1" fmla="*/ 871537 h 3605491"/>
                <a:gd name="connsiteX2" fmla="*/ 427205 w 427205"/>
                <a:gd name="connsiteY2" fmla="*/ 3605491 h 3605491"/>
                <a:gd name="connsiteX3" fmla="*/ 0 w 427205"/>
                <a:gd name="connsiteY3" fmla="*/ 3605491 h 3605491"/>
                <a:gd name="connsiteX4" fmla="*/ 0 w 427205"/>
                <a:gd name="connsiteY4" fmla="*/ 0 h 3605491"/>
                <a:gd name="connsiteX0" fmla="*/ 28575 w 427205"/>
                <a:gd name="connsiteY0" fmla="*/ 0 h 3476904"/>
                <a:gd name="connsiteX1" fmla="*/ 427205 w 427205"/>
                <a:gd name="connsiteY1" fmla="*/ 742950 h 3476904"/>
                <a:gd name="connsiteX2" fmla="*/ 427205 w 427205"/>
                <a:gd name="connsiteY2" fmla="*/ 3476904 h 3476904"/>
                <a:gd name="connsiteX3" fmla="*/ 0 w 427205"/>
                <a:gd name="connsiteY3" fmla="*/ 3476904 h 3476904"/>
                <a:gd name="connsiteX4" fmla="*/ 28575 w 427205"/>
                <a:gd name="connsiteY4" fmla="*/ 0 h 3476904"/>
                <a:gd name="connsiteX0" fmla="*/ 28575 w 427205"/>
                <a:gd name="connsiteY0" fmla="*/ 207136 h 3684040"/>
                <a:gd name="connsiteX1" fmla="*/ 184008 w 427205"/>
                <a:gd name="connsiteY1" fmla="*/ 446228 h 3684040"/>
                <a:gd name="connsiteX2" fmla="*/ 427205 w 427205"/>
                <a:gd name="connsiteY2" fmla="*/ 950086 h 3684040"/>
                <a:gd name="connsiteX3" fmla="*/ 427205 w 427205"/>
                <a:gd name="connsiteY3" fmla="*/ 3684040 h 3684040"/>
                <a:gd name="connsiteX4" fmla="*/ 0 w 427205"/>
                <a:gd name="connsiteY4" fmla="*/ 3684040 h 3684040"/>
                <a:gd name="connsiteX5" fmla="*/ 28575 w 427205"/>
                <a:gd name="connsiteY5" fmla="*/ 207136 h 3684040"/>
                <a:gd name="connsiteX0" fmla="*/ 28575 w 427205"/>
                <a:gd name="connsiteY0" fmla="*/ 228660 h 3705564"/>
                <a:gd name="connsiteX1" fmla="*/ 241158 w 427205"/>
                <a:gd name="connsiteY1" fmla="*/ 367739 h 3705564"/>
                <a:gd name="connsiteX2" fmla="*/ 427205 w 427205"/>
                <a:gd name="connsiteY2" fmla="*/ 971610 h 3705564"/>
                <a:gd name="connsiteX3" fmla="*/ 427205 w 427205"/>
                <a:gd name="connsiteY3" fmla="*/ 3705564 h 3705564"/>
                <a:gd name="connsiteX4" fmla="*/ 0 w 427205"/>
                <a:gd name="connsiteY4" fmla="*/ 3705564 h 3705564"/>
                <a:gd name="connsiteX5" fmla="*/ 28575 w 427205"/>
                <a:gd name="connsiteY5" fmla="*/ 228660 h 3705564"/>
                <a:gd name="connsiteX0" fmla="*/ 28575 w 427205"/>
                <a:gd name="connsiteY0" fmla="*/ 192774 h 3669678"/>
                <a:gd name="connsiteX1" fmla="*/ 241158 w 427205"/>
                <a:gd name="connsiteY1" fmla="*/ 331853 h 3669678"/>
                <a:gd name="connsiteX2" fmla="*/ 427205 w 427205"/>
                <a:gd name="connsiteY2" fmla="*/ 935724 h 3669678"/>
                <a:gd name="connsiteX3" fmla="*/ 427205 w 427205"/>
                <a:gd name="connsiteY3" fmla="*/ 3669678 h 3669678"/>
                <a:gd name="connsiteX4" fmla="*/ 0 w 427205"/>
                <a:gd name="connsiteY4" fmla="*/ 3669678 h 3669678"/>
                <a:gd name="connsiteX5" fmla="*/ 28575 w 427205"/>
                <a:gd name="connsiteY5" fmla="*/ 192774 h 3669678"/>
                <a:gd name="connsiteX0" fmla="*/ 14288 w 427205"/>
                <a:gd name="connsiteY0" fmla="*/ 221489 h 3555518"/>
                <a:gd name="connsiteX1" fmla="*/ 241158 w 427205"/>
                <a:gd name="connsiteY1" fmla="*/ 217693 h 3555518"/>
                <a:gd name="connsiteX2" fmla="*/ 427205 w 427205"/>
                <a:gd name="connsiteY2" fmla="*/ 821564 h 3555518"/>
                <a:gd name="connsiteX3" fmla="*/ 427205 w 427205"/>
                <a:gd name="connsiteY3" fmla="*/ 3555518 h 3555518"/>
                <a:gd name="connsiteX4" fmla="*/ 0 w 427205"/>
                <a:gd name="connsiteY4" fmla="*/ 3555518 h 3555518"/>
                <a:gd name="connsiteX5" fmla="*/ 14288 w 427205"/>
                <a:gd name="connsiteY5" fmla="*/ 221489 h 3555518"/>
                <a:gd name="connsiteX0" fmla="*/ 625 w 442466"/>
                <a:gd name="connsiteY0" fmla="*/ 221489 h 3555518"/>
                <a:gd name="connsiteX1" fmla="*/ 256419 w 442466"/>
                <a:gd name="connsiteY1" fmla="*/ 217693 h 3555518"/>
                <a:gd name="connsiteX2" fmla="*/ 442466 w 442466"/>
                <a:gd name="connsiteY2" fmla="*/ 821564 h 3555518"/>
                <a:gd name="connsiteX3" fmla="*/ 442466 w 442466"/>
                <a:gd name="connsiteY3" fmla="*/ 3555518 h 3555518"/>
                <a:gd name="connsiteX4" fmla="*/ 15261 w 442466"/>
                <a:gd name="connsiteY4" fmla="*/ 3555518 h 3555518"/>
                <a:gd name="connsiteX5" fmla="*/ 625 w 442466"/>
                <a:gd name="connsiteY5" fmla="*/ 221489 h 3555518"/>
                <a:gd name="connsiteX0" fmla="*/ 7056 w 448897"/>
                <a:gd name="connsiteY0" fmla="*/ 221489 h 3570356"/>
                <a:gd name="connsiteX1" fmla="*/ 262850 w 448897"/>
                <a:gd name="connsiteY1" fmla="*/ 217693 h 3570356"/>
                <a:gd name="connsiteX2" fmla="*/ 448897 w 448897"/>
                <a:gd name="connsiteY2" fmla="*/ 821564 h 3570356"/>
                <a:gd name="connsiteX3" fmla="*/ 448897 w 448897"/>
                <a:gd name="connsiteY3" fmla="*/ 3555518 h 3570356"/>
                <a:gd name="connsiteX4" fmla="*/ 0 w 448897"/>
                <a:gd name="connsiteY4" fmla="*/ 3570356 h 3570356"/>
                <a:gd name="connsiteX5" fmla="*/ 7056 w 448897"/>
                <a:gd name="connsiteY5" fmla="*/ 221489 h 3570356"/>
                <a:gd name="connsiteX0" fmla="*/ 7056 w 470590"/>
                <a:gd name="connsiteY0" fmla="*/ 221489 h 3577775"/>
                <a:gd name="connsiteX1" fmla="*/ 262850 w 470590"/>
                <a:gd name="connsiteY1" fmla="*/ 217693 h 3577775"/>
                <a:gd name="connsiteX2" fmla="*/ 448897 w 470590"/>
                <a:gd name="connsiteY2" fmla="*/ 821564 h 3577775"/>
                <a:gd name="connsiteX3" fmla="*/ 470590 w 470590"/>
                <a:gd name="connsiteY3" fmla="*/ 3577775 h 3577775"/>
                <a:gd name="connsiteX4" fmla="*/ 0 w 470590"/>
                <a:gd name="connsiteY4" fmla="*/ 3570356 h 3577775"/>
                <a:gd name="connsiteX5" fmla="*/ 7056 w 470590"/>
                <a:gd name="connsiteY5" fmla="*/ 221489 h 3577775"/>
                <a:gd name="connsiteX0" fmla="*/ 7056 w 470590"/>
                <a:gd name="connsiteY0" fmla="*/ 307410 h 3663696"/>
                <a:gd name="connsiteX1" fmla="*/ 60386 w 470590"/>
                <a:gd name="connsiteY1" fmla="*/ 36539 h 3663696"/>
                <a:gd name="connsiteX2" fmla="*/ 448897 w 470590"/>
                <a:gd name="connsiteY2" fmla="*/ 907485 h 3663696"/>
                <a:gd name="connsiteX3" fmla="*/ 470590 w 470590"/>
                <a:gd name="connsiteY3" fmla="*/ 3663696 h 3663696"/>
                <a:gd name="connsiteX4" fmla="*/ 0 w 470590"/>
                <a:gd name="connsiteY4" fmla="*/ 3656277 h 3663696"/>
                <a:gd name="connsiteX5" fmla="*/ 7056 w 470590"/>
                <a:gd name="connsiteY5" fmla="*/ 307410 h 3663696"/>
                <a:gd name="connsiteX0" fmla="*/ 7056 w 470590"/>
                <a:gd name="connsiteY0" fmla="*/ 307410 h 3663696"/>
                <a:gd name="connsiteX1" fmla="*/ 60386 w 470590"/>
                <a:gd name="connsiteY1" fmla="*/ 36539 h 3663696"/>
                <a:gd name="connsiteX2" fmla="*/ 448897 w 470590"/>
                <a:gd name="connsiteY2" fmla="*/ 907485 h 3663696"/>
                <a:gd name="connsiteX3" fmla="*/ 470590 w 470590"/>
                <a:gd name="connsiteY3" fmla="*/ 3663696 h 3663696"/>
                <a:gd name="connsiteX4" fmla="*/ 0 w 470590"/>
                <a:gd name="connsiteY4" fmla="*/ 3656277 h 3663696"/>
                <a:gd name="connsiteX5" fmla="*/ 7056 w 470590"/>
                <a:gd name="connsiteY5" fmla="*/ 307410 h 3663696"/>
                <a:gd name="connsiteX0" fmla="*/ 7056 w 470590"/>
                <a:gd name="connsiteY0" fmla="*/ 289926 h 3646212"/>
                <a:gd name="connsiteX1" fmla="*/ 60386 w 470590"/>
                <a:gd name="connsiteY1" fmla="*/ 19055 h 3646212"/>
                <a:gd name="connsiteX2" fmla="*/ 448897 w 470590"/>
                <a:gd name="connsiteY2" fmla="*/ 890001 h 3646212"/>
                <a:gd name="connsiteX3" fmla="*/ 470590 w 470590"/>
                <a:gd name="connsiteY3" fmla="*/ 3646212 h 3646212"/>
                <a:gd name="connsiteX4" fmla="*/ 0 w 470590"/>
                <a:gd name="connsiteY4" fmla="*/ 3638793 h 3646212"/>
                <a:gd name="connsiteX5" fmla="*/ 7056 w 470590"/>
                <a:gd name="connsiteY5" fmla="*/ 289926 h 3646212"/>
                <a:gd name="connsiteX0" fmla="*/ 7056 w 470590"/>
                <a:gd name="connsiteY0" fmla="*/ 365236 h 3721522"/>
                <a:gd name="connsiteX1" fmla="*/ 60386 w 470590"/>
                <a:gd name="connsiteY1" fmla="*/ 0 h 3721522"/>
                <a:gd name="connsiteX2" fmla="*/ 448897 w 470590"/>
                <a:gd name="connsiteY2" fmla="*/ 965311 h 3721522"/>
                <a:gd name="connsiteX3" fmla="*/ 470590 w 470590"/>
                <a:gd name="connsiteY3" fmla="*/ 3721522 h 3721522"/>
                <a:gd name="connsiteX4" fmla="*/ 0 w 470590"/>
                <a:gd name="connsiteY4" fmla="*/ 3714103 h 3721522"/>
                <a:gd name="connsiteX5" fmla="*/ 7056 w 470590"/>
                <a:gd name="connsiteY5" fmla="*/ 365236 h 3721522"/>
                <a:gd name="connsiteX0" fmla="*/ 7056 w 470590"/>
                <a:gd name="connsiteY0" fmla="*/ 365236 h 3721522"/>
                <a:gd name="connsiteX1" fmla="*/ 60386 w 470590"/>
                <a:gd name="connsiteY1" fmla="*/ 0 h 3721522"/>
                <a:gd name="connsiteX2" fmla="*/ 422219 w 470590"/>
                <a:gd name="connsiteY2" fmla="*/ 954826 h 3721522"/>
                <a:gd name="connsiteX3" fmla="*/ 470590 w 470590"/>
                <a:gd name="connsiteY3" fmla="*/ 3721522 h 3721522"/>
                <a:gd name="connsiteX4" fmla="*/ 0 w 470590"/>
                <a:gd name="connsiteY4" fmla="*/ 3714103 h 3721522"/>
                <a:gd name="connsiteX5" fmla="*/ 7056 w 470590"/>
                <a:gd name="connsiteY5" fmla="*/ 365236 h 3721522"/>
                <a:gd name="connsiteX0" fmla="*/ 7056 w 435020"/>
                <a:gd name="connsiteY0" fmla="*/ 365236 h 3714103"/>
                <a:gd name="connsiteX1" fmla="*/ 60386 w 435020"/>
                <a:gd name="connsiteY1" fmla="*/ 0 h 3714103"/>
                <a:gd name="connsiteX2" fmla="*/ 422219 w 435020"/>
                <a:gd name="connsiteY2" fmla="*/ 954826 h 3714103"/>
                <a:gd name="connsiteX3" fmla="*/ 435020 w 435020"/>
                <a:gd name="connsiteY3" fmla="*/ 3711037 h 3714103"/>
                <a:gd name="connsiteX4" fmla="*/ 0 w 435020"/>
                <a:gd name="connsiteY4" fmla="*/ 3714103 h 3714103"/>
                <a:gd name="connsiteX5" fmla="*/ 7056 w 435020"/>
                <a:gd name="connsiteY5" fmla="*/ 365236 h 3714103"/>
                <a:gd name="connsiteX0" fmla="*/ 731 w 428695"/>
                <a:gd name="connsiteY0" fmla="*/ 365236 h 3711037"/>
                <a:gd name="connsiteX1" fmla="*/ 54061 w 428695"/>
                <a:gd name="connsiteY1" fmla="*/ 0 h 3711037"/>
                <a:gd name="connsiteX2" fmla="*/ 415894 w 428695"/>
                <a:gd name="connsiteY2" fmla="*/ 954826 h 3711037"/>
                <a:gd name="connsiteX3" fmla="*/ 428695 w 428695"/>
                <a:gd name="connsiteY3" fmla="*/ 3711037 h 3711037"/>
                <a:gd name="connsiteX4" fmla="*/ 11460 w 428695"/>
                <a:gd name="connsiteY4" fmla="*/ 3682648 h 3711037"/>
                <a:gd name="connsiteX5" fmla="*/ 731 w 428695"/>
                <a:gd name="connsiteY5" fmla="*/ 365236 h 3711037"/>
                <a:gd name="connsiteX0" fmla="*/ 15949 w 417235"/>
                <a:gd name="connsiteY0" fmla="*/ 365236 h 3711037"/>
                <a:gd name="connsiteX1" fmla="*/ 42601 w 417235"/>
                <a:gd name="connsiteY1" fmla="*/ 0 h 3711037"/>
                <a:gd name="connsiteX2" fmla="*/ 404434 w 417235"/>
                <a:gd name="connsiteY2" fmla="*/ 954826 h 3711037"/>
                <a:gd name="connsiteX3" fmla="*/ 417235 w 417235"/>
                <a:gd name="connsiteY3" fmla="*/ 3711037 h 3711037"/>
                <a:gd name="connsiteX4" fmla="*/ 0 w 417235"/>
                <a:gd name="connsiteY4" fmla="*/ 3682648 h 3711037"/>
                <a:gd name="connsiteX5" fmla="*/ 15949 w 417235"/>
                <a:gd name="connsiteY5" fmla="*/ 365236 h 3711037"/>
                <a:gd name="connsiteX0" fmla="*/ 15949 w 417235"/>
                <a:gd name="connsiteY0" fmla="*/ 365236 h 3711037"/>
                <a:gd name="connsiteX1" fmla="*/ 42601 w 417235"/>
                <a:gd name="connsiteY1" fmla="*/ 0 h 3711037"/>
                <a:gd name="connsiteX2" fmla="*/ 404434 w 417235"/>
                <a:gd name="connsiteY2" fmla="*/ 954826 h 3711037"/>
                <a:gd name="connsiteX3" fmla="*/ 417235 w 417235"/>
                <a:gd name="connsiteY3" fmla="*/ 3711037 h 3711037"/>
                <a:gd name="connsiteX4" fmla="*/ 0 w 417235"/>
                <a:gd name="connsiteY4" fmla="*/ 3682648 h 3711037"/>
                <a:gd name="connsiteX5" fmla="*/ 15949 w 417235"/>
                <a:gd name="connsiteY5" fmla="*/ 365236 h 371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235" h="3711037">
                  <a:moveTo>
                    <a:pt x="15949" y="365236"/>
                  </a:moveTo>
                  <a:cubicBezTo>
                    <a:pt x="48998" y="-167256"/>
                    <a:pt x="33836" y="128132"/>
                    <a:pt x="42601" y="0"/>
                  </a:cubicBezTo>
                  <a:cubicBezTo>
                    <a:pt x="145194" y="123826"/>
                    <a:pt x="401854" y="359425"/>
                    <a:pt x="404434" y="954826"/>
                  </a:cubicBezTo>
                  <a:lnTo>
                    <a:pt x="417235" y="3711037"/>
                  </a:lnTo>
                  <a:lnTo>
                    <a:pt x="0" y="3682648"/>
                  </a:lnTo>
                  <a:cubicBezTo>
                    <a:pt x="4763" y="2571305"/>
                    <a:pt x="11186" y="1476579"/>
                    <a:pt x="15949" y="365236"/>
                  </a:cubicBezTo>
                  <a:close/>
                </a:path>
              </a:pathLst>
            </a:custGeom>
            <a:solidFill>
              <a:srgbClr val="FF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7551930C-1C02-4E3A-0F7A-20C4A48B347C}"/>
              </a:ext>
            </a:extLst>
          </p:cNvPr>
          <p:cNvSpPr txBox="1"/>
          <p:nvPr/>
        </p:nvSpPr>
        <p:spPr>
          <a:xfrm>
            <a:off x="5424976" y="6136744"/>
            <a:ext cx="678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anose="02020603050405020304" pitchFamily="18" charset="0"/>
              </a:rPr>
              <a:t>Charlesworth JP, </a:t>
            </a:r>
            <a:r>
              <a:rPr lang="en-US" sz="1200" dirty="0" err="1">
                <a:cs typeface="Times New Roman" panose="02020603050405020304" pitchFamily="18" charset="0"/>
              </a:rPr>
              <a:t>Macphail</a:t>
            </a:r>
            <a:r>
              <a:rPr lang="en-US" sz="1200" dirty="0">
                <a:cs typeface="Times New Roman" panose="02020603050405020304" pitchFamily="18" charset="0"/>
              </a:rPr>
              <a:t> I, Madsen PE., Journal of Materials Science. 1970 Jul 1;5(7):580-603.</a:t>
            </a:r>
          </a:p>
        </p:txBody>
      </p:sp>
    </p:spTree>
    <p:extLst>
      <p:ext uri="{BB962C8B-B14F-4D97-AF65-F5344CB8AC3E}">
        <p14:creationId xmlns:p14="http://schemas.microsoft.com/office/powerpoint/2010/main" val="4480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Challenge:</a:t>
            </a:r>
            <a:br>
              <a:rPr lang="en-US" cap="none" dirty="0"/>
            </a:br>
            <a:r>
              <a:rPr lang="en-US" cap="none" dirty="0"/>
              <a:t>Vapor-pressure of Sn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628806B-4940-1DEB-1776-3F6219501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5" y="1968367"/>
            <a:ext cx="3888432" cy="36206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35E04F6-2095-7177-AAA3-F67FDB4BB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2027108"/>
            <a:ext cx="4716016" cy="35618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1D55C6F8-7D01-E293-CABC-D961E622F1DF}"/>
              </a:ext>
            </a:extLst>
          </p:cNvPr>
          <p:cNvSpPr txBox="1"/>
          <p:nvPr/>
        </p:nvSpPr>
        <p:spPr>
          <a:xfrm>
            <a:off x="6816000" y="5654287"/>
            <a:ext cx="388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Literature results for the critical temperature as</a:t>
            </a:r>
          </a:p>
          <a:p>
            <a:r>
              <a:rPr lang="en-US" sz="1400" dirty="0"/>
              <a:t>functions of Nb–Sn composition.</a:t>
            </a:r>
            <a:endParaRPr lang="de-DE" sz="1400" dirty="0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52DA6980-E3A8-6B31-6322-A117F403BD16}"/>
              </a:ext>
            </a:extLst>
          </p:cNvPr>
          <p:cNvSpPr txBox="1"/>
          <p:nvPr/>
        </p:nvSpPr>
        <p:spPr>
          <a:xfrm>
            <a:off x="8593731" y="6219390"/>
            <a:ext cx="355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anose="02020603050405020304" pitchFamily="18" charset="0"/>
              </a:rPr>
              <a:t>A </a:t>
            </a:r>
            <a:r>
              <a:rPr lang="en-US" sz="1200" dirty="0" err="1">
                <a:cs typeface="Times New Roman" panose="02020603050405020304" pitchFamily="18" charset="0"/>
              </a:rPr>
              <a:t>Godeke</a:t>
            </a:r>
            <a:r>
              <a:rPr lang="en-US" sz="1200" dirty="0">
                <a:cs typeface="Times New Roman" panose="02020603050405020304" pitchFamily="18" charset="0"/>
              </a:rPr>
              <a:t> 2006 </a:t>
            </a:r>
            <a:r>
              <a:rPr lang="en-US" sz="1200" dirty="0" err="1">
                <a:cs typeface="Times New Roman" panose="02020603050405020304" pitchFamily="18" charset="0"/>
              </a:rPr>
              <a:t>Supercond</a:t>
            </a:r>
            <a:r>
              <a:rPr lang="en-US" sz="1200" dirty="0">
                <a:cs typeface="Times New Roman" panose="02020603050405020304" pitchFamily="18" charset="0"/>
              </a:rPr>
              <a:t>. Sci. Technol. 19 R68</a:t>
            </a:r>
          </a:p>
        </p:txBody>
      </p:sp>
    </p:spTree>
    <p:extLst>
      <p:ext uri="{BB962C8B-B14F-4D97-AF65-F5344CB8AC3E}">
        <p14:creationId xmlns:p14="http://schemas.microsoft.com/office/powerpoint/2010/main" val="26650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 fontScale="90000"/>
          </a:bodyPr>
          <a:lstStyle/>
          <a:p>
            <a:r>
              <a:rPr lang="en-US" cap="none" dirty="0"/>
              <a:t>TU Darmstadt approach:</a:t>
            </a:r>
            <a:br>
              <a:rPr lang="en-US" cap="none" dirty="0"/>
            </a:br>
            <a:r>
              <a:rPr lang="en-US" cap="none" dirty="0"/>
              <a:t>Nb</a:t>
            </a:r>
            <a:r>
              <a:rPr lang="en-US" cap="none" baseline="-25000" dirty="0"/>
              <a:t>3</a:t>
            </a:r>
            <a:r>
              <a:rPr lang="en-US" cap="none" dirty="0"/>
              <a:t>Sn co-sputtering</a:t>
            </a:r>
            <a:br>
              <a:rPr lang="en-US" cap="none" dirty="0"/>
            </a:b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2000594" y="-531000"/>
            <a:ext cx="9265222" cy="9028516"/>
            <a:chOff x="757005" y="-645275"/>
            <a:chExt cx="9265222" cy="9028516"/>
          </a:xfrm>
        </p:grpSpPr>
        <p:sp>
          <p:nvSpPr>
            <p:cNvPr id="70" name="Ellipse 69"/>
            <p:cNvSpPr/>
            <p:nvPr/>
          </p:nvSpPr>
          <p:spPr>
            <a:xfrm>
              <a:off x="1784732" y="3331197"/>
              <a:ext cx="5052224" cy="50520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51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361139" y="4287983"/>
              <a:ext cx="1853944" cy="103338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 fov="2700000">
                <a:rot lat="17400000" lon="0" rev="1200000"/>
              </a:camera>
              <a:lightRig rig="threePt" dir="t">
                <a:rot lat="0" lon="0" rev="0"/>
              </a:lightRig>
            </a:scene3d>
            <a:sp3d extrusionH="609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2" name="Fünfeck 76">
              <a:extLst>
                <a:ext uri="{FF2B5EF4-FFF2-40B4-BE49-F238E27FC236}">
                  <a16:creationId xmlns:a16="http://schemas.microsoft.com/office/drawing/2014/main" xmlns="" id="{6ED4C662-2214-4D6B-8C98-BF5FF2EA66A6}"/>
                </a:ext>
              </a:extLst>
            </p:cNvPr>
            <p:cNvSpPr/>
            <p:nvPr/>
          </p:nvSpPr>
          <p:spPr>
            <a:xfrm flipH="1">
              <a:off x="3734783" y="2121114"/>
              <a:ext cx="2043319" cy="2875338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" fmla="*/ 0 w 960118"/>
                <a:gd name="connsiteY0" fmla="*/ 2041021 h 2606150"/>
                <a:gd name="connsiteX1" fmla="*/ 643677 w 960118"/>
                <a:gd name="connsiteY1" fmla="*/ 0 h 2606150"/>
                <a:gd name="connsiteX2" fmla="*/ 960118 w 960118"/>
                <a:gd name="connsiteY2" fmla="*/ 2041021 h 2606150"/>
                <a:gd name="connsiteX3" fmla="*/ 776752 w 960118"/>
                <a:gd name="connsiteY3" fmla="*/ 2606150 h 2606150"/>
                <a:gd name="connsiteX4" fmla="*/ 183366 w 960118"/>
                <a:gd name="connsiteY4" fmla="*/ 2606150 h 2606150"/>
                <a:gd name="connsiteX5" fmla="*/ 0 w 960118"/>
                <a:gd name="connsiteY5" fmla="*/ 2041021 h 2606150"/>
                <a:gd name="connsiteX0" fmla="*/ 0 w 993734"/>
                <a:gd name="connsiteY0" fmla="*/ 2041269 h 2606398"/>
                <a:gd name="connsiteX1" fmla="*/ 643677 w 993734"/>
                <a:gd name="connsiteY1" fmla="*/ 248 h 2606398"/>
                <a:gd name="connsiteX2" fmla="*/ 960118 w 993734"/>
                <a:gd name="connsiteY2" fmla="*/ 2041269 h 2606398"/>
                <a:gd name="connsiteX3" fmla="*/ 776752 w 993734"/>
                <a:gd name="connsiteY3" fmla="*/ 2606398 h 2606398"/>
                <a:gd name="connsiteX4" fmla="*/ 183366 w 993734"/>
                <a:gd name="connsiteY4" fmla="*/ 2606398 h 2606398"/>
                <a:gd name="connsiteX5" fmla="*/ 0 w 993734"/>
                <a:gd name="connsiteY5" fmla="*/ 2041269 h 2606398"/>
                <a:gd name="connsiteX0" fmla="*/ 0 w 1584926"/>
                <a:gd name="connsiteY0" fmla="*/ 2056462 h 2621591"/>
                <a:gd name="connsiteX1" fmla="*/ 643677 w 1584926"/>
                <a:gd name="connsiteY1" fmla="*/ 15441 h 2621591"/>
                <a:gd name="connsiteX2" fmla="*/ 1584926 w 1584926"/>
                <a:gd name="connsiteY2" fmla="*/ 587199 h 2621591"/>
                <a:gd name="connsiteX3" fmla="*/ 776752 w 1584926"/>
                <a:gd name="connsiteY3" fmla="*/ 2621591 h 2621591"/>
                <a:gd name="connsiteX4" fmla="*/ 183366 w 1584926"/>
                <a:gd name="connsiteY4" fmla="*/ 2621591 h 2621591"/>
                <a:gd name="connsiteX5" fmla="*/ 0 w 1584926"/>
                <a:gd name="connsiteY5" fmla="*/ 2056462 h 2621591"/>
                <a:gd name="connsiteX0" fmla="*/ 0 w 1584926"/>
                <a:gd name="connsiteY0" fmla="*/ 2056462 h 2656377"/>
                <a:gd name="connsiteX1" fmla="*/ 643677 w 1584926"/>
                <a:gd name="connsiteY1" fmla="*/ 15441 h 2656377"/>
                <a:gd name="connsiteX2" fmla="*/ 1584926 w 1584926"/>
                <a:gd name="connsiteY2" fmla="*/ 587199 h 2656377"/>
                <a:gd name="connsiteX3" fmla="*/ 1034397 w 1584926"/>
                <a:gd name="connsiteY3" fmla="*/ 2656377 h 2656377"/>
                <a:gd name="connsiteX4" fmla="*/ 183366 w 1584926"/>
                <a:gd name="connsiteY4" fmla="*/ 2621591 h 2656377"/>
                <a:gd name="connsiteX5" fmla="*/ 0 w 1584926"/>
                <a:gd name="connsiteY5" fmla="*/ 2056462 h 2656377"/>
                <a:gd name="connsiteX0" fmla="*/ 118813 w 1703739"/>
                <a:gd name="connsiteY0" fmla="*/ 2056462 h 2656377"/>
                <a:gd name="connsiteX1" fmla="*/ 762490 w 1703739"/>
                <a:gd name="connsiteY1" fmla="*/ 15441 h 2656377"/>
                <a:gd name="connsiteX2" fmla="*/ 1703739 w 1703739"/>
                <a:gd name="connsiteY2" fmla="*/ 587199 h 2656377"/>
                <a:gd name="connsiteX3" fmla="*/ 1153210 w 1703739"/>
                <a:gd name="connsiteY3" fmla="*/ 2656377 h 2656377"/>
                <a:gd name="connsiteX4" fmla="*/ 0 w 1703739"/>
                <a:gd name="connsiteY4" fmla="*/ 2603681 h 2656377"/>
                <a:gd name="connsiteX5" fmla="*/ 118813 w 1703739"/>
                <a:gd name="connsiteY5" fmla="*/ 2056462 h 2656377"/>
                <a:gd name="connsiteX0" fmla="*/ 0 w 2278627"/>
                <a:gd name="connsiteY0" fmla="*/ 1005347 h 2656377"/>
                <a:gd name="connsiteX1" fmla="*/ 1337378 w 2278627"/>
                <a:gd name="connsiteY1" fmla="*/ 15441 h 2656377"/>
                <a:gd name="connsiteX2" fmla="*/ 2278627 w 2278627"/>
                <a:gd name="connsiteY2" fmla="*/ 587199 h 2656377"/>
                <a:gd name="connsiteX3" fmla="*/ 1728098 w 2278627"/>
                <a:gd name="connsiteY3" fmla="*/ 2656377 h 2656377"/>
                <a:gd name="connsiteX4" fmla="*/ 574888 w 2278627"/>
                <a:gd name="connsiteY4" fmla="*/ 2603681 h 2656377"/>
                <a:gd name="connsiteX5" fmla="*/ 0 w 2278627"/>
                <a:gd name="connsiteY5" fmla="*/ 1005347 h 2656377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017592"/>
                <a:gd name="connsiteY0" fmla="*/ 1343041 h 2641449"/>
                <a:gd name="connsiteX1" fmla="*/ 1112082 w 2017592"/>
                <a:gd name="connsiteY1" fmla="*/ 513 h 2641449"/>
                <a:gd name="connsiteX2" fmla="*/ 2009166 w 2017592"/>
                <a:gd name="connsiteY2" fmla="*/ 1342766 h 2641449"/>
                <a:gd name="connsiteX3" fmla="*/ 1502802 w 2017592"/>
                <a:gd name="connsiteY3" fmla="*/ 2641449 h 2641449"/>
                <a:gd name="connsiteX4" fmla="*/ 349592 w 2017592"/>
                <a:gd name="connsiteY4" fmla="*/ 2588753 h 2641449"/>
                <a:gd name="connsiteX5" fmla="*/ 0 w 2017592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8737 w 2026329"/>
                <a:gd name="connsiteY0" fmla="*/ 1343041 h 2641449"/>
                <a:gd name="connsiteX1" fmla="*/ 1120819 w 2026329"/>
                <a:gd name="connsiteY1" fmla="*/ 513 h 2641449"/>
                <a:gd name="connsiteX2" fmla="*/ 2017903 w 2026329"/>
                <a:gd name="connsiteY2" fmla="*/ 1342766 h 2641449"/>
                <a:gd name="connsiteX3" fmla="*/ 1511539 w 2026329"/>
                <a:gd name="connsiteY3" fmla="*/ 2641449 h 2641449"/>
                <a:gd name="connsiteX4" fmla="*/ 358329 w 2026329"/>
                <a:gd name="connsiteY4" fmla="*/ 2588753 h 2641449"/>
                <a:gd name="connsiteX5" fmla="*/ 8737 w 2026329"/>
                <a:gd name="connsiteY5" fmla="*/ 1343041 h 2641449"/>
                <a:gd name="connsiteX0" fmla="*/ 12395 w 2029987"/>
                <a:gd name="connsiteY0" fmla="*/ 1343041 h 2641449"/>
                <a:gd name="connsiteX1" fmla="*/ 1124477 w 2029987"/>
                <a:gd name="connsiteY1" fmla="*/ 513 h 2641449"/>
                <a:gd name="connsiteX2" fmla="*/ 2021561 w 2029987"/>
                <a:gd name="connsiteY2" fmla="*/ 1342766 h 2641449"/>
                <a:gd name="connsiteX3" fmla="*/ 1515197 w 2029987"/>
                <a:gd name="connsiteY3" fmla="*/ 2641449 h 2641449"/>
                <a:gd name="connsiteX4" fmla="*/ 361987 w 2029987"/>
                <a:gd name="connsiteY4" fmla="*/ 2588753 h 2641449"/>
                <a:gd name="connsiteX5" fmla="*/ 12395 w 2029987"/>
                <a:gd name="connsiteY5" fmla="*/ 1343041 h 2641449"/>
                <a:gd name="connsiteX0" fmla="*/ 14774 w 2030671"/>
                <a:gd name="connsiteY0" fmla="*/ 1790622 h 3089030"/>
                <a:gd name="connsiteX1" fmla="*/ 1018289 w 2030671"/>
                <a:gd name="connsiteY1" fmla="*/ 309 h 3089030"/>
                <a:gd name="connsiteX2" fmla="*/ 2023940 w 2030671"/>
                <a:gd name="connsiteY2" fmla="*/ 1790347 h 3089030"/>
                <a:gd name="connsiteX3" fmla="*/ 1517576 w 2030671"/>
                <a:gd name="connsiteY3" fmla="*/ 3089030 h 3089030"/>
                <a:gd name="connsiteX4" fmla="*/ 364366 w 2030671"/>
                <a:gd name="connsiteY4" fmla="*/ 3036334 h 3089030"/>
                <a:gd name="connsiteX5" fmla="*/ 14774 w 2030671"/>
                <a:gd name="connsiteY5" fmla="*/ 1790622 h 3089030"/>
                <a:gd name="connsiteX0" fmla="*/ 14774 w 2283229"/>
                <a:gd name="connsiteY0" fmla="*/ 1790855 h 3089263"/>
                <a:gd name="connsiteX1" fmla="*/ 1018289 w 2283229"/>
                <a:gd name="connsiteY1" fmla="*/ 542 h 3089263"/>
                <a:gd name="connsiteX2" fmla="*/ 2278681 w 2283229"/>
                <a:gd name="connsiteY2" fmla="*/ 1306982 h 3089263"/>
                <a:gd name="connsiteX3" fmla="*/ 1517576 w 2283229"/>
                <a:gd name="connsiteY3" fmla="*/ 3089263 h 3089263"/>
                <a:gd name="connsiteX4" fmla="*/ 364366 w 2283229"/>
                <a:gd name="connsiteY4" fmla="*/ 3036567 h 3089263"/>
                <a:gd name="connsiteX5" fmla="*/ 14774 w 2283229"/>
                <a:gd name="connsiteY5" fmla="*/ 1790855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21 w 2287975"/>
                <a:gd name="connsiteY0" fmla="*/ 1309319 h 3089263"/>
                <a:gd name="connsiteX1" fmla="*/ 1023035 w 2287975"/>
                <a:gd name="connsiteY1" fmla="*/ 542 h 3089263"/>
                <a:gd name="connsiteX2" fmla="*/ 2283427 w 2287975"/>
                <a:gd name="connsiteY2" fmla="*/ 1306982 h 3089263"/>
                <a:gd name="connsiteX3" fmla="*/ 1522322 w 2287975"/>
                <a:gd name="connsiteY3" fmla="*/ 3089263 h 3089263"/>
                <a:gd name="connsiteX4" fmla="*/ 369112 w 2287975"/>
                <a:gd name="connsiteY4" fmla="*/ 3036567 h 3089263"/>
                <a:gd name="connsiteX5" fmla="*/ 21 w 2287975"/>
                <a:gd name="connsiteY5" fmla="*/ 1309319 h 3089263"/>
                <a:gd name="connsiteX0" fmla="*/ 15 w 2412009"/>
                <a:gd name="connsiteY0" fmla="*/ 1223905 h 3089263"/>
                <a:gd name="connsiteX1" fmla="*/ 1147069 w 2412009"/>
                <a:gd name="connsiteY1" fmla="*/ 542 h 3089263"/>
                <a:gd name="connsiteX2" fmla="*/ 2407461 w 2412009"/>
                <a:gd name="connsiteY2" fmla="*/ 1306982 h 3089263"/>
                <a:gd name="connsiteX3" fmla="*/ 1646356 w 2412009"/>
                <a:gd name="connsiteY3" fmla="*/ 3089263 h 3089263"/>
                <a:gd name="connsiteX4" fmla="*/ 493146 w 2412009"/>
                <a:gd name="connsiteY4" fmla="*/ 3036567 h 3089263"/>
                <a:gd name="connsiteX5" fmla="*/ 15 w 2412009"/>
                <a:gd name="connsiteY5" fmla="*/ 1223905 h 3089263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93146 w 2412009"/>
                <a:gd name="connsiteY4" fmla="*/ 3036567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57517 w 2412009"/>
                <a:gd name="connsiteY4" fmla="*/ 3050068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1070518 w 2412009"/>
                <a:gd name="connsiteY4" fmla="*/ 3044626 h 3051198"/>
                <a:gd name="connsiteX5" fmla="*/ 457517 w 2412009"/>
                <a:gd name="connsiteY5" fmla="*/ 3050068 h 3051198"/>
                <a:gd name="connsiteX6" fmla="*/ 15 w 2412009"/>
                <a:gd name="connsiteY6" fmla="*/ 1223905 h 3051198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287339"/>
                <a:gd name="connsiteY0" fmla="*/ 1224142 h 3155402"/>
                <a:gd name="connsiteX1" fmla="*/ 1147069 w 2287339"/>
                <a:gd name="connsiteY1" fmla="*/ 779 h 3155402"/>
                <a:gd name="connsiteX2" fmla="*/ 2281922 w 2287339"/>
                <a:gd name="connsiteY2" fmla="*/ 1110328 h 3155402"/>
                <a:gd name="connsiteX3" fmla="*/ 1693047 w 2287339"/>
                <a:gd name="connsiteY3" fmla="*/ 3051435 h 3155402"/>
                <a:gd name="connsiteX4" fmla="*/ 1020732 w 2287339"/>
                <a:gd name="connsiteY4" fmla="*/ 3155402 h 3155402"/>
                <a:gd name="connsiteX5" fmla="*/ 457517 w 2287339"/>
                <a:gd name="connsiteY5" fmla="*/ 3050305 h 3155402"/>
                <a:gd name="connsiteX6" fmla="*/ 15 w 2287339"/>
                <a:gd name="connsiteY6" fmla="*/ 1224142 h 3155402"/>
                <a:gd name="connsiteX0" fmla="*/ 15 w 2283341"/>
                <a:gd name="connsiteY0" fmla="*/ 1224147 h 3155407"/>
                <a:gd name="connsiteX1" fmla="*/ 1147069 w 2283341"/>
                <a:gd name="connsiteY1" fmla="*/ 784 h 3155407"/>
                <a:gd name="connsiteX2" fmla="*/ 2281922 w 2283341"/>
                <a:gd name="connsiteY2" fmla="*/ 1110333 h 3155407"/>
                <a:gd name="connsiteX3" fmla="*/ 1693047 w 2283341"/>
                <a:gd name="connsiteY3" fmla="*/ 3051440 h 3155407"/>
                <a:gd name="connsiteX4" fmla="*/ 1020732 w 2283341"/>
                <a:gd name="connsiteY4" fmla="*/ 3155407 h 3155407"/>
                <a:gd name="connsiteX5" fmla="*/ 457517 w 2283341"/>
                <a:gd name="connsiteY5" fmla="*/ 3050310 h 3155407"/>
                <a:gd name="connsiteX6" fmla="*/ 15 w 2283341"/>
                <a:gd name="connsiteY6" fmla="*/ 1224147 h 3155407"/>
                <a:gd name="connsiteX0" fmla="*/ 15 w 2242316"/>
                <a:gd name="connsiteY0" fmla="*/ 1224105 h 3155365"/>
                <a:gd name="connsiteX1" fmla="*/ 1147069 w 2242316"/>
                <a:gd name="connsiteY1" fmla="*/ 742 h 3155365"/>
                <a:gd name="connsiteX2" fmla="*/ 2240762 w 2242316"/>
                <a:gd name="connsiteY2" fmla="*/ 1136073 h 3155365"/>
                <a:gd name="connsiteX3" fmla="*/ 1693047 w 2242316"/>
                <a:gd name="connsiteY3" fmla="*/ 3051398 h 3155365"/>
                <a:gd name="connsiteX4" fmla="*/ 1020732 w 2242316"/>
                <a:gd name="connsiteY4" fmla="*/ 3155365 h 3155365"/>
                <a:gd name="connsiteX5" fmla="*/ 457517 w 2242316"/>
                <a:gd name="connsiteY5" fmla="*/ 3050268 h 3155365"/>
                <a:gd name="connsiteX6" fmla="*/ 15 w 2242316"/>
                <a:gd name="connsiteY6" fmla="*/ 1224105 h 3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316" h="3155365">
                  <a:moveTo>
                    <a:pt x="15" y="1224105"/>
                  </a:moveTo>
                  <a:cubicBezTo>
                    <a:pt x="-3190" y="327497"/>
                    <a:pt x="492667" y="290924"/>
                    <a:pt x="1147069" y="742"/>
                  </a:cubicBezTo>
                  <a:cubicBezTo>
                    <a:pt x="1760718" y="-20780"/>
                    <a:pt x="2155253" y="427793"/>
                    <a:pt x="2240762" y="1136073"/>
                  </a:cubicBezTo>
                  <a:cubicBezTo>
                    <a:pt x="2270645" y="1636286"/>
                    <a:pt x="1861835" y="2618504"/>
                    <a:pt x="1693047" y="3051398"/>
                  </a:cubicBezTo>
                  <a:cubicBezTo>
                    <a:pt x="1468942" y="3086054"/>
                    <a:pt x="1763220" y="3117806"/>
                    <a:pt x="1020732" y="3155365"/>
                  </a:cubicBezTo>
                  <a:cubicBezTo>
                    <a:pt x="597758" y="3117800"/>
                    <a:pt x="617596" y="3146711"/>
                    <a:pt x="457517" y="3050268"/>
                  </a:cubicBezTo>
                  <a:cubicBezTo>
                    <a:pt x="340986" y="2635031"/>
                    <a:pt x="8443" y="1649748"/>
                    <a:pt x="15" y="1224105"/>
                  </a:cubicBezTo>
                  <a:close/>
                </a:path>
              </a:pathLst>
            </a:custGeom>
            <a:solidFill>
              <a:srgbClr val="B63CEC">
                <a:alpha val="36000"/>
              </a:srgbClr>
            </a:solidFill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375522" y="4287983"/>
              <a:ext cx="1785538" cy="103338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>
                <a:rot lat="17400000" lon="0" rev="20400000"/>
              </a:camera>
              <a:lightRig rig="threePt" dir="t">
                <a:rot lat="0" lon="0" rev="0"/>
              </a:lightRig>
            </a:scene3d>
            <a:sp3d extrusionH="609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4" name="Fünfeck 76">
              <a:extLst>
                <a:ext uri="{FF2B5EF4-FFF2-40B4-BE49-F238E27FC236}">
                  <a16:creationId xmlns:a16="http://schemas.microsoft.com/office/drawing/2014/main" xmlns="" id="{D357D580-B38F-4C46-ADB0-ADA4FE00C082}"/>
                </a:ext>
              </a:extLst>
            </p:cNvPr>
            <p:cNvSpPr/>
            <p:nvPr/>
          </p:nvSpPr>
          <p:spPr>
            <a:xfrm>
              <a:off x="2729223" y="2121426"/>
              <a:ext cx="2043319" cy="2875338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" fmla="*/ 0 w 960118"/>
                <a:gd name="connsiteY0" fmla="*/ 2041021 h 2606150"/>
                <a:gd name="connsiteX1" fmla="*/ 643677 w 960118"/>
                <a:gd name="connsiteY1" fmla="*/ 0 h 2606150"/>
                <a:gd name="connsiteX2" fmla="*/ 960118 w 960118"/>
                <a:gd name="connsiteY2" fmla="*/ 2041021 h 2606150"/>
                <a:gd name="connsiteX3" fmla="*/ 776752 w 960118"/>
                <a:gd name="connsiteY3" fmla="*/ 2606150 h 2606150"/>
                <a:gd name="connsiteX4" fmla="*/ 183366 w 960118"/>
                <a:gd name="connsiteY4" fmla="*/ 2606150 h 2606150"/>
                <a:gd name="connsiteX5" fmla="*/ 0 w 960118"/>
                <a:gd name="connsiteY5" fmla="*/ 2041021 h 2606150"/>
                <a:gd name="connsiteX0" fmla="*/ 0 w 993734"/>
                <a:gd name="connsiteY0" fmla="*/ 2041269 h 2606398"/>
                <a:gd name="connsiteX1" fmla="*/ 643677 w 993734"/>
                <a:gd name="connsiteY1" fmla="*/ 248 h 2606398"/>
                <a:gd name="connsiteX2" fmla="*/ 960118 w 993734"/>
                <a:gd name="connsiteY2" fmla="*/ 2041269 h 2606398"/>
                <a:gd name="connsiteX3" fmla="*/ 776752 w 993734"/>
                <a:gd name="connsiteY3" fmla="*/ 2606398 h 2606398"/>
                <a:gd name="connsiteX4" fmla="*/ 183366 w 993734"/>
                <a:gd name="connsiteY4" fmla="*/ 2606398 h 2606398"/>
                <a:gd name="connsiteX5" fmla="*/ 0 w 993734"/>
                <a:gd name="connsiteY5" fmla="*/ 2041269 h 2606398"/>
                <a:gd name="connsiteX0" fmla="*/ 0 w 1584926"/>
                <a:gd name="connsiteY0" fmla="*/ 2056462 h 2621591"/>
                <a:gd name="connsiteX1" fmla="*/ 643677 w 1584926"/>
                <a:gd name="connsiteY1" fmla="*/ 15441 h 2621591"/>
                <a:gd name="connsiteX2" fmla="*/ 1584926 w 1584926"/>
                <a:gd name="connsiteY2" fmla="*/ 587199 h 2621591"/>
                <a:gd name="connsiteX3" fmla="*/ 776752 w 1584926"/>
                <a:gd name="connsiteY3" fmla="*/ 2621591 h 2621591"/>
                <a:gd name="connsiteX4" fmla="*/ 183366 w 1584926"/>
                <a:gd name="connsiteY4" fmla="*/ 2621591 h 2621591"/>
                <a:gd name="connsiteX5" fmla="*/ 0 w 1584926"/>
                <a:gd name="connsiteY5" fmla="*/ 2056462 h 2621591"/>
                <a:gd name="connsiteX0" fmla="*/ 0 w 1584926"/>
                <a:gd name="connsiteY0" fmla="*/ 2056462 h 2656377"/>
                <a:gd name="connsiteX1" fmla="*/ 643677 w 1584926"/>
                <a:gd name="connsiteY1" fmla="*/ 15441 h 2656377"/>
                <a:gd name="connsiteX2" fmla="*/ 1584926 w 1584926"/>
                <a:gd name="connsiteY2" fmla="*/ 587199 h 2656377"/>
                <a:gd name="connsiteX3" fmla="*/ 1034397 w 1584926"/>
                <a:gd name="connsiteY3" fmla="*/ 2656377 h 2656377"/>
                <a:gd name="connsiteX4" fmla="*/ 183366 w 1584926"/>
                <a:gd name="connsiteY4" fmla="*/ 2621591 h 2656377"/>
                <a:gd name="connsiteX5" fmla="*/ 0 w 1584926"/>
                <a:gd name="connsiteY5" fmla="*/ 2056462 h 2656377"/>
                <a:gd name="connsiteX0" fmla="*/ 118813 w 1703739"/>
                <a:gd name="connsiteY0" fmla="*/ 2056462 h 2656377"/>
                <a:gd name="connsiteX1" fmla="*/ 762490 w 1703739"/>
                <a:gd name="connsiteY1" fmla="*/ 15441 h 2656377"/>
                <a:gd name="connsiteX2" fmla="*/ 1703739 w 1703739"/>
                <a:gd name="connsiteY2" fmla="*/ 587199 h 2656377"/>
                <a:gd name="connsiteX3" fmla="*/ 1153210 w 1703739"/>
                <a:gd name="connsiteY3" fmla="*/ 2656377 h 2656377"/>
                <a:gd name="connsiteX4" fmla="*/ 0 w 1703739"/>
                <a:gd name="connsiteY4" fmla="*/ 2603681 h 2656377"/>
                <a:gd name="connsiteX5" fmla="*/ 118813 w 1703739"/>
                <a:gd name="connsiteY5" fmla="*/ 2056462 h 2656377"/>
                <a:gd name="connsiteX0" fmla="*/ 0 w 2278627"/>
                <a:gd name="connsiteY0" fmla="*/ 1005347 h 2656377"/>
                <a:gd name="connsiteX1" fmla="*/ 1337378 w 2278627"/>
                <a:gd name="connsiteY1" fmla="*/ 15441 h 2656377"/>
                <a:gd name="connsiteX2" fmla="*/ 2278627 w 2278627"/>
                <a:gd name="connsiteY2" fmla="*/ 587199 h 2656377"/>
                <a:gd name="connsiteX3" fmla="*/ 1728098 w 2278627"/>
                <a:gd name="connsiteY3" fmla="*/ 2656377 h 2656377"/>
                <a:gd name="connsiteX4" fmla="*/ 574888 w 2278627"/>
                <a:gd name="connsiteY4" fmla="*/ 2603681 h 2656377"/>
                <a:gd name="connsiteX5" fmla="*/ 0 w 2278627"/>
                <a:gd name="connsiteY5" fmla="*/ 1005347 h 2656377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017592"/>
                <a:gd name="connsiteY0" fmla="*/ 1343041 h 2641449"/>
                <a:gd name="connsiteX1" fmla="*/ 1112082 w 2017592"/>
                <a:gd name="connsiteY1" fmla="*/ 513 h 2641449"/>
                <a:gd name="connsiteX2" fmla="*/ 2009166 w 2017592"/>
                <a:gd name="connsiteY2" fmla="*/ 1342766 h 2641449"/>
                <a:gd name="connsiteX3" fmla="*/ 1502802 w 2017592"/>
                <a:gd name="connsiteY3" fmla="*/ 2641449 h 2641449"/>
                <a:gd name="connsiteX4" fmla="*/ 349592 w 2017592"/>
                <a:gd name="connsiteY4" fmla="*/ 2588753 h 2641449"/>
                <a:gd name="connsiteX5" fmla="*/ 0 w 2017592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8737 w 2026329"/>
                <a:gd name="connsiteY0" fmla="*/ 1343041 h 2641449"/>
                <a:gd name="connsiteX1" fmla="*/ 1120819 w 2026329"/>
                <a:gd name="connsiteY1" fmla="*/ 513 h 2641449"/>
                <a:gd name="connsiteX2" fmla="*/ 2017903 w 2026329"/>
                <a:gd name="connsiteY2" fmla="*/ 1342766 h 2641449"/>
                <a:gd name="connsiteX3" fmla="*/ 1511539 w 2026329"/>
                <a:gd name="connsiteY3" fmla="*/ 2641449 h 2641449"/>
                <a:gd name="connsiteX4" fmla="*/ 358329 w 2026329"/>
                <a:gd name="connsiteY4" fmla="*/ 2588753 h 2641449"/>
                <a:gd name="connsiteX5" fmla="*/ 8737 w 2026329"/>
                <a:gd name="connsiteY5" fmla="*/ 1343041 h 2641449"/>
                <a:gd name="connsiteX0" fmla="*/ 12395 w 2029987"/>
                <a:gd name="connsiteY0" fmla="*/ 1343041 h 2641449"/>
                <a:gd name="connsiteX1" fmla="*/ 1124477 w 2029987"/>
                <a:gd name="connsiteY1" fmla="*/ 513 h 2641449"/>
                <a:gd name="connsiteX2" fmla="*/ 2021561 w 2029987"/>
                <a:gd name="connsiteY2" fmla="*/ 1342766 h 2641449"/>
                <a:gd name="connsiteX3" fmla="*/ 1515197 w 2029987"/>
                <a:gd name="connsiteY3" fmla="*/ 2641449 h 2641449"/>
                <a:gd name="connsiteX4" fmla="*/ 361987 w 2029987"/>
                <a:gd name="connsiteY4" fmla="*/ 2588753 h 2641449"/>
                <a:gd name="connsiteX5" fmla="*/ 12395 w 2029987"/>
                <a:gd name="connsiteY5" fmla="*/ 1343041 h 2641449"/>
                <a:gd name="connsiteX0" fmla="*/ 14774 w 2030671"/>
                <a:gd name="connsiteY0" fmla="*/ 1790622 h 3089030"/>
                <a:gd name="connsiteX1" fmla="*/ 1018289 w 2030671"/>
                <a:gd name="connsiteY1" fmla="*/ 309 h 3089030"/>
                <a:gd name="connsiteX2" fmla="*/ 2023940 w 2030671"/>
                <a:gd name="connsiteY2" fmla="*/ 1790347 h 3089030"/>
                <a:gd name="connsiteX3" fmla="*/ 1517576 w 2030671"/>
                <a:gd name="connsiteY3" fmla="*/ 3089030 h 3089030"/>
                <a:gd name="connsiteX4" fmla="*/ 364366 w 2030671"/>
                <a:gd name="connsiteY4" fmla="*/ 3036334 h 3089030"/>
                <a:gd name="connsiteX5" fmla="*/ 14774 w 2030671"/>
                <a:gd name="connsiteY5" fmla="*/ 1790622 h 3089030"/>
                <a:gd name="connsiteX0" fmla="*/ 14774 w 2283229"/>
                <a:gd name="connsiteY0" fmla="*/ 1790855 h 3089263"/>
                <a:gd name="connsiteX1" fmla="*/ 1018289 w 2283229"/>
                <a:gd name="connsiteY1" fmla="*/ 542 h 3089263"/>
                <a:gd name="connsiteX2" fmla="*/ 2278681 w 2283229"/>
                <a:gd name="connsiteY2" fmla="*/ 1306982 h 3089263"/>
                <a:gd name="connsiteX3" fmla="*/ 1517576 w 2283229"/>
                <a:gd name="connsiteY3" fmla="*/ 3089263 h 3089263"/>
                <a:gd name="connsiteX4" fmla="*/ 364366 w 2283229"/>
                <a:gd name="connsiteY4" fmla="*/ 3036567 h 3089263"/>
                <a:gd name="connsiteX5" fmla="*/ 14774 w 2283229"/>
                <a:gd name="connsiteY5" fmla="*/ 1790855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21 w 2287975"/>
                <a:gd name="connsiteY0" fmla="*/ 1309319 h 3089263"/>
                <a:gd name="connsiteX1" fmla="*/ 1023035 w 2287975"/>
                <a:gd name="connsiteY1" fmla="*/ 542 h 3089263"/>
                <a:gd name="connsiteX2" fmla="*/ 2283427 w 2287975"/>
                <a:gd name="connsiteY2" fmla="*/ 1306982 h 3089263"/>
                <a:gd name="connsiteX3" fmla="*/ 1522322 w 2287975"/>
                <a:gd name="connsiteY3" fmla="*/ 3089263 h 3089263"/>
                <a:gd name="connsiteX4" fmla="*/ 369112 w 2287975"/>
                <a:gd name="connsiteY4" fmla="*/ 3036567 h 3089263"/>
                <a:gd name="connsiteX5" fmla="*/ 21 w 2287975"/>
                <a:gd name="connsiteY5" fmla="*/ 1309319 h 3089263"/>
                <a:gd name="connsiteX0" fmla="*/ 15 w 2412009"/>
                <a:gd name="connsiteY0" fmla="*/ 1223905 h 3089263"/>
                <a:gd name="connsiteX1" fmla="*/ 1147069 w 2412009"/>
                <a:gd name="connsiteY1" fmla="*/ 542 h 3089263"/>
                <a:gd name="connsiteX2" fmla="*/ 2407461 w 2412009"/>
                <a:gd name="connsiteY2" fmla="*/ 1306982 h 3089263"/>
                <a:gd name="connsiteX3" fmla="*/ 1646356 w 2412009"/>
                <a:gd name="connsiteY3" fmla="*/ 3089263 h 3089263"/>
                <a:gd name="connsiteX4" fmla="*/ 493146 w 2412009"/>
                <a:gd name="connsiteY4" fmla="*/ 3036567 h 3089263"/>
                <a:gd name="connsiteX5" fmla="*/ 15 w 2412009"/>
                <a:gd name="connsiteY5" fmla="*/ 1223905 h 3089263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93146 w 2412009"/>
                <a:gd name="connsiteY4" fmla="*/ 3036567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57517 w 2412009"/>
                <a:gd name="connsiteY4" fmla="*/ 3050068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1070518 w 2412009"/>
                <a:gd name="connsiteY4" fmla="*/ 3044626 h 3051198"/>
                <a:gd name="connsiteX5" fmla="*/ 457517 w 2412009"/>
                <a:gd name="connsiteY5" fmla="*/ 3050068 h 3051198"/>
                <a:gd name="connsiteX6" fmla="*/ 15 w 2412009"/>
                <a:gd name="connsiteY6" fmla="*/ 1223905 h 3051198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287339"/>
                <a:gd name="connsiteY0" fmla="*/ 1224142 h 3155402"/>
                <a:gd name="connsiteX1" fmla="*/ 1147069 w 2287339"/>
                <a:gd name="connsiteY1" fmla="*/ 779 h 3155402"/>
                <a:gd name="connsiteX2" fmla="*/ 2281922 w 2287339"/>
                <a:gd name="connsiteY2" fmla="*/ 1110328 h 3155402"/>
                <a:gd name="connsiteX3" fmla="*/ 1693047 w 2287339"/>
                <a:gd name="connsiteY3" fmla="*/ 3051435 h 3155402"/>
                <a:gd name="connsiteX4" fmla="*/ 1020732 w 2287339"/>
                <a:gd name="connsiteY4" fmla="*/ 3155402 h 3155402"/>
                <a:gd name="connsiteX5" fmla="*/ 457517 w 2287339"/>
                <a:gd name="connsiteY5" fmla="*/ 3050305 h 3155402"/>
                <a:gd name="connsiteX6" fmla="*/ 15 w 2287339"/>
                <a:gd name="connsiteY6" fmla="*/ 1224142 h 3155402"/>
                <a:gd name="connsiteX0" fmla="*/ 15 w 2283341"/>
                <a:gd name="connsiteY0" fmla="*/ 1224147 h 3155407"/>
                <a:gd name="connsiteX1" fmla="*/ 1147069 w 2283341"/>
                <a:gd name="connsiteY1" fmla="*/ 784 h 3155407"/>
                <a:gd name="connsiteX2" fmla="*/ 2281922 w 2283341"/>
                <a:gd name="connsiteY2" fmla="*/ 1110333 h 3155407"/>
                <a:gd name="connsiteX3" fmla="*/ 1693047 w 2283341"/>
                <a:gd name="connsiteY3" fmla="*/ 3051440 h 3155407"/>
                <a:gd name="connsiteX4" fmla="*/ 1020732 w 2283341"/>
                <a:gd name="connsiteY4" fmla="*/ 3155407 h 3155407"/>
                <a:gd name="connsiteX5" fmla="*/ 457517 w 2283341"/>
                <a:gd name="connsiteY5" fmla="*/ 3050310 h 3155407"/>
                <a:gd name="connsiteX6" fmla="*/ 15 w 2283341"/>
                <a:gd name="connsiteY6" fmla="*/ 1224147 h 3155407"/>
                <a:gd name="connsiteX0" fmla="*/ 15 w 2242316"/>
                <a:gd name="connsiteY0" fmla="*/ 1224105 h 3155365"/>
                <a:gd name="connsiteX1" fmla="*/ 1147069 w 2242316"/>
                <a:gd name="connsiteY1" fmla="*/ 742 h 3155365"/>
                <a:gd name="connsiteX2" fmla="*/ 2240762 w 2242316"/>
                <a:gd name="connsiteY2" fmla="*/ 1136073 h 3155365"/>
                <a:gd name="connsiteX3" fmla="*/ 1693047 w 2242316"/>
                <a:gd name="connsiteY3" fmla="*/ 3051398 h 3155365"/>
                <a:gd name="connsiteX4" fmla="*/ 1020732 w 2242316"/>
                <a:gd name="connsiteY4" fmla="*/ 3155365 h 3155365"/>
                <a:gd name="connsiteX5" fmla="*/ 457517 w 2242316"/>
                <a:gd name="connsiteY5" fmla="*/ 3050268 h 3155365"/>
                <a:gd name="connsiteX6" fmla="*/ 15 w 2242316"/>
                <a:gd name="connsiteY6" fmla="*/ 1224105 h 3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316" h="3155365">
                  <a:moveTo>
                    <a:pt x="15" y="1224105"/>
                  </a:moveTo>
                  <a:cubicBezTo>
                    <a:pt x="-3190" y="327497"/>
                    <a:pt x="492667" y="290924"/>
                    <a:pt x="1147069" y="742"/>
                  </a:cubicBezTo>
                  <a:cubicBezTo>
                    <a:pt x="1760718" y="-20780"/>
                    <a:pt x="2155253" y="427793"/>
                    <a:pt x="2240762" y="1136073"/>
                  </a:cubicBezTo>
                  <a:cubicBezTo>
                    <a:pt x="2270645" y="1636286"/>
                    <a:pt x="1861835" y="2618504"/>
                    <a:pt x="1693047" y="3051398"/>
                  </a:cubicBezTo>
                  <a:cubicBezTo>
                    <a:pt x="1468942" y="3086054"/>
                    <a:pt x="1763220" y="3117806"/>
                    <a:pt x="1020732" y="3155365"/>
                  </a:cubicBezTo>
                  <a:cubicBezTo>
                    <a:pt x="597758" y="3117800"/>
                    <a:pt x="617596" y="3146711"/>
                    <a:pt x="457517" y="3050268"/>
                  </a:cubicBezTo>
                  <a:cubicBezTo>
                    <a:pt x="340986" y="2635031"/>
                    <a:pt x="8443" y="1649748"/>
                    <a:pt x="15" y="1224105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680159" y="3012009"/>
              <a:ext cx="1043866" cy="1688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9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680159" y="2856719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680159" y="2710220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7680206" y="2554498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7680206" y="2422008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0" name="Textfeld 107"/>
            <p:cNvSpPr txBox="1"/>
            <p:nvPr/>
          </p:nvSpPr>
          <p:spPr>
            <a:xfrm>
              <a:off x="8718906" y="2879108"/>
              <a:ext cx="952270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endParaRPr lang="de-DE" dirty="0"/>
            </a:p>
          </p:txBody>
        </p:sp>
        <p:sp>
          <p:nvSpPr>
            <p:cNvPr id="21" name="Textfeld 108"/>
            <p:cNvSpPr txBox="1"/>
            <p:nvPr/>
          </p:nvSpPr>
          <p:spPr>
            <a:xfrm>
              <a:off x="8718906" y="2389682"/>
              <a:ext cx="1303321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Nb</a:t>
              </a:r>
              <a:r>
                <a:rPr lang="de-DE" baseline="-25000" dirty="0"/>
                <a:t>3</a:t>
              </a:r>
              <a:r>
                <a:rPr lang="de-DE" dirty="0"/>
                <a:t>Sn</a:t>
              </a:r>
            </a:p>
          </p:txBody>
        </p:sp>
        <p:sp>
          <p:nvSpPr>
            <p:cNvPr id="22" name="Textfeld 2"/>
            <p:cNvSpPr txBox="1"/>
            <p:nvPr/>
          </p:nvSpPr>
          <p:spPr>
            <a:xfrm>
              <a:off x="4919781" y="4947152"/>
              <a:ext cx="1158009" cy="336555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Sn</a:t>
              </a:r>
              <a:r>
                <a:rPr lang="de-DE" dirty="0"/>
                <a:t> Target</a:t>
              </a:r>
            </a:p>
          </p:txBody>
        </p:sp>
        <p:sp>
          <p:nvSpPr>
            <p:cNvPr id="23" name="Textfeld 9"/>
            <p:cNvSpPr txBox="1"/>
            <p:nvPr/>
          </p:nvSpPr>
          <p:spPr>
            <a:xfrm>
              <a:off x="2691121" y="4997077"/>
              <a:ext cx="1158009" cy="336555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r>
                <a:rPr lang="de-DE" dirty="0"/>
                <a:t> Target</a:t>
              </a:r>
            </a:p>
          </p:txBody>
        </p:sp>
        <p:cxnSp>
          <p:nvCxnSpPr>
            <p:cNvPr id="24" name="Gerader Verbinder 23"/>
            <p:cNvCxnSpPr>
              <a:cxnSpLocks/>
              <a:stCxn id="64" idx="4"/>
              <a:endCxn id="64" idx="4"/>
            </p:cNvCxnSpPr>
            <p:nvPr/>
          </p:nvCxnSpPr>
          <p:spPr>
            <a:xfrm>
              <a:off x="4274155" y="24156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feil nach rechts 24"/>
            <p:cNvSpPr/>
            <p:nvPr/>
          </p:nvSpPr>
          <p:spPr>
            <a:xfrm>
              <a:off x="821247" y="3670874"/>
              <a:ext cx="624576" cy="408143"/>
            </a:xfrm>
            <a:prstGeom prst="rightArrow">
              <a:avLst/>
            </a:prstGeom>
            <a:solidFill>
              <a:srgbClr val="FCC834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6" name="Textfeld 91"/>
            <p:cNvSpPr txBox="1"/>
            <p:nvPr/>
          </p:nvSpPr>
          <p:spPr>
            <a:xfrm>
              <a:off x="757005" y="3672922"/>
              <a:ext cx="729203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Argon</a:t>
              </a: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034100" y="4652042"/>
              <a:ext cx="295110" cy="29511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sz="1050"/>
            </a:p>
          </p:txBody>
        </p:sp>
        <p:cxnSp>
          <p:nvCxnSpPr>
            <p:cNvPr id="28" name="Gewinkelte Verbindung 27"/>
            <p:cNvCxnSpPr>
              <a:cxnSpLocks/>
              <a:endCxn id="27" idx="4"/>
            </p:cNvCxnSpPr>
            <p:nvPr/>
          </p:nvCxnSpPr>
          <p:spPr>
            <a:xfrm rot="10800000">
              <a:off x="1181656" y="4947152"/>
              <a:ext cx="1464160" cy="359435"/>
            </a:xfrm>
            <a:prstGeom prst="bentConnector2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cxnSpLocks/>
              <a:stCxn id="27" idx="0"/>
            </p:cNvCxnSpPr>
            <p:nvPr/>
          </p:nvCxnSpPr>
          <p:spPr>
            <a:xfrm rot="5400000" flipH="1" flipV="1">
              <a:off x="1648448" y="3932599"/>
              <a:ext cx="252651" cy="1186238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>
              <a:cxnSpLocks/>
              <a:stCxn id="37" idx="0"/>
            </p:cNvCxnSpPr>
            <p:nvPr/>
          </p:nvCxnSpPr>
          <p:spPr>
            <a:xfrm flipH="1" flipV="1">
              <a:off x="3777977" y="1708889"/>
              <a:ext cx="126487" cy="14886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>
              <a:cxnSpLocks/>
              <a:stCxn id="38" idx="4"/>
            </p:cNvCxnSpPr>
            <p:nvPr/>
          </p:nvCxnSpPr>
          <p:spPr>
            <a:xfrm flipV="1">
              <a:off x="4703416" y="1719803"/>
              <a:ext cx="57808" cy="137953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112"/>
            <p:cNvSpPr txBox="1"/>
            <p:nvPr/>
          </p:nvSpPr>
          <p:spPr>
            <a:xfrm>
              <a:off x="4876597" y="1722804"/>
              <a:ext cx="799318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Heater</a:t>
              </a:r>
              <a:endParaRPr lang="de-DE" dirty="0"/>
            </a:p>
          </p:txBody>
        </p:sp>
        <p:grpSp>
          <p:nvGrpSpPr>
            <p:cNvPr id="33" name="Gruppieren 32"/>
            <p:cNvGrpSpPr/>
            <p:nvPr/>
          </p:nvGrpSpPr>
          <p:grpSpPr>
            <a:xfrm rot="16200000">
              <a:off x="4138957" y="1623247"/>
              <a:ext cx="329949" cy="798951"/>
              <a:chOff x="5562048" y="2757495"/>
              <a:chExt cx="169299" cy="710394"/>
            </a:xfrm>
          </p:grpSpPr>
          <p:sp>
            <p:nvSpPr>
              <p:cNvPr id="34" name="Freihandform 33"/>
              <p:cNvSpPr/>
              <p:nvPr/>
            </p:nvSpPr>
            <p:spPr>
              <a:xfrm rot="5400000">
                <a:off x="5574919" y="3167908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 rot="5400000">
                <a:off x="5574920" y="2880797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 rot="5400000">
                <a:off x="5574919" y="3024352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 rot="5400000">
                <a:off x="5574921" y="2744625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 rot="5400000">
                <a:off x="5574918" y="3311464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</p:grpSp>
        <p:sp>
          <p:nvSpPr>
            <p:cNvPr id="39" name="Freihandform: Form 20">
              <a:extLst>
                <a:ext uri="{FF2B5EF4-FFF2-40B4-BE49-F238E27FC236}">
                  <a16:creationId xmlns:a16="http://schemas.microsoft.com/office/drawing/2014/main" xmlns="" id="{F3432E90-F997-43A6-9214-FE009BF77C3B}"/>
                </a:ext>
              </a:extLst>
            </p:cNvPr>
            <p:cNvSpPr/>
            <p:nvPr/>
          </p:nvSpPr>
          <p:spPr>
            <a:xfrm>
              <a:off x="7301717" y="4723095"/>
              <a:ext cx="200048" cy="100604"/>
            </a:xfrm>
            <a:custGeom>
              <a:avLst/>
              <a:gdLst>
                <a:gd name="connsiteX0" fmla="*/ 0 w 1114425"/>
                <a:gd name="connsiteY0" fmla="*/ 4387 h 13912"/>
                <a:gd name="connsiteX1" fmla="*/ 523875 w 1114425"/>
                <a:gd name="connsiteY1" fmla="*/ 4387 h 13912"/>
                <a:gd name="connsiteX2" fmla="*/ 1114425 w 1114425"/>
                <a:gd name="connsiteY2" fmla="*/ 13912 h 13912"/>
                <a:gd name="connsiteX0" fmla="*/ 0 w 1114425"/>
                <a:gd name="connsiteY0" fmla="*/ 82977 h 121010"/>
                <a:gd name="connsiteX1" fmla="*/ 523875 w 1114425"/>
                <a:gd name="connsiteY1" fmla="*/ 82977 h 121010"/>
                <a:gd name="connsiteX2" fmla="*/ 1114425 w 1114425"/>
                <a:gd name="connsiteY2" fmla="*/ 92502 h 121010"/>
                <a:gd name="connsiteX0" fmla="*/ 0 w 1114425"/>
                <a:gd name="connsiteY0" fmla="*/ 137208 h 327641"/>
                <a:gd name="connsiteX1" fmla="*/ 523875 w 1114425"/>
                <a:gd name="connsiteY1" fmla="*/ 137208 h 327641"/>
                <a:gd name="connsiteX2" fmla="*/ 1114425 w 1114425"/>
                <a:gd name="connsiteY2" fmla="*/ 146733 h 327641"/>
                <a:gd name="connsiteX0" fmla="*/ 0 w 1114425"/>
                <a:gd name="connsiteY0" fmla="*/ 137208 h 368944"/>
                <a:gd name="connsiteX1" fmla="*/ 523875 w 1114425"/>
                <a:gd name="connsiteY1" fmla="*/ 137208 h 368944"/>
                <a:gd name="connsiteX2" fmla="*/ 1114425 w 1114425"/>
                <a:gd name="connsiteY2" fmla="*/ 146733 h 368944"/>
                <a:gd name="connsiteX0" fmla="*/ 0 w 809625"/>
                <a:gd name="connsiteY0" fmla="*/ 3280 h 184255"/>
                <a:gd name="connsiteX1" fmla="*/ 523875 w 809625"/>
                <a:gd name="connsiteY1" fmla="*/ 3280 h 184255"/>
                <a:gd name="connsiteX2" fmla="*/ 809625 w 809625"/>
                <a:gd name="connsiteY2" fmla="*/ 184255 h 184255"/>
                <a:gd name="connsiteX0" fmla="*/ 0 w 904710"/>
                <a:gd name="connsiteY0" fmla="*/ 8341 h 189316"/>
                <a:gd name="connsiteX1" fmla="*/ 523875 w 904710"/>
                <a:gd name="connsiteY1" fmla="*/ 8341 h 189316"/>
                <a:gd name="connsiteX2" fmla="*/ 809625 w 904710"/>
                <a:gd name="connsiteY2" fmla="*/ 189316 h 189316"/>
                <a:gd name="connsiteX0" fmla="*/ 0 w 1102955"/>
                <a:gd name="connsiteY0" fmla="*/ 137265 h 209585"/>
                <a:gd name="connsiteX1" fmla="*/ 523875 w 1102955"/>
                <a:gd name="connsiteY1" fmla="*/ 137265 h 209585"/>
                <a:gd name="connsiteX2" fmla="*/ 1028700 w 1102955"/>
                <a:gd name="connsiteY2" fmla="*/ 127740 h 209585"/>
                <a:gd name="connsiteX0" fmla="*/ 0 w 1028700"/>
                <a:gd name="connsiteY0" fmla="*/ 247316 h 319636"/>
                <a:gd name="connsiteX1" fmla="*/ 523875 w 1028700"/>
                <a:gd name="connsiteY1" fmla="*/ 247316 h 319636"/>
                <a:gd name="connsiteX2" fmla="*/ 1028700 w 1028700"/>
                <a:gd name="connsiteY2" fmla="*/ 237791 h 319636"/>
                <a:gd name="connsiteX0" fmla="*/ 0 w 1028700"/>
                <a:gd name="connsiteY0" fmla="*/ 276968 h 440692"/>
                <a:gd name="connsiteX1" fmla="*/ 523875 w 1028700"/>
                <a:gd name="connsiteY1" fmla="*/ 276968 h 440692"/>
                <a:gd name="connsiteX2" fmla="*/ 1028700 w 1028700"/>
                <a:gd name="connsiteY2" fmla="*/ 267443 h 440692"/>
                <a:gd name="connsiteX0" fmla="*/ 0 w 1028700"/>
                <a:gd name="connsiteY0" fmla="*/ 276968 h 453508"/>
                <a:gd name="connsiteX1" fmla="*/ 523875 w 1028700"/>
                <a:gd name="connsiteY1" fmla="*/ 276968 h 453508"/>
                <a:gd name="connsiteX2" fmla="*/ 1028700 w 1028700"/>
                <a:gd name="connsiteY2" fmla="*/ 267443 h 453508"/>
                <a:gd name="connsiteX0" fmla="*/ 0 w 1028700"/>
                <a:gd name="connsiteY0" fmla="*/ 335105 h 536759"/>
                <a:gd name="connsiteX1" fmla="*/ 523875 w 1028700"/>
                <a:gd name="connsiteY1" fmla="*/ 335105 h 536759"/>
                <a:gd name="connsiteX2" fmla="*/ 1028700 w 1028700"/>
                <a:gd name="connsiteY2" fmla="*/ 325580 h 536759"/>
                <a:gd name="connsiteX0" fmla="*/ 0 w 1028700"/>
                <a:gd name="connsiteY0" fmla="*/ 335105 h 624567"/>
                <a:gd name="connsiteX1" fmla="*/ 523875 w 1028700"/>
                <a:gd name="connsiteY1" fmla="*/ 335105 h 624567"/>
                <a:gd name="connsiteX2" fmla="*/ 1028700 w 1028700"/>
                <a:gd name="connsiteY2" fmla="*/ 325580 h 62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0" h="624567">
                  <a:moveTo>
                    <a:pt x="0" y="335105"/>
                  </a:moveTo>
                  <a:cubicBezTo>
                    <a:pt x="146050" y="773255"/>
                    <a:pt x="367600" y="665085"/>
                    <a:pt x="523875" y="335105"/>
                  </a:cubicBezTo>
                  <a:cubicBezTo>
                    <a:pt x="678271" y="9092"/>
                    <a:pt x="762000" y="-214170"/>
                    <a:pt x="1028700" y="3255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xmlns="" id="{AE87ED4B-D4E6-41AC-BF33-4746B16AA45D}"/>
                </a:ext>
              </a:extLst>
            </p:cNvPr>
            <p:cNvGrpSpPr/>
            <p:nvPr/>
          </p:nvGrpSpPr>
          <p:grpSpPr>
            <a:xfrm>
              <a:off x="1121607" y="5397212"/>
              <a:ext cx="101287" cy="210459"/>
              <a:chOff x="358775" y="2174952"/>
              <a:chExt cx="180831" cy="230955"/>
            </a:xfrm>
          </p:grpSpPr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xmlns="" id="{7E30B3E3-8268-4826-B2A6-1B57270CD675}"/>
                  </a:ext>
                </a:extLst>
              </p:cNvPr>
              <p:cNvCxnSpPr/>
              <p:nvPr/>
            </p:nvCxnSpPr>
            <p:spPr>
              <a:xfrm>
                <a:off x="358775" y="2253507"/>
                <a:ext cx="180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xmlns="" id="{C6B39EC8-8841-4333-8D19-58AED831E81A}"/>
                  </a:ext>
                </a:extLst>
              </p:cNvPr>
              <p:cNvCxnSpPr/>
              <p:nvPr/>
            </p:nvCxnSpPr>
            <p:spPr>
              <a:xfrm>
                <a:off x="358775" y="2405907"/>
                <a:ext cx="180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xmlns="" id="{5FD0EB07-4447-470E-897A-BDDAF3649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190" y="2174952"/>
                <a:ext cx="6350" cy="1643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Kreis: nicht ausgefüllt 77">
              <a:extLst>
                <a:ext uri="{FF2B5EF4-FFF2-40B4-BE49-F238E27FC236}">
                  <a16:creationId xmlns:a16="http://schemas.microsoft.com/office/drawing/2014/main" xmlns="" id="{5555181F-52A1-4847-BF6D-BC8DFE9E23A1}"/>
                </a:ext>
              </a:extLst>
            </p:cNvPr>
            <p:cNvSpPr/>
            <p:nvPr/>
          </p:nvSpPr>
          <p:spPr>
            <a:xfrm>
              <a:off x="2645814" y="4174936"/>
              <a:ext cx="1246734" cy="1232634"/>
            </a:xfrm>
            <a:prstGeom prst="donut">
              <a:avLst>
                <a:gd name="adj" fmla="val 1091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>
                <a:rot lat="480000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5" name="Kreis: nicht ausgefüllt 95">
              <a:extLst>
                <a:ext uri="{FF2B5EF4-FFF2-40B4-BE49-F238E27FC236}">
                  <a16:creationId xmlns:a16="http://schemas.microsoft.com/office/drawing/2014/main" xmlns="" id="{1F715E61-4410-4DEA-9954-18D05B7658C0}"/>
                </a:ext>
              </a:extLst>
            </p:cNvPr>
            <p:cNvSpPr/>
            <p:nvPr/>
          </p:nvSpPr>
          <p:spPr>
            <a:xfrm>
              <a:off x="4647718" y="4185394"/>
              <a:ext cx="1246734" cy="1232634"/>
            </a:xfrm>
            <a:prstGeom prst="donut">
              <a:avLst>
                <a:gd name="adj" fmla="val 10917"/>
              </a:avLst>
            </a:prstGeom>
            <a:solidFill>
              <a:srgbClr val="B63CEC"/>
            </a:solidFill>
            <a:ln>
              <a:noFill/>
            </a:ln>
            <a:scene3d>
              <a:camera prst="orthographicFront">
                <a:rot lat="4800000" lon="20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6" name="Kreis: nicht ausgefüllt 105">
              <a:extLst>
                <a:ext uri="{FF2B5EF4-FFF2-40B4-BE49-F238E27FC236}">
                  <a16:creationId xmlns:a16="http://schemas.microsoft.com/office/drawing/2014/main" xmlns="" id="{D5210F13-C9B5-450F-85BE-53F49E5B7905}"/>
                </a:ext>
              </a:extLst>
            </p:cNvPr>
            <p:cNvSpPr/>
            <p:nvPr/>
          </p:nvSpPr>
          <p:spPr>
            <a:xfrm>
              <a:off x="2272284" y="3715364"/>
              <a:ext cx="2037114" cy="2019780"/>
            </a:xfrm>
            <a:prstGeom prst="donut">
              <a:avLst>
                <a:gd name="adj" fmla="val 1091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>
                <a:rot lat="480000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Kreis: nicht ausgefüllt 106">
              <a:extLst>
                <a:ext uri="{FF2B5EF4-FFF2-40B4-BE49-F238E27FC236}">
                  <a16:creationId xmlns:a16="http://schemas.microsoft.com/office/drawing/2014/main" xmlns="" id="{D90F14DF-1BB8-4EA8-9929-403B7EAB03AC}"/>
                </a:ext>
              </a:extLst>
            </p:cNvPr>
            <p:cNvSpPr/>
            <p:nvPr/>
          </p:nvSpPr>
          <p:spPr>
            <a:xfrm>
              <a:off x="4242868" y="3715364"/>
              <a:ext cx="2037114" cy="2019780"/>
            </a:xfrm>
            <a:prstGeom prst="donut">
              <a:avLst>
                <a:gd name="adj" fmla="val 1091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>
                <a:rot lat="4800000" lon="20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xmlns="" id="{5642D361-BC58-45FF-AE06-087DFF6D3B52}"/>
                </a:ext>
              </a:extLst>
            </p:cNvPr>
            <p:cNvGrpSpPr/>
            <p:nvPr/>
          </p:nvGrpSpPr>
          <p:grpSpPr>
            <a:xfrm flipH="1">
              <a:off x="5937579" y="4373192"/>
              <a:ext cx="1611715" cy="907194"/>
              <a:chOff x="528052" y="4631712"/>
              <a:chExt cx="1768679" cy="995545"/>
            </a:xfrm>
          </p:grpSpPr>
          <p:sp>
            <p:nvSpPr>
              <p:cNvPr id="49" name="Oval 18">
                <a:extLst>
                  <a:ext uri="{FF2B5EF4-FFF2-40B4-BE49-F238E27FC236}">
                    <a16:creationId xmlns:a16="http://schemas.microsoft.com/office/drawing/2014/main" xmlns="" id="{A2428755-458C-4EA8-A9BD-2F5B825E2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52" y="4908967"/>
                <a:ext cx="323850" cy="32385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 sz="1050"/>
              </a:p>
            </p:txBody>
          </p:sp>
          <p:cxnSp>
            <p:nvCxnSpPr>
              <p:cNvPr id="50" name="Gewinkelte Verbindung 49">
                <a:extLst>
                  <a:ext uri="{FF2B5EF4-FFF2-40B4-BE49-F238E27FC236}">
                    <a16:creationId xmlns:a16="http://schemas.microsoft.com/office/drawing/2014/main" xmlns="" id="{C9431692-5786-45FC-9704-8397CAC209D6}"/>
                  </a:ext>
                </a:extLst>
              </p:cNvPr>
              <p:cNvCxnSpPr>
                <a:cxnSpLocks/>
                <a:endCxn id="49" idx="4"/>
              </p:cNvCxnSpPr>
              <p:nvPr/>
            </p:nvCxnSpPr>
            <p:spPr>
              <a:xfrm rot="10800000">
                <a:off x="689978" y="5232817"/>
                <a:ext cx="1606753" cy="394440"/>
              </a:xfrm>
              <a:prstGeom prst="bentConnector2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Gewinkelte Verbindung 50">
                <a:extLst>
                  <a:ext uri="{FF2B5EF4-FFF2-40B4-BE49-F238E27FC236}">
                    <a16:creationId xmlns:a16="http://schemas.microsoft.com/office/drawing/2014/main" xmlns="" id="{0571209E-BE72-4957-9B04-EE3AC841B70E}"/>
                  </a:ext>
                </a:extLst>
              </p:cNvPr>
              <p:cNvCxnSpPr>
                <a:cxnSpLocks/>
                <a:stCxn id="49" idx="0"/>
              </p:cNvCxnSpPr>
              <p:nvPr/>
            </p:nvCxnSpPr>
            <p:spPr>
              <a:xfrm rot="5400000" flipH="1" flipV="1">
                <a:off x="1202231" y="4119457"/>
                <a:ext cx="277256" cy="1301765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xmlns="" id="{AFA9B2D5-C1E6-464A-8FCF-DEE487A24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191" y="1857756"/>
              <a:ext cx="540" cy="1651079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xmlns="" id="{31EB2650-F53B-4600-A6FF-3CCA72E0D16B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8" y="3508835"/>
              <a:ext cx="556973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xmlns="" id="{FFC8E588-D1A1-4985-A096-F315BD42A8D7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8" y="4213281"/>
              <a:ext cx="556973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xmlns="" id="{28ED9639-80EF-47B6-A54E-6A5414DD314C}"/>
                </a:ext>
              </a:extLst>
            </p:cNvPr>
            <p:cNvCxnSpPr>
              <a:cxnSpLocks/>
            </p:cNvCxnSpPr>
            <p:nvPr/>
          </p:nvCxnSpPr>
          <p:spPr>
            <a:xfrm>
              <a:off x="1784191" y="4210424"/>
              <a:ext cx="0" cy="1697278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xmlns="" id="{2A290C89-FF75-4FD4-B97C-1513F6901DC1}"/>
                </a:ext>
              </a:extLst>
            </p:cNvPr>
            <p:cNvGrpSpPr/>
            <p:nvPr/>
          </p:nvGrpSpPr>
          <p:grpSpPr>
            <a:xfrm flipH="1">
              <a:off x="6825567" y="1857749"/>
              <a:ext cx="556973" cy="3957455"/>
              <a:chOff x="739978" y="1791848"/>
              <a:chExt cx="611216" cy="4495067"/>
            </a:xfrm>
          </p:grpSpPr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xmlns="" id="{BD81D1EF-B226-4157-B983-9DD2029FE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1194" y="1791848"/>
                <a:ext cx="0" cy="1862575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xmlns="" id="{8BC1A4B1-6920-4D6B-9B9D-0F0751B51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78" y="3654423"/>
                <a:ext cx="611216" cy="0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xmlns="" id="{93183743-78E3-4CAF-930E-AEF31B6AF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78" y="4427475"/>
                <a:ext cx="611216" cy="0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xmlns="" id="{4F4D627D-2D15-4573-9001-24AB2DB89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1194" y="4424340"/>
                <a:ext cx="0" cy="1862575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xmlns="" id="{A6420368-1A76-4B48-9AD1-6FA808A3D7A4}"/>
                </a:ext>
              </a:extLst>
            </p:cNvPr>
            <p:cNvSpPr/>
            <p:nvPr/>
          </p:nvSpPr>
          <p:spPr>
            <a:xfrm>
              <a:off x="6808363" y="3544922"/>
              <a:ext cx="673849" cy="6597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>
                <a:rot lat="0" lon="5700000" rev="9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xmlns="" id="{EE623D29-C199-4700-A8B4-664AFB00E867}"/>
                </a:ext>
              </a:extLst>
            </p:cNvPr>
            <p:cNvSpPr/>
            <p:nvPr/>
          </p:nvSpPr>
          <p:spPr>
            <a:xfrm>
              <a:off x="1468790" y="3331197"/>
              <a:ext cx="293836" cy="956786"/>
            </a:xfrm>
            <a:prstGeom prst="rect">
              <a:avLst/>
            </a:prstGeom>
            <a:solidFill>
              <a:srgbClr val="F5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MFC</a:t>
              </a:r>
            </a:p>
          </p:txBody>
        </p:sp>
        <p:sp>
          <p:nvSpPr>
            <p:cNvPr id="63" name="Textfeld 146">
              <a:extLst>
                <a:ext uri="{FF2B5EF4-FFF2-40B4-BE49-F238E27FC236}">
                  <a16:creationId xmlns:a16="http://schemas.microsoft.com/office/drawing/2014/main" xmlns="" id="{06B4C044-9FC2-4A4C-A179-20E1F98DEAAC}"/>
                </a:ext>
              </a:extLst>
            </p:cNvPr>
            <p:cNvSpPr txBox="1"/>
            <p:nvPr/>
          </p:nvSpPr>
          <p:spPr>
            <a:xfrm>
              <a:off x="6061083" y="3473430"/>
              <a:ext cx="1193101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Butterfly </a:t>
              </a:r>
              <a:r>
                <a:rPr lang="de-DE" dirty="0" err="1"/>
                <a:t>valve</a:t>
              </a:r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 rot="10800000">
              <a:off x="3628528" y="2415645"/>
              <a:ext cx="1291254" cy="5286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>
                <a:rot lat="16800000" lon="0" rev="0"/>
              </a:camera>
              <a:lightRig rig="threePt" dir="t">
                <a:rot lat="0" lon="0" rev="0"/>
              </a:lightRig>
            </a:scene3d>
            <a:sp3d extrusionH="5334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  <p:sp>
          <p:nvSpPr>
            <p:cNvPr id="65" name="Textfeld 22"/>
            <p:cNvSpPr txBox="1"/>
            <p:nvPr/>
          </p:nvSpPr>
          <p:spPr>
            <a:xfrm>
              <a:off x="4590538" y="2545007"/>
              <a:ext cx="1068095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Substrate</a:t>
              </a:r>
            </a:p>
          </p:txBody>
        </p:sp>
        <p:sp>
          <p:nvSpPr>
            <p:cNvPr id="66" name="Rechteck 65"/>
            <p:cNvSpPr/>
            <p:nvPr/>
          </p:nvSpPr>
          <p:spPr>
            <a:xfrm>
              <a:off x="4057611" y="2704693"/>
              <a:ext cx="474291" cy="445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127000"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7" name="Pfeil nach rechts 66">
              <a:extLst>
                <a:ext uri="{FF2B5EF4-FFF2-40B4-BE49-F238E27FC236}">
                  <a16:creationId xmlns:a16="http://schemas.microsoft.com/office/drawing/2014/main" xmlns="" id="{28A005D9-CC38-406F-A345-47225667E8D3}"/>
                </a:ext>
              </a:extLst>
            </p:cNvPr>
            <p:cNvSpPr/>
            <p:nvPr/>
          </p:nvSpPr>
          <p:spPr>
            <a:xfrm>
              <a:off x="7501764" y="3676712"/>
              <a:ext cx="1043866" cy="408143"/>
            </a:xfrm>
            <a:prstGeom prst="rightArrow">
              <a:avLst/>
            </a:prstGeom>
            <a:solidFill>
              <a:srgbClr val="FCC834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68" name="Textfeld 150">
              <a:extLst>
                <a:ext uri="{FF2B5EF4-FFF2-40B4-BE49-F238E27FC236}">
                  <a16:creationId xmlns:a16="http://schemas.microsoft.com/office/drawing/2014/main" xmlns="" id="{2CE11716-9017-4F4A-9E76-2458479D2880}"/>
                </a:ext>
              </a:extLst>
            </p:cNvPr>
            <p:cNvSpPr txBox="1"/>
            <p:nvPr/>
          </p:nvSpPr>
          <p:spPr>
            <a:xfrm>
              <a:off x="7433936" y="3696166"/>
              <a:ext cx="1158009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Exhaust</a:t>
              </a:r>
              <a:endParaRPr lang="de-DE" dirty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1784732" y="-645275"/>
              <a:ext cx="5052224" cy="50520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16499984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0B311EFE-D258-9E79-8BEF-DDC1C4934FB6}"/>
              </a:ext>
            </a:extLst>
          </p:cNvPr>
          <p:cNvSpPr txBox="1"/>
          <p:nvPr/>
        </p:nvSpPr>
        <p:spPr>
          <a:xfrm>
            <a:off x="8593731" y="6219390"/>
            <a:ext cx="10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anose="02020603050405020304" pitchFamily="18" charset="0"/>
              </a:rPr>
              <a:t>Nils Schäfer</a:t>
            </a:r>
          </a:p>
        </p:txBody>
      </p:sp>
    </p:spTree>
    <p:extLst>
      <p:ext uri="{BB962C8B-B14F-4D97-AF65-F5344CB8AC3E}">
        <p14:creationId xmlns:p14="http://schemas.microsoft.com/office/powerpoint/2010/main" val="22646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dirty="0"/>
              <a:t>Nb</a:t>
            </a:r>
            <a:r>
              <a:rPr lang="en-US" cap="none" baseline="-25000" dirty="0"/>
              <a:t>3</a:t>
            </a:r>
            <a:r>
              <a:rPr lang="en-US" cap="none" dirty="0"/>
              <a:t>Sn cavity roadmap</a:t>
            </a:r>
            <a:endParaRPr lang="de-DE" cap="non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09CA-F0E9-48B5-8B72-DE898D86ED75}" type="datetime1">
              <a:rPr lang="de-DE" smtClean="0"/>
              <a:t>02.12.2024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49057" y="1594028"/>
            <a:ext cx="10800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Optimization of the sputtering parameters (sputter power, substrate temperature, etc.) on fused silica substrate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Adaptation of the growth parameters (further optimization of growth temperature etc.) for copper substrate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Upscaling of the sputtering process to the cavity geometry: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GB" dirty="0"/>
              <a:t>Optimizing the sputtering parameters for the new (larger) sputtering chamber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GB" dirty="0"/>
              <a:t>Design and production of the mini double ring magnetron for cavity sputtering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GB" dirty="0"/>
              <a:t>Inner coating of Cu cavities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A7B554-44C1-AEBC-8BAE-9C2F21DCD32A}"/>
              </a:ext>
            </a:extLst>
          </p:cNvPr>
          <p:cNvSpPr txBox="1"/>
          <p:nvPr/>
        </p:nvSpPr>
        <p:spPr>
          <a:xfrm>
            <a:off x="491664" y="4630948"/>
            <a:ext cx="1136433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N. Schäfer, N. </a:t>
            </a:r>
            <a:r>
              <a:rPr lang="en-US" sz="1200" dirty="0" err="1"/>
              <a:t>Karabas</a:t>
            </a:r>
            <a:r>
              <a:rPr lang="en-US" sz="1200" dirty="0"/>
              <a:t>, J. P. </a:t>
            </a:r>
            <a:r>
              <a:rPr lang="en-US" sz="1200" dirty="0" err="1"/>
              <a:t>Palakkal</a:t>
            </a:r>
            <a:r>
              <a:rPr lang="en-US" sz="1200" dirty="0"/>
              <a:t>, S. </a:t>
            </a:r>
            <a:r>
              <a:rPr lang="en-US" sz="1200" dirty="0" err="1"/>
              <a:t>Petzold</a:t>
            </a:r>
            <a:r>
              <a:rPr lang="en-US" sz="1200" dirty="0"/>
              <a:t>, M. Major, N. </a:t>
            </a:r>
            <a:r>
              <a:rPr lang="en-US" sz="1200" dirty="0" err="1"/>
              <a:t>Pietralla</a:t>
            </a:r>
            <a:r>
              <a:rPr lang="en-US" sz="1200" dirty="0"/>
              <a:t>, and L. Alff, </a:t>
            </a:r>
            <a:r>
              <a:rPr lang="en-US" sz="1200" b="1" dirty="0"/>
              <a:t>Kinetically induced low-temperature synthesis of Nb</a:t>
            </a:r>
            <a:r>
              <a:rPr lang="en-US" sz="1200" b="1" baseline="-25000" dirty="0"/>
              <a:t>3</a:t>
            </a:r>
            <a:r>
              <a:rPr lang="en-US" sz="1200" b="1" dirty="0"/>
              <a:t>Sn thin films, </a:t>
            </a:r>
            <a:r>
              <a:rPr lang="en-US" sz="1200" dirty="0"/>
              <a:t>J. Appl. Phys. </a:t>
            </a:r>
            <a:r>
              <a:rPr lang="en-US" sz="1200" b="1" dirty="0"/>
              <a:t>128</a:t>
            </a:r>
            <a:r>
              <a:rPr lang="en-US" sz="1200" dirty="0"/>
              <a:t>, 133902 (2020)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E. </a:t>
            </a:r>
            <a:r>
              <a:rPr lang="en-US" sz="1200" dirty="0" err="1"/>
              <a:t>Barzi</a:t>
            </a:r>
            <a:r>
              <a:rPr lang="en-US" sz="1200" dirty="0"/>
              <a:t>, B. C. </a:t>
            </a:r>
            <a:r>
              <a:rPr lang="en-US" sz="1200" dirty="0" err="1"/>
              <a:t>Barish</a:t>
            </a:r>
            <a:r>
              <a:rPr lang="en-US" sz="1200" dirty="0"/>
              <a:t>, R. A. Rimmer, A. Valente-Feliciano, C. M. Rey, W.A. Barletta, E. </a:t>
            </a:r>
            <a:r>
              <a:rPr lang="en-US" sz="1200" dirty="0" err="1"/>
              <a:t>Nanni</a:t>
            </a:r>
            <a:r>
              <a:rPr lang="en-US" sz="1200" dirty="0"/>
              <a:t>, M. Nasr, M. Ross, M. Schneider, S. Tantawi, P. B. </a:t>
            </a:r>
            <a:r>
              <a:rPr lang="en-US" sz="1200" dirty="0" err="1"/>
              <a:t>Welander</a:t>
            </a:r>
            <a:r>
              <a:rPr lang="en-US" sz="1200" dirty="0"/>
              <a:t>, E. I. </a:t>
            </a:r>
            <a:r>
              <a:rPr lang="en-US" sz="1200" dirty="0" err="1"/>
              <a:t>Simakov</a:t>
            </a:r>
            <a:r>
              <a:rPr lang="en-US" sz="1200" dirty="0"/>
              <a:t>, I. O. </a:t>
            </a:r>
            <a:r>
              <a:rPr lang="en-US" sz="1200" dirty="0" err="1"/>
              <a:t>Usov</a:t>
            </a:r>
            <a:r>
              <a:rPr lang="en-US" sz="1200" dirty="0"/>
              <a:t>, L. Alff, N. </a:t>
            </a:r>
            <a:r>
              <a:rPr lang="en-US" sz="1200" dirty="0" err="1"/>
              <a:t>Karabas</a:t>
            </a:r>
            <a:r>
              <a:rPr lang="en-US" sz="1200" dirty="0"/>
              <a:t>, M. Major, J. P. </a:t>
            </a:r>
            <a:r>
              <a:rPr lang="en-US" sz="1200" dirty="0" err="1"/>
              <a:t>Palakkal</a:t>
            </a:r>
            <a:r>
              <a:rPr lang="en-US" sz="1200" dirty="0"/>
              <a:t>, S. </a:t>
            </a:r>
            <a:r>
              <a:rPr lang="en-US" sz="1200" dirty="0" err="1"/>
              <a:t>Petzold</a:t>
            </a:r>
            <a:r>
              <a:rPr lang="en-US" sz="1200" dirty="0"/>
              <a:t>, N. </a:t>
            </a:r>
            <a:r>
              <a:rPr lang="en-US" sz="1200" dirty="0" err="1"/>
              <a:t>Pietralla</a:t>
            </a:r>
            <a:r>
              <a:rPr lang="en-US" sz="1200" dirty="0"/>
              <a:t>, N. Schäfer, A. Kikuchi, H. </a:t>
            </a:r>
            <a:r>
              <a:rPr lang="en-US" sz="1200" dirty="0" err="1"/>
              <a:t>Hayano</a:t>
            </a:r>
            <a:r>
              <a:rPr lang="en-US" sz="1200" dirty="0"/>
              <a:t>, H. Ito, S. </a:t>
            </a:r>
            <a:r>
              <a:rPr lang="en-US" sz="1200" dirty="0" err="1"/>
              <a:t>Kashiwaji</a:t>
            </a:r>
            <a:r>
              <a:rPr lang="en-US" sz="1200" dirty="0"/>
              <a:t>, H. </a:t>
            </a:r>
            <a:r>
              <a:rPr lang="en-US" sz="1200" dirty="0" err="1"/>
              <a:t>Monjushiro</a:t>
            </a:r>
            <a:r>
              <a:rPr lang="en-US" sz="1200" dirty="0"/>
              <a:t>, H. Hama, F. Hona, K. </a:t>
            </a:r>
            <a:r>
              <a:rPr lang="en-US" sz="1200" dirty="0" err="1"/>
              <a:t>Umemori</a:t>
            </a:r>
            <a:r>
              <a:rPr lang="en-US" sz="1200" dirty="0"/>
              <a:t>, K. Takahashi, T. Takahashi, Y. Kondo, K. </a:t>
            </a:r>
            <a:r>
              <a:rPr lang="en-US" sz="1200" dirty="0" err="1"/>
              <a:t>Yamakawa</a:t>
            </a:r>
            <a:r>
              <a:rPr lang="en-US" sz="1200" dirty="0"/>
              <a:t>, K. Kon, T. Kubo, </a:t>
            </a:r>
            <a:r>
              <a:rPr lang="en-US" sz="1200" b="1" dirty="0"/>
              <a:t>An Impartial Perspective for Superconducting Nb</a:t>
            </a:r>
            <a:r>
              <a:rPr lang="en-US" sz="1200" b="1" baseline="-25000" dirty="0"/>
              <a:t>3</a:t>
            </a:r>
            <a:r>
              <a:rPr lang="en-US" sz="1200" b="1" dirty="0"/>
              <a:t>Sn coated Copper RF Cavities for Future Accelerators, </a:t>
            </a:r>
            <a:r>
              <a:rPr lang="en-US" sz="1200" dirty="0"/>
              <a:t>arXiv:2203.09718 [</a:t>
            </a:r>
            <a:r>
              <a:rPr lang="en-US" sz="1200" dirty="0" err="1"/>
              <a:t>physics.acc-ph</a:t>
            </a:r>
            <a:r>
              <a:rPr lang="en-US" sz="1200" dirty="0"/>
              <a:t>] (2022)</a:t>
            </a:r>
          </a:p>
          <a:p>
            <a:r>
              <a:rPr lang="en-US" sz="1200" dirty="0"/>
              <a:t>N. Schäfer, D. </a:t>
            </a:r>
            <a:r>
              <a:rPr lang="en-US" sz="1200" dirty="0" err="1"/>
              <a:t>Günzing</a:t>
            </a:r>
            <a:r>
              <a:rPr lang="en-US" sz="1200" dirty="0"/>
              <a:t>, T. Jiang, N. </a:t>
            </a:r>
            <a:r>
              <a:rPr lang="en-US" sz="1200" dirty="0" err="1"/>
              <a:t>Karabas</a:t>
            </a:r>
            <a:r>
              <a:rPr lang="en-US" sz="1200" dirty="0"/>
              <a:t>; A. Arzumanov, D. Motta-Meira, K. </a:t>
            </a:r>
            <a:r>
              <a:rPr lang="en-US" sz="1200" dirty="0" err="1"/>
              <a:t>Ollefs</a:t>
            </a:r>
            <a:r>
              <a:rPr lang="en-US" sz="1200" dirty="0"/>
              <a:t>, P. </a:t>
            </a:r>
            <a:r>
              <a:rPr lang="en-US" sz="1200" dirty="0" err="1"/>
              <a:t>Komissinskiy</a:t>
            </a:r>
            <a:r>
              <a:rPr lang="en-US" sz="1200" dirty="0"/>
              <a:t>, M. Major, M. Arnold, N. </a:t>
            </a:r>
            <a:r>
              <a:rPr lang="en-US" sz="1200" dirty="0" err="1"/>
              <a:t>Pietralla</a:t>
            </a:r>
            <a:r>
              <a:rPr lang="en-US" sz="1200" dirty="0"/>
              <a:t>, H. Wende, L. Molina-Luna, D. </a:t>
            </a:r>
            <a:r>
              <a:rPr lang="en-US" sz="1200" dirty="0" err="1"/>
              <a:t>Lützenkirchen</a:t>
            </a:r>
            <a:r>
              <a:rPr lang="en-US" sz="1200" dirty="0"/>
              <a:t>-Hecht, L. Alff, </a:t>
            </a:r>
            <a:r>
              <a:rPr lang="en-US" sz="1200" b="1" dirty="0"/>
              <a:t>Role of kinetic energy on Nb</a:t>
            </a:r>
            <a:r>
              <a:rPr lang="en-US" sz="1200" b="1" baseline="-25000" dirty="0"/>
              <a:t>3</a:t>
            </a:r>
            <a:r>
              <a:rPr lang="en-US" sz="1200" b="1" dirty="0"/>
              <a:t>Sn thin films by low-temperature co-sputtering, </a:t>
            </a:r>
            <a:r>
              <a:rPr lang="en-US" sz="1200" dirty="0"/>
              <a:t>J. Appl. Phys. </a:t>
            </a:r>
            <a:r>
              <a:rPr lang="en-US" sz="1200" b="1" dirty="0"/>
              <a:t>134</a:t>
            </a:r>
            <a:r>
              <a:rPr lang="en-US" sz="1200" dirty="0"/>
              <a:t>, 043903 (2023)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83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U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001A"/>
      </a:accent1>
      <a:accent2>
        <a:srgbClr val="004E8A"/>
      </a:accent2>
      <a:accent3>
        <a:srgbClr val="009CDA"/>
      </a:accent3>
      <a:accent4>
        <a:srgbClr val="00689D"/>
      </a:accent4>
      <a:accent5>
        <a:srgbClr val="B5B5B5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1135</Words>
  <Application>Microsoft Office PowerPoint</Application>
  <PresentationFormat>Breitbild</PresentationFormat>
  <Paragraphs>230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Arial Black</vt:lpstr>
      <vt:lpstr>Calibri</vt:lpstr>
      <vt:lpstr>MS Reference Sans Serif</vt:lpstr>
      <vt:lpstr>Symbol</vt:lpstr>
      <vt:lpstr>Times New Roman</vt:lpstr>
      <vt:lpstr>Wingdings</vt:lpstr>
      <vt:lpstr>Template</vt:lpstr>
      <vt:lpstr>mERLin: materials enhanced ERL for increased sustainability</vt:lpstr>
      <vt:lpstr>BMBF project plan / funding </vt:lpstr>
      <vt:lpstr>BMBF project plan / funding </vt:lpstr>
      <vt:lpstr>Novel dual target sputtering process for energy-efficient SRF technology</vt:lpstr>
      <vt:lpstr>Possible superconducting materials for RF cavities</vt:lpstr>
      <vt:lpstr>Nb-Sn phase diagram</vt:lpstr>
      <vt:lpstr>Challenge: Vapor-pressure of Sn</vt:lpstr>
      <vt:lpstr>TU Darmstadt approach: Nb3Sn co-sputtering </vt:lpstr>
      <vt:lpstr>Nb3Sn cavity roadmap</vt:lpstr>
      <vt:lpstr>Physical properties of Nb3Sn films grown on Cu – conclusions</vt:lpstr>
      <vt:lpstr>Upscaling to copper cavities</vt:lpstr>
      <vt:lpstr>Upscaling to copper cavities</vt:lpstr>
      <vt:lpstr>Upscaling to copper cavities</vt:lpstr>
      <vt:lpstr>Nb3Sn sputtered on substrates of fused silica, sapphire and copper at 500 ◦C to investigate the impact of substrate </vt:lpstr>
      <vt:lpstr>From the TOSCA collaboration</vt:lpstr>
      <vt:lpstr>PowerPoint-Präsentation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2023-05-22T13:08:19Z</dcterms:created>
  <dcterms:modified xsi:type="dcterms:W3CDTF">2024-12-02T08:40:52Z</dcterms:modified>
</cp:coreProperties>
</file>