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2"/>
  </p:notesMasterIdLst>
  <p:sldIdLst>
    <p:sldId id="256" r:id="rId2"/>
    <p:sldId id="257" r:id="rId3"/>
    <p:sldId id="259" r:id="rId4"/>
    <p:sldId id="413" r:id="rId5"/>
    <p:sldId id="417" r:id="rId6"/>
    <p:sldId id="416" r:id="rId7"/>
    <p:sldId id="414" r:id="rId8"/>
    <p:sldId id="263" r:id="rId9"/>
    <p:sldId id="260" r:id="rId10"/>
    <p:sldId id="258" r:id="rId11"/>
  </p:sldIdLst>
  <p:sldSz cx="12192000" cy="6858000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0" autoAdjust="0"/>
  </p:normalViewPr>
  <p:slideViewPr>
    <p:cSldViewPr snapToGrid="0">
      <p:cViewPr varScale="1">
        <p:scale>
          <a:sx n="105" d="100"/>
          <a:sy n="105" d="100"/>
        </p:scale>
        <p:origin x="19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20B33D-2B65-41A9-8AE9-632780BC1C83}" type="datetimeFigureOut">
              <a:rPr lang="de-DE" smtClean="0"/>
              <a:t>01.12.2024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BDAF82-C004-4893-AAA9-39027589D6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8832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1nm Nb2O5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easily</a:t>
            </a:r>
            <a:r>
              <a:rPr lang="de-DE" dirty="0"/>
              <a:t> </a:t>
            </a:r>
            <a:r>
              <a:rPr lang="de-DE" dirty="0" err="1"/>
              <a:t>saturate</a:t>
            </a:r>
            <a:r>
              <a:rPr lang="de-DE" dirty="0"/>
              <a:t> </a:t>
            </a:r>
            <a:r>
              <a:rPr lang="de-DE" dirty="0" err="1"/>
              <a:t>several</a:t>
            </a:r>
            <a:r>
              <a:rPr lang="de-DE" dirty="0"/>
              <a:t> </a:t>
            </a:r>
            <a:r>
              <a:rPr lang="de-DE" dirty="0" err="1"/>
              <a:t>hundred</a:t>
            </a:r>
            <a:r>
              <a:rPr lang="de-DE" dirty="0"/>
              <a:t> </a:t>
            </a:r>
            <a:r>
              <a:rPr lang="de-DE" dirty="0" err="1"/>
              <a:t>nm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Nb</a:t>
            </a:r>
            <a:r>
              <a:rPr lang="de-DE" dirty="0"/>
              <a:t>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D1A37-61C4-4441-9F4F-AB80AEADC83C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8680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UHH-Logo" descr="Logo der Universität Hamburg">
            <a:extLst>
              <a:ext uri="{FF2B5EF4-FFF2-40B4-BE49-F238E27FC236}">
                <a16:creationId xmlns:a16="http://schemas.microsoft.com/office/drawing/2014/main" id="{7B0EE754-E1E0-A5A0-D9D1-3B741E903E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82" y="0"/>
            <a:ext cx="3461329" cy="1604797"/>
          </a:xfrm>
          <a:prstGeom prst="rect">
            <a:avLst/>
          </a:prstGeom>
        </p:spPr>
      </p:pic>
      <p:sp>
        <p:nvSpPr>
          <p:cNvPr id="2" name="Titel">
            <a:extLst>
              <a:ext uri="{FF2B5EF4-FFF2-40B4-BE49-F238E27FC236}">
                <a16:creationId xmlns:a16="http://schemas.microsoft.com/office/drawing/2014/main" id="{212D9A33-9A12-B80E-DCB8-72E1ADC3E8A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7381" y="4435307"/>
            <a:ext cx="6432715" cy="625877"/>
          </a:xfrm>
        </p:spPr>
        <p:txBody>
          <a:bodyPr wrap="square" lIns="0" anchor="b" anchorCtr="0">
            <a:spAutoFit/>
          </a:bodyPr>
          <a:lstStyle>
            <a:lvl1pPr algn="l">
              <a:lnSpc>
                <a:spcPct val="100000"/>
              </a:lnSpc>
              <a:defRPr sz="3467"/>
            </a:lvl1pPr>
          </a:lstStyle>
          <a:p>
            <a:r>
              <a:rPr lang="de-DE" dirty="0"/>
              <a:t>Titel der Präsentation</a:t>
            </a:r>
          </a:p>
        </p:txBody>
      </p:sp>
      <p:sp>
        <p:nvSpPr>
          <p:cNvPr id="11" name="Person">
            <a:extLst>
              <a:ext uri="{FF2B5EF4-FFF2-40B4-BE49-F238E27FC236}">
                <a16:creationId xmlns:a16="http://schemas.microsoft.com/office/drawing/2014/main" id="{D42A4AC9-20EE-7518-5501-9C75AFE90B6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7380" y="5445224"/>
            <a:ext cx="6432715" cy="473195"/>
          </a:xfrm>
        </p:spPr>
        <p:txBody>
          <a:bodyPr wrap="square" lIns="0" tIns="36000" bIns="36000" anchor="b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133" b="1" i="0">
                <a:solidFill>
                  <a:schemeClr val="accent2"/>
                </a:solidFill>
                <a:latin typeface="TheSans UHH" panose="020B0502050302020203" pitchFamily="34" charset="77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de-DE" dirty="0"/>
              <a:t>(Titel) Vorname Nachname</a:t>
            </a:r>
          </a:p>
        </p:txBody>
      </p:sp>
      <p:sp>
        <p:nvSpPr>
          <p:cNvPr id="7" name="Datum">
            <a:extLst>
              <a:ext uri="{FF2B5EF4-FFF2-40B4-BE49-F238E27FC236}">
                <a16:creationId xmlns:a16="http://schemas.microsoft.com/office/drawing/2014/main" id="{FCBF30C3-33D1-752C-FC76-BA17BF1B521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2132" y="5829267"/>
            <a:ext cx="6432715" cy="575733"/>
          </a:xfrm>
        </p:spPr>
        <p:txBody>
          <a:bodyPr>
            <a:normAutofit/>
          </a:bodyPr>
          <a:lstStyle>
            <a:lvl1pPr marL="0" indent="0">
              <a:buNone/>
              <a:defRPr sz="2133" b="0" i="0">
                <a:latin typeface="+mn-lt"/>
              </a:defRPr>
            </a:lvl1pPr>
          </a:lstStyle>
          <a:p>
            <a:pPr lvl="0"/>
            <a:r>
              <a:rPr lang="de-DE" dirty="0"/>
              <a:t>Datum</a:t>
            </a:r>
          </a:p>
        </p:txBody>
      </p:sp>
      <p:sp>
        <p:nvSpPr>
          <p:cNvPr id="10" name="Bildplatzhalter">
            <a:extLst>
              <a:ext uri="{FF2B5EF4-FFF2-40B4-BE49-F238E27FC236}">
                <a16:creationId xmlns:a16="http://schemas.microsoft.com/office/drawing/2014/main" id="{905ACCED-057A-5F1D-E5CC-5F73BBA4A6C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55019" y="0"/>
            <a:ext cx="4642923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einfügen und mit Alternativtext versehen</a:t>
            </a:r>
          </a:p>
        </p:txBody>
      </p:sp>
      <p:sp>
        <p:nvSpPr>
          <p:cNvPr id="6" name="Copyright">
            <a:extLst>
              <a:ext uri="{FF2B5EF4-FFF2-40B4-BE49-F238E27FC236}">
                <a16:creationId xmlns:a16="http://schemas.microsoft.com/office/drawing/2014/main" id="{0E1FD2E4-6DF4-BF5A-4349-163545BE0B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70032" y="6539901"/>
            <a:ext cx="627910" cy="318100"/>
          </a:xfrm>
          <a:solidFill>
            <a:schemeClr val="bg1">
              <a:alpha val="75000"/>
            </a:schemeClr>
          </a:solidFill>
        </p:spPr>
        <p:txBody>
          <a:bodyPr wrap="none" lIns="72000" rIns="72000" anchor="b" anchorCtr="0">
            <a:spAutoFit/>
          </a:bodyPr>
          <a:lstStyle>
            <a:lvl1pPr marL="0" indent="0" algn="r">
              <a:buNone/>
              <a:defRPr sz="1467">
                <a:solidFill>
                  <a:schemeClr val="tx1"/>
                </a:solidFill>
              </a:defRPr>
            </a:lvl1pPr>
            <a:lvl2pPr marL="609585" indent="0">
              <a:buNone/>
              <a:defRPr>
                <a:solidFill>
                  <a:schemeClr val="tx1"/>
                </a:solidFill>
              </a:defRPr>
            </a:lvl2pPr>
            <a:lvl3pPr marL="1219170" indent="0">
              <a:buNone/>
              <a:defRPr>
                <a:solidFill>
                  <a:schemeClr val="tx1"/>
                </a:solidFill>
              </a:defRPr>
            </a:lvl3pPr>
            <a:lvl4pPr marL="1828754" indent="0">
              <a:buNone/>
              <a:defRPr>
                <a:solidFill>
                  <a:schemeClr val="tx1"/>
                </a:solidFill>
              </a:defRPr>
            </a:lvl4pPr>
            <a:lvl5pPr marL="2438339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Foto: </a:t>
            </a:r>
          </a:p>
        </p:txBody>
      </p:sp>
    </p:spTree>
    <p:extLst>
      <p:ext uri="{BB962C8B-B14F-4D97-AF65-F5344CB8AC3E}">
        <p14:creationId xmlns:p14="http://schemas.microsoft.com/office/powerpoint/2010/main" val="4168555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(blau/weiß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">
            <a:extLst>
              <a:ext uri="{FF2B5EF4-FFF2-40B4-BE49-F238E27FC236}">
                <a16:creationId xmlns:a16="http://schemas.microsoft.com/office/drawing/2014/main" id="{5AFF9095-81B9-BCB9-F995-76D7A95EC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46771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solidFill>
                <a:schemeClr val="bg1"/>
              </a:solidFill>
            </a:endParaRPr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F30FE764-F7B3-C3A0-BE17-FF59C3C4F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">
            <a:extLst>
              <a:ext uri="{FF2B5EF4-FFF2-40B4-BE49-F238E27FC236}">
                <a16:creationId xmlns:a16="http://schemas.microsoft.com/office/drawing/2014/main" id="{B54A2940-BCB3-827D-5062-53A2A8B1B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509183"/>
            <a:ext cx="8256488" cy="3167956"/>
          </a:xfrm>
        </p:spPr>
        <p:txBody>
          <a:bodyPr lIns="0"/>
          <a:lstStyle>
            <a:lvl1pPr>
              <a:lnSpc>
                <a:spcPct val="11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1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lnSpc>
                <a:spcPct val="11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Foliennummernplatzhalter">
            <a:extLst>
              <a:ext uri="{FF2B5EF4-FFF2-40B4-BE49-F238E27FC236}">
                <a16:creationId xmlns:a16="http://schemas.microsoft.com/office/drawing/2014/main" id="{BCE49DE1-412F-9551-E6D9-B0052C749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2880" y="6155943"/>
            <a:ext cx="937320" cy="366183"/>
          </a:xfrm>
          <a:prstGeom prst="rect">
            <a:avLst/>
          </a:prstGeom>
        </p:spPr>
        <p:txBody>
          <a:bodyPr/>
          <a:lstStyle/>
          <a:p>
            <a:fld id="{88F09C5C-329B-436A-BC5B-770103F3AD3F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">
            <a:extLst>
              <a:ext uri="{FF2B5EF4-FFF2-40B4-BE49-F238E27FC236}">
                <a16:creationId xmlns:a16="http://schemas.microsoft.com/office/drawing/2014/main" id="{1A332F47-736B-CDE0-6752-F10D3D68B9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15947" y="6153346"/>
            <a:ext cx="1330491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DF1C7F1D-CE37-4FF7-93E5-32E96F860F71}" type="datetimeFigureOut">
              <a:rPr lang="de-DE" smtClean="0"/>
              <a:t>01.12.2024</a:t>
            </a:fld>
            <a:endParaRPr lang="de-DE"/>
          </a:p>
        </p:txBody>
      </p:sp>
      <p:sp>
        <p:nvSpPr>
          <p:cNvPr id="6" name="Fußzeilenplatzhalter">
            <a:extLst>
              <a:ext uri="{FF2B5EF4-FFF2-40B4-BE49-F238E27FC236}">
                <a16:creationId xmlns:a16="http://schemas.microsoft.com/office/drawing/2014/main" id="{5C11D619-E32A-2CEE-9965-9C829412BC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56107" y="6153347"/>
            <a:ext cx="3826768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4220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 (mit schmalem 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>
            <a:extLst>
              <a:ext uri="{FF2B5EF4-FFF2-40B4-BE49-F238E27FC236}">
                <a16:creationId xmlns:a16="http://schemas.microsoft.com/office/drawing/2014/main" id="{022CAA55-EBA8-B65A-0AFD-E54B4AB91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452670"/>
            <a:ext cx="6624307" cy="767788"/>
          </a:xfrm>
        </p:spPr>
        <p:txBody>
          <a:bodyPr lIns="0"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">
            <a:extLst>
              <a:ext uri="{FF2B5EF4-FFF2-40B4-BE49-F238E27FC236}">
                <a16:creationId xmlns:a16="http://schemas.microsoft.com/office/drawing/2014/main" id="{2C284ADE-10D9-51D8-79D6-838CA15619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800" y="1509184"/>
            <a:ext cx="6144253" cy="3937000"/>
          </a:xfrm>
        </p:spPr>
        <p:txBody>
          <a:bodyPr l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Bildplatzhalter">
            <a:extLst>
              <a:ext uri="{FF2B5EF4-FFF2-40B4-BE49-F238E27FC236}">
                <a16:creationId xmlns:a16="http://schemas.microsoft.com/office/drawing/2014/main" id="{C35977E2-0412-120B-2CE6-634B43C86E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59869" y="0"/>
            <a:ext cx="4642577" cy="685800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einfügen und mit Alternativtext versehen</a:t>
            </a:r>
          </a:p>
        </p:txBody>
      </p:sp>
      <p:sp>
        <p:nvSpPr>
          <p:cNvPr id="8" name="Copyright">
            <a:extLst>
              <a:ext uri="{FF2B5EF4-FFF2-40B4-BE49-F238E27FC236}">
                <a16:creationId xmlns:a16="http://schemas.microsoft.com/office/drawing/2014/main" id="{36C21B6C-1199-7410-D70C-DF13D6B43E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61266" y="6539900"/>
            <a:ext cx="1036676" cy="318100"/>
          </a:xfrm>
          <a:solidFill>
            <a:schemeClr val="bg1">
              <a:alpha val="75000"/>
            </a:schemeClr>
          </a:solidFill>
        </p:spPr>
        <p:txBody>
          <a:bodyPr wrap="none" lIns="72000" rIns="72000" anchor="b" anchorCtr="0">
            <a:spAutoFit/>
          </a:bodyPr>
          <a:lstStyle>
            <a:lvl1pPr marL="0" indent="0" algn="r">
              <a:buNone/>
              <a:defRPr sz="1467">
                <a:solidFill>
                  <a:schemeClr val="tx1"/>
                </a:solidFill>
              </a:defRPr>
            </a:lvl1pPr>
            <a:lvl2pPr marL="609585" indent="0">
              <a:buNone/>
              <a:defRPr>
                <a:solidFill>
                  <a:schemeClr val="tx1"/>
                </a:solidFill>
              </a:defRPr>
            </a:lvl2pPr>
            <a:lvl3pPr marL="1219170" indent="0">
              <a:buNone/>
              <a:defRPr>
                <a:solidFill>
                  <a:schemeClr val="tx1"/>
                </a:solidFill>
              </a:defRPr>
            </a:lvl3pPr>
            <a:lvl4pPr marL="1828754" indent="0">
              <a:buNone/>
              <a:defRPr>
                <a:solidFill>
                  <a:schemeClr val="tx1"/>
                </a:solidFill>
              </a:defRPr>
            </a:lvl4pPr>
            <a:lvl5pPr marL="2438339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Foto: UHH</a:t>
            </a:r>
          </a:p>
        </p:txBody>
      </p:sp>
      <p:sp>
        <p:nvSpPr>
          <p:cNvPr id="6" name="Foliennummernplatzhalter">
            <a:extLst>
              <a:ext uri="{FF2B5EF4-FFF2-40B4-BE49-F238E27FC236}">
                <a16:creationId xmlns:a16="http://schemas.microsoft.com/office/drawing/2014/main" id="{338EC3EA-D4DA-303C-806E-472FC6B32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82875" y="6153346"/>
            <a:ext cx="877325" cy="36618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88F09C5C-329B-436A-BC5B-770103F3AD3F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">
            <a:extLst>
              <a:ext uri="{FF2B5EF4-FFF2-40B4-BE49-F238E27FC236}">
                <a16:creationId xmlns:a16="http://schemas.microsoft.com/office/drawing/2014/main" id="{9AAC19B7-37FD-AA89-39AA-F7DF9419D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15947" y="6153346"/>
            <a:ext cx="1330491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DF1C7F1D-CE37-4FF7-93E5-32E96F860F71}" type="datetimeFigureOut">
              <a:rPr lang="de-DE" smtClean="0"/>
              <a:t>01.12.2024</a:t>
            </a:fld>
            <a:endParaRPr lang="de-DE"/>
          </a:p>
        </p:txBody>
      </p:sp>
      <p:sp>
        <p:nvSpPr>
          <p:cNvPr id="5" name="Fußzeilenplatzhalter">
            <a:extLst>
              <a:ext uri="{FF2B5EF4-FFF2-40B4-BE49-F238E27FC236}">
                <a16:creationId xmlns:a16="http://schemas.microsoft.com/office/drawing/2014/main" id="{4BFEEC7F-37CA-96F1-CC3A-8A300A1C2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56107" y="6153347"/>
            <a:ext cx="3826768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8144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und Inhalt (mit breitem Foto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">
            <a:extLst>
              <a:ext uri="{FF2B5EF4-FFF2-40B4-BE49-F238E27FC236}">
                <a16:creationId xmlns:a16="http://schemas.microsoft.com/office/drawing/2014/main" id="{E58634C5-D0B6-1717-8CE0-5AE7DF487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2544" y="6155943"/>
            <a:ext cx="937320" cy="3661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8F09C5C-329B-436A-BC5B-770103F3AD3F}" type="slidenum">
              <a:rPr lang="de-DE" smtClean="0"/>
              <a:t>‹Nr.›</a:t>
            </a:fld>
            <a:endParaRPr lang="de-DE"/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022CAA55-EBA8-B65A-0AFD-E54B4AB913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452670"/>
            <a:ext cx="3743987" cy="767788"/>
          </a:xfr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3" name="Inhaltsplatzhalter">
            <a:extLst>
              <a:ext uri="{FF2B5EF4-FFF2-40B4-BE49-F238E27FC236}">
                <a16:creationId xmlns:a16="http://schemas.microsoft.com/office/drawing/2014/main" id="{2C284ADE-10D9-51D8-79D6-838CA15619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800" y="1509184"/>
            <a:ext cx="3743987" cy="3937000"/>
          </a:xfrm>
        </p:spPr>
        <p:txBody>
          <a:bodyPr lIns="0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Bildplatzhalter">
            <a:extLst>
              <a:ext uri="{FF2B5EF4-FFF2-40B4-BE49-F238E27FC236}">
                <a16:creationId xmlns:a16="http://schemas.microsoft.com/office/drawing/2014/main" id="{C35977E2-0412-120B-2CE6-634B43C86E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56668" y="0"/>
            <a:ext cx="7535729" cy="685800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einfügen und mit Alternativtext versehen</a:t>
            </a:r>
          </a:p>
        </p:txBody>
      </p:sp>
      <p:sp>
        <p:nvSpPr>
          <p:cNvPr id="8" name="Copyright">
            <a:extLst>
              <a:ext uri="{FF2B5EF4-FFF2-40B4-BE49-F238E27FC236}">
                <a16:creationId xmlns:a16="http://schemas.microsoft.com/office/drawing/2014/main" id="{6F379341-4B7C-56ED-E5CE-3AF27C9C07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61266" y="6539901"/>
            <a:ext cx="1036676" cy="318100"/>
          </a:xfrm>
          <a:solidFill>
            <a:schemeClr val="tx1">
              <a:alpha val="75000"/>
            </a:schemeClr>
          </a:solidFill>
        </p:spPr>
        <p:txBody>
          <a:bodyPr wrap="none" lIns="72000" rIns="72000" anchor="b" anchorCtr="0">
            <a:spAutoFit/>
          </a:bodyPr>
          <a:lstStyle>
            <a:lvl1pPr marL="0" indent="0" algn="r">
              <a:buNone/>
              <a:defRPr sz="1467">
                <a:solidFill>
                  <a:schemeClr val="bg1"/>
                </a:solidFill>
              </a:defRPr>
            </a:lvl1pPr>
            <a:lvl2pPr marL="609585" indent="0">
              <a:buNone/>
              <a:defRPr>
                <a:solidFill>
                  <a:schemeClr val="tx1"/>
                </a:solidFill>
              </a:defRPr>
            </a:lvl2pPr>
            <a:lvl3pPr marL="1219170" indent="0">
              <a:buNone/>
              <a:defRPr>
                <a:solidFill>
                  <a:schemeClr val="tx1"/>
                </a:solidFill>
              </a:defRPr>
            </a:lvl3pPr>
            <a:lvl4pPr marL="1828754" indent="0">
              <a:buNone/>
              <a:defRPr>
                <a:solidFill>
                  <a:schemeClr val="tx1"/>
                </a:solidFill>
              </a:defRPr>
            </a:lvl4pPr>
            <a:lvl5pPr marL="2438339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Foto: UHH</a:t>
            </a:r>
          </a:p>
        </p:txBody>
      </p:sp>
      <p:pic>
        <p:nvPicPr>
          <p:cNvPr id="9" name="UHH-Logo">
            <a:extLst>
              <a:ext uri="{FF2B5EF4-FFF2-40B4-BE49-F238E27FC236}">
                <a16:creationId xmlns:a16="http://schemas.microsoft.com/office/drawing/2014/main" id="{3BDE8800-7D43-0D06-238E-1FA0D202AE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31800" y="5842302"/>
            <a:ext cx="1727763" cy="562732"/>
          </a:xfrm>
          <a:prstGeom prst="rect">
            <a:avLst/>
          </a:prstGeom>
        </p:spPr>
      </p:pic>
      <p:sp>
        <p:nvSpPr>
          <p:cNvPr id="11" name="Datumsplatzhalter">
            <a:extLst>
              <a:ext uri="{FF2B5EF4-FFF2-40B4-BE49-F238E27FC236}">
                <a16:creationId xmlns:a16="http://schemas.microsoft.com/office/drawing/2014/main" id="{7D88BC12-8F4E-BFC6-264F-89270375E7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15947" y="6153346"/>
            <a:ext cx="1330491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DF1C7F1D-CE37-4FF7-93E5-32E96F860F71}" type="datetimeFigureOut">
              <a:rPr lang="de-DE" smtClean="0"/>
              <a:t>01.12.2024</a:t>
            </a:fld>
            <a:endParaRPr lang="de-DE"/>
          </a:p>
        </p:txBody>
      </p:sp>
      <p:sp>
        <p:nvSpPr>
          <p:cNvPr id="12" name="Fußzeilenplatzhalter">
            <a:extLst>
              <a:ext uri="{FF2B5EF4-FFF2-40B4-BE49-F238E27FC236}">
                <a16:creationId xmlns:a16="http://schemas.microsoft.com/office/drawing/2014/main" id="{F86D739E-9299-6C18-D483-F75B8037A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56107" y="6153347"/>
            <a:ext cx="3826768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16000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und Inhalt (mit Beschreibu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laues Rechteck">
            <a:extLst>
              <a:ext uri="{FF2B5EF4-FFF2-40B4-BE49-F238E27FC236}">
                <a16:creationId xmlns:a16="http://schemas.microsoft.com/office/drawing/2014/main" id="{14BDBED3-5910-DE22-D9E0-EF5709BC0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49819" y="0"/>
            <a:ext cx="464218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022CAA55-EBA8-B65A-0AFD-E54B4AB91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">
            <a:extLst>
              <a:ext uri="{FF2B5EF4-FFF2-40B4-BE49-F238E27FC236}">
                <a16:creationId xmlns:a16="http://schemas.microsoft.com/office/drawing/2014/main" id="{2C284ADE-10D9-51D8-79D6-838CA15619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800" y="1509184"/>
            <a:ext cx="7008349" cy="3937000"/>
          </a:xfrm>
        </p:spPr>
        <p:txBody>
          <a:bodyPr l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CB799E1F-ECFF-810B-2A66-CDC2F619B91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933432" y="1509184"/>
            <a:ext cx="3826768" cy="2563821"/>
          </a:xfrm>
        </p:spPr>
        <p:txBody>
          <a:bodyPr lIns="0" anchor="t" anchorCtr="0">
            <a:normAutofit/>
          </a:bodyPr>
          <a:lstStyle>
            <a:lvl1pPr marL="380990" indent="-380990">
              <a:lnSpc>
                <a:spcPct val="120000"/>
              </a:lnSpc>
              <a:buClr>
                <a:schemeClr val="bg1"/>
              </a:buClr>
              <a:buFont typeface="Wingdings" pitchFamily="2" charset="2"/>
              <a:buChar char="§"/>
              <a:defRPr sz="1867">
                <a:solidFill>
                  <a:schemeClr val="bg1"/>
                </a:solidFill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867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</a:t>
            </a:r>
          </a:p>
        </p:txBody>
      </p:sp>
      <p:sp>
        <p:nvSpPr>
          <p:cNvPr id="9" name="Foliennummernplatzhalter">
            <a:extLst>
              <a:ext uri="{FF2B5EF4-FFF2-40B4-BE49-F238E27FC236}">
                <a16:creationId xmlns:a16="http://schemas.microsoft.com/office/drawing/2014/main" id="{F6365823-088A-8693-C71E-3BE224B709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2880" y="6155943"/>
            <a:ext cx="937320" cy="3661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F09C5C-329B-436A-BC5B-770103F3AD3F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">
            <a:extLst>
              <a:ext uri="{FF2B5EF4-FFF2-40B4-BE49-F238E27FC236}">
                <a16:creationId xmlns:a16="http://schemas.microsoft.com/office/drawing/2014/main" id="{0406DA75-B94C-88A6-DC22-02C95D67C7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5615947" y="6153346"/>
            <a:ext cx="1330491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DF1C7F1D-CE37-4FF7-93E5-32E96F860F71}" type="datetimeFigureOut">
              <a:rPr lang="de-DE" smtClean="0"/>
              <a:t>01.12.2024</a:t>
            </a:fld>
            <a:endParaRPr lang="de-DE"/>
          </a:p>
        </p:txBody>
      </p:sp>
      <p:sp>
        <p:nvSpPr>
          <p:cNvPr id="6" name="Fußzeilenplatzhalter">
            <a:extLst>
              <a:ext uri="{FF2B5EF4-FFF2-40B4-BE49-F238E27FC236}">
                <a16:creationId xmlns:a16="http://schemas.microsoft.com/office/drawing/2014/main" id="{1670BC1F-CA78-59FB-8906-557B8A8BB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49819" y="6153347"/>
            <a:ext cx="3333056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2307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>
            <a:extLst>
              <a:ext uri="{FF2B5EF4-FFF2-40B4-BE49-F238E27FC236}">
                <a16:creationId xmlns:a16="http://schemas.microsoft.com/office/drawing/2014/main" id="{4964934C-EA16-90F9-FF01-DDA26AEA7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Foliennummernplatzhalter">
            <a:extLst>
              <a:ext uri="{FF2B5EF4-FFF2-40B4-BE49-F238E27FC236}">
                <a16:creationId xmlns:a16="http://schemas.microsoft.com/office/drawing/2014/main" id="{8A498CDC-352F-BF56-E3E4-9366FD040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2880" y="6155943"/>
            <a:ext cx="937320" cy="366183"/>
          </a:xfrm>
          <a:prstGeom prst="rect">
            <a:avLst/>
          </a:prstGeom>
        </p:spPr>
        <p:txBody>
          <a:bodyPr/>
          <a:lstStyle/>
          <a:p>
            <a:fld id="{88F09C5C-329B-436A-BC5B-770103F3AD3F}" type="slidenum">
              <a:rPr lang="de-DE" smtClean="0"/>
              <a:t>‹Nr.›</a:t>
            </a:fld>
            <a:endParaRPr lang="de-DE"/>
          </a:p>
        </p:txBody>
      </p:sp>
      <p:sp>
        <p:nvSpPr>
          <p:cNvPr id="3" name="Datumsplatzhalter">
            <a:extLst>
              <a:ext uri="{FF2B5EF4-FFF2-40B4-BE49-F238E27FC236}">
                <a16:creationId xmlns:a16="http://schemas.microsoft.com/office/drawing/2014/main" id="{B324906E-3EC6-43D0-38B0-7F3BC8939C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15947" y="6153346"/>
            <a:ext cx="1330491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DF1C7F1D-CE37-4FF7-93E5-32E96F860F71}" type="datetimeFigureOut">
              <a:rPr lang="de-DE" smtClean="0"/>
              <a:t>01.12.2024</a:t>
            </a:fld>
            <a:endParaRPr lang="de-DE"/>
          </a:p>
        </p:txBody>
      </p:sp>
      <p:sp>
        <p:nvSpPr>
          <p:cNvPr id="4" name="Fußzeilenplatzhalter">
            <a:extLst>
              <a:ext uri="{FF2B5EF4-FFF2-40B4-BE49-F238E27FC236}">
                <a16:creationId xmlns:a16="http://schemas.microsoft.com/office/drawing/2014/main" id="{511DF910-5AC6-4699-67BD-422B03AEE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56107" y="6153347"/>
            <a:ext cx="3826768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1615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">
            <a:extLst>
              <a:ext uri="{FF2B5EF4-FFF2-40B4-BE49-F238E27FC236}">
                <a16:creationId xmlns:a16="http://schemas.microsoft.com/office/drawing/2014/main" id="{A6F2484B-6A49-A01C-CB00-04C3C61D90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2880" y="6155943"/>
            <a:ext cx="937320" cy="366183"/>
          </a:xfrm>
          <a:prstGeom prst="rect">
            <a:avLst/>
          </a:prstGeom>
        </p:spPr>
        <p:txBody>
          <a:bodyPr/>
          <a:lstStyle/>
          <a:p>
            <a:fld id="{88F09C5C-329B-436A-BC5B-770103F3AD3F}" type="slidenum">
              <a:rPr lang="de-DE" smtClean="0"/>
              <a:t>‹Nr.›</a:t>
            </a:fld>
            <a:endParaRPr lang="de-DE"/>
          </a:p>
        </p:txBody>
      </p:sp>
      <p:sp>
        <p:nvSpPr>
          <p:cNvPr id="2" name="Datumsplatzhalter">
            <a:extLst>
              <a:ext uri="{FF2B5EF4-FFF2-40B4-BE49-F238E27FC236}">
                <a16:creationId xmlns:a16="http://schemas.microsoft.com/office/drawing/2014/main" id="{A6EB1508-E0F4-F09F-03BC-AA73731C5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15947" y="6153346"/>
            <a:ext cx="1330491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DF1C7F1D-CE37-4FF7-93E5-32E96F860F71}" type="datetimeFigureOut">
              <a:rPr lang="de-DE" smtClean="0"/>
              <a:t>01.12.2024</a:t>
            </a:fld>
            <a:endParaRPr lang="de-DE"/>
          </a:p>
        </p:txBody>
      </p:sp>
      <p:sp>
        <p:nvSpPr>
          <p:cNvPr id="3" name="Fußzeilenplatzhalter">
            <a:extLst>
              <a:ext uri="{FF2B5EF4-FFF2-40B4-BE49-F238E27FC236}">
                <a16:creationId xmlns:a16="http://schemas.microsoft.com/office/drawing/2014/main" id="{AA413CEF-D37C-976C-E37F-68A4D6D80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56107" y="6153347"/>
            <a:ext cx="3826768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730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>
            <a:extLst>
              <a:ext uri="{FF2B5EF4-FFF2-40B4-BE49-F238E27FC236}">
                <a16:creationId xmlns:a16="http://schemas.microsoft.com/office/drawing/2014/main" id="{022CAA55-EBA8-B65A-0AFD-E54B4AB91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">
            <a:extLst>
              <a:ext uri="{FF2B5EF4-FFF2-40B4-BE49-F238E27FC236}">
                <a16:creationId xmlns:a16="http://schemas.microsoft.com/office/drawing/2014/main" id="{2C284ADE-10D9-51D8-79D6-838CA15619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800" y="1513325"/>
            <a:ext cx="5280157" cy="3932859"/>
          </a:xfrm>
        </p:spPr>
        <p:txBody>
          <a:bodyPr lIns="0"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CB799E1F-ECFF-810B-2A66-CDC2F619B9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0043" y="1513325"/>
            <a:ext cx="5280157" cy="3932859"/>
          </a:xfrm>
        </p:spPr>
        <p:txBody>
          <a:bodyPr lIns="0"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Foliennummernplatzhalter">
            <a:extLst>
              <a:ext uri="{FF2B5EF4-FFF2-40B4-BE49-F238E27FC236}">
                <a16:creationId xmlns:a16="http://schemas.microsoft.com/office/drawing/2014/main" id="{E58634C5-D0B6-1717-8CE0-5AE7DF487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0792" y="6155943"/>
            <a:ext cx="937320" cy="366183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8F09C5C-329B-436A-BC5B-770103F3AD3F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">
            <a:extLst>
              <a:ext uri="{FF2B5EF4-FFF2-40B4-BE49-F238E27FC236}">
                <a16:creationId xmlns:a16="http://schemas.microsoft.com/office/drawing/2014/main" id="{256A2770-1A1F-77F6-78D7-E44AEAE9E9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5615947" y="6153346"/>
            <a:ext cx="1330491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DF1C7F1D-CE37-4FF7-93E5-32E96F860F71}" type="datetimeFigureOut">
              <a:rPr lang="de-DE" smtClean="0"/>
              <a:t>01.12.2024</a:t>
            </a:fld>
            <a:endParaRPr lang="de-DE"/>
          </a:p>
        </p:txBody>
      </p:sp>
      <p:sp>
        <p:nvSpPr>
          <p:cNvPr id="6" name="Fußzeilenplatzhalter">
            <a:extLst>
              <a:ext uri="{FF2B5EF4-FFF2-40B4-BE49-F238E27FC236}">
                <a16:creationId xmlns:a16="http://schemas.microsoft.com/office/drawing/2014/main" id="{1BB2272B-6D56-1FA3-D138-FFB24858D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56107" y="6153347"/>
            <a:ext cx="3826768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29677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">
            <a:extLst>
              <a:ext uri="{FF2B5EF4-FFF2-40B4-BE49-F238E27FC236}">
                <a16:creationId xmlns:a16="http://schemas.microsoft.com/office/drawing/2014/main" id="{CD2ED777-FF9B-1F8E-A73B-AE96714D0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452670"/>
            <a:ext cx="11328400" cy="767788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">
            <a:extLst>
              <a:ext uri="{FF2B5EF4-FFF2-40B4-BE49-F238E27FC236}">
                <a16:creationId xmlns:a16="http://schemas.microsoft.com/office/drawing/2014/main" id="{E37D0021-4AE9-12EF-77C5-6E40087CF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801" y="1511107"/>
            <a:ext cx="5280156" cy="815909"/>
          </a:xfrm>
        </p:spPr>
        <p:txBody>
          <a:bodyPr anchor="b">
            <a:normAutofit/>
          </a:bodyPr>
          <a:lstStyle>
            <a:lvl1pPr marL="0" indent="0">
              <a:buNone/>
              <a:defRPr sz="2667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">
            <a:extLst>
              <a:ext uri="{FF2B5EF4-FFF2-40B4-BE49-F238E27FC236}">
                <a16:creationId xmlns:a16="http://schemas.microsoft.com/office/drawing/2014/main" id="{5A6B0E0E-75A2-F94A-0962-615DE4EB24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801" y="2506133"/>
            <a:ext cx="5280156" cy="2940051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04117240-25E0-9C7E-438D-28789BCE676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480045" y="1511107"/>
            <a:ext cx="5280156" cy="825500"/>
          </a:xfrm>
        </p:spPr>
        <p:txBody>
          <a:bodyPr anchor="b">
            <a:normAutofit/>
          </a:bodyPr>
          <a:lstStyle>
            <a:lvl1pPr marL="0" indent="0">
              <a:buNone/>
              <a:defRPr sz="2667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BCE98A3E-1FE1-0DB5-2352-C9DF207F4B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80045" y="2506133"/>
            <a:ext cx="5280156" cy="2940051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Foliennummernplatzhalter">
            <a:extLst>
              <a:ext uri="{FF2B5EF4-FFF2-40B4-BE49-F238E27FC236}">
                <a16:creationId xmlns:a16="http://schemas.microsoft.com/office/drawing/2014/main" id="{2D7E17B0-6C39-E84C-8C98-5FA3A41CA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2880" y="6155943"/>
            <a:ext cx="937320" cy="366183"/>
          </a:xfrm>
          <a:prstGeom prst="rect">
            <a:avLst/>
          </a:prstGeom>
        </p:spPr>
        <p:txBody>
          <a:bodyPr/>
          <a:lstStyle/>
          <a:p>
            <a:fld id="{88F09C5C-329B-436A-BC5B-770103F3AD3F}" type="slidenum">
              <a:rPr lang="de-DE" smtClean="0"/>
              <a:t>‹Nr.›</a:t>
            </a:fld>
            <a:endParaRPr lang="de-DE"/>
          </a:p>
        </p:txBody>
      </p:sp>
      <p:sp>
        <p:nvSpPr>
          <p:cNvPr id="2" name="Datumsplatzhalter">
            <a:extLst>
              <a:ext uri="{FF2B5EF4-FFF2-40B4-BE49-F238E27FC236}">
                <a16:creationId xmlns:a16="http://schemas.microsoft.com/office/drawing/2014/main" id="{1D790461-F92A-CC5D-2798-7693BAA16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5615947" y="6153346"/>
            <a:ext cx="1330491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DF1C7F1D-CE37-4FF7-93E5-32E96F860F71}" type="datetimeFigureOut">
              <a:rPr lang="de-DE" smtClean="0"/>
              <a:t>01.12.2024</a:t>
            </a:fld>
            <a:endParaRPr lang="de-DE"/>
          </a:p>
        </p:txBody>
      </p:sp>
      <p:sp>
        <p:nvSpPr>
          <p:cNvPr id="5" name="Fußzeilenplatzhalter">
            <a:extLst>
              <a:ext uri="{FF2B5EF4-FFF2-40B4-BE49-F238E27FC236}">
                <a16:creationId xmlns:a16="http://schemas.microsoft.com/office/drawing/2014/main" id="{DDED3A4E-19FA-52ED-810A-479DD1F26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56107" y="6153347"/>
            <a:ext cx="3826768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25862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71CA5E38-AD06-052F-D243-EF2FC83E63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452670"/>
            <a:ext cx="4224867" cy="767788"/>
          </a:xfrm>
        </p:spPr>
        <p:txBody>
          <a:bodyPr/>
          <a:lstStyle/>
          <a:p>
            <a:r>
              <a:rPr lang="de-DE" dirty="0"/>
              <a:t>Titel</a:t>
            </a:r>
          </a:p>
        </p:txBody>
      </p:sp>
      <p:sp>
        <p:nvSpPr>
          <p:cNvPr id="4" name="Textplatzhalter">
            <a:extLst>
              <a:ext uri="{FF2B5EF4-FFF2-40B4-BE49-F238E27FC236}">
                <a16:creationId xmlns:a16="http://schemas.microsoft.com/office/drawing/2014/main" id="{C6CD7452-71E2-D02E-ACAE-A574F4E5A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1801" y="1509184"/>
            <a:ext cx="4224867" cy="3937000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Inhaltsplatzhalter">
            <a:extLst>
              <a:ext uri="{FF2B5EF4-FFF2-40B4-BE49-F238E27FC236}">
                <a16:creationId xmlns:a16="http://schemas.microsoft.com/office/drawing/2014/main" id="{7610A72B-21A5-96FD-DCC8-D60D15D1A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452671"/>
            <a:ext cx="6576483" cy="4993515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Foliennummernplatzhalter">
            <a:extLst>
              <a:ext uri="{FF2B5EF4-FFF2-40B4-BE49-F238E27FC236}">
                <a16:creationId xmlns:a16="http://schemas.microsoft.com/office/drawing/2014/main" id="{32C229D4-8F43-CC72-97C2-B0866651D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2880" y="6155943"/>
            <a:ext cx="937320" cy="366183"/>
          </a:xfrm>
          <a:prstGeom prst="rect">
            <a:avLst/>
          </a:prstGeom>
        </p:spPr>
        <p:txBody>
          <a:bodyPr/>
          <a:lstStyle/>
          <a:p>
            <a:fld id="{88F09C5C-329B-436A-BC5B-770103F3AD3F}" type="slidenum">
              <a:rPr lang="de-DE" smtClean="0"/>
              <a:t>‹Nr.›</a:t>
            </a:fld>
            <a:endParaRPr lang="de-DE"/>
          </a:p>
        </p:txBody>
      </p:sp>
      <p:sp>
        <p:nvSpPr>
          <p:cNvPr id="2" name="Datumsplatzhalter">
            <a:extLst>
              <a:ext uri="{FF2B5EF4-FFF2-40B4-BE49-F238E27FC236}">
                <a16:creationId xmlns:a16="http://schemas.microsoft.com/office/drawing/2014/main" id="{AB98D548-7EFA-0993-27E3-142384E12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5615947" y="6153346"/>
            <a:ext cx="1330491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DF1C7F1D-CE37-4FF7-93E5-32E96F860F71}" type="datetimeFigureOut">
              <a:rPr lang="de-DE" smtClean="0"/>
              <a:t>01.12.2024</a:t>
            </a:fld>
            <a:endParaRPr lang="de-DE"/>
          </a:p>
        </p:txBody>
      </p:sp>
      <p:sp>
        <p:nvSpPr>
          <p:cNvPr id="5" name="Fußzeilenplatzhalter">
            <a:extLst>
              <a:ext uri="{FF2B5EF4-FFF2-40B4-BE49-F238E27FC236}">
                <a16:creationId xmlns:a16="http://schemas.microsoft.com/office/drawing/2014/main" id="{3A89B385-8C99-FB81-B57F-F3ED4EB9C5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56107" y="6153347"/>
            <a:ext cx="3826768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31012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">
            <a:extLst>
              <a:ext uri="{FF2B5EF4-FFF2-40B4-BE49-F238E27FC236}">
                <a16:creationId xmlns:a16="http://schemas.microsoft.com/office/drawing/2014/main" id="{A7BA631A-EF29-8182-4001-4759D66849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452670"/>
            <a:ext cx="4224867" cy="767788"/>
          </a:xfrm>
        </p:spPr>
        <p:txBody>
          <a:bodyPr/>
          <a:lstStyle/>
          <a:p>
            <a:r>
              <a:rPr lang="de-DE" dirty="0"/>
              <a:t>Titel</a:t>
            </a:r>
          </a:p>
        </p:txBody>
      </p:sp>
      <p:sp>
        <p:nvSpPr>
          <p:cNvPr id="4" name="Textplatzhalter">
            <a:extLst>
              <a:ext uri="{FF2B5EF4-FFF2-40B4-BE49-F238E27FC236}">
                <a16:creationId xmlns:a16="http://schemas.microsoft.com/office/drawing/2014/main" id="{9690B3AD-4342-072E-81A9-FF969E28A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1801" y="2057400"/>
            <a:ext cx="4224867" cy="3388784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Bildplatzhalter">
            <a:extLst>
              <a:ext uri="{FF2B5EF4-FFF2-40B4-BE49-F238E27FC236}">
                <a16:creationId xmlns:a16="http://schemas.microsoft.com/office/drawing/2014/main" id="{2922ACD9-FFDA-7A98-706E-2EE5D82A6D4B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423925" y="452968"/>
            <a:ext cx="6336275" cy="4993217"/>
          </a:xfrm>
        </p:spPr>
        <p:txBody>
          <a:bodyPr>
            <a:normAutofit/>
          </a:bodyPr>
          <a:lstStyle>
            <a:lvl1pPr marL="0" indent="0">
              <a:buNone/>
              <a:defRPr sz="2133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de-DE" dirty="0"/>
              <a:t>Bild einfügen und mit Alternativtext versehen</a:t>
            </a:r>
          </a:p>
        </p:txBody>
      </p:sp>
      <p:sp>
        <p:nvSpPr>
          <p:cNvPr id="2" name="Foliennummernplatzhalter">
            <a:extLst>
              <a:ext uri="{FF2B5EF4-FFF2-40B4-BE49-F238E27FC236}">
                <a16:creationId xmlns:a16="http://schemas.microsoft.com/office/drawing/2014/main" id="{42E28986-8242-C2CB-3C35-2C7D2E91C1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0792" y="6155943"/>
            <a:ext cx="937320" cy="366183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8F09C5C-329B-436A-BC5B-770103F3AD3F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">
            <a:extLst>
              <a:ext uri="{FF2B5EF4-FFF2-40B4-BE49-F238E27FC236}">
                <a16:creationId xmlns:a16="http://schemas.microsoft.com/office/drawing/2014/main" id="{38E4443A-0699-BA84-956E-50A918F28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5615947" y="6153346"/>
            <a:ext cx="1330491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DF1C7F1D-CE37-4FF7-93E5-32E96F860F71}" type="datetimeFigureOut">
              <a:rPr lang="de-DE" smtClean="0"/>
              <a:t>01.12.2024</a:t>
            </a:fld>
            <a:endParaRPr lang="de-DE"/>
          </a:p>
        </p:txBody>
      </p:sp>
      <p:sp>
        <p:nvSpPr>
          <p:cNvPr id="6" name="Fußzeilenplatzhalter">
            <a:extLst>
              <a:ext uri="{FF2B5EF4-FFF2-40B4-BE49-F238E27FC236}">
                <a16:creationId xmlns:a16="http://schemas.microsoft.com/office/drawing/2014/main" id="{2B7E7A43-F431-D033-68A6-04D5F8AE6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56107" y="6153347"/>
            <a:ext cx="3826768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8197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(breites 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UHH-Logo" descr="Logo der Universität Hamburg">
            <a:extLst>
              <a:ext uri="{FF2B5EF4-FFF2-40B4-BE49-F238E27FC236}">
                <a16:creationId xmlns:a16="http://schemas.microsoft.com/office/drawing/2014/main" id="{85CCA211-4FA3-DE47-9381-1796FDA2B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82" y="0"/>
            <a:ext cx="3461329" cy="1604797"/>
          </a:xfrm>
          <a:prstGeom prst="rect">
            <a:avLst/>
          </a:prstGeom>
        </p:spPr>
      </p:pic>
      <p:sp>
        <p:nvSpPr>
          <p:cNvPr id="2" name="Titel">
            <a:extLst>
              <a:ext uri="{FF2B5EF4-FFF2-40B4-BE49-F238E27FC236}">
                <a16:creationId xmlns:a16="http://schemas.microsoft.com/office/drawing/2014/main" id="{212D9A33-9A12-B80E-DCB8-72E1ADC3E8A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7381" y="4594599"/>
            <a:ext cx="3839995" cy="508794"/>
          </a:xfrm>
        </p:spPr>
        <p:txBody>
          <a:bodyPr wrap="square" lIns="0" anchor="b" anchorCtr="0">
            <a:spAutoFit/>
          </a:bodyPr>
          <a:lstStyle>
            <a:lvl1pPr algn="l">
              <a:lnSpc>
                <a:spcPct val="110000"/>
              </a:lnSpc>
              <a:defRPr sz="2667"/>
            </a:lvl1pPr>
          </a:lstStyle>
          <a:p>
            <a:r>
              <a:rPr lang="de-DE" dirty="0"/>
              <a:t>Titel der Präsentation</a:t>
            </a:r>
          </a:p>
        </p:txBody>
      </p:sp>
      <p:sp>
        <p:nvSpPr>
          <p:cNvPr id="3" name="Person">
            <a:extLst>
              <a:ext uri="{FF2B5EF4-FFF2-40B4-BE49-F238E27FC236}">
                <a16:creationId xmlns:a16="http://schemas.microsoft.com/office/drawing/2014/main" id="{49607EE8-9A52-264C-0A8E-04314631BBD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7382" y="5445224"/>
            <a:ext cx="3839997" cy="473195"/>
          </a:xfrm>
        </p:spPr>
        <p:txBody>
          <a:bodyPr wrap="square" lIns="0" tIns="36000" bIns="36000" anchor="b" anchorCtr="0">
            <a:normAutofit/>
          </a:bodyPr>
          <a:lstStyle>
            <a:lvl1pPr marL="0" indent="0" algn="l">
              <a:buNone/>
              <a:defRPr sz="1867" b="1" i="0">
                <a:solidFill>
                  <a:schemeClr val="accent2"/>
                </a:solidFill>
                <a:latin typeface="+mn-lt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de-DE" dirty="0"/>
              <a:t>(Titel) Vorname Nachname</a:t>
            </a:r>
          </a:p>
        </p:txBody>
      </p:sp>
      <p:sp>
        <p:nvSpPr>
          <p:cNvPr id="8" name="Datum">
            <a:extLst>
              <a:ext uri="{FF2B5EF4-FFF2-40B4-BE49-F238E27FC236}">
                <a16:creationId xmlns:a16="http://schemas.microsoft.com/office/drawing/2014/main" id="{DA956C75-6071-5A72-5101-E9E0F0B381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2133" y="5925608"/>
            <a:ext cx="3845244" cy="575733"/>
          </a:xfrm>
        </p:spPr>
        <p:txBody>
          <a:bodyPr>
            <a:normAutofit/>
          </a:bodyPr>
          <a:lstStyle>
            <a:lvl1pPr marL="0" indent="0">
              <a:buNone/>
              <a:defRPr sz="1867" b="0" i="0">
                <a:latin typeface="+mn-lt"/>
              </a:defRPr>
            </a:lvl1pPr>
          </a:lstStyle>
          <a:p>
            <a:pPr lvl="0"/>
            <a:r>
              <a:rPr lang="de-DE"/>
              <a:t>Datum</a:t>
            </a:r>
            <a:endParaRPr lang="de-DE" dirty="0"/>
          </a:p>
        </p:txBody>
      </p:sp>
      <p:sp>
        <p:nvSpPr>
          <p:cNvPr id="10" name="Bildplatzhalter">
            <a:extLst>
              <a:ext uri="{FF2B5EF4-FFF2-40B4-BE49-F238E27FC236}">
                <a16:creationId xmlns:a16="http://schemas.microsoft.com/office/drawing/2014/main" id="{905ACCED-057A-5F1D-E5CC-5F73BBA4A6C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56669" y="0"/>
            <a:ext cx="7535332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einfügen und mit Alternativtext versehen</a:t>
            </a:r>
          </a:p>
        </p:txBody>
      </p:sp>
      <p:sp>
        <p:nvSpPr>
          <p:cNvPr id="12" name="Copyright">
            <a:extLst>
              <a:ext uri="{FF2B5EF4-FFF2-40B4-BE49-F238E27FC236}">
                <a16:creationId xmlns:a16="http://schemas.microsoft.com/office/drawing/2014/main" id="{75D257FE-24B9-E7DF-27AC-9DC6B024DE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622931" y="6539901"/>
            <a:ext cx="575011" cy="318100"/>
          </a:xfrm>
          <a:solidFill>
            <a:schemeClr val="bg1">
              <a:alpha val="75000"/>
            </a:schemeClr>
          </a:solidFill>
        </p:spPr>
        <p:txBody>
          <a:bodyPr wrap="none" lIns="72000" rIns="72000" anchor="b" anchorCtr="0">
            <a:spAutoFit/>
          </a:bodyPr>
          <a:lstStyle>
            <a:lvl1pPr marL="0" indent="0" algn="r">
              <a:buNone/>
              <a:defRPr sz="1467">
                <a:solidFill>
                  <a:schemeClr val="tx1"/>
                </a:solidFill>
              </a:defRPr>
            </a:lvl1pPr>
            <a:lvl2pPr marL="609585" indent="0">
              <a:buNone/>
              <a:defRPr>
                <a:solidFill>
                  <a:schemeClr val="tx1"/>
                </a:solidFill>
              </a:defRPr>
            </a:lvl2pPr>
            <a:lvl3pPr marL="1219170" indent="0">
              <a:buNone/>
              <a:defRPr>
                <a:solidFill>
                  <a:schemeClr val="tx1"/>
                </a:solidFill>
              </a:defRPr>
            </a:lvl3pPr>
            <a:lvl4pPr marL="1828754" indent="0">
              <a:buNone/>
              <a:defRPr>
                <a:solidFill>
                  <a:schemeClr val="tx1"/>
                </a:solidFill>
              </a:defRPr>
            </a:lvl4pPr>
            <a:lvl5pPr marL="2438339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Foto:</a:t>
            </a:r>
          </a:p>
        </p:txBody>
      </p:sp>
    </p:spTree>
    <p:extLst>
      <p:ext uri="{BB962C8B-B14F-4D97-AF65-F5344CB8AC3E}">
        <p14:creationId xmlns:p14="http://schemas.microsoft.com/office/powerpoint/2010/main" val="25464447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>
            <a:extLst>
              <a:ext uri="{FF2B5EF4-FFF2-40B4-BE49-F238E27FC236}">
                <a16:creationId xmlns:a16="http://schemas.microsoft.com/office/drawing/2014/main" id="{43FE6B7B-AECD-5DB3-3C5A-BC472D3EB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">
            <a:extLst>
              <a:ext uri="{FF2B5EF4-FFF2-40B4-BE49-F238E27FC236}">
                <a16:creationId xmlns:a16="http://schemas.microsoft.com/office/drawing/2014/main" id="{90EE0EAE-B40D-ABFA-DF3B-1E0A271EBF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oliennummernplatzhalter">
            <a:extLst>
              <a:ext uri="{FF2B5EF4-FFF2-40B4-BE49-F238E27FC236}">
                <a16:creationId xmlns:a16="http://schemas.microsoft.com/office/drawing/2014/main" id="{73D19A3A-9D19-25EC-0099-B725FA01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2544" y="6155943"/>
            <a:ext cx="937320" cy="366183"/>
          </a:xfrm>
          <a:prstGeom prst="rect">
            <a:avLst/>
          </a:prstGeom>
        </p:spPr>
        <p:txBody>
          <a:bodyPr/>
          <a:lstStyle/>
          <a:p>
            <a:fld id="{88F09C5C-329B-436A-BC5B-770103F3AD3F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Datumsplatzhalter">
            <a:extLst>
              <a:ext uri="{FF2B5EF4-FFF2-40B4-BE49-F238E27FC236}">
                <a16:creationId xmlns:a16="http://schemas.microsoft.com/office/drawing/2014/main" id="{EAEFFCCA-FF96-1BD5-82EC-A8E5D8FC7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15947" y="6153346"/>
            <a:ext cx="1330491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DF1C7F1D-CE37-4FF7-93E5-32E96F860F71}" type="datetimeFigureOut">
              <a:rPr lang="de-DE" smtClean="0"/>
              <a:t>01.12.2024</a:t>
            </a:fld>
            <a:endParaRPr lang="de-DE"/>
          </a:p>
        </p:txBody>
      </p:sp>
      <p:sp>
        <p:nvSpPr>
          <p:cNvPr id="8" name="Fußzeilenplatzhalter">
            <a:extLst>
              <a:ext uri="{FF2B5EF4-FFF2-40B4-BE49-F238E27FC236}">
                <a16:creationId xmlns:a16="http://schemas.microsoft.com/office/drawing/2014/main" id="{CC773BF3-EE87-D7D3-42AC-14118F40B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56107" y="6153347"/>
            <a:ext cx="3826768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15628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">
            <a:extLst>
              <a:ext uri="{FF2B5EF4-FFF2-40B4-BE49-F238E27FC236}">
                <a16:creationId xmlns:a16="http://schemas.microsoft.com/office/drawing/2014/main" id="{739204E3-4520-F5FE-68EE-32837232A4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6185"/>
            <a:ext cx="2628900" cy="5810249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">
            <a:extLst>
              <a:ext uri="{FF2B5EF4-FFF2-40B4-BE49-F238E27FC236}">
                <a16:creationId xmlns:a16="http://schemas.microsoft.com/office/drawing/2014/main" id="{223D141D-59D3-B9C9-964F-A39EADF298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6185"/>
            <a:ext cx="7683500" cy="5810249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oliennummernplatzhalter">
            <a:extLst>
              <a:ext uri="{FF2B5EF4-FFF2-40B4-BE49-F238E27FC236}">
                <a16:creationId xmlns:a16="http://schemas.microsoft.com/office/drawing/2014/main" id="{F81C2F92-9DFB-31EA-C968-2E1243100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2544" y="6155943"/>
            <a:ext cx="937320" cy="366183"/>
          </a:xfrm>
          <a:prstGeom prst="rect">
            <a:avLst/>
          </a:prstGeom>
        </p:spPr>
        <p:txBody>
          <a:bodyPr/>
          <a:lstStyle/>
          <a:p>
            <a:fld id="{88F09C5C-329B-436A-BC5B-770103F3AD3F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Datumsplatzhalter">
            <a:extLst>
              <a:ext uri="{FF2B5EF4-FFF2-40B4-BE49-F238E27FC236}">
                <a16:creationId xmlns:a16="http://schemas.microsoft.com/office/drawing/2014/main" id="{B38C2671-C222-21BA-E35B-E77593FA6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15947" y="6153346"/>
            <a:ext cx="1330491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DF1C7F1D-CE37-4FF7-93E5-32E96F860F71}" type="datetimeFigureOut">
              <a:rPr lang="de-DE" smtClean="0"/>
              <a:t>01.12.2024</a:t>
            </a:fld>
            <a:endParaRPr lang="de-DE"/>
          </a:p>
        </p:txBody>
      </p:sp>
      <p:sp>
        <p:nvSpPr>
          <p:cNvPr id="8" name="Fußzeilenplatzhalter">
            <a:extLst>
              <a:ext uri="{FF2B5EF4-FFF2-40B4-BE49-F238E27FC236}">
                <a16:creationId xmlns:a16="http://schemas.microsoft.com/office/drawing/2014/main" id="{ADBC56CA-4587-858F-4917-69D3A260B9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56107" y="6153347"/>
            <a:ext cx="3826768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98787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7F1D-CE37-4FF7-93E5-32E96F860F71}" type="datetimeFigureOut">
              <a:rPr lang="de-DE" smtClean="0"/>
              <a:t>01.12.2024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09C5C-329B-436A-BC5B-770103F3AD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47978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118641" y="6442394"/>
            <a:ext cx="6030384" cy="365125"/>
          </a:xfrm>
        </p:spPr>
        <p:txBody>
          <a:bodyPr/>
          <a:lstStyle/>
          <a:p>
            <a:r>
              <a:rPr lang="en-US"/>
              <a:t>How much O is good? | Marc Wenskat | 5.12. - TTC Workshop @ FNAL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093C1-2C3C-4820-8058-99FB26768B86}" type="slidenum">
              <a:rPr lang="de-DE" smtClean="0"/>
              <a:t>‹Nr.›</a:t>
            </a:fld>
            <a:endParaRPr lang="de-DE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AA0FF224-B8F7-4414-B235-F6B5B14FF44D}"/>
              </a:ext>
            </a:extLst>
          </p:cNvPr>
          <p:cNvSpPr/>
          <p:nvPr/>
        </p:nvSpPr>
        <p:spPr>
          <a:xfrm>
            <a:off x="322729" y="295835"/>
            <a:ext cx="4580965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idx="13" hasCustomPrompt="1"/>
          </p:nvPr>
        </p:nvSpPr>
        <p:spPr>
          <a:xfrm>
            <a:off x="170329" y="349411"/>
            <a:ext cx="10625005" cy="778297"/>
          </a:xfrm>
          <a:prstGeom prst="rect">
            <a:avLst/>
          </a:prstGeom>
        </p:spPr>
        <p:txBody>
          <a:bodyPr lIns="0" tIns="0" anchor="t" anchorCtr="0"/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sz="4400" b="0" i="0" baseline="0">
                <a:latin typeface="TheSans UHH Bold Caps"/>
                <a:cs typeface="TheSans UHH Bold Cap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Manchmal benutzt man Worte wie Hamburg </a:t>
            </a:r>
            <a:r>
              <a:rPr lang="de-DE" dirty="0" err="1"/>
              <a:t>Hamburgefonts</a:t>
            </a:r>
            <a:r>
              <a:rPr lang="de-DE" dirty="0"/>
              <a:t>, </a:t>
            </a:r>
            <a:r>
              <a:rPr lang="de-DE" dirty="0" err="1"/>
              <a:t>Rafgenduks</a:t>
            </a:r>
            <a:endParaRPr lang="de-DE" dirty="0"/>
          </a:p>
        </p:txBody>
      </p:sp>
      <p:cxnSp>
        <p:nvCxnSpPr>
          <p:cNvPr id="10" name="Gerade Verbindung 10">
            <a:extLst>
              <a:ext uri="{FF2B5EF4-FFF2-40B4-BE49-F238E27FC236}">
                <a16:creationId xmlns:a16="http://schemas.microsoft.com/office/drawing/2014/main" id="{08F9122F-E474-4D36-9CD8-4F7024E4CA67}"/>
              </a:ext>
            </a:extLst>
          </p:cNvPr>
          <p:cNvCxnSpPr/>
          <p:nvPr/>
        </p:nvCxnSpPr>
        <p:spPr>
          <a:xfrm>
            <a:off x="0" y="1157213"/>
            <a:ext cx="12192000" cy="2791"/>
          </a:xfrm>
          <a:prstGeom prst="line">
            <a:avLst/>
          </a:prstGeom>
          <a:ln w="25400">
            <a:solidFill>
              <a:srgbClr val="009CD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hteck 10">
            <a:extLst>
              <a:ext uri="{FF2B5EF4-FFF2-40B4-BE49-F238E27FC236}">
                <a16:creationId xmlns:a16="http://schemas.microsoft.com/office/drawing/2014/main" id="{8D44F45F-5EAA-429E-8ABE-AE2F8DCF0059}"/>
              </a:ext>
            </a:extLst>
          </p:cNvPr>
          <p:cNvSpPr/>
          <p:nvPr/>
        </p:nvSpPr>
        <p:spPr>
          <a:xfrm>
            <a:off x="0" y="1373772"/>
            <a:ext cx="121920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09599" y="1263811"/>
            <a:ext cx="10185736" cy="4858025"/>
          </a:xfrm>
          <a:prstGeom prst="rect">
            <a:avLst/>
          </a:prstGeom>
        </p:spPr>
        <p:txBody>
          <a:bodyPr lIns="0" tIns="0" bIns="0"/>
          <a:lstStyle>
            <a:lvl1pPr marL="0" indent="0">
              <a:lnSpc>
                <a:spcPts val="3050"/>
              </a:lnSpc>
              <a:spcBef>
                <a:spcPts val="0"/>
              </a:spcBef>
              <a:spcAft>
                <a:spcPts val="0"/>
              </a:spcAft>
              <a:buClr>
                <a:srgbClr val="3B515B"/>
              </a:buClr>
              <a:buFont typeface="Wingdings" charset="2"/>
              <a:buNone/>
              <a:defRPr sz="2400" baseline="0">
                <a:latin typeface="TheSans UHH Regular"/>
                <a:cs typeface="TheSans UHH Regular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515B"/>
              </a:buClr>
              <a:buFont typeface="Wingdings" charset="2"/>
              <a:buNone/>
              <a:defRPr sz="2400">
                <a:latin typeface="TheSans UHH Regular"/>
                <a:cs typeface="TheSans UHH Regular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515B"/>
              </a:buClr>
              <a:buFont typeface="Wingdings" charset="2"/>
              <a:buNone/>
              <a:defRPr sz="2400">
                <a:latin typeface="TheSans UHH Regular"/>
                <a:cs typeface="TheSans UHH Regular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515B"/>
              </a:buClr>
              <a:buFont typeface="Wingdings" charset="2"/>
              <a:buNone/>
              <a:defRPr sz="2400">
                <a:latin typeface="TheSans UHH Regular"/>
                <a:cs typeface="TheSans UHH Regular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515B"/>
              </a:buClr>
              <a:buFont typeface="Wingdings" charset="2"/>
              <a:buNone/>
              <a:defRPr sz="2400">
                <a:latin typeface="TheSans UHH Regular"/>
                <a:cs typeface="TheSans UHH Regular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Dies ist ein </a:t>
            </a:r>
            <a:r>
              <a:rPr lang="de-DE" dirty="0" err="1"/>
              <a:t>Typoblindtext</a:t>
            </a:r>
            <a:r>
              <a:rPr lang="de-DE" dirty="0"/>
              <a:t>. An ihm kann man sehen, ob alle Buchstaben da sind und wie sie aussehen. Manchmal benutzt man Worte wie </a:t>
            </a:r>
            <a:r>
              <a:rPr lang="de-DE" dirty="0" err="1"/>
              <a:t>Hamburgefonts</a:t>
            </a:r>
            <a:r>
              <a:rPr lang="de-DE" dirty="0"/>
              <a:t>, </a:t>
            </a:r>
            <a:r>
              <a:rPr lang="de-DE" dirty="0" err="1"/>
              <a:t>Rafgenduks</a:t>
            </a:r>
            <a:r>
              <a:rPr lang="de-DE" dirty="0"/>
              <a:t> oder </a:t>
            </a:r>
            <a:r>
              <a:rPr lang="de-DE" dirty="0" err="1"/>
              <a:t>Handgloves</a:t>
            </a:r>
            <a:r>
              <a:rPr lang="de-DE" dirty="0"/>
              <a:t>, um Schriften zu testen. Manchmal Sätze, die alle Buchstaben des Alphabets enthalten - man nennt diese Sätze »</a:t>
            </a:r>
            <a:r>
              <a:rPr lang="de-DE" dirty="0" err="1"/>
              <a:t>Pangrams</a:t>
            </a:r>
            <a:r>
              <a:rPr lang="de-DE" dirty="0"/>
              <a:t>«. Dies ist ein </a:t>
            </a:r>
            <a:r>
              <a:rPr lang="de-DE" dirty="0" err="1"/>
              <a:t>Typoblindtext</a:t>
            </a:r>
            <a:r>
              <a:rPr lang="de-DE" dirty="0"/>
              <a:t>. An ihm kann man sehen, ob alle Buchstaben da sind und wie sie aussehen. Manchmal benutzt man Worte wie</a:t>
            </a:r>
          </a:p>
        </p:txBody>
      </p:sp>
    </p:spTree>
    <p:extLst>
      <p:ext uri="{BB962C8B-B14F-4D97-AF65-F5344CB8AC3E}">
        <p14:creationId xmlns:p14="http://schemas.microsoft.com/office/powerpoint/2010/main" val="1613989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(ohne 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UHH-Logo" descr="Logo der Universität Hamburg">
            <a:extLst>
              <a:ext uri="{FF2B5EF4-FFF2-40B4-BE49-F238E27FC236}">
                <a16:creationId xmlns:a16="http://schemas.microsoft.com/office/drawing/2014/main" id="{A58A1DC7-81D7-0178-6AA2-CE7389355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82" y="0"/>
            <a:ext cx="3461329" cy="1604797"/>
          </a:xfrm>
          <a:prstGeom prst="rect">
            <a:avLst/>
          </a:prstGeom>
        </p:spPr>
      </p:pic>
      <p:sp>
        <p:nvSpPr>
          <p:cNvPr id="5" name="Titel">
            <a:extLst>
              <a:ext uri="{FF2B5EF4-FFF2-40B4-BE49-F238E27FC236}">
                <a16:creationId xmlns:a16="http://schemas.microsoft.com/office/drawing/2014/main" id="{19332011-8135-2225-4921-150D6415C2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7381" y="4293097"/>
            <a:ext cx="9217024" cy="1370460"/>
          </a:xfrm>
        </p:spPr>
        <p:txBody>
          <a:bodyPr wrap="square" lIns="0" anchor="b" anchorCtr="0">
            <a:normAutofit/>
          </a:bodyPr>
          <a:lstStyle>
            <a:lvl1pPr algn="l">
              <a:lnSpc>
                <a:spcPct val="110000"/>
              </a:lnSpc>
              <a:defRPr sz="3200"/>
            </a:lvl1pPr>
          </a:lstStyle>
          <a:p>
            <a:r>
              <a:rPr lang="de-DE" dirty="0"/>
              <a:t>Vorstellung des neuen Exzellenzclusters „Understanding XYZ“</a:t>
            </a:r>
          </a:p>
        </p:txBody>
      </p:sp>
      <p:sp>
        <p:nvSpPr>
          <p:cNvPr id="9" name="Person">
            <a:extLst>
              <a:ext uri="{FF2B5EF4-FFF2-40B4-BE49-F238E27FC236}">
                <a16:creationId xmlns:a16="http://schemas.microsoft.com/office/drawing/2014/main" id="{6C7258FA-754E-8F00-113F-DF369E71B0D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59563" y="5909458"/>
            <a:ext cx="7968885" cy="426173"/>
          </a:xfrm>
        </p:spPr>
        <p:txBody>
          <a:bodyPr wrap="none" tIns="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133" b="1" i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(Titel) Vorname Nachname</a:t>
            </a:r>
          </a:p>
        </p:txBody>
      </p:sp>
      <p:sp>
        <p:nvSpPr>
          <p:cNvPr id="3" name="Datum">
            <a:extLst>
              <a:ext uri="{FF2B5EF4-FFF2-40B4-BE49-F238E27FC236}">
                <a16:creationId xmlns:a16="http://schemas.microsoft.com/office/drawing/2014/main" id="{561DAFA2-5F25-5D62-43E1-96363D6D69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2133" y="5925278"/>
            <a:ext cx="1445409" cy="588605"/>
          </a:xfrm>
        </p:spPr>
        <p:txBody>
          <a:bodyPr>
            <a:normAutofit/>
          </a:bodyPr>
          <a:lstStyle>
            <a:lvl1pPr marL="0" indent="0">
              <a:buNone/>
              <a:defRPr sz="2133" b="0" i="0">
                <a:latin typeface="+mn-lt"/>
              </a:defRPr>
            </a:lvl1pPr>
          </a:lstStyle>
          <a:p>
            <a:pPr lvl="0"/>
            <a:r>
              <a:rPr lang="de-DE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2763021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 (einspalt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>
            <a:extLst>
              <a:ext uri="{FF2B5EF4-FFF2-40B4-BE49-F238E27FC236}">
                <a16:creationId xmlns:a16="http://schemas.microsoft.com/office/drawing/2014/main" id="{F30FE764-F7B3-C3A0-BE17-FF59C3C4F4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lIns="0"/>
          <a:lstStyle/>
          <a:p>
            <a:r>
              <a:rPr lang="de-DE" dirty="0"/>
              <a:t>Agenda</a:t>
            </a:r>
          </a:p>
        </p:txBody>
      </p:sp>
      <p:sp>
        <p:nvSpPr>
          <p:cNvPr id="3" name="Inhaltsplatzhalter">
            <a:extLst>
              <a:ext uri="{FF2B5EF4-FFF2-40B4-BE49-F238E27FC236}">
                <a16:creationId xmlns:a16="http://schemas.microsoft.com/office/drawing/2014/main" id="{B54A2940-BCB3-827D-5062-53A2A8B1B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3712" y="1509184"/>
            <a:ext cx="8256488" cy="3937001"/>
          </a:xfrm>
        </p:spPr>
        <p:txBody>
          <a:bodyPr lIns="0">
            <a:normAutofit/>
          </a:bodyPr>
          <a:lstStyle>
            <a:lvl1pPr marL="457189" indent="-575986">
              <a:lnSpc>
                <a:spcPct val="110000"/>
              </a:lnSpc>
              <a:spcBef>
                <a:spcPts val="2400"/>
              </a:spcBef>
              <a:buSzPct val="180000"/>
              <a:buFont typeface="+mj-lt"/>
              <a:buAutoNum type="arabicPlain"/>
              <a:defRPr sz="2667"/>
            </a:lvl1pPr>
            <a:lvl2pPr marL="1066773" indent="-457189">
              <a:lnSpc>
                <a:spcPct val="110000"/>
              </a:lnSpc>
              <a:buSzPct val="100000"/>
              <a:buFont typeface="Wingdings" pitchFamily="2" charset="2"/>
              <a:buChar char="§"/>
              <a:defRPr sz="2667"/>
            </a:lvl2pPr>
            <a:lvl3pPr marL="1676358" indent="-457189">
              <a:lnSpc>
                <a:spcPct val="110000"/>
              </a:lnSpc>
              <a:buSzPct val="100000"/>
              <a:buFont typeface="Wingdings" pitchFamily="2" charset="2"/>
              <a:buChar char="§"/>
              <a:defRPr sz="2667"/>
            </a:lvl3pPr>
            <a:lvl4pPr marL="2285943" indent="-457189">
              <a:lnSpc>
                <a:spcPct val="110000"/>
              </a:lnSpc>
              <a:buSzPct val="100000"/>
              <a:buFont typeface="Wingdings" pitchFamily="2" charset="2"/>
              <a:buChar char="§"/>
              <a:defRPr sz="2667"/>
            </a:lvl4pPr>
            <a:lvl5pPr marL="2895528" indent="-457189">
              <a:lnSpc>
                <a:spcPct val="110000"/>
              </a:lnSpc>
              <a:buSzPct val="100000"/>
              <a:buFont typeface="Wingdings" pitchFamily="2" charset="2"/>
              <a:buChar char="§"/>
              <a:defRPr sz="2667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Foliennummernplatzhalter">
            <a:extLst>
              <a:ext uri="{FF2B5EF4-FFF2-40B4-BE49-F238E27FC236}">
                <a16:creationId xmlns:a16="http://schemas.microsoft.com/office/drawing/2014/main" id="{BCE49DE1-412F-9551-E6D9-B0052C749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2880" y="6155943"/>
            <a:ext cx="937320" cy="366183"/>
          </a:xfrm>
          <a:prstGeom prst="rect">
            <a:avLst/>
          </a:prstGeom>
        </p:spPr>
        <p:txBody>
          <a:bodyPr/>
          <a:lstStyle/>
          <a:p>
            <a:fld id="{88F09C5C-329B-436A-BC5B-770103F3AD3F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">
            <a:extLst>
              <a:ext uri="{FF2B5EF4-FFF2-40B4-BE49-F238E27FC236}">
                <a16:creationId xmlns:a16="http://schemas.microsoft.com/office/drawing/2014/main" id="{B159FC35-01D5-3D9B-4190-D9C5FC36B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15947" y="6153346"/>
            <a:ext cx="1330491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DF1C7F1D-CE37-4FF7-93E5-32E96F860F71}" type="datetimeFigureOut">
              <a:rPr lang="de-DE" smtClean="0"/>
              <a:t>01.12.2024</a:t>
            </a:fld>
            <a:endParaRPr lang="de-DE"/>
          </a:p>
        </p:txBody>
      </p:sp>
      <p:sp>
        <p:nvSpPr>
          <p:cNvPr id="5" name="Fußzeilenplatzhalter">
            <a:extLst>
              <a:ext uri="{FF2B5EF4-FFF2-40B4-BE49-F238E27FC236}">
                <a16:creationId xmlns:a16="http://schemas.microsoft.com/office/drawing/2014/main" id="{E4430A3C-2541-14FB-44D9-E3672892A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56107" y="6153347"/>
            <a:ext cx="3826768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2155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 (zweispalt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>
            <a:extLst>
              <a:ext uri="{FF2B5EF4-FFF2-40B4-BE49-F238E27FC236}">
                <a16:creationId xmlns:a16="http://schemas.microsoft.com/office/drawing/2014/main" id="{F30FE764-F7B3-C3A0-BE17-FF59C3C4F4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lIns="0"/>
          <a:lstStyle/>
          <a:p>
            <a:r>
              <a:rPr lang="de-DE" dirty="0"/>
              <a:t>Agenda (zweispaltig)</a:t>
            </a:r>
          </a:p>
        </p:txBody>
      </p:sp>
      <p:sp>
        <p:nvSpPr>
          <p:cNvPr id="3" name="Inhaltsplatzhalter">
            <a:extLst>
              <a:ext uri="{FF2B5EF4-FFF2-40B4-BE49-F238E27FC236}">
                <a16:creationId xmlns:a16="http://schemas.microsoft.com/office/drawing/2014/main" id="{B54A2940-BCB3-827D-5062-53A2A8B1B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7435" y="1892830"/>
            <a:ext cx="10752765" cy="3264927"/>
          </a:xfrm>
        </p:spPr>
        <p:txBody>
          <a:bodyPr lIns="0" numCol="2" spcCol="180000"/>
          <a:lstStyle>
            <a:lvl1pPr marL="457189" indent="-457189">
              <a:lnSpc>
                <a:spcPct val="110000"/>
              </a:lnSpc>
              <a:buSzPct val="180000"/>
              <a:buFont typeface="+mj-lt"/>
              <a:buAutoNum type="arabicPlain"/>
              <a:defRPr/>
            </a:lvl1pPr>
            <a:lvl2pPr marL="990575" indent="-380990">
              <a:lnSpc>
                <a:spcPct val="110000"/>
              </a:lnSpc>
              <a:buSzPct val="100000"/>
              <a:buFont typeface="Wingdings" pitchFamily="2" charset="2"/>
              <a:buChar char="§"/>
              <a:defRPr/>
            </a:lvl2pPr>
            <a:lvl3pPr marL="1676358" indent="-457189">
              <a:lnSpc>
                <a:spcPct val="110000"/>
              </a:lnSpc>
              <a:buSzPct val="100000"/>
              <a:buFont typeface="Wingdings" pitchFamily="2" charset="2"/>
              <a:buChar char="§"/>
              <a:defRPr/>
            </a:lvl3pPr>
            <a:lvl4pPr marL="2285943" indent="-457189">
              <a:lnSpc>
                <a:spcPct val="110000"/>
              </a:lnSpc>
              <a:buSzPct val="100000"/>
              <a:buFont typeface="Wingdings" pitchFamily="2" charset="2"/>
              <a:buChar char="§"/>
              <a:defRPr/>
            </a:lvl4pPr>
            <a:lvl5pPr marL="2895528" indent="-457189">
              <a:lnSpc>
                <a:spcPct val="110000"/>
              </a:lnSpc>
              <a:buSzPct val="100000"/>
              <a:buFont typeface="Wingdings" pitchFamily="2" charset="2"/>
              <a:buChar char="§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Foliennummernplatzhalter">
            <a:extLst>
              <a:ext uri="{FF2B5EF4-FFF2-40B4-BE49-F238E27FC236}">
                <a16:creationId xmlns:a16="http://schemas.microsoft.com/office/drawing/2014/main" id="{BCE49DE1-412F-9551-E6D9-B0052C749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2880" y="6155943"/>
            <a:ext cx="937320" cy="366183"/>
          </a:xfrm>
          <a:prstGeom prst="rect">
            <a:avLst/>
          </a:prstGeom>
        </p:spPr>
        <p:txBody>
          <a:bodyPr/>
          <a:lstStyle/>
          <a:p>
            <a:fld id="{88F09C5C-329B-436A-BC5B-770103F3AD3F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">
            <a:extLst>
              <a:ext uri="{FF2B5EF4-FFF2-40B4-BE49-F238E27FC236}">
                <a16:creationId xmlns:a16="http://schemas.microsoft.com/office/drawing/2014/main" id="{DA8BD811-AB80-6771-3C5B-8A71DDAD88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15947" y="6153346"/>
            <a:ext cx="1330491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DF1C7F1D-CE37-4FF7-93E5-32E96F860F71}" type="datetimeFigureOut">
              <a:rPr lang="de-DE" smtClean="0"/>
              <a:t>01.12.2024</a:t>
            </a:fld>
            <a:endParaRPr lang="de-DE"/>
          </a:p>
        </p:txBody>
      </p:sp>
      <p:sp>
        <p:nvSpPr>
          <p:cNvPr id="5" name="Fußzeilenplatzhalter">
            <a:extLst>
              <a:ext uri="{FF2B5EF4-FFF2-40B4-BE49-F238E27FC236}">
                <a16:creationId xmlns:a16="http://schemas.microsoft.com/office/drawing/2014/main" id="{13CB44A2-3722-CFA6-C04F-90B773B51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56107" y="6153347"/>
            <a:ext cx="3826768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2672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>
            <a:extLst>
              <a:ext uri="{FF2B5EF4-FFF2-40B4-BE49-F238E27FC236}">
                <a16:creationId xmlns:a16="http://schemas.microsoft.com/office/drawing/2014/main" id="{1D405C45-0DD4-C48A-FA2D-9BDC7F7EB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567" y="3369986"/>
            <a:ext cx="5975781" cy="1307153"/>
          </a:xfrm>
        </p:spPr>
        <p:txBody>
          <a:bodyPr anchor="b">
            <a:spAutoFit/>
          </a:bodyPr>
          <a:lstStyle>
            <a:lvl1pPr>
              <a:lnSpc>
                <a:spcPct val="110000"/>
              </a:lnSpc>
              <a:defRPr sz="3733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5" name="Foliennummernplatzhalter">
            <a:extLst>
              <a:ext uri="{FF2B5EF4-FFF2-40B4-BE49-F238E27FC236}">
                <a16:creationId xmlns:a16="http://schemas.microsoft.com/office/drawing/2014/main" id="{17A60BCC-5616-273E-2AA8-BB9E0C108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82875" y="6153346"/>
            <a:ext cx="877325" cy="36618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88F09C5C-329B-436A-BC5B-770103F3AD3F}" type="slidenum">
              <a:rPr lang="de-DE" smtClean="0"/>
              <a:t>‹Nr.›</a:t>
            </a:fld>
            <a:endParaRPr lang="de-DE"/>
          </a:p>
        </p:txBody>
      </p:sp>
      <p:sp>
        <p:nvSpPr>
          <p:cNvPr id="3" name="Textplatzhalter">
            <a:extLst>
              <a:ext uri="{FF2B5EF4-FFF2-40B4-BE49-F238E27FC236}">
                <a16:creationId xmlns:a16="http://schemas.microsoft.com/office/drawing/2014/main" id="{FA120FAF-72E8-3893-7931-08E06A07772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56819" y="536624"/>
            <a:ext cx="6103277" cy="2451890"/>
          </a:xfrm>
        </p:spPr>
        <p:txBody>
          <a:bodyPr wrap="square" lIns="0">
            <a:spAutoFit/>
          </a:bodyPr>
          <a:lstStyle>
            <a:lvl1pPr marL="0" indent="0">
              <a:buNone/>
              <a:defRPr sz="15333">
                <a:solidFill>
                  <a:schemeClr val="accent2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1</a:t>
            </a:r>
          </a:p>
        </p:txBody>
      </p:sp>
      <p:sp>
        <p:nvSpPr>
          <p:cNvPr id="11" name="Bildplatzhalter">
            <a:extLst>
              <a:ext uri="{FF2B5EF4-FFF2-40B4-BE49-F238E27FC236}">
                <a16:creationId xmlns:a16="http://schemas.microsoft.com/office/drawing/2014/main" id="{02B05530-5D4E-70F8-52DA-FDF69546DB6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35334" y="0"/>
            <a:ext cx="4657063" cy="685800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einfügen und mit Alternativtext versehen</a:t>
            </a:r>
          </a:p>
        </p:txBody>
      </p:sp>
      <p:sp>
        <p:nvSpPr>
          <p:cNvPr id="13" name="Copyright">
            <a:extLst>
              <a:ext uri="{FF2B5EF4-FFF2-40B4-BE49-F238E27FC236}">
                <a16:creationId xmlns:a16="http://schemas.microsoft.com/office/drawing/2014/main" id="{D440C51C-B06F-CB2E-ED83-8E483E7779B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61266" y="6539900"/>
            <a:ext cx="1036676" cy="318100"/>
          </a:xfrm>
          <a:solidFill>
            <a:schemeClr val="bg1">
              <a:alpha val="75000"/>
            </a:schemeClr>
          </a:solidFill>
        </p:spPr>
        <p:txBody>
          <a:bodyPr wrap="none" lIns="72000" rIns="72000" anchor="b" anchorCtr="0">
            <a:spAutoFit/>
          </a:bodyPr>
          <a:lstStyle>
            <a:lvl1pPr marL="0" indent="0" algn="r">
              <a:buNone/>
              <a:defRPr sz="1467">
                <a:solidFill>
                  <a:schemeClr val="tx1"/>
                </a:solidFill>
              </a:defRPr>
            </a:lvl1pPr>
            <a:lvl2pPr marL="609585" indent="0">
              <a:buNone/>
              <a:defRPr>
                <a:solidFill>
                  <a:schemeClr val="tx1"/>
                </a:solidFill>
              </a:defRPr>
            </a:lvl2pPr>
            <a:lvl3pPr marL="1219170" indent="0">
              <a:buNone/>
              <a:defRPr>
                <a:solidFill>
                  <a:schemeClr val="tx1"/>
                </a:solidFill>
              </a:defRPr>
            </a:lvl3pPr>
            <a:lvl4pPr marL="1828754" indent="0">
              <a:buNone/>
              <a:defRPr>
                <a:solidFill>
                  <a:schemeClr val="tx1"/>
                </a:solidFill>
              </a:defRPr>
            </a:lvl4pPr>
            <a:lvl5pPr marL="2438339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Foto: UHH</a:t>
            </a:r>
          </a:p>
        </p:txBody>
      </p:sp>
      <p:pic>
        <p:nvPicPr>
          <p:cNvPr id="4" name="UHH-Logo">
            <a:extLst>
              <a:ext uri="{FF2B5EF4-FFF2-40B4-BE49-F238E27FC236}">
                <a16:creationId xmlns:a16="http://schemas.microsoft.com/office/drawing/2014/main" id="{D9B3E6FA-960E-96B0-B53A-73021BB11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9" y="5503702"/>
            <a:ext cx="2358852" cy="1093649"/>
          </a:xfrm>
          <a:prstGeom prst="rect">
            <a:avLst/>
          </a:prstGeom>
        </p:spPr>
      </p:pic>
      <p:sp>
        <p:nvSpPr>
          <p:cNvPr id="6" name="Datumsplatzhalter">
            <a:extLst>
              <a:ext uri="{FF2B5EF4-FFF2-40B4-BE49-F238E27FC236}">
                <a16:creationId xmlns:a16="http://schemas.microsoft.com/office/drawing/2014/main" id="{6F15DAC3-6FD9-0866-D987-4FF0DF5E7E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15947" y="6153346"/>
            <a:ext cx="1330491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DF1C7F1D-CE37-4FF7-93E5-32E96F860F71}" type="datetimeFigureOut">
              <a:rPr lang="de-DE" smtClean="0"/>
              <a:t>01.12.2024</a:t>
            </a:fld>
            <a:endParaRPr lang="de-DE"/>
          </a:p>
        </p:txBody>
      </p:sp>
      <p:sp>
        <p:nvSpPr>
          <p:cNvPr id="7" name="Fußzeilenplatzhalter">
            <a:extLst>
              <a:ext uri="{FF2B5EF4-FFF2-40B4-BE49-F238E27FC236}">
                <a16:creationId xmlns:a16="http://schemas.microsoft.com/office/drawing/2014/main" id="{BE06C47F-82E8-8701-5EC1-831DF30A6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56107" y="6153347"/>
            <a:ext cx="3826768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2165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bschnittsüberschrift (auf 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">
            <a:extLst>
              <a:ext uri="{FF2B5EF4-FFF2-40B4-BE49-F238E27FC236}">
                <a16:creationId xmlns:a16="http://schemas.microsoft.com/office/drawing/2014/main" id="{9C441111-369E-A65C-85C0-6BD35550F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82875" y="6153346"/>
            <a:ext cx="877325" cy="36618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88F09C5C-329B-436A-BC5B-770103F3AD3F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Bildplatzhalter">
            <a:extLst>
              <a:ext uri="{FF2B5EF4-FFF2-40B4-BE49-F238E27FC236}">
                <a16:creationId xmlns:a16="http://schemas.microsoft.com/office/drawing/2014/main" id="{02B05530-5D4E-70F8-52DA-FDF69546DB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2192396" cy="685800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einfügen und mit Alternativtext versehen</a:t>
            </a:r>
          </a:p>
        </p:txBody>
      </p:sp>
      <p:sp>
        <p:nvSpPr>
          <p:cNvPr id="3" name="Copyright">
            <a:extLst>
              <a:ext uri="{FF2B5EF4-FFF2-40B4-BE49-F238E27FC236}">
                <a16:creationId xmlns:a16="http://schemas.microsoft.com/office/drawing/2014/main" id="{DF8F1031-7DA1-B48B-66B9-8557FAFE0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61266" y="6539900"/>
            <a:ext cx="1036676" cy="318100"/>
          </a:xfrm>
          <a:solidFill>
            <a:schemeClr val="bg1">
              <a:alpha val="75000"/>
            </a:schemeClr>
          </a:solidFill>
        </p:spPr>
        <p:txBody>
          <a:bodyPr wrap="none" lIns="72000" rIns="72000" anchor="b" anchorCtr="0">
            <a:spAutoFit/>
          </a:bodyPr>
          <a:lstStyle>
            <a:lvl1pPr marL="0" indent="0" algn="r">
              <a:buNone/>
              <a:defRPr sz="1467">
                <a:solidFill>
                  <a:schemeClr val="tx1"/>
                </a:solidFill>
              </a:defRPr>
            </a:lvl1pPr>
            <a:lvl2pPr marL="609585" indent="0">
              <a:buNone/>
              <a:defRPr>
                <a:solidFill>
                  <a:schemeClr val="tx1"/>
                </a:solidFill>
              </a:defRPr>
            </a:lvl2pPr>
            <a:lvl3pPr marL="1219170" indent="0">
              <a:buNone/>
              <a:defRPr>
                <a:solidFill>
                  <a:schemeClr val="tx1"/>
                </a:solidFill>
              </a:defRPr>
            </a:lvl3pPr>
            <a:lvl4pPr marL="1828754" indent="0">
              <a:buNone/>
              <a:defRPr>
                <a:solidFill>
                  <a:schemeClr val="tx1"/>
                </a:solidFill>
              </a:defRPr>
            </a:lvl4pPr>
            <a:lvl5pPr marL="2438339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Foto: UHH</a:t>
            </a:r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1D405C45-0DD4-C48A-FA2D-9BDC7F7EB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53091"/>
            <a:ext cx="4559829" cy="1530158"/>
          </a:xfrm>
          <a:solidFill>
            <a:schemeClr val="accent2"/>
          </a:solidFill>
        </p:spPr>
        <p:txBody>
          <a:bodyPr wrap="square" lIns="540000" tIns="270000" rIns="360000" bIns="270000" anchor="b">
            <a:sp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5" name="Datumsplatzhalter">
            <a:extLst>
              <a:ext uri="{FF2B5EF4-FFF2-40B4-BE49-F238E27FC236}">
                <a16:creationId xmlns:a16="http://schemas.microsoft.com/office/drawing/2014/main" id="{DB7858C6-DCA2-C893-3EE8-987458DD8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15947" y="6153346"/>
            <a:ext cx="1330491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DF1C7F1D-CE37-4FF7-93E5-32E96F860F71}" type="datetimeFigureOut">
              <a:rPr lang="de-DE" smtClean="0"/>
              <a:t>01.12.2024</a:t>
            </a:fld>
            <a:endParaRPr lang="de-DE"/>
          </a:p>
        </p:txBody>
      </p:sp>
      <p:sp>
        <p:nvSpPr>
          <p:cNvPr id="6" name="Fußzeilenplatzhalter">
            <a:extLst>
              <a:ext uri="{FF2B5EF4-FFF2-40B4-BE49-F238E27FC236}">
                <a16:creationId xmlns:a16="http://schemas.microsoft.com/office/drawing/2014/main" id="{D369F843-3366-1209-6128-E5DC123E6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56107" y="6153347"/>
            <a:ext cx="3826768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4878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">
            <a:extLst>
              <a:ext uri="{FF2B5EF4-FFF2-40B4-BE49-F238E27FC236}">
                <a16:creationId xmlns:a16="http://schemas.microsoft.com/office/drawing/2014/main" id="{B54A2940-BCB3-827D-5062-53A2A8B1B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509184"/>
            <a:ext cx="8256488" cy="3937001"/>
          </a:xfrm>
        </p:spPr>
        <p:txBody>
          <a:bodyPr lIns="0"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29B302F5-284F-3079-6EAC-C920CD76E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7F1D-CE37-4FF7-93E5-32E96F860F71}" type="datetimeFigureOut">
              <a:rPr lang="de-DE" smtClean="0"/>
              <a:t>01.12.2024</a:t>
            </a:fld>
            <a:endParaRPr lang="de-DE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71C7B469-3DC0-7EC7-FA90-6C165FB15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89367073-303F-D294-FFA0-CB0A3A86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09C5C-329B-436A-BC5B-770103F3AD3F}" type="slidenum">
              <a:rPr lang="de-DE" smtClean="0"/>
              <a:t>‹Nr.›</a:t>
            </a:fld>
            <a:endParaRPr lang="de-DE"/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CEE53C70-75A7-A62E-53DB-69DDC21A6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46377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und Inhalt (blau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UHH-Logo">
            <a:extLst>
              <a:ext uri="{FF2B5EF4-FFF2-40B4-BE49-F238E27FC236}">
                <a16:creationId xmlns:a16="http://schemas.microsoft.com/office/drawing/2014/main" id="{3CB7C4BB-7B9F-D5C9-4EC5-58F8D7EEA6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31800" y="5842302"/>
            <a:ext cx="1727763" cy="562732"/>
          </a:xfrm>
          <a:prstGeom prst="rect">
            <a:avLst/>
          </a:prstGeom>
        </p:spPr>
      </p:pic>
      <p:sp>
        <p:nvSpPr>
          <p:cNvPr id="2" name="Titel">
            <a:extLst>
              <a:ext uri="{FF2B5EF4-FFF2-40B4-BE49-F238E27FC236}">
                <a16:creationId xmlns:a16="http://schemas.microsoft.com/office/drawing/2014/main" id="{F30FE764-F7B3-C3A0-BE17-FF59C3C4F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Inhaltsplatzhalter">
            <a:extLst>
              <a:ext uri="{FF2B5EF4-FFF2-40B4-BE49-F238E27FC236}">
                <a16:creationId xmlns:a16="http://schemas.microsoft.com/office/drawing/2014/main" id="{2060DD5D-EE2C-1DE9-17FB-CFD0B6F63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509184"/>
            <a:ext cx="8256488" cy="3937001"/>
          </a:xfrm>
        </p:spPr>
        <p:txBody>
          <a:bodyPr lIns="0"/>
          <a:lstStyle>
            <a:lvl1pPr>
              <a:lnSpc>
                <a:spcPct val="110000"/>
              </a:lnSpc>
              <a:buClr>
                <a:schemeClr val="tx1"/>
              </a:buClr>
              <a:defRPr/>
            </a:lvl1pPr>
            <a:lvl2pPr>
              <a:lnSpc>
                <a:spcPct val="110000"/>
              </a:lnSpc>
              <a:buClr>
                <a:schemeClr val="tx1"/>
              </a:buClr>
              <a:defRPr/>
            </a:lvl2pPr>
            <a:lvl3pPr>
              <a:lnSpc>
                <a:spcPct val="110000"/>
              </a:lnSpc>
              <a:buClr>
                <a:schemeClr val="tx1"/>
              </a:buClr>
              <a:defRPr/>
            </a:lvl3pPr>
            <a:lvl4pPr>
              <a:lnSpc>
                <a:spcPct val="110000"/>
              </a:lnSpc>
              <a:buClr>
                <a:schemeClr val="tx1"/>
              </a:buClr>
              <a:defRPr/>
            </a:lvl4pPr>
            <a:lvl5pPr>
              <a:lnSpc>
                <a:spcPct val="110000"/>
              </a:lnSpc>
              <a:buClr>
                <a:schemeClr val="tx1"/>
              </a:buCl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Datumsplatzhalter">
            <a:extLst>
              <a:ext uri="{FF2B5EF4-FFF2-40B4-BE49-F238E27FC236}">
                <a16:creationId xmlns:a16="http://schemas.microsoft.com/office/drawing/2014/main" id="{4587A11D-BE80-671B-6AF9-9C02BBFD07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15947" y="6153346"/>
            <a:ext cx="1330491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DF1C7F1D-CE37-4FF7-93E5-32E96F860F71}" type="datetimeFigureOut">
              <a:rPr lang="de-DE" smtClean="0"/>
              <a:t>01.12.2024</a:t>
            </a:fld>
            <a:endParaRPr lang="de-DE"/>
          </a:p>
        </p:txBody>
      </p:sp>
      <p:sp>
        <p:nvSpPr>
          <p:cNvPr id="5" name="Fußzeilenplatzhalter">
            <a:extLst>
              <a:ext uri="{FF2B5EF4-FFF2-40B4-BE49-F238E27FC236}">
                <a16:creationId xmlns:a16="http://schemas.microsoft.com/office/drawing/2014/main" id="{F3FCC813-C10C-BF29-F6C2-5F382BA4E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56107" y="6153347"/>
            <a:ext cx="3826768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">
            <a:extLst>
              <a:ext uri="{FF2B5EF4-FFF2-40B4-BE49-F238E27FC236}">
                <a16:creationId xmlns:a16="http://schemas.microsoft.com/office/drawing/2014/main" id="{F6114D8C-4BDC-53CF-1F7F-A0EAB3E232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2880" y="6155943"/>
            <a:ext cx="937320" cy="366183"/>
          </a:xfrm>
          <a:prstGeom prst="rect">
            <a:avLst/>
          </a:prstGeom>
        </p:spPr>
        <p:txBody>
          <a:bodyPr/>
          <a:lstStyle/>
          <a:p>
            <a:fld id="{88F09C5C-329B-436A-BC5B-770103F3AD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90504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">
            <a:extLst>
              <a:ext uri="{FF2B5EF4-FFF2-40B4-BE49-F238E27FC236}">
                <a16:creationId xmlns:a16="http://schemas.microsoft.com/office/drawing/2014/main" id="{42467729-862C-ACCE-B8E1-699AA571B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452670"/>
            <a:ext cx="11328400" cy="767788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">
            <a:extLst>
              <a:ext uri="{FF2B5EF4-FFF2-40B4-BE49-F238E27FC236}">
                <a16:creationId xmlns:a16="http://schemas.microsoft.com/office/drawing/2014/main" id="{EC447979-4F8F-513E-6D67-85083E82B1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800" y="1509183"/>
            <a:ext cx="11328400" cy="3911127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">
            <a:extLst>
              <a:ext uri="{FF2B5EF4-FFF2-40B4-BE49-F238E27FC236}">
                <a16:creationId xmlns:a16="http://schemas.microsoft.com/office/drawing/2014/main" id="{A38D8480-7034-8749-BB95-7BE05B39A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15947" y="6153346"/>
            <a:ext cx="1330491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DF1C7F1D-CE37-4FF7-93E5-32E96F860F71}" type="datetimeFigureOut">
              <a:rPr lang="de-DE" smtClean="0"/>
              <a:t>01.12.2024</a:t>
            </a:fld>
            <a:endParaRPr lang="de-DE"/>
          </a:p>
        </p:txBody>
      </p:sp>
      <p:sp>
        <p:nvSpPr>
          <p:cNvPr id="5" name="Fußzeilenplatzhalter">
            <a:extLst>
              <a:ext uri="{FF2B5EF4-FFF2-40B4-BE49-F238E27FC236}">
                <a16:creationId xmlns:a16="http://schemas.microsoft.com/office/drawing/2014/main" id="{C8655903-FC10-2F8E-CBB3-890499D62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56107" y="6153347"/>
            <a:ext cx="3826768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pic>
        <p:nvPicPr>
          <p:cNvPr id="10" name="UHH-Logo">
            <a:extLst>
              <a:ext uri="{FF2B5EF4-FFF2-40B4-BE49-F238E27FC236}">
                <a16:creationId xmlns:a16="http://schemas.microsoft.com/office/drawing/2014/main" id="{EA56778A-D8C2-3522-4BDE-8E5736FA48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9" y="5503702"/>
            <a:ext cx="2358852" cy="1093649"/>
          </a:xfrm>
          <a:prstGeom prst="rect">
            <a:avLst/>
          </a:prstGeom>
        </p:spPr>
      </p:pic>
      <p:sp>
        <p:nvSpPr>
          <p:cNvPr id="8" name="Foliennummernplatzhalter">
            <a:extLst>
              <a:ext uri="{FF2B5EF4-FFF2-40B4-BE49-F238E27FC236}">
                <a16:creationId xmlns:a16="http://schemas.microsoft.com/office/drawing/2014/main" id="{F0FD46E1-37CF-B929-B565-E8D8B2CAE4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82875" y="6153346"/>
            <a:ext cx="877325" cy="36618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88F09C5C-329B-436A-BC5B-770103F3AD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7537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  <p:sldLayoutId id="2147483698" r:id="rId20"/>
    <p:sldLayoutId id="2147483699" r:id="rId21"/>
    <p:sldLayoutId id="2147483700" r:id="rId22"/>
    <p:sldLayoutId id="2147483701" r:id="rId23"/>
  </p:sldLayoutIdLst>
  <p:txStyles>
    <p:titleStyle>
      <a:lvl1pPr algn="l" defTabSz="1219170" rtl="0" eaLnBrk="1" latinLnBrk="0" hangingPunct="1">
        <a:lnSpc>
          <a:spcPct val="110000"/>
        </a:lnSpc>
        <a:spcBef>
          <a:spcPct val="0"/>
        </a:spcBef>
        <a:buNone/>
        <a:defRPr lang="de-DE" sz="3467" b="1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100000"/>
        </a:lnSpc>
        <a:spcBef>
          <a:spcPts val="1600"/>
        </a:spcBef>
        <a:buClr>
          <a:schemeClr val="tx2"/>
        </a:buClr>
        <a:buFont typeface="Wingdings" pitchFamily="2" charset="2"/>
        <a:buChar char="§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100000"/>
        </a:lnSpc>
        <a:spcBef>
          <a:spcPts val="667"/>
        </a:spcBef>
        <a:buClr>
          <a:schemeClr val="tx2"/>
        </a:buClr>
        <a:buFont typeface="Wingdings" pitchFamily="2" charset="2"/>
        <a:buChar char="§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100000"/>
        </a:lnSpc>
        <a:spcBef>
          <a:spcPts val="667"/>
        </a:spcBef>
        <a:buClr>
          <a:schemeClr val="tx2"/>
        </a:buClr>
        <a:buFont typeface="Wingdings" pitchFamily="2" charset="2"/>
        <a:buChar char="§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100000"/>
        </a:lnSpc>
        <a:spcBef>
          <a:spcPts val="667"/>
        </a:spcBef>
        <a:buClr>
          <a:schemeClr val="tx2"/>
        </a:buClr>
        <a:buFont typeface="Wingdings" pitchFamily="2" charset="2"/>
        <a:buChar char="§"/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100000"/>
        </a:lnSpc>
        <a:spcBef>
          <a:spcPts val="667"/>
        </a:spcBef>
        <a:buClr>
          <a:schemeClr val="tx2"/>
        </a:buClr>
        <a:buFont typeface="Wingdings" pitchFamily="2" charset="2"/>
        <a:buChar char="§"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4">
          <p15:clr>
            <a:srgbClr val="F26B43"/>
          </p15:clr>
        </p15:guide>
        <p15:guide id="2" pos="204">
          <p15:clr>
            <a:srgbClr val="F26B43"/>
          </p15:clr>
        </p15:guide>
        <p15:guide id="3" pos="5556">
          <p15:clr>
            <a:srgbClr val="F26B43"/>
          </p15:clr>
        </p15:guide>
        <p15:guide id="4" orient="horz" pos="3026">
          <p15:clr>
            <a:srgbClr val="F26B43"/>
          </p15:clr>
        </p15:guide>
        <p15:guide id="5" orient="horz" pos="2573">
          <p15:clr>
            <a:srgbClr val="F26B43"/>
          </p15:clr>
        </p15:guide>
        <p15:guide id="6" orient="horz" pos="713">
          <p15:clr>
            <a:srgbClr val="F26B43"/>
          </p15:clr>
        </p15:guide>
        <p15:guide id="7" pos="3560">
          <p15:clr>
            <a:srgbClr val="F26B43"/>
          </p15:clr>
        </p15:guide>
        <p15:guide id="8" pos="220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7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E72037-5128-4824-9DD6-4FF1D739FB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381" y="3147788"/>
            <a:ext cx="6832202" cy="1370460"/>
          </a:xfrm>
        </p:spPr>
        <p:txBody>
          <a:bodyPr>
            <a:normAutofit fontScale="90000"/>
          </a:bodyPr>
          <a:lstStyle/>
          <a:p>
            <a:pPr algn="ctr"/>
            <a:br>
              <a:rPr lang="de-DE" b="0" dirty="0"/>
            </a:br>
            <a:r>
              <a:rPr lang="de-DE" dirty="0" err="1">
                <a:solidFill>
                  <a:srgbClr val="FF0000"/>
                </a:solidFill>
              </a:rPr>
              <a:t>Super</a:t>
            </a:r>
            <a:r>
              <a:rPr lang="de-DE" dirty="0" err="1"/>
              <a:t>conducting</a:t>
            </a:r>
            <a:r>
              <a:rPr lang="de-DE" dirty="0"/>
              <a:t> and </a:t>
            </a:r>
            <a:r>
              <a:rPr lang="de-DE" dirty="0" err="1">
                <a:solidFill>
                  <a:srgbClr val="FF0000"/>
                </a:solidFill>
              </a:rPr>
              <a:t>su</a:t>
            </a:r>
            <a:r>
              <a:rPr lang="de-DE" dirty="0" err="1"/>
              <a:t>stainable</a:t>
            </a:r>
            <a:r>
              <a:rPr lang="de-DE" dirty="0"/>
              <a:t> </a:t>
            </a:r>
            <a:r>
              <a:rPr lang="de-DE" dirty="0">
                <a:solidFill>
                  <a:srgbClr val="FF0000"/>
                </a:solidFill>
              </a:rPr>
              <a:t>RF</a:t>
            </a:r>
            <a:r>
              <a:rPr lang="de-DE" dirty="0"/>
              <a:t> </a:t>
            </a:r>
            <a:br>
              <a:rPr lang="de-DE" b="0" dirty="0"/>
            </a:b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improved</a:t>
            </a:r>
            <a:r>
              <a:rPr lang="de-DE" dirty="0"/>
              <a:t> </a:t>
            </a:r>
            <a:r>
              <a:rPr lang="de-DE" dirty="0">
                <a:solidFill>
                  <a:srgbClr val="FF0000"/>
                </a:solidFill>
              </a:rPr>
              <a:t>Ac</a:t>
            </a:r>
            <a:r>
              <a:rPr lang="de-DE" dirty="0"/>
              <a:t>celerator </a:t>
            </a:r>
            <a:r>
              <a:rPr lang="de-DE" dirty="0">
                <a:solidFill>
                  <a:srgbClr val="FF0000"/>
                </a:solidFill>
              </a:rPr>
              <a:t>E</a:t>
            </a:r>
            <a:r>
              <a:rPr lang="de-DE" dirty="0"/>
              <a:t>fficiency </a:t>
            </a:r>
            <a:br>
              <a:rPr lang="de-DE" dirty="0"/>
            </a:br>
            <a:br>
              <a:rPr lang="de-DE" dirty="0"/>
            </a:br>
            <a:r>
              <a:rPr lang="de-DE" i="1" dirty="0" err="1"/>
              <a:t>SuperSurface</a:t>
            </a:r>
            <a:endParaRPr lang="de-DE" i="1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A34435DD-1160-4A78-A9D2-E19EBC89219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Marc Wenskat – on behalf </a:t>
            </a:r>
            <a:r>
              <a:rPr lang="de-DE" dirty="0" err="1"/>
              <a:t>of</a:t>
            </a:r>
            <a:r>
              <a:rPr lang="de-DE" dirty="0"/>
              <a:t> L. </a:t>
            </a:r>
            <a:r>
              <a:rPr lang="de-DE" dirty="0" err="1"/>
              <a:t>Preece</a:t>
            </a:r>
            <a:r>
              <a:rPr lang="de-DE" dirty="0"/>
              <a:t>, A. </a:t>
            </a:r>
            <a:r>
              <a:rPr lang="de-DE" dirty="0" err="1"/>
              <a:t>Zaidman</a:t>
            </a:r>
            <a:r>
              <a:rPr lang="de-DE" dirty="0"/>
              <a:t>, W. Hillert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E3F36118-5B07-42B9-865D-68E658A0D64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2.12.2024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40913666-7F5E-4DD5-8A64-66239D7FF4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583" y="466951"/>
            <a:ext cx="4095813" cy="4095813"/>
          </a:xfrm>
          <a:prstGeom prst="rect">
            <a:avLst/>
          </a:prstGeom>
        </p:spPr>
      </p:pic>
      <p:sp>
        <p:nvSpPr>
          <p:cNvPr id="18" name="Rechteck 17">
            <a:extLst>
              <a:ext uri="{FF2B5EF4-FFF2-40B4-BE49-F238E27FC236}">
                <a16:creationId xmlns:a16="http://schemas.microsoft.com/office/drawing/2014/main" id="{16355062-355E-467C-BFAF-E1F7EBA730BC}"/>
              </a:ext>
            </a:extLst>
          </p:cNvPr>
          <p:cNvSpPr/>
          <p:nvPr/>
        </p:nvSpPr>
        <p:spPr>
          <a:xfrm rot="5400000">
            <a:off x="9410689" y="2364039"/>
            <a:ext cx="422480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/>
              <a:t>Created using AI-powered image generation by </a:t>
            </a:r>
            <a:r>
              <a:rPr lang="en-US" sz="1000" i="1" dirty="0" err="1"/>
              <a:t>OpenAI</a:t>
            </a:r>
            <a:r>
              <a:rPr lang="en-US" sz="1000" i="1" dirty="0"/>
              <a:t> DALL·E (2024).</a:t>
            </a:r>
            <a:endParaRPr lang="en-US" sz="1000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401D4410-C2BA-4F65-A577-2C2962CBDDD0}"/>
              </a:ext>
            </a:extLst>
          </p:cNvPr>
          <p:cNvGrpSpPr/>
          <p:nvPr/>
        </p:nvGrpSpPr>
        <p:grpSpPr>
          <a:xfrm>
            <a:off x="3070242" y="374748"/>
            <a:ext cx="1252346" cy="1260251"/>
            <a:chOff x="1376219" y="2906000"/>
            <a:chExt cx="1252346" cy="1260251"/>
          </a:xfrm>
        </p:grpSpPr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13DF0E85-B664-4CFB-AC91-CC53BB2834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6219" y="2996126"/>
              <a:ext cx="1080000" cy="1080000"/>
            </a:xfrm>
            <a:prstGeom prst="rect">
              <a:avLst/>
            </a:prstGeom>
          </p:spPr>
        </p:pic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FD3DCA73-404B-4EA4-A2C5-DF0D043DFB07}"/>
                </a:ext>
              </a:extLst>
            </p:cNvPr>
            <p:cNvSpPr txBox="1"/>
            <p:nvPr/>
          </p:nvSpPr>
          <p:spPr>
            <a:xfrm rot="5400000">
              <a:off x="1921495" y="3459182"/>
              <a:ext cx="1260251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" b="1" dirty="0" err="1">
                  <a:solidFill>
                    <a:schemeClr val="bg1">
                      <a:lumMod val="65000"/>
                    </a:schemeClr>
                  </a:solidFill>
                </a:rPr>
                <a:t>Credit</a:t>
              </a:r>
              <a:r>
                <a:rPr lang="de-DE" sz="400" b="1" dirty="0">
                  <a:solidFill>
                    <a:schemeClr val="bg1">
                      <a:lumMod val="65000"/>
                    </a:schemeClr>
                  </a:solidFill>
                </a:rPr>
                <a:t>: T. </a:t>
              </a:r>
              <a:r>
                <a:rPr lang="de-DE" sz="400" b="1" dirty="0" err="1">
                  <a:solidFill>
                    <a:schemeClr val="bg1">
                      <a:lumMod val="65000"/>
                    </a:schemeClr>
                  </a:solidFill>
                </a:rPr>
                <a:t>Stengler</a:t>
              </a:r>
              <a:r>
                <a:rPr lang="de-DE" sz="400" b="1" dirty="0">
                  <a:solidFill>
                    <a:schemeClr val="bg1">
                      <a:lumMod val="65000"/>
                    </a:schemeClr>
                  </a:solidFill>
                </a:rPr>
                <a:t>, JGU &amp; </a:t>
              </a:r>
              <a:r>
                <a:rPr lang="de-DE" sz="400" b="1" dirty="0" err="1">
                  <a:solidFill>
                    <a:schemeClr val="bg1">
                      <a:lumMod val="65000"/>
                    </a:schemeClr>
                  </a:solidFill>
                </a:rPr>
                <a:t>Midjourney</a:t>
              </a:r>
              <a:r>
                <a:rPr lang="de-DE" sz="400" b="1" dirty="0">
                  <a:solidFill>
                    <a:schemeClr val="bg1">
                      <a:lumMod val="65000"/>
                    </a:schemeClr>
                  </a:solidFill>
                </a:rPr>
                <a:t> AI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2739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5FA1649C-9116-4E48-96B4-AA97FC0C4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Milestones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94815587-07D8-49D0-AB65-6AF61E8F51C8}"/>
              </a:ext>
            </a:extLst>
          </p:cNvPr>
          <p:cNvGrpSpPr/>
          <p:nvPr/>
        </p:nvGrpSpPr>
        <p:grpSpPr>
          <a:xfrm>
            <a:off x="2004291" y="1659075"/>
            <a:ext cx="8183419" cy="3539849"/>
            <a:chOff x="2004290" y="1659075"/>
            <a:chExt cx="8183419" cy="3539849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1D50D3E4-D8A2-4E4D-8E73-29DAB1B9A958}"/>
                </a:ext>
              </a:extLst>
            </p:cNvPr>
            <p:cNvGrpSpPr/>
            <p:nvPr/>
          </p:nvGrpSpPr>
          <p:grpSpPr>
            <a:xfrm>
              <a:off x="2004290" y="1659075"/>
              <a:ext cx="8183419" cy="3539849"/>
              <a:chOff x="1597890" y="1810326"/>
              <a:chExt cx="8183419" cy="3539849"/>
            </a:xfrm>
          </p:grpSpPr>
          <p:pic>
            <p:nvPicPr>
              <p:cNvPr id="2" name="Grafik 1">
                <a:extLst>
                  <a:ext uri="{FF2B5EF4-FFF2-40B4-BE49-F238E27FC236}">
                    <a16:creationId xmlns:a16="http://schemas.microsoft.com/office/drawing/2014/main" id="{70702D00-30AE-4BC8-A957-7E23338C3D6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9007" t="26398" r="16414" b="36700"/>
              <a:stretch/>
            </p:blipFill>
            <p:spPr>
              <a:xfrm>
                <a:off x="1597890" y="1810326"/>
                <a:ext cx="8183419" cy="2530765"/>
              </a:xfrm>
              <a:prstGeom prst="rect">
                <a:avLst/>
              </a:prstGeom>
            </p:spPr>
          </p:pic>
          <p:pic>
            <p:nvPicPr>
              <p:cNvPr id="3" name="Grafik 2">
                <a:extLst>
                  <a:ext uri="{FF2B5EF4-FFF2-40B4-BE49-F238E27FC236}">
                    <a16:creationId xmlns:a16="http://schemas.microsoft.com/office/drawing/2014/main" id="{3BC60CB1-76F7-480E-AC59-F6D5E579488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9007" t="32054" r="16414" b="50000"/>
              <a:stretch/>
            </p:blipFill>
            <p:spPr>
              <a:xfrm>
                <a:off x="1597890" y="4119429"/>
                <a:ext cx="8183419" cy="1230746"/>
              </a:xfrm>
              <a:prstGeom prst="rect">
                <a:avLst/>
              </a:prstGeom>
            </p:spPr>
          </p:pic>
        </p:grp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E0CBD645-F450-4B22-BE85-8899CF374958}"/>
                </a:ext>
              </a:extLst>
            </p:cNvPr>
            <p:cNvCxnSpPr/>
            <p:nvPr/>
          </p:nvCxnSpPr>
          <p:spPr>
            <a:xfrm>
              <a:off x="2145145" y="4994371"/>
              <a:ext cx="7915563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74556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2498531-FFB3-4FFE-838E-6476FFB2F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799" y="1509184"/>
            <a:ext cx="11187545" cy="3937001"/>
          </a:xfrm>
        </p:spPr>
        <p:txBody>
          <a:bodyPr/>
          <a:lstStyle/>
          <a:p>
            <a:r>
              <a:rPr lang="de-DE" dirty="0" err="1"/>
              <a:t>Three</a:t>
            </a:r>
            <a:r>
              <a:rPr lang="de-DE" dirty="0"/>
              <a:t> </a:t>
            </a:r>
            <a:r>
              <a:rPr lang="de-DE" dirty="0" err="1"/>
              <a:t>Workpackages</a:t>
            </a:r>
            <a:endParaRPr lang="de-DE" dirty="0"/>
          </a:p>
          <a:p>
            <a:pPr lvl="1"/>
            <a:r>
              <a:rPr lang="en-US" dirty="0"/>
              <a:t>WPA: Coating copper with high T</a:t>
            </a:r>
            <a:r>
              <a:rPr lang="en-US" baseline="-25000" dirty="0"/>
              <a:t>c</a:t>
            </a:r>
            <a:r>
              <a:rPr lang="en-US" dirty="0"/>
              <a:t> superconductors / multilayers for 4K operation</a:t>
            </a:r>
          </a:p>
          <a:p>
            <a:pPr lvl="2"/>
            <a:r>
              <a:rPr lang="en-US" dirty="0"/>
              <a:t>1PhD – Lea </a:t>
            </a:r>
            <a:r>
              <a:rPr lang="en-US" dirty="0" err="1"/>
              <a:t>Preece</a:t>
            </a:r>
            <a:endParaRPr lang="de-DE" dirty="0"/>
          </a:p>
          <a:p>
            <a:pPr lvl="1"/>
            <a:r>
              <a:rPr lang="de-DE" dirty="0"/>
              <a:t>WPB: Plasma </a:t>
            </a:r>
            <a:r>
              <a:rPr lang="de-DE" dirty="0" err="1"/>
              <a:t>Electropolishing</a:t>
            </a:r>
            <a:endParaRPr lang="de-DE" dirty="0"/>
          </a:p>
          <a:p>
            <a:pPr lvl="1"/>
            <a:r>
              <a:rPr lang="de-DE" dirty="0"/>
              <a:t>WPC: </a:t>
            </a:r>
            <a:r>
              <a:rPr lang="de-DE" dirty="0" err="1"/>
              <a:t>Disordered</a:t>
            </a:r>
            <a:r>
              <a:rPr lang="de-DE" dirty="0"/>
              <a:t> </a:t>
            </a:r>
            <a:r>
              <a:rPr lang="de-DE" dirty="0" err="1"/>
              <a:t>Superconductor</a:t>
            </a:r>
            <a:endParaRPr lang="de-DE" dirty="0"/>
          </a:p>
          <a:p>
            <a:pPr lvl="2"/>
            <a:r>
              <a:rPr lang="de-DE" dirty="0"/>
              <a:t>1 PhD – </a:t>
            </a:r>
            <a:r>
              <a:rPr lang="de-DE" dirty="0" err="1"/>
              <a:t>Artem</a:t>
            </a:r>
            <a:r>
              <a:rPr lang="de-DE" dirty="0"/>
              <a:t> </a:t>
            </a:r>
            <a:r>
              <a:rPr lang="de-DE" dirty="0" err="1"/>
              <a:t>Zaidman</a:t>
            </a:r>
            <a:r>
              <a:rPr lang="de-DE" dirty="0"/>
              <a:t> @ </a:t>
            </a:r>
            <a:r>
              <a:rPr lang="de-DE" dirty="0" err="1"/>
              <a:t>Nanolab</a:t>
            </a:r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5FA1649C-9116-4E48-96B4-AA97FC0C4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our</a:t>
            </a:r>
            <a:r>
              <a:rPr lang="de-DE" dirty="0"/>
              <a:t> plan?</a:t>
            </a:r>
          </a:p>
        </p:txBody>
      </p:sp>
    </p:spTree>
    <p:extLst>
      <p:ext uri="{BB962C8B-B14F-4D97-AF65-F5344CB8AC3E}">
        <p14:creationId xmlns:p14="http://schemas.microsoft.com/office/powerpoint/2010/main" val="273297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B86F8E2E-0E12-47FB-A5F1-137AD5C492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50" t="38114" r="13047" b="26195"/>
          <a:stretch/>
        </p:blipFill>
        <p:spPr>
          <a:xfrm>
            <a:off x="426654" y="1509184"/>
            <a:ext cx="4784438" cy="2447637"/>
          </a:xfrm>
          <a:prstGeom prst="rect">
            <a:avLst/>
          </a:prstGeom>
        </p:spPr>
      </p:pic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DA8F40F-D731-439F-9830-68F2E8D7D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363" y="3872345"/>
            <a:ext cx="6270004" cy="2017185"/>
          </a:xfrm>
        </p:spPr>
        <p:txBody>
          <a:bodyPr>
            <a:normAutofit lnSpcReduction="10000"/>
          </a:bodyPr>
          <a:lstStyle/>
          <a:p>
            <a:r>
              <a:rPr lang="de-DE" dirty="0"/>
              <a:t>As-</a:t>
            </a:r>
            <a:r>
              <a:rPr lang="de-DE" dirty="0" err="1"/>
              <a:t>deposited</a:t>
            </a:r>
            <a:r>
              <a:rPr lang="de-DE" dirty="0"/>
              <a:t> </a:t>
            </a:r>
            <a:r>
              <a:rPr lang="de-DE" dirty="0" err="1"/>
              <a:t>T</a:t>
            </a:r>
            <a:r>
              <a:rPr lang="de-DE" baseline="-25000" dirty="0" err="1"/>
              <a:t>c</a:t>
            </a:r>
            <a:r>
              <a:rPr lang="de-DE" dirty="0"/>
              <a:t>  </a:t>
            </a:r>
            <a:r>
              <a:rPr lang="de-DE" dirty="0" err="1"/>
              <a:t>of</a:t>
            </a:r>
            <a:r>
              <a:rPr lang="de-DE" dirty="0"/>
              <a:t> NbTiN </a:t>
            </a:r>
            <a:r>
              <a:rPr lang="de-DE" dirty="0" err="1"/>
              <a:t>lower</a:t>
            </a:r>
            <a:r>
              <a:rPr lang="de-DE" dirty="0"/>
              <a:t> </a:t>
            </a:r>
            <a:r>
              <a:rPr lang="de-DE" dirty="0" err="1"/>
              <a:t>than</a:t>
            </a:r>
            <a:r>
              <a:rPr lang="de-DE" dirty="0"/>
              <a:t> </a:t>
            </a:r>
            <a:r>
              <a:rPr lang="de-DE" dirty="0" err="1"/>
              <a:t>T</a:t>
            </a:r>
            <a:r>
              <a:rPr lang="de-DE" baseline="-25000" dirty="0" err="1"/>
              <a:t>c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Nb</a:t>
            </a:r>
          </a:p>
          <a:p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anneal</a:t>
            </a:r>
            <a:r>
              <a:rPr lang="de-DE" dirty="0"/>
              <a:t> at 900°C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achieve</a:t>
            </a:r>
            <a:r>
              <a:rPr lang="de-DE" dirty="0"/>
              <a:t> &gt;14K</a:t>
            </a:r>
          </a:p>
          <a:p>
            <a:r>
              <a:rPr lang="de-DE" dirty="0"/>
              <a:t>Find out </a:t>
            </a:r>
            <a:r>
              <a:rPr lang="de-DE" dirty="0" err="1"/>
              <a:t>why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need</a:t>
            </a:r>
            <a:r>
              <a:rPr lang="de-DE" dirty="0"/>
              <a:t> </a:t>
            </a:r>
            <a:r>
              <a:rPr lang="de-DE" dirty="0" err="1"/>
              <a:t>it</a:t>
            </a:r>
            <a:endParaRPr lang="de-DE" dirty="0"/>
          </a:p>
          <a:p>
            <a:r>
              <a:rPr lang="de-DE" dirty="0"/>
              <a:t>Need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tailor</a:t>
            </a:r>
            <a:r>
              <a:rPr lang="de-DE" dirty="0"/>
              <a:t>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process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avoid</a:t>
            </a:r>
            <a:r>
              <a:rPr lang="de-DE" dirty="0"/>
              <a:t> 900°C </a:t>
            </a:r>
            <a:r>
              <a:rPr lang="de-DE" dirty="0" err="1"/>
              <a:t>anneal</a:t>
            </a:r>
            <a:r>
              <a:rPr lang="de-DE" dirty="0"/>
              <a:t>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FBA0B7D-4B74-4D51-984A-DA81FA862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Copper coating with high T</a:t>
            </a:r>
            <a:r>
              <a:rPr lang="en-US" sz="2400" baseline="-25000" dirty="0"/>
              <a:t>c</a:t>
            </a:r>
            <a:r>
              <a:rPr lang="en-US" sz="2400" dirty="0"/>
              <a:t> superconductors &amp; multilayers for 4K operation</a:t>
            </a:r>
            <a:br>
              <a:rPr lang="en-US" sz="2400" dirty="0"/>
            </a:br>
            <a:endParaRPr lang="de-DE" sz="24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D4343D7-2EB5-40DF-A996-40A66E3543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" t="5448"/>
          <a:stretch/>
        </p:blipFill>
        <p:spPr>
          <a:xfrm>
            <a:off x="4868898" y="1543289"/>
            <a:ext cx="5883384" cy="9442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/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EE46C60A-206A-4E83-AA44-C6B12D21EDDC}"/>
              </a:ext>
            </a:extLst>
          </p:cNvPr>
          <p:cNvSpPr/>
          <p:nvPr/>
        </p:nvSpPr>
        <p:spPr>
          <a:xfrm>
            <a:off x="6844584" y="1821455"/>
            <a:ext cx="401737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Cross-section of 50nm NbTiN and 15nm </a:t>
            </a:r>
            <a:r>
              <a:rPr lang="en-US" sz="105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AlN</a:t>
            </a:r>
            <a:r>
              <a:rPr lang="en-US" sz="105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on Nb by ALD</a:t>
            </a:r>
            <a:endParaRPr lang="de-DE" sz="105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EBED309-0EA3-4C01-BFC6-31EB2048AE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984" y="2832454"/>
            <a:ext cx="4784438" cy="3393027"/>
          </a:xfrm>
          <a:prstGeom prst="rect">
            <a:avLst/>
          </a:prstGeom>
        </p:spPr>
      </p:pic>
      <p:pic>
        <p:nvPicPr>
          <p:cNvPr id="8" name="Picture 4" descr="Logo und Siegelform">
            <a:extLst>
              <a:ext uri="{FF2B5EF4-FFF2-40B4-BE49-F238E27FC236}">
                <a16:creationId xmlns:a16="http://schemas.microsoft.com/office/drawing/2014/main" id="{283EA0B5-A337-4E32-B563-C339A11CF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894" y="5857892"/>
            <a:ext cx="1658785" cy="92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BED3C5E3-B555-4F46-B6D7-78F2BCC41C09}"/>
              </a:ext>
            </a:extLst>
          </p:cNvPr>
          <p:cNvSpPr txBox="1"/>
          <p:nvPr/>
        </p:nvSpPr>
        <p:spPr>
          <a:xfrm>
            <a:off x="3688632" y="6150705"/>
            <a:ext cx="16587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600" dirty="0" err="1">
                <a:latin typeface="TheSans UHH" panose="020B0502050302020203" pitchFamily="34" charset="77"/>
              </a:rPr>
              <a:t>Laserannealing</a:t>
            </a:r>
            <a:r>
              <a:rPr lang="de-DE" sz="1600" dirty="0">
                <a:latin typeface="TheSans UHH" panose="020B0502050302020203" pitchFamily="34" charset="77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7776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23">
            <a:extLst>
              <a:ext uri="{FF2B5EF4-FFF2-40B4-BE49-F238E27FC236}">
                <a16:creationId xmlns:a16="http://schemas.microsoft.com/office/drawing/2014/main" id="{F0F81305-E1A3-4C32-BAA9-2F3C641D4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information is encoded in f vs. T?</a:t>
            </a:r>
            <a:br>
              <a:rPr lang="en-US" dirty="0"/>
            </a:b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7E85AF5-D1CB-4BDF-8C65-678D0E71A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093C1-2C3C-4820-8058-99FB26768B86}" type="slidenum">
              <a:rPr lang="de-DE" smtClean="0"/>
              <a:t>4</a:t>
            </a:fld>
            <a:endParaRPr lang="de-DE"/>
          </a:p>
        </p:txBody>
      </p:sp>
      <p:pic>
        <p:nvPicPr>
          <p:cNvPr id="6" name="Picture 2" descr="C:\Users\wenskm\Desktop\Plots\gb1.png">
            <a:extLst>
              <a:ext uri="{FF2B5EF4-FFF2-40B4-BE49-F238E27FC236}">
                <a16:creationId xmlns:a16="http://schemas.microsoft.com/office/drawing/2014/main" id="{1A5C3562-A11F-4A97-93E3-692BFA390B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43"/>
          <a:stretch/>
        </p:blipFill>
        <p:spPr bwMode="auto">
          <a:xfrm>
            <a:off x="916875" y="4122207"/>
            <a:ext cx="8944258" cy="232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A201A8ED-FC24-46DF-9155-3B225D8A4382}"/>
              </a:ext>
            </a:extLst>
          </p:cNvPr>
          <p:cNvCxnSpPr>
            <a:cxnSpLocks/>
          </p:cNvCxnSpPr>
          <p:nvPr/>
        </p:nvCxnSpPr>
        <p:spPr>
          <a:xfrm>
            <a:off x="2106332" y="3703126"/>
            <a:ext cx="401365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E2B541A9-4FE2-453D-8BEF-7612E4F26111}"/>
              </a:ext>
            </a:extLst>
          </p:cNvPr>
          <p:cNvCxnSpPr>
            <a:cxnSpLocks/>
          </p:cNvCxnSpPr>
          <p:nvPr/>
        </p:nvCxnSpPr>
        <p:spPr>
          <a:xfrm flipV="1">
            <a:off x="2106332" y="1451665"/>
            <a:ext cx="0" cy="225146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>
            <a:extLst>
              <a:ext uri="{FF2B5EF4-FFF2-40B4-BE49-F238E27FC236}">
                <a16:creationId xmlns:a16="http://schemas.microsoft.com/office/drawing/2014/main" id="{6E7CDDFF-F299-405B-9EC4-10C01FF511DE}"/>
              </a:ext>
            </a:extLst>
          </p:cNvPr>
          <p:cNvSpPr txBox="1"/>
          <p:nvPr/>
        </p:nvSpPr>
        <p:spPr>
          <a:xfrm>
            <a:off x="5716739" y="3654881"/>
            <a:ext cx="24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E2F35A2A-F529-4C42-BA10-2177840586C4}"/>
                  </a:ext>
                </a:extLst>
              </p:cNvPr>
              <p:cNvSpPr txBox="1"/>
              <p:nvPr/>
            </p:nvSpPr>
            <p:spPr>
              <a:xfrm>
                <a:off x="525143" y="1345347"/>
                <a:ext cx="1548501" cy="6519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𝑡𝑜𝑡</m:t>
                          </m:r>
                        </m:sub>
                      </m:sSub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ℓ,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E2F35A2A-F529-4C42-BA10-2177840586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143" y="1345347"/>
                <a:ext cx="1548501" cy="6519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DDDD9F1A-73A3-4D04-B270-13E8C82EC20B}"/>
              </a:ext>
            </a:extLst>
          </p:cNvPr>
          <p:cNvCxnSpPr/>
          <p:nvPr/>
        </p:nvCxnSpPr>
        <p:spPr>
          <a:xfrm flipV="1">
            <a:off x="5071625" y="1451665"/>
            <a:ext cx="0" cy="2251461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1719AAD8-3161-4D38-B8FD-B2C23306D1CE}"/>
              </a:ext>
            </a:extLst>
          </p:cNvPr>
          <p:cNvSpPr txBox="1"/>
          <p:nvPr/>
        </p:nvSpPr>
        <p:spPr>
          <a:xfrm>
            <a:off x="4929583" y="1101847"/>
            <a:ext cx="3699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err="1"/>
              <a:t>T</a:t>
            </a:r>
            <a:r>
              <a:rPr lang="de-DE" sz="1400" b="1" baseline="-25000" dirty="0" err="1"/>
              <a:t>c</a:t>
            </a:r>
            <a:endParaRPr lang="de-DE" sz="1400" b="1" baseline="-25000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132C87C2-BC98-401B-AC21-CA05F0B59681}"/>
              </a:ext>
            </a:extLst>
          </p:cNvPr>
          <p:cNvSpPr txBox="1"/>
          <p:nvPr/>
        </p:nvSpPr>
        <p:spPr>
          <a:xfrm>
            <a:off x="525143" y="4309698"/>
            <a:ext cx="496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FF0000"/>
                </a:solidFill>
              </a:rPr>
              <a:t>j</a:t>
            </a:r>
            <a:endParaRPr lang="de-DE" b="1" dirty="0">
              <a:solidFill>
                <a:srgbClr val="FF0000"/>
              </a:solidFill>
            </a:endParaRP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155408A1-642F-429F-98FA-9B02AF3834F2}"/>
              </a:ext>
            </a:extLst>
          </p:cNvPr>
          <p:cNvGrpSpPr/>
          <p:nvPr/>
        </p:nvGrpSpPr>
        <p:grpSpPr>
          <a:xfrm>
            <a:off x="1476169" y="4382776"/>
            <a:ext cx="7723573" cy="614714"/>
            <a:chOff x="2254928" y="4563124"/>
            <a:chExt cx="7723573" cy="614714"/>
          </a:xfrm>
        </p:grpSpPr>
        <p:sp>
          <p:nvSpPr>
            <p:cNvPr id="15" name="Pfeil: nach rechts 14">
              <a:extLst>
                <a:ext uri="{FF2B5EF4-FFF2-40B4-BE49-F238E27FC236}">
                  <a16:creationId xmlns:a16="http://schemas.microsoft.com/office/drawing/2014/main" id="{C9421A4A-5659-4A69-A27C-C6EF85412533}"/>
                </a:ext>
              </a:extLst>
            </p:cNvPr>
            <p:cNvSpPr/>
            <p:nvPr/>
          </p:nvSpPr>
          <p:spPr>
            <a:xfrm>
              <a:off x="2254928" y="4563124"/>
              <a:ext cx="7723573" cy="103017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Pfeil: nach rechts 15">
              <a:extLst>
                <a:ext uri="{FF2B5EF4-FFF2-40B4-BE49-F238E27FC236}">
                  <a16:creationId xmlns:a16="http://schemas.microsoft.com/office/drawing/2014/main" id="{0B2447A4-A85C-499A-8DF0-A6ACA46313E5}"/>
                </a:ext>
              </a:extLst>
            </p:cNvPr>
            <p:cNvSpPr/>
            <p:nvPr/>
          </p:nvSpPr>
          <p:spPr>
            <a:xfrm>
              <a:off x="2460592" y="4823693"/>
              <a:ext cx="7235301" cy="103017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Pfeil: nach rechts 16">
              <a:extLst>
                <a:ext uri="{FF2B5EF4-FFF2-40B4-BE49-F238E27FC236}">
                  <a16:creationId xmlns:a16="http://schemas.microsoft.com/office/drawing/2014/main" id="{FF615324-4749-4E70-BFC5-169CB9A566BA}"/>
                </a:ext>
              </a:extLst>
            </p:cNvPr>
            <p:cNvSpPr/>
            <p:nvPr/>
          </p:nvSpPr>
          <p:spPr>
            <a:xfrm>
              <a:off x="2648504" y="5074821"/>
              <a:ext cx="6681928" cy="103017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64B6A0A4-F23B-48F9-8431-EE1742C42A26}"/>
              </a:ext>
            </a:extLst>
          </p:cNvPr>
          <p:cNvCxnSpPr/>
          <p:nvPr/>
        </p:nvCxnSpPr>
        <p:spPr>
          <a:xfrm flipH="1">
            <a:off x="5053153" y="2916884"/>
            <a:ext cx="7694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06276DB9-D11A-41A8-BBA3-171F8C31A986}"/>
              </a:ext>
            </a:extLst>
          </p:cNvPr>
          <p:cNvCxnSpPr>
            <a:cxnSpLocks/>
          </p:cNvCxnSpPr>
          <p:nvPr/>
        </p:nvCxnSpPr>
        <p:spPr>
          <a:xfrm>
            <a:off x="10009091" y="4160834"/>
            <a:ext cx="25152" cy="1121466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82E203EC-C817-4508-961B-293D10687D4B}"/>
              </a:ext>
            </a:extLst>
          </p:cNvPr>
          <p:cNvSpPr txBox="1"/>
          <p:nvPr/>
        </p:nvSpPr>
        <p:spPr>
          <a:xfrm>
            <a:off x="10113650" y="4525141"/>
            <a:ext cx="1291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Skin </a:t>
            </a:r>
            <a:r>
              <a:rPr lang="de-DE" dirty="0" err="1"/>
              <a:t>depth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E94F7D7B-C415-43B9-9594-9C49F2D44C6D}"/>
                  </a:ext>
                </a:extLst>
              </p:cNvPr>
              <p:cNvSpPr txBox="1"/>
              <p:nvPr/>
            </p:nvSpPr>
            <p:spPr>
              <a:xfrm>
                <a:off x="10116355" y="4538278"/>
                <a:ext cx="10668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ℓ,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E94F7D7B-C415-43B9-9594-9C49F2D44C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6355" y="4538278"/>
                <a:ext cx="106680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E9EAF207-83D0-4C60-9FEA-B40EABC15E86}"/>
              </a:ext>
            </a:extLst>
          </p:cNvPr>
          <p:cNvCxnSpPr>
            <a:cxnSpLocks/>
          </p:cNvCxnSpPr>
          <p:nvPr/>
        </p:nvCxnSpPr>
        <p:spPr>
          <a:xfrm>
            <a:off x="10009091" y="4160834"/>
            <a:ext cx="25152" cy="1121466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Bogen 22">
            <a:extLst>
              <a:ext uri="{FF2B5EF4-FFF2-40B4-BE49-F238E27FC236}">
                <a16:creationId xmlns:a16="http://schemas.microsoft.com/office/drawing/2014/main" id="{09625C52-DB61-4557-B916-2914CE6C7633}"/>
              </a:ext>
            </a:extLst>
          </p:cNvPr>
          <p:cNvSpPr/>
          <p:nvPr/>
        </p:nvSpPr>
        <p:spPr>
          <a:xfrm>
            <a:off x="-633887" y="1799735"/>
            <a:ext cx="5705512" cy="2251461"/>
          </a:xfrm>
          <a:prstGeom prst="arc">
            <a:avLst>
              <a:gd name="adj1" fmla="val 15888194"/>
              <a:gd name="adj2" fmla="val 0"/>
            </a:avLst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F2FD1F2C-D3A6-4861-AECF-FA81C869F9D7}"/>
                  </a:ext>
                </a:extLst>
              </p:cNvPr>
              <p:cNvSpPr txBox="1"/>
              <p:nvPr/>
            </p:nvSpPr>
            <p:spPr>
              <a:xfrm>
                <a:off x="6442950" y="1647789"/>
                <a:ext cx="5749050" cy="9330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dirty="0" err="1">
                    <a:latin typeface="TheSans UHH Bold"/>
                  </a:rPr>
                  <a:t>Frequency</a:t>
                </a:r>
                <a:r>
                  <a:rPr lang="de-DE" dirty="0">
                    <a:latin typeface="TheSans UHH Bold"/>
                  </a:rPr>
                  <a:t> shift </a:t>
                </a:r>
                <a:r>
                  <a:rPr lang="el-GR" dirty="0">
                    <a:latin typeface="Arial" panose="020B0604020202020204" pitchFamily="34" charset="0"/>
                    <a:cs typeface="Arial" panose="020B0604020202020204" pitchFamily="34" charset="0"/>
                  </a:rPr>
                  <a:t>Δ</a:t>
                </a:r>
                <a:r>
                  <a:rPr lang="de-DE" dirty="0">
                    <a:latin typeface="Arial" panose="020B0604020202020204" pitchFamily="34" charset="0"/>
                    <a:cs typeface="Arial" panose="020B0604020202020204" pitchFamily="34" charset="0"/>
                  </a:rPr>
                  <a:t>f </a:t>
                </a:r>
                <a:r>
                  <a:rPr lang="de-DE" dirty="0">
                    <a:latin typeface="TheSans UHH Bold"/>
                  </a:rPr>
                  <a:t>sensitive </a:t>
                </a:r>
                <a:r>
                  <a:rPr lang="de-DE" dirty="0" err="1">
                    <a:latin typeface="TheSans UHH Bold"/>
                  </a:rPr>
                  <a:t>to</a:t>
                </a:r>
                <a:r>
                  <a:rPr lang="de-DE" dirty="0">
                    <a:latin typeface="TheSans UHH Bold"/>
                  </a:rPr>
                  <a:t> </a:t>
                </a:r>
                <a:r>
                  <a:rPr lang="de-DE" dirty="0" err="1">
                    <a:latin typeface="TheSans UHH Bold"/>
                  </a:rPr>
                  <a:t>interstitial</a:t>
                </a:r>
                <a:r>
                  <a:rPr lang="de-DE" dirty="0">
                    <a:latin typeface="TheSans UHH Bold"/>
                  </a:rPr>
                  <a:t> </a:t>
                </a:r>
                <a:r>
                  <a:rPr lang="de-DE" dirty="0" err="1">
                    <a:latin typeface="TheSans UHH Bold"/>
                  </a:rPr>
                  <a:t>concentration</a:t>
                </a:r>
                <a:endParaRPr lang="de-DE" dirty="0">
                  <a:latin typeface="TheSans UHH Bold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ℓ,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latin typeface="TheSans UHH Bold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de-D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  <m:rad>
                      <m:radPr>
                        <m:degHide m:val="on"/>
                        <m:ctrlPr>
                          <a:rPr lang="de-D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den>
                        </m:f>
                      </m:e>
                    </m:rad>
                  </m:oMath>
                </a14:m>
                <a:r>
                  <a:rPr lang="de-DE" dirty="0">
                    <a:latin typeface="TheSans UHH Bold"/>
                  </a:rPr>
                  <a:t>        </a:t>
                </a:r>
                <a:r>
                  <a:rPr lang="de-DE" sz="1200" dirty="0">
                    <a:latin typeface="TheSans UHH Bold"/>
                  </a:rPr>
                  <a:t> (</a:t>
                </a:r>
                <a:r>
                  <a:rPr lang="de-DE" sz="1200" dirty="0" err="1">
                    <a:latin typeface="TheSans UHH Bold"/>
                  </a:rPr>
                  <a:t>equation</a:t>
                </a:r>
                <a:r>
                  <a:rPr lang="de-DE" sz="1200" dirty="0">
                    <a:latin typeface="TheSans UHH Bold"/>
                  </a:rPr>
                  <a:t> valid </a:t>
                </a:r>
                <a:r>
                  <a:rPr lang="de-DE" sz="1200" dirty="0" err="1">
                    <a:latin typeface="TheSans UHH Bold"/>
                  </a:rPr>
                  <a:t>for</a:t>
                </a:r>
                <a:r>
                  <a:rPr lang="de-DE" sz="1200" dirty="0">
                    <a:latin typeface="TheSans UHH Bold"/>
                  </a:rPr>
                  <a:t> </a:t>
                </a:r>
                <a:r>
                  <a:rPr lang="de-DE" sz="1200" dirty="0" err="1">
                    <a:latin typeface="TheSans UHH Bold"/>
                  </a:rPr>
                  <a:t>dirty</a:t>
                </a:r>
                <a:r>
                  <a:rPr lang="de-DE" sz="1200" dirty="0">
                    <a:latin typeface="TheSans UHH Bold"/>
                  </a:rPr>
                  <a:t> </a:t>
                </a:r>
                <a:r>
                  <a:rPr lang="de-DE" sz="1200" dirty="0" err="1">
                    <a:latin typeface="TheSans UHH Bold"/>
                  </a:rPr>
                  <a:t>limit</a:t>
                </a:r>
                <a:r>
                  <a:rPr lang="de-DE" sz="1200" dirty="0">
                    <a:latin typeface="TheSans UHH Bold"/>
                  </a:rPr>
                  <a:t>)</a:t>
                </a:r>
              </a:p>
            </p:txBody>
          </p:sp>
        </mc:Choice>
        <mc:Fallback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F2FD1F2C-D3A6-4861-AECF-FA81C869F9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950" y="1647789"/>
                <a:ext cx="5749050" cy="933012"/>
              </a:xfrm>
              <a:prstGeom prst="rect">
                <a:avLst/>
              </a:prstGeom>
              <a:blipFill>
                <a:blip r:embed="rId5"/>
                <a:stretch>
                  <a:fillRect l="-742" t="-392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hteck 4">
            <a:extLst>
              <a:ext uri="{FF2B5EF4-FFF2-40B4-BE49-F238E27FC236}">
                <a16:creationId xmlns:a16="http://schemas.microsoft.com/office/drawing/2014/main" id="{B60AF2AE-83A6-449C-B904-E383D8E7988A}"/>
              </a:ext>
            </a:extLst>
          </p:cNvPr>
          <p:cNvSpPr/>
          <p:nvPr/>
        </p:nvSpPr>
        <p:spPr>
          <a:xfrm>
            <a:off x="6442950" y="2593938"/>
            <a:ext cx="45870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latin typeface="TheSans UHH Bold"/>
              </a:rPr>
              <a:t>Δ</a:t>
            </a:r>
            <a:r>
              <a:rPr lang="de-DE" dirty="0">
                <a:latin typeface="TheSans UHH Bold"/>
              </a:rPr>
              <a:t>f </a:t>
            </a:r>
            <a:r>
              <a:rPr lang="de-DE" dirty="0" err="1">
                <a:latin typeface="TheSans UHH Bold"/>
              </a:rPr>
              <a:t>for</a:t>
            </a:r>
            <a:r>
              <a:rPr lang="de-DE" dirty="0">
                <a:latin typeface="TheSans UHH Bold"/>
              </a:rPr>
              <a:t> EXFEL type </a:t>
            </a:r>
            <a:r>
              <a:rPr lang="de-DE" dirty="0" err="1">
                <a:latin typeface="TheSans UHH Bold"/>
              </a:rPr>
              <a:t>cavities</a:t>
            </a:r>
            <a:r>
              <a:rPr lang="de-DE" dirty="0">
                <a:latin typeface="TheSans UHH Bold"/>
              </a:rPr>
              <a:t> </a:t>
            </a:r>
            <a:r>
              <a:rPr lang="de-DE" dirty="0" err="1">
                <a:latin typeface="TheSans UHH Bold"/>
              </a:rPr>
              <a:t>is</a:t>
            </a:r>
            <a:r>
              <a:rPr lang="de-DE" dirty="0">
                <a:latin typeface="TheSans UHH Bold"/>
              </a:rPr>
              <a:t> </a:t>
            </a:r>
            <a:r>
              <a:rPr lang="de-DE" dirty="0" err="1">
                <a:latin typeface="TheSans UHH Bold"/>
              </a:rPr>
              <a:t>typcially</a:t>
            </a:r>
            <a:r>
              <a:rPr lang="de-DE" dirty="0">
                <a:latin typeface="TheSans UHH Bold"/>
              </a:rPr>
              <a:t> 5-6 kHz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TheSans UHH Bold"/>
              </a:rPr>
              <a:t>More </a:t>
            </a:r>
            <a:r>
              <a:rPr lang="de-DE" dirty="0" err="1">
                <a:latin typeface="TheSans UHH Bold"/>
              </a:rPr>
              <a:t>interstitials</a:t>
            </a:r>
            <a:r>
              <a:rPr lang="de-DE" dirty="0">
                <a:latin typeface="TheSans UHH Bold"/>
              </a:rPr>
              <a:t>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de-DE" dirty="0">
                <a:latin typeface="TheSans UHH Bold"/>
              </a:rPr>
              <a:t> larger </a:t>
            </a:r>
            <a:r>
              <a:rPr lang="el-GR" dirty="0">
                <a:latin typeface="TheSans UHH Bold"/>
              </a:rPr>
              <a:t>Δ</a:t>
            </a:r>
            <a:r>
              <a:rPr lang="de-DE" dirty="0">
                <a:latin typeface="TheSans UHH Bold"/>
              </a:rPr>
              <a:t>f 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F3BC96E0-C024-478B-A16B-C47429B75F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3742" y="1024208"/>
            <a:ext cx="4356913" cy="301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2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7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20" grpId="0"/>
      <p:bldP spid="20" grpId="1"/>
      <p:bldP spid="21" grpId="0"/>
      <p:bldP spid="23" grpId="0" animBg="1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21">
            <a:extLst>
              <a:ext uri="{FF2B5EF4-FFF2-40B4-BE49-F238E27FC236}">
                <a16:creationId xmlns:a16="http://schemas.microsoft.com/office/drawing/2014/main" id="{321F4AA1-09CB-49E8-87F8-EECA9181F3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94" t="16709" r="36223" b="30472"/>
          <a:stretch/>
        </p:blipFill>
        <p:spPr>
          <a:xfrm>
            <a:off x="2307013" y="932203"/>
            <a:ext cx="7093019" cy="5769731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15DD77DD-C81E-4927-83CD-6E62D91BC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New </a:t>
            </a:r>
            <a:r>
              <a:rPr lang="de-DE" dirty="0" err="1"/>
              <a:t>effect</a:t>
            </a:r>
            <a:r>
              <a:rPr lang="de-DE" dirty="0"/>
              <a:t>: </a:t>
            </a:r>
            <a:r>
              <a:rPr lang="de-DE" dirty="0" err="1"/>
              <a:t>local</a:t>
            </a:r>
            <a:r>
              <a:rPr lang="de-DE" dirty="0"/>
              <a:t> </a:t>
            </a:r>
            <a:r>
              <a:rPr lang="de-DE" dirty="0" err="1"/>
              <a:t>minimum</a:t>
            </a:r>
            <a:r>
              <a:rPr lang="de-DE" dirty="0"/>
              <a:t> in </a:t>
            </a:r>
            <a:r>
              <a:rPr lang="de-DE" dirty="0" err="1"/>
              <a:t>fvT</a:t>
            </a:r>
            <a:endParaRPr lang="de-DE" dirty="0"/>
          </a:p>
        </p:txBody>
      </p: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3A40D808-605E-4A90-901D-3586A8A01FBB}"/>
              </a:ext>
            </a:extLst>
          </p:cNvPr>
          <p:cNvCxnSpPr/>
          <p:nvPr/>
        </p:nvCxnSpPr>
        <p:spPr>
          <a:xfrm>
            <a:off x="7494764" y="4568975"/>
            <a:ext cx="0" cy="12653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413DB78D-4411-431E-A9B7-0787B4F55F03}"/>
              </a:ext>
            </a:extLst>
          </p:cNvPr>
          <p:cNvSpPr txBox="1"/>
          <p:nvPr/>
        </p:nvSpPr>
        <p:spPr>
          <a:xfrm>
            <a:off x="5198817" y="5201666"/>
            <a:ext cx="162260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b="1" dirty="0"/>
              <a:t>f(</a:t>
            </a:r>
            <a:r>
              <a:rPr lang="de-DE" b="1" dirty="0" err="1"/>
              <a:t>T</a:t>
            </a:r>
            <a:r>
              <a:rPr lang="de-DE" b="1" baseline="-25000" dirty="0" err="1"/>
              <a:t>c</a:t>
            </a:r>
            <a:r>
              <a:rPr lang="de-DE" b="1" dirty="0"/>
              <a:t>) = f(</a:t>
            </a:r>
            <a:r>
              <a:rPr lang="de-DE" b="1" dirty="0" err="1"/>
              <a:t>T</a:t>
            </a:r>
            <a:r>
              <a:rPr lang="de-DE" b="1" baseline="-25000" dirty="0" err="1"/>
              <a:t>end</a:t>
            </a:r>
            <a:r>
              <a:rPr lang="de-DE" b="1" dirty="0"/>
              <a:t>)</a:t>
            </a:r>
          </a:p>
          <a:p>
            <a:r>
              <a:rPr lang="de-DE" b="1" dirty="0" err="1"/>
              <a:t>T</a:t>
            </a:r>
            <a:r>
              <a:rPr lang="de-DE" b="1" baseline="-25000" dirty="0" err="1"/>
              <a:t>end</a:t>
            </a:r>
            <a:r>
              <a:rPr lang="de-DE" b="1" dirty="0"/>
              <a:t> </a:t>
            </a:r>
            <a:r>
              <a:rPr lang="de-DE" b="1" dirty="0">
                <a:cs typeface="Arial" panose="020B0604020202020204" pitchFamily="34" charset="0"/>
              </a:rPr>
              <a:t>≈</a:t>
            </a:r>
            <a:r>
              <a:rPr lang="de-DE" b="1" dirty="0"/>
              <a:t> 9K</a:t>
            </a:r>
          </a:p>
        </p:txBody>
      </p:sp>
    </p:spTree>
    <p:extLst>
      <p:ext uri="{BB962C8B-B14F-4D97-AF65-F5344CB8AC3E}">
        <p14:creationId xmlns:p14="http://schemas.microsoft.com/office/powerpoint/2010/main" val="3172744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BAA1A4C5-05DB-4DE2-94EB-DD53B6774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/>
              <a:t>Microscopic</a:t>
            </a:r>
            <a:r>
              <a:rPr lang="it-IT" dirty="0"/>
              <a:t> model for </a:t>
            </a:r>
            <a:r>
              <a:rPr lang="it-IT" dirty="0" err="1"/>
              <a:t>disordered</a:t>
            </a:r>
            <a:r>
              <a:rPr lang="it-IT" dirty="0"/>
              <a:t> </a:t>
            </a:r>
            <a:r>
              <a:rPr lang="it-IT" dirty="0" err="1"/>
              <a:t>superconductor</a:t>
            </a:r>
            <a:br>
              <a:rPr lang="it-IT" dirty="0"/>
            </a:br>
            <a:br>
              <a:rPr lang="it-IT" dirty="0"/>
            </a:b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D05AFA5-3837-4762-BDA1-2BFABA496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093C1-2C3C-4820-8058-99FB26768B86}" type="slidenum">
              <a:rPr lang="de-DE" smtClean="0"/>
              <a:t>6</a:t>
            </a:fld>
            <a:endParaRPr lang="de-DE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800C39F6-4202-40DD-86B4-4F8FCB2D3BAC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365125" y="1263650"/>
            <a:ext cx="11826875" cy="4857750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TheSans UHH Bold"/>
              </a:rPr>
              <a:t>An increased oxygen concentration reduces </a:t>
            </a:r>
            <a:r>
              <a:rPr lang="de-DE" sz="1800" dirty="0" err="1">
                <a:latin typeface="TheSans UHH Bold"/>
              </a:rPr>
              <a:t>T</a:t>
            </a:r>
            <a:r>
              <a:rPr lang="de-DE" sz="1800" baseline="-25000" dirty="0" err="1">
                <a:latin typeface="TheSans UHH Bold"/>
              </a:rPr>
              <a:t>c</a:t>
            </a:r>
            <a:r>
              <a:rPr lang="de-DE" sz="1800" dirty="0">
                <a:latin typeface="TheSans UHH Bold"/>
              </a:rPr>
              <a:t> </a:t>
            </a:r>
            <a:r>
              <a:rPr lang="de-DE" sz="1800" dirty="0" err="1">
                <a:latin typeface="TheSans UHH Bold"/>
              </a:rPr>
              <a:t>of</a:t>
            </a:r>
            <a:r>
              <a:rPr lang="de-DE" sz="1800" dirty="0">
                <a:latin typeface="TheSans UHH Bold"/>
              </a:rPr>
              <a:t> </a:t>
            </a:r>
            <a:r>
              <a:rPr lang="de-DE" sz="1800" dirty="0" err="1">
                <a:latin typeface="TheSans UHH Bold"/>
              </a:rPr>
              <a:t>Nb</a:t>
            </a:r>
            <a:r>
              <a:rPr lang="de-DE" sz="1800" dirty="0">
                <a:latin typeface="TheSans UHH Bold"/>
              </a:rPr>
              <a:t> </a:t>
            </a:r>
            <a:r>
              <a:rPr lang="de-DE" sz="1800" dirty="0" err="1">
                <a:latin typeface="TheSans UHH Bold"/>
              </a:rPr>
              <a:t>by</a:t>
            </a:r>
            <a:r>
              <a:rPr lang="de-DE" sz="1800" dirty="0">
                <a:latin typeface="TheSans UHH Bold"/>
              </a:rPr>
              <a:t> 0.93K per 1 at.%</a:t>
            </a:r>
          </a:p>
          <a:p>
            <a:pPr lvl="1"/>
            <a:r>
              <a:rPr lang="de-DE" sz="1600" dirty="0" err="1">
                <a:latin typeface="TheSans UHH Bold"/>
              </a:rPr>
              <a:t>to</a:t>
            </a:r>
            <a:r>
              <a:rPr lang="de-DE" sz="1600" dirty="0">
                <a:latin typeface="TheSans UHH Bold"/>
              </a:rPr>
              <a:t> </a:t>
            </a:r>
            <a:r>
              <a:rPr lang="de-DE" sz="1600" dirty="0" err="1">
                <a:latin typeface="TheSans UHH Bold"/>
              </a:rPr>
              <a:t>have</a:t>
            </a:r>
            <a:r>
              <a:rPr lang="de-DE" sz="1600" dirty="0">
                <a:latin typeface="TheSans UHH Bold"/>
              </a:rPr>
              <a:t> a </a:t>
            </a:r>
            <a:r>
              <a:rPr lang="de-DE" sz="1600" dirty="0" err="1">
                <a:latin typeface="TheSans UHH Bold"/>
              </a:rPr>
              <a:t>dip</a:t>
            </a:r>
            <a:r>
              <a:rPr lang="de-DE" sz="1600" dirty="0">
                <a:latin typeface="TheSans UHH Bold"/>
              </a:rPr>
              <a:t> </a:t>
            </a:r>
            <a:r>
              <a:rPr lang="de-DE" sz="1600" dirty="0" err="1">
                <a:latin typeface="TheSans UHH Bold"/>
              </a:rPr>
              <a:t>minimum</a:t>
            </a:r>
            <a:r>
              <a:rPr lang="de-DE" sz="1600" dirty="0">
                <a:latin typeface="TheSans UHH Bold"/>
              </a:rPr>
              <a:t> at 9.1K </a:t>
            </a:r>
            <a:r>
              <a:rPr lang="de-DE" sz="1600" dirty="0" err="1">
                <a:latin typeface="TheSans UHH Bold"/>
              </a:rPr>
              <a:t>we</a:t>
            </a:r>
            <a:r>
              <a:rPr lang="de-DE" sz="1600" dirty="0">
                <a:latin typeface="TheSans UHH Bold"/>
              </a:rPr>
              <a:t> </a:t>
            </a:r>
            <a:r>
              <a:rPr lang="de-DE" sz="1600" dirty="0" err="1">
                <a:latin typeface="TheSans UHH Bold"/>
              </a:rPr>
              <a:t>would</a:t>
            </a:r>
            <a:r>
              <a:rPr lang="de-DE" sz="1600" dirty="0">
                <a:latin typeface="TheSans UHH Bold"/>
              </a:rPr>
              <a:t> </a:t>
            </a:r>
            <a:r>
              <a:rPr lang="de-DE" sz="1600" dirty="0" err="1">
                <a:latin typeface="TheSans UHH Bold"/>
              </a:rPr>
              <a:t>need</a:t>
            </a:r>
            <a:r>
              <a:rPr lang="de-DE" sz="1600" dirty="0">
                <a:latin typeface="TheSans UHH Bold"/>
              </a:rPr>
              <a:t> </a:t>
            </a:r>
            <a:r>
              <a:rPr lang="de-DE" sz="1600" dirty="0">
                <a:latin typeface="TheSans UHH Bold"/>
                <a:cs typeface="Arial" panose="020B0604020202020204" pitchFamily="34" charset="0"/>
              </a:rPr>
              <a:t>≈ </a:t>
            </a:r>
            <a:r>
              <a:rPr lang="de-DE" sz="1600" dirty="0">
                <a:latin typeface="TheSans UHH Bold"/>
              </a:rPr>
              <a:t>0.2 at.%</a:t>
            </a:r>
          </a:p>
          <a:p>
            <a:pPr lvl="1"/>
            <a:r>
              <a:rPr lang="de-DE" sz="1600" dirty="0">
                <a:latin typeface="TheSans UHH Bold"/>
              </a:rPr>
              <a:t>„end </a:t>
            </a:r>
            <a:r>
              <a:rPr lang="de-DE" sz="1600" dirty="0" err="1">
                <a:latin typeface="TheSans UHH Bold"/>
              </a:rPr>
              <a:t>of</a:t>
            </a:r>
            <a:r>
              <a:rPr lang="de-DE" sz="1600" dirty="0">
                <a:latin typeface="TheSans UHH Bold"/>
              </a:rPr>
              <a:t> </a:t>
            </a:r>
            <a:r>
              <a:rPr lang="de-DE" sz="1600" dirty="0" err="1">
                <a:latin typeface="TheSans UHH Bold"/>
              </a:rPr>
              <a:t>dip</a:t>
            </a:r>
            <a:r>
              <a:rPr lang="de-DE" sz="1600" dirty="0">
                <a:latin typeface="TheSans UHH Bold"/>
              </a:rPr>
              <a:t>“ </a:t>
            </a:r>
            <a:r>
              <a:rPr lang="de-DE" sz="1600" dirty="0" err="1">
                <a:latin typeface="TheSans UHH Bold"/>
              </a:rPr>
              <a:t>around</a:t>
            </a:r>
            <a:r>
              <a:rPr lang="de-DE" sz="1600" dirty="0">
                <a:latin typeface="TheSans UHH Bold"/>
              </a:rPr>
              <a:t> 9K </a:t>
            </a:r>
            <a:r>
              <a:rPr lang="de-DE" sz="1600" dirty="0">
                <a:latin typeface="TheSans UHH Bold"/>
                <a:cs typeface="Arial" panose="020B0604020202020204" pitchFamily="34" charset="0"/>
              </a:rPr>
              <a:t>≈ </a:t>
            </a:r>
            <a:r>
              <a:rPr lang="de-DE" sz="1600" dirty="0">
                <a:latin typeface="TheSans UHH Bold"/>
              </a:rPr>
              <a:t>0.3 at.%</a:t>
            </a:r>
          </a:p>
          <a:p>
            <a:pPr marL="1219170" lvl="2" indent="0">
              <a:buNone/>
            </a:pPr>
            <a:endParaRPr lang="de-DE" sz="1800" dirty="0">
              <a:latin typeface="TheSans UHH Bold"/>
            </a:endParaRPr>
          </a:p>
          <a:p>
            <a:r>
              <a:rPr lang="de-DE" sz="1800" dirty="0" err="1">
                <a:latin typeface="TheSans UHH Bold"/>
              </a:rPr>
              <a:t>Solubility</a:t>
            </a:r>
            <a:r>
              <a:rPr lang="de-DE" sz="1800" dirty="0">
                <a:latin typeface="TheSans UHH Bold"/>
              </a:rPr>
              <a:t> </a:t>
            </a:r>
            <a:r>
              <a:rPr lang="de-DE" sz="1800" dirty="0" err="1">
                <a:latin typeface="TheSans UHH Bold"/>
              </a:rPr>
              <a:t>limit</a:t>
            </a:r>
            <a:r>
              <a:rPr lang="de-DE" sz="1800" dirty="0">
                <a:latin typeface="TheSans UHH Bold"/>
              </a:rPr>
              <a:t> </a:t>
            </a:r>
            <a:r>
              <a:rPr lang="de-DE" sz="1800" dirty="0" err="1">
                <a:latin typeface="TheSans UHH Bold"/>
              </a:rPr>
              <a:t>of</a:t>
            </a:r>
            <a:r>
              <a:rPr lang="de-DE" sz="1800" dirty="0">
                <a:latin typeface="TheSans UHH Bold"/>
              </a:rPr>
              <a:t> O in </a:t>
            </a:r>
            <a:r>
              <a:rPr lang="de-DE" sz="1800" dirty="0" err="1">
                <a:latin typeface="TheSans UHH Bold"/>
              </a:rPr>
              <a:t>Nb</a:t>
            </a:r>
            <a:r>
              <a:rPr lang="de-DE" sz="1800" dirty="0">
                <a:latin typeface="TheSans UHH Bold"/>
              </a:rPr>
              <a:t> </a:t>
            </a:r>
            <a:r>
              <a:rPr lang="de-DE" sz="1800" dirty="0" err="1">
                <a:latin typeface="TheSans UHH Bold"/>
              </a:rPr>
              <a:t>is</a:t>
            </a:r>
            <a:r>
              <a:rPr lang="de-DE" sz="1800" dirty="0">
                <a:latin typeface="TheSans UHH Bold"/>
              </a:rPr>
              <a:t> 1 at.% @ 500°C and 0.33 at.% at 145°C</a:t>
            </a:r>
          </a:p>
          <a:p>
            <a:pPr marL="0" indent="0">
              <a:buNone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de-DE" sz="1800" dirty="0">
              <a:latin typeface="TheSans UHH Bold"/>
            </a:endParaRPr>
          </a:p>
          <a:p>
            <a:r>
              <a:rPr lang="de-DE" sz="1800" dirty="0">
                <a:latin typeface="TheSans UHH Bold"/>
              </a:rPr>
              <a:t>C </a:t>
            </a:r>
            <a:r>
              <a:rPr lang="de-DE" sz="1800" dirty="0" err="1">
                <a:latin typeface="TheSans UHH Bold"/>
              </a:rPr>
              <a:t>diffusion</a:t>
            </a:r>
            <a:r>
              <a:rPr lang="de-DE" sz="1800" dirty="0">
                <a:latin typeface="TheSans UHH Bold"/>
              </a:rPr>
              <a:t> </a:t>
            </a:r>
            <a:r>
              <a:rPr lang="de-DE" sz="1800" dirty="0" err="1">
                <a:latin typeface="TheSans UHH Bold"/>
              </a:rPr>
              <a:t>speed</a:t>
            </a:r>
            <a:r>
              <a:rPr lang="de-DE" sz="1800" dirty="0">
                <a:latin typeface="TheSans UHH Bold"/>
              </a:rPr>
              <a:t> in Nb </a:t>
            </a:r>
            <a:r>
              <a:rPr lang="de-DE" sz="1800" dirty="0" err="1">
                <a:latin typeface="TheSans UHH Bold"/>
              </a:rPr>
              <a:t>along</a:t>
            </a:r>
            <a:r>
              <a:rPr lang="de-DE" sz="1800" dirty="0">
                <a:latin typeface="TheSans UHH Bold"/>
              </a:rPr>
              <a:t> GB </a:t>
            </a:r>
            <a:r>
              <a:rPr lang="de-DE" sz="1800" dirty="0" err="1">
                <a:latin typeface="TheSans UHH Bold"/>
              </a:rPr>
              <a:t>vary</a:t>
            </a:r>
            <a:r>
              <a:rPr lang="de-DE" sz="1800" dirty="0">
                <a:latin typeface="TheSans UHH Bold"/>
              </a:rPr>
              <a:t> </a:t>
            </a:r>
            <a:r>
              <a:rPr lang="de-DE" sz="1800" dirty="0" err="1">
                <a:latin typeface="TheSans UHH Bold"/>
              </a:rPr>
              <a:t>with</a:t>
            </a:r>
            <a:r>
              <a:rPr lang="de-DE" sz="1800" dirty="0">
                <a:latin typeface="TheSans UHH Bold"/>
              </a:rPr>
              <a:t> GB </a:t>
            </a:r>
            <a:r>
              <a:rPr lang="de-DE" sz="1800" dirty="0" err="1">
                <a:latin typeface="TheSans UHH Bold"/>
              </a:rPr>
              <a:t>orientation</a:t>
            </a:r>
            <a:r>
              <a:rPr lang="de-DE" sz="1800" dirty="0">
                <a:latin typeface="TheSans UHH Bold"/>
              </a:rPr>
              <a:t>, </a:t>
            </a:r>
            <a:r>
              <a:rPr lang="de-DE" sz="1800" dirty="0" err="1">
                <a:latin typeface="TheSans UHH Bold"/>
              </a:rPr>
              <a:t>increasing</a:t>
            </a:r>
            <a:r>
              <a:rPr lang="de-DE" sz="1800" dirty="0">
                <a:latin typeface="TheSans UHH Bold"/>
              </a:rPr>
              <a:t> </a:t>
            </a:r>
            <a:r>
              <a:rPr lang="de-DE" sz="1800" dirty="0" err="1">
                <a:latin typeface="TheSans UHH Bold"/>
              </a:rPr>
              <a:t>disorder</a:t>
            </a:r>
            <a:r>
              <a:rPr lang="de-DE" sz="1800" dirty="0">
                <a:latin typeface="TheSans UHH Bold"/>
              </a:rPr>
              <a:t> </a:t>
            </a:r>
            <a:r>
              <a:rPr lang="de-DE" sz="1800" dirty="0" err="1">
                <a:latin typeface="TheSans UHH Bold"/>
              </a:rPr>
              <a:t>by</a:t>
            </a:r>
            <a:r>
              <a:rPr lang="de-DE" sz="1800" dirty="0">
                <a:latin typeface="TheSans UHH Bold"/>
              </a:rPr>
              <a:t> </a:t>
            </a:r>
            <a:r>
              <a:rPr lang="de-DE" sz="1800" dirty="0" err="1">
                <a:latin typeface="TheSans UHH Bold"/>
              </a:rPr>
              <a:t>spatially</a:t>
            </a:r>
            <a:r>
              <a:rPr lang="de-DE" sz="1800" dirty="0">
                <a:latin typeface="TheSans UHH Bold"/>
              </a:rPr>
              <a:t> </a:t>
            </a:r>
            <a:r>
              <a:rPr lang="de-DE" sz="1800" dirty="0" err="1">
                <a:latin typeface="TheSans UHH Bold"/>
              </a:rPr>
              <a:t>varying</a:t>
            </a:r>
            <a:r>
              <a:rPr lang="de-DE" sz="1800" dirty="0">
                <a:latin typeface="TheSans UHH Bold"/>
              </a:rPr>
              <a:t> </a:t>
            </a:r>
            <a:r>
              <a:rPr lang="de-DE" sz="1800" dirty="0" err="1">
                <a:latin typeface="TheSans UHH Bold"/>
              </a:rPr>
              <a:t>concentration</a:t>
            </a:r>
            <a:endParaRPr lang="de-DE" sz="1800" dirty="0">
              <a:latin typeface="TheSans UHH Bold"/>
            </a:endParaRPr>
          </a:p>
          <a:p>
            <a:pPr marL="0" indent="0">
              <a:buNone/>
            </a:pPr>
            <a:r>
              <a:rPr lang="de-DE" sz="1800" dirty="0">
                <a:latin typeface="TheSans UHH Bold"/>
                <a:cs typeface="Arial" panose="020B0604020202020204" pitchFamily="34" charset="0"/>
              </a:rPr>
              <a:t>	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→</a:t>
            </a:r>
            <a:r>
              <a:rPr lang="de-DE" sz="1600" dirty="0">
                <a:latin typeface="TheSans UHH Bold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TheSans UHH Bold"/>
                <a:cs typeface="Arial" panose="020B0604020202020204" pitchFamily="34" charset="0"/>
              </a:rPr>
              <a:t>Assume</a:t>
            </a:r>
            <a:r>
              <a:rPr lang="de-DE" sz="1600" dirty="0">
                <a:latin typeface="TheSans UHH Bold"/>
                <a:cs typeface="Arial" panose="020B0604020202020204" pitchFamily="34" charset="0"/>
              </a:rPr>
              <a:t> same </a:t>
            </a:r>
            <a:r>
              <a:rPr lang="de-DE" sz="1600" dirty="0" err="1">
                <a:latin typeface="TheSans UHH Bold"/>
                <a:cs typeface="Arial" panose="020B0604020202020204" pitchFamily="34" charset="0"/>
              </a:rPr>
              <a:t>is</a:t>
            </a:r>
            <a:r>
              <a:rPr lang="de-DE" sz="1600" dirty="0">
                <a:latin typeface="TheSans UHH Bold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TheSans UHH Bold"/>
                <a:cs typeface="Arial" panose="020B0604020202020204" pitchFamily="34" charset="0"/>
              </a:rPr>
              <a:t>true</a:t>
            </a:r>
            <a:r>
              <a:rPr lang="de-DE" sz="1600" dirty="0">
                <a:latin typeface="TheSans UHH Bold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TheSans UHH Bold"/>
                <a:cs typeface="Arial" panose="020B0604020202020204" pitchFamily="34" charset="0"/>
              </a:rPr>
              <a:t>for</a:t>
            </a:r>
            <a:r>
              <a:rPr lang="de-DE" sz="1600" dirty="0">
                <a:latin typeface="TheSans UHH Bold"/>
                <a:cs typeface="Arial" panose="020B0604020202020204" pitchFamily="34" charset="0"/>
              </a:rPr>
              <a:t> </a:t>
            </a:r>
            <a:r>
              <a:rPr lang="de-DE" sz="1600" dirty="0">
                <a:latin typeface="TheSans UHH Bold"/>
              </a:rPr>
              <a:t>O: not </a:t>
            </a:r>
            <a:r>
              <a:rPr lang="de-DE" sz="1600" dirty="0" err="1">
                <a:latin typeface="TheSans UHH Bold"/>
              </a:rPr>
              <a:t>homogenous</a:t>
            </a:r>
            <a:r>
              <a:rPr lang="de-DE" sz="1600" dirty="0">
                <a:latin typeface="TheSans UHH Bold"/>
              </a:rPr>
              <a:t> </a:t>
            </a:r>
            <a:r>
              <a:rPr lang="de-DE" sz="1600" dirty="0" err="1">
                <a:latin typeface="TheSans UHH Bold"/>
              </a:rPr>
              <a:t>distributed</a:t>
            </a:r>
            <a:r>
              <a:rPr lang="de-DE" sz="1600" dirty="0">
                <a:latin typeface="TheSans UHH Bold"/>
              </a:rPr>
              <a:t> </a:t>
            </a:r>
            <a:r>
              <a:rPr lang="de-DE" sz="1600" dirty="0" err="1">
                <a:latin typeface="TheSans UHH Bold"/>
              </a:rPr>
              <a:t>within</a:t>
            </a:r>
            <a:r>
              <a:rPr lang="de-DE" sz="1600" dirty="0">
                <a:latin typeface="TheSans UHH Bold"/>
              </a:rPr>
              <a:t> </a:t>
            </a:r>
            <a:r>
              <a:rPr lang="de-DE" sz="1600" dirty="0" err="1">
                <a:latin typeface="TheSans UHH Bold"/>
              </a:rPr>
              <a:t>the</a:t>
            </a:r>
            <a:r>
              <a:rPr lang="de-DE" sz="1600" dirty="0">
                <a:latin typeface="TheSans UHH Bold"/>
              </a:rPr>
              <a:t> </a:t>
            </a:r>
            <a:r>
              <a:rPr lang="de-DE" sz="1600" dirty="0" err="1">
                <a:latin typeface="TheSans UHH Bold"/>
              </a:rPr>
              <a:t>rf</a:t>
            </a:r>
            <a:r>
              <a:rPr lang="de-DE" sz="1600" dirty="0">
                <a:latin typeface="TheSans UHH Bold"/>
              </a:rPr>
              <a:t> </a:t>
            </a:r>
            <a:r>
              <a:rPr lang="de-DE" sz="1600" dirty="0" err="1">
                <a:latin typeface="TheSans UHH Bold"/>
              </a:rPr>
              <a:t>layer</a:t>
            </a:r>
            <a:r>
              <a:rPr lang="de-DE" sz="1600" dirty="0">
                <a:latin typeface="TheSans UHH Bold"/>
              </a:rPr>
              <a:t>, but </a:t>
            </a:r>
            <a:r>
              <a:rPr lang="de-DE" sz="1600" dirty="0" err="1">
                <a:latin typeface="TheSans UHH Bold"/>
              </a:rPr>
              <a:t>clusters</a:t>
            </a:r>
            <a:r>
              <a:rPr lang="de-DE" sz="1600" dirty="0">
                <a:latin typeface="TheSans UHH Bold"/>
              </a:rPr>
              <a:t> </a:t>
            </a:r>
            <a:r>
              <a:rPr lang="de-DE" sz="1600" dirty="0" err="1">
                <a:latin typeface="TheSans UHH Bold"/>
              </a:rPr>
              <a:t>with</a:t>
            </a:r>
            <a:r>
              <a:rPr lang="de-DE" sz="1600" dirty="0">
                <a:latin typeface="TheSans UHH Bold"/>
              </a:rPr>
              <a:t> </a:t>
            </a:r>
            <a:r>
              <a:rPr lang="de-DE" sz="1600" dirty="0" err="1">
                <a:latin typeface="TheSans UHH Bold"/>
              </a:rPr>
              <a:t>uneven</a:t>
            </a:r>
            <a:r>
              <a:rPr lang="de-DE" sz="1600" dirty="0">
                <a:latin typeface="TheSans UHH Bold"/>
              </a:rPr>
              <a:t> O-</a:t>
            </a:r>
            <a:r>
              <a:rPr lang="de-DE" sz="1600" dirty="0" err="1">
                <a:latin typeface="TheSans UHH Bold"/>
              </a:rPr>
              <a:t>concentration</a:t>
            </a:r>
            <a:endParaRPr lang="de-DE" sz="1800" dirty="0">
              <a:latin typeface="TheSans UHH Bold"/>
            </a:endParaRPr>
          </a:p>
          <a:p>
            <a:pPr marL="0" indent="0">
              <a:buNone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de-DE" sz="1800" dirty="0">
                <a:latin typeface="TheSans UHH Bold"/>
                <a:cs typeface="Arial" panose="020B0604020202020204" pitchFamily="34" charset="0"/>
              </a:rPr>
              <a:t> </a:t>
            </a:r>
            <a:r>
              <a:rPr lang="de-DE" sz="1800" dirty="0" err="1">
                <a:latin typeface="TheSans UHH Bold"/>
              </a:rPr>
              <a:t>Expect</a:t>
            </a:r>
            <a:r>
              <a:rPr lang="de-DE" sz="1800" dirty="0">
                <a:latin typeface="TheSans UHH Bold"/>
              </a:rPr>
              <a:t> non-</a:t>
            </a:r>
            <a:r>
              <a:rPr lang="de-DE" sz="1800" dirty="0" err="1">
                <a:latin typeface="TheSans UHH Bold"/>
              </a:rPr>
              <a:t>constant</a:t>
            </a:r>
            <a:r>
              <a:rPr lang="de-DE" sz="1800" dirty="0">
                <a:latin typeface="TheSans UHH Bold"/>
              </a:rPr>
              <a:t>, </a:t>
            </a:r>
            <a:r>
              <a:rPr lang="de-DE" sz="1800" dirty="0" err="1">
                <a:latin typeface="TheSans UHH Bold"/>
              </a:rPr>
              <a:t>spatially</a:t>
            </a:r>
            <a:r>
              <a:rPr lang="de-DE" sz="1800" dirty="0">
                <a:latin typeface="TheSans UHH Bold"/>
              </a:rPr>
              <a:t> </a:t>
            </a:r>
            <a:r>
              <a:rPr lang="de-DE" sz="1800" dirty="0" err="1">
                <a:latin typeface="TheSans UHH Bold"/>
              </a:rPr>
              <a:t>varying</a:t>
            </a:r>
            <a:r>
              <a:rPr lang="de-DE" sz="1800" dirty="0">
                <a:latin typeface="TheSans UHH Bold"/>
              </a:rPr>
              <a:t> </a:t>
            </a:r>
            <a:r>
              <a:rPr lang="de-DE" sz="1800" dirty="0" err="1">
                <a:latin typeface="TheSans UHH Bold"/>
              </a:rPr>
              <a:t>T</a:t>
            </a:r>
            <a:r>
              <a:rPr lang="de-DE" sz="1800" baseline="-25000" dirty="0" err="1">
                <a:latin typeface="TheSans UHH Bold"/>
              </a:rPr>
              <a:t>c</a:t>
            </a:r>
            <a:r>
              <a:rPr lang="de-DE" sz="1800" dirty="0">
                <a:latin typeface="TheSans UHH Bold"/>
              </a:rPr>
              <a:t> </a:t>
            </a:r>
            <a:r>
              <a:rPr lang="de-DE" sz="1800" dirty="0" err="1">
                <a:latin typeface="TheSans UHH Bold"/>
              </a:rPr>
              <a:t>reduction</a:t>
            </a:r>
            <a:r>
              <a:rPr lang="de-DE" sz="1800" dirty="0">
                <a:latin typeface="TheSans UHH Bold"/>
              </a:rPr>
              <a:t> </a:t>
            </a:r>
          </a:p>
          <a:p>
            <a:pPr marL="0" indent="0">
              <a:buNone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de-DE" sz="1800" dirty="0">
                <a:latin typeface="TheSans UHH Bold"/>
                <a:cs typeface="Arial" panose="020B0604020202020204" pitchFamily="34" charset="0"/>
              </a:rPr>
              <a:t> </a:t>
            </a:r>
            <a:r>
              <a:rPr lang="de-DE" sz="1800" dirty="0" err="1">
                <a:latin typeface="TheSans UHH Bold"/>
              </a:rPr>
              <a:t>Lowest</a:t>
            </a:r>
            <a:r>
              <a:rPr lang="de-DE" sz="1800" dirty="0">
                <a:latin typeface="TheSans UHH Bold"/>
              </a:rPr>
              <a:t> </a:t>
            </a:r>
            <a:r>
              <a:rPr lang="de-DE" sz="1800" dirty="0" err="1">
                <a:latin typeface="TheSans UHH Bold"/>
              </a:rPr>
              <a:t>T</a:t>
            </a:r>
            <a:r>
              <a:rPr lang="de-DE" sz="1800" baseline="-25000" dirty="0" err="1">
                <a:latin typeface="TheSans UHH Bold"/>
              </a:rPr>
              <a:t>c</a:t>
            </a:r>
            <a:r>
              <a:rPr lang="de-DE" sz="1800" dirty="0">
                <a:latin typeface="TheSans UHH Bold"/>
              </a:rPr>
              <a:t> </a:t>
            </a:r>
            <a:r>
              <a:rPr lang="de-DE" sz="1800" dirty="0" err="1">
                <a:latin typeface="TheSans UHH Bold"/>
              </a:rPr>
              <a:t>equal</a:t>
            </a:r>
            <a:r>
              <a:rPr lang="de-DE" sz="1800" dirty="0">
                <a:latin typeface="TheSans UHH Bold"/>
              </a:rPr>
              <a:t> </a:t>
            </a:r>
            <a:r>
              <a:rPr lang="de-DE" sz="1800" dirty="0" err="1">
                <a:latin typeface="TheSans UHH Bold"/>
              </a:rPr>
              <a:t>to</a:t>
            </a:r>
            <a:r>
              <a:rPr lang="de-DE" sz="1800" dirty="0">
                <a:latin typeface="TheSans UHH Bold"/>
              </a:rPr>
              <a:t> </a:t>
            </a:r>
            <a:r>
              <a:rPr lang="de-DE" sz="1800" dirty="0" err="1">
                <a:latin typeface="TheSans UHH Bold"/>
              </a:rPr>
              <a:t>the</a:t>
            </a:r>
            <a:r>
              <a:rPr lang="de-DE" sz="1800" dirty="0">
                <a:latin typeface="TheSans UHH Bold"/>
              </a:rPr>
              <a:t> max. at.% </a:t>
            </a:r>
            <a:r>
              <a:rPr lang="de-DE" sz="1800" dirty="0" err="1">
                <a:latin typeface="TheSans UHH Bold"/>
              </a:rPr>
              <a:t>concentration</a:t>
            </a:r>
            <a:r>
              <a:rPr lang="de-DE" sz="1800" dirty="0">
                <a:latin typeface="TheSans UHH Bold"/>
              </a:rPr>
              <a:t> at RT (</a:t>
            </a:r>
            <a:r>
              <a:rPr lang="de-DE" sz="1800" dirty="0">
                <a:latin typeface="TheSans UHH Bold"/>
                <a:cs typeface="Arial" panose="020B0604020202020204" pitchFamily="34" charset="0"/>
              </a:rPr>
              <a:t>≈ 0.33 at.%)</a:t>
            </a:r>
          </a:p>
          <a:p>
            <a:pPr marL="0" indent="0">
              <a:buNone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de-DE" sz="1800" dirty="0">
                <a:latin typeface="TheSans UHH Bold"/>
                <a:cs typeface="Arial" panose="020B0604020202020204" pitchFamily="34" charset="0"/>
              </a:rPr>
              <a:t> </a:t>
            </a:r>
            <a:r>
              <a:rPr lang="de-DE" sz="1800" dirty="0" err="1">
                <a:latin typeface="TheSans UHH Bold"/>
                <a:cs typeface="Arial" panose="020B0604020202020204" pitchFamily="34" charset="0"/>
              </a:rPr>
              <a:t>Only</a:t>
            </a:r>
            <a:r>
              <a:rPr lang="de-DE" sz="1800" dirty="0">
                <a:latin typeface="TheSans UHH Bold"/>
                <a:cs typeface="Arial" panose="020B0604020202020204" pitchFamily="34" charset="0"/>
              </a:rPr>
              <a:t> </a:t>
            </a:r>
            <a:r>
              <a:rPr lang="de-DE" sz="1800" dirty="0" err="1">
                <a:latin typeface="TheSans UHH Bold"/>
                <a:cs typeface="Arial" panose="020B0604020202020204" pitchFamily="34" charset="0"/>
              </a:rPr>
              <a:t>locally</a:t>
            </a:r>
            <a:r>
              <a:rPr lang="de-DE" sz="1800" dirty="0">
                <a:latin typeface="TheSans UHH Bold"/>
                <a:cs typeface="Arial" panose="020B0604020202020204" pitchFamily="34" charset="0"/>
              </a:rPr>
              <a:t> </a:t>
            </a:r>
            <a:r>
              <a:rPr lang="de-DE" sz="1800" dirty="0" err="1">
                <a:latin typeface="TheSans UHH Bold"/>
                <a:cs typeface="Arial" panose="020B0604020202020204" pitchFamily="34" charset="0"/>
              </a:rPr>
              <a:t>saturated</a:t>
            </a:r>
            <a:r>
              <a:rPr lang="de-DE" sz="1800" dirty="0">
                <a:latin typeface="TheSans UHH Bold"/>
                <a:cs typeface="Arial" panose="020B0604020202020204" pitchFamily="34" charset="0"/>
              </a:rPr>
              <a:t> – not </a:t>
            </a:r>
            <a:r>
              <a:rPr lang="de-DE" sz="1800" dirty="0" err="1">
                <a:latin typeface="TheSans UHH Bold"/>
                <a:cs typeface="Arial" panose="020B0604020202020204" pitchFamily="34" charset="0"/>
              </a:rPr>
              <a:t>globally</a:t>
            </a:r>
            <a:r>
              <a:rPr lang="de-DE" sz="1800" dirty="0">
                <a:latin typeface="TheSans UHH Bold"/>
                <a:cs typeface="Arial" panose="020B0604020202020204" pitchFamily="34" charset="0"/>
              </a:rPr>
              <a:t>. </a:t>
            </a:r>
            <a:r>
              <a:rPr lang="de-DE" sz="1800" dirty="0" err="1">
                <a:latin typeface="TheSans UHH Bold"/>
                <a:cs typeface="Arial" panose="020B0604020202020204" pitchFamily="34" charset="0"/>
              </a:rPr>
              <a:t>If</a:t>
            </a:r>
            <a:r>
              <a:rPr lang="de-DE" sz="1800" dirty="0">
                <a:latin typeface="TheSans UHH Bold"/>
                <a:cs typeface="Arial" panose="020B0604020202020204" pitchFamily="34" charset="0"/>
              </a:rPr>
              <a:t> SIMS </a:t>
            </a:r>
            <a:r>
              <a:rPr lang="de-DE" sz="1800" dirty="0" err="1">
                <a:latin typeface="TheSans UHH Bold"/>
                <a:cs typeface="Arial" panose="020B0604020202020204" pitchFamily="34" charset="0"/>
              </a:rPr>
              <a:t>spot</a:t>
            </a:r>
            <a:r>
              <a:rPr lang="de-DE" sz="1800" dirty="0">
                <a:latin typeface="TheSans UHH Bold"/>
                <a:cs typeface="Arial" panose="020B0604020202020204" pitchFamily="34" charset="0"/>
              </a:rPr>
              <a:t> </a:t>
            </a:r>
            <a:r>
              <a:rPr lang="de-DE" sz="1800" dirty="0" err="1">
                <a:latin typeface="TheSans UHH Bold"/>
                <a:cs typeface="Arial" panose="020B0604020202020204" pitchFamily="34" charset="0"/>
              </a:rPr>
              <a:t>size</a:t>
            </a:r>
            <a:r>
              <a:rPr lang="de-DE" sz="1800" dirty="0">
                <a:latin typeface="TheSans UHH Bold"/>
                <a:cs typeface="Arial" panose="020B0604020202020204" pitchFamily="34" charset="0"/>
              </a:rPr>
              <a:t> ≈ multiple </a:t>
            </a:r>
            <a:r>
              <a:rPr lang="de-DE" sz="1800" dirty="0" err="1">
                <a:latin typeface="TheSans UHH Bold"/>
                <a:cs typeface="Arial" panose="020B0604020202020204" pitchFamily="34" charset="0"/>
              </a:rPr>
              <a:t>grains</a:t>
            </a:r>
            <a:r>
              <a:rPr lang="de-DE" sz="1800" dirty="0">
                <a:latin typeface="TheSans UHH Bold"/>
                <a:cs typeface="Arial" panose="020B0604020202020204" pitchFamily="34" charset="0"/>
              </a:rPr>
              <a:t>, </a:t>
            </a:r>
            <a:r>
              <a:rPr lang="de-DE" sz="1800" dirty="0" err="1">
                <a:latin typeface="TheSans UHH Bold"/>
                <a:cs typeface="Arial" panose="020B0604020202020204" pitchFamily="34" charset="0"/>
              </a:rPr>
              <a:t>obtained</a:t>
            </a:r>
            <a:r>
              <a:rPr lang="de-DE" sz="1800" dirty="0">
                <a:latin typeface="TheSans UHH Bold"/>
                <a:cs typeface="Arial" panose="020B0604020202020204" pitchFamily="34" charset="0"/>
              </a:rPr>
              <a:t> </a:t>
            </a:r>
            <a:r>
              <a:rPr lang="de-DE" sz="1800" dirty="0" err="1">
                <a:latin typeface="TheSans UHH Bold"/>
                <a:cs typeface="Arial" panose="020B0604020202020204" pitchFamily="34" charset="0"/>
              </a:rPr>
              <a:t>c</a:t>
            </a:r>
            <a:r>
              <a:rPr lang="de-DE" sz="1800" baseline="-25000" dirty="0" err="1">
                <a:latin typeface="TheSans UHH Bold"/>
                <a:cs typeface="Arial" panose="020B0604020202020204" pitchFamily="34" charset="0"/>
              </a:rPr>
              <a:t>O</a:t>
            </a:r>
            <a:r>
              <a:rPr lang="de-DE" sz="1800" dirty="0">
                <a:latin typeface="TheSans UHH Bold"/>
                <a:cs typeface="Arial" panose="020B0604020202020204" pitchFamily="34" charset="0"/>
              </a:rPr>
              <a:t> </a:t>
            </a:r>
            <a:r>
              <a:rPr lang="de-DE" sz="1800" dirty="0" err="1">
                <a:latin typeface="TheSans UHH Bold"/>
                <a:cs typeface="Arial" panose="020B0604020202020204" pitchFamily="34" charset="0"/>
              </a:rPr>
              <a:t>below</a:t>
            </a:r>
            <a:r>
              <a:rPr lang="de-DE" sz="1800" dirty="0">
                <a:latin typeface="TheSans UHH Bold"/>
                <a:cs typeface="Arial" panose="020B0604020202020204" pitchFamily="34" charset="0"/>
              </a:rPr>
              <a:t> </a:t>
            </a:r>
            <a:r>
              <a:rPr lang="de-DE" sz="1800" dirty="0" err="1">
                <a:latin typeface="TheSans UHH Bold"/>
                <a:cs typeface="Arial" panose="020B0604020202020204" pitchFamily="34" charset="0"/>
              </a:rPr>
              <a:t>saturation</a:t>
            </a:r>
            <a:r>
              <a:rPr lang="de-DE" sz="1800" dirty="0">
                <a:latin typeface="TheSans UHH Bold"/>
                <a:cs typeface="Arial" panose="020B0604020202020204" pitchFamily="34" charset="0"/>
              </a:rPr>
              <a:t> </a:t>
            </a:r>
            <a:r>
              <a:rPr lang="de-DE" sz="1800" dirty="0" err="1">
                <a:latin typeface="TheSans UHH Bold"/>
                <a:cs typeface="Arial" panose="020B0604020202020204" pitchFamily="34" charset="0"/>
              </a:rPr>
              <a:t>limit</a:t>
            </a:r>
            <a:endParaRPr lang="de-DE" sz="1800" dirty="0">
              <a:latin typeface="TheSans UHH Bold"/>
              <a:cs typeface="Arial" panose="020B0604020202020204" pitchFamily="34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89C7290-EF14-4416-8764-C28375B37FE5}"/>
              </a:ext>
            </a:extLst>
          </p:cNvPr>
          <p:cNvSpPr/>
          <p:nvPr/>
        </p:nvSpPr>
        <p:spPr>
          <a:xfrm>
            <a:off x="9284860" y="1355288"/>
            <a:ext cx="282858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rgbClr val="222222"/>
                </a:solidFill>
                <a:latin typeface="Arial" panose="020B0604020202020204" pitchFamily="34" charset="0"/>
              </a:rPr>
              <a:t>[</a:t>
            </a:r>
            <a:r>
              <a:rPr lang="en-US" sz="1000" b="1" dirty="0" err="1">
                <a:solidFill>
                  <a:srgbClr val="222222"/>
                </a:solidFill>
                <a:latin typeface="Arial" panose="020B0604020202020204" pitchFamily="34" charset="0"/>
              </a:rPr>
              <a:t>Desorbo</a:t>
            </a:r>
            <a:r>
              <a:rPr lang="en-US" sz="1000" b="1" dirty="0">
                <a:solidFill>
                  <a:srgbClr val="222222"/>
                </a:solidFill>
                <a:latin typeface="Arial" panose="020B0604020202020204" pitchFamily="34" charset="0"/>
              </a:rPr>
              <a:t>, W. </a:t>
            </a:r>
            <a:r>
              <a:rPr lang="en-US" sz="1000" b="1" i="1" dirty="0">
                <a:solidFill>
                  <a:srgbClr val="222222"/>
                </a:solidFill>
                <a:latin typeface="Arial" panose="020B0604020202020204" pitchFamily="34" charset="0"/>
              </a:rPr>
              <a:t>Phys. Rev.</a:t>
            </a:r>
            <a:r>
              <a:rPr lang="en-US" sz="1000" b="1" dirty="0">
                <a:solidFill>
                  <a:srgbClr val="222222"/>
                </a:solidFill>
                <a:latin typeface="Arial" panose="020B0604020202020204" pitchFamily="34" charset="0"/>
              </a:rPr>
              <a:t> 132 (1963): 107.]</a:t>
            </a:r>
            <a:endParaRPr lang="de-DE" sz="1000" b="1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3ED4D3F5-A111-421E-AF17-9F3B7BE85CE1}"/>
              </a:ext>
            </a:extLst>
          </p:cNvPr>
          <p:cNvSpPr/>
          <p:nvPr/>
        </p:nvSpPr>
        <p:spPr>
          <a:xfrm>
            <a:off x="8160376" y="2909704"/>
            <a:ext cx="403162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rgbClr val="222222"/>
                </a:solidFill>
                <a:latin typeface="Arial" panose="020B0604020202020204" pitchFamily="34" charset="0"/>
              </a:rPr>
              <a:t>[</a:t>
            </a:r>
            <a:r>
              <a:rPr lang="en-US" sz="1000" b="1" dirty="0" err="1">
                <a:solidFill>
                  <a:srgbClr val="222222"/>
                </a:solidFill>
                <a:latin typeface="Arial" panose="020B0604020202020204" pitchFamily="34" charset="0"/>
              </a:rPr>
              <a:t>Kolchin</a:t>
            </a:r>
            <a:r>
              <a:rPr lang="en-US" sz="1000" b="1" dirty="0">
                <a:solidFill>
                  <a:srgbClr val="222222"/>
                </a:solidFill>
                <a:latin typeface="Arial" panose="020B0604020202020204" pitchFamily="34" charset="0"/>
              </a:rPr>
              <a:t>, O.P., et al. </a:t>
            </a:r>
            <a:r>
              <a:rPr lang="en-US" sz="1000" b="1" i="1" dirty="0">
                <a:solidFill>
                  <a:srgbClr val="222222"/>
                </a:solidFill>
                <a:latin typeface="Arial" panose="020B0604020202020204" pitchFamily="34" charset="0"/>
              </a:rPr>
              <a:t>Soviet Atomic Energy 45 (4) (1978): p999</a:t>
            </a:r>
            <a:r>
              <a:rPr lang="en-US" sz="1000" b="1" dirty="0">
                <a:solidFill>
                  <a:srgbClr val="222222"/>
                </a:solidFill>
                <a:latin typeface="Arial" panose="020B0604020202020204" pitchFamily="34" charset="0"/>
              </a:rPr>
              <a:t>.]</a:t>
            </a:r>
            <a:endParaRPr lang="de-DE" sz="1000" b="1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48BEC01A-7A36-4F5B-9F7A-05545C3B6EEF}"/>
              </a:ext>
            </a:extLst>
          </p:cNvPr>
          <p:cNvSpPr/>
          <p:nvPr/>
        </p:nvSpPr>
        <p:spPr>
          <a:xfrm>
            <a:off x="9289806" y="2695236"/>
            <a:ext cx="282858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rgbClr val="222222"/>
                </a:solidFill>
                <a:latin typeface="Arial" panose="020B0604020202020204" pitchFamily="34" charset="0"/>
              </a:rPr>
              <a:t>[</a:t>
            </a:r>
            <a:r>
              <a:rPr lang="en-US" sz="1000" b="1" dirty="0" err="1">
                <a:solidFill>
                  <a:srgbClr val="222222"/>
                </a:solidFill>
                <a:latin typeface="Arial" panose="020B0604020202020204" pitchFamily="34" charset="0"/>
              </a:rPr>
              <a:t>Benvenuti</a:t>
            </a:r>
            <a:r>
              <a:rPr lang="en-US" sz="1000" b="1" dirty="0">
                <a:solidFill>
                  <a:srgbClr val="222222"/>
                </a:solidFill>
                <a:latin typeface="Arial" panose="020B0604020202020204" pitchFamily="34" charset="0"/>
              </a:rPr>
              <a:t>, C., et al. 10</a:t>
            </a:r>
            <a:r>
              <a:rPr lang="en-US" sz="1000" b="1" baseline="30000" dirty="0">
                <a:solidFill>
                  <a:srgbClr val="222222"/>
                </a:solidFill>
                <a:latin typeface="Arial" panose="020B0604020202020204" pitchFamily="34" charset="0"/>
              </a:rPr>
              <a:t>th</a:t>
            </a:r>
            <a:r>
              <a:rPr lang="en-US" sz="1000" b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000" b="1" i="1" dirty="0">
                <a:solidFill>
                  <a:srgbClr val="222222"/>
                </a:solidFill>
                <a:latin typeface="Arial" panose="020B0604020202020204" pitchFamily="34" charset="0"/>
              </a:rPr>
              <a:t>SRF</a:t>
            </a:r>
            <a:r>
              <a:rPr lang="en-US" sz="1000" b="1" dirty="0">
                <a:solidFill>
                  <a:srgbClr val="222222"/>
                </a:solidFill>
                <a:latin typeface="Arial" panose="020B0604020202020204" pitchFamily="34" charset="0"/>
              </a:rPr>
              <a:t> (2001): p441.]</a:t>
            </a:r>
            <a:endParaRPr lang="de-DE" sz="1000" b="1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184B517C-DE08-4E92-9C8F-8B620289EA1D}"/>
              </a:ext>
            </a:extLst>
          </p:cNvPr>
          <p:cNvSpPr/>
          <p:nvPr/>
        </p:nvSpPr>
        <p:spPr>
          <a:xfrm>
            <a:off x="8160377" y="3962699"/>
            <a:ext cx="403162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rgbClr val="222222"/>
                </a:solidFill>
                <a:latin typeface="Arial" panose="020B0604020202020204" pitchFamily="34" charset="0"/>
              </a:rPr>
              <a:t>[</a:t>
            </a:r>
            <a:r>
              <a:rPr lang="en-US" sz="1000" b="1" dirty="0" err="1">
                <a:solidFill>
                  <a:srgbClr val="222222"/>
                </a:solidFill>
                <a:latin typeface="Arial" panose="020B0604020202020204" pitchFamily="34" charset="0"/>
              </a:rPr>
              <a:t>Dangwal</a:t>
            </a:r>
            <a:r>
              <a:rPr lang="en-US" sz="1000" b="1" dirty="0">
                <a:solidFill>
                  <a:srgbClr val="222222"/>
                </a:solidFill>
                <a:latin typeface="Arial" panose="020B0604020202020204" pitchFamily="34" charset="0"/>
              </a:rPr>
              <a:t> Pandey, A., et al. </a:t>
            </a:r>
            <a:r>
              <a:rPr lang="fr-FR" sz="1000" b="1" i="1" dirty="0" err="1">
                <a:solidFill>
                  <a:srgbClr val="222222"/>
                </a:solidFill>
                <a:latin typeface="Arial" panose="020B0604020202020204" pitchFamily="34" charset="0"/>
              </a:rPr>
              <a:t>Appl</a:t>
            </a:r>
            <a:r>
              <a:rPr lang="fr-FR" sz="1000" b="1" i="1" dirty="0">
                <a:solidFill>
                  <a:srgbClr val="222222"/>
                </a:solidFill>
                <a:latin typeface="Arial" panose="020B0604020202020204" pitchFamily="34" charset="0"/>
              </a:rPr>
              <a:t>. Phys. </a:t>
            </a:r>
            <a:r>
              <a:rPr lang="fr-FR" sz="1000" b="1" i="1" dirty="0" err="1">
                <a:solidFill>
                  <a:srgbClr val="222222"/>
                </a:solidFill>
                <a:latin typeface="Arial" panose="020B0604020202020204" pitchFamily="34" charset="0"/>
              </a:rPr>
              <a:t>Lett</a:t>
            </a:r>
            <a:r>
              <a:rPr lang="fr-FR" sz="1000" b="1" i="1" dirty="0">
                <a:solidFill>
                  <a:srgbClr val="222222"/>
                </a:solidFill>
                <a:latin typeface="Arial" panose="020B0604020202020204" pitchFamily="34" charset="0"/>
              </a:rPr>
              <a:t>. 119(2021): 194102</a:t>
            </a:r>
            <a:r>
              <a:rPr lang="en-US" sz="1000" b="1" dirty="0">
                <a:solidFill>
                  <a:srgbClr val="222222"/>
                </a:solidFill>
                <a:latin typeface="Arial" panose="020B0604020202020204" pitchFamily="34" charset="0"/>
              </a:rPr>
              <a:t>]</a:t>
            </a:r>
            <a:endParaRPr lang="de-DE" sz="1000" b="1" dirty="0"/>
          </a:p>
        </p:txBody>
      </p:sp>
    </p:spTree>
    <p:extLst>
      <p:ext uri="{BB962C8B-B14F-4D97-AF65-F5344CB8AC3E}">
        <p14:creationId xmlns:p14="http://schemas.microsoft.com/office/powerpoint/2010/main" val="186961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BDEEF7CB-6987-4C84-9375-C396F8EB8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/>
              <a:t>Disordered</a:t>
            </a:r>
            <a:r>
              <a:rPr lang="de-DE" dirty="0"/>
              <a:t> </a:t>
            </a:r>
            <a:r>
              <a:rPr lang="de-DE" dirty="0" err="1"/>
              <a:t>superconductor</a:t>
            </a:r>
            <a:r>
              <a:rPr lang="de-DE" dirty="0"/>
              <a:t> </a:t>
            </a:r>
            <a:r>
              <a:rPr lang="de-DE" dirty="0" err="1"/>
              <a:t>show</a:t>
            </a:r>
            <a:r>
              <a:rPr lang="de-DE" dirty="0"/>
              <a:t> </a:t>
            </a:r>
            <a:r>
              <a:rPr lang="de-DE" dirty="0" err="1"/>
              <a:t>dip</a:t>
            </a:r>
            <a:br>
              <a:rPr lang="de-DE" dirty="0"/>
            </a:b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3C6AEA3-8FA5-46F5-8E8E-D894758F3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093C1-2C3C-4820-8058-99FB26768B86}" type="slidenum">
              <a:rPr lang="de-DE" smtClean="0"/>
              <a:t>7</a:t>
            </a:fld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7B18F3A-CADC-492D-AD8F-7DC40804D471}"/>
              </a:ext>
            </a:extLst>
          </p:cNvPr>
          <p:cNvSpPr/>
          <p:nvPr/>
        </p:nvSpPr>
        <p:spPr>
          <a:xfrm>
            <a:off x="9500187" y="1010273"/>
            <a:ext cx="29512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rgbClr val="222222"/>
                </a:solidFill>
                <a:latin typeface="Arial" panose="020B0604020202020204" pitchFamily="34" charset="0"/>
              </a:rPr>
              <a:t>[Barra, M., et al. </a:t>
            </a:r>
            <a:r>
              <a:rPr lang="en-US" sz="1000" b="1" i="1" dirty="0">
                <a:solidFill>
                  <a:srgbClr val="222222"/>
                </a:solidFill>
                <a:latin typeface="Arial" panose="020B0604020202020204" pitchFamily="34" charset="0"/>
              </a:rPr>
              <a:t>SUST</a:t>
            </a:r>
            <a:r>
              <a:rPr lang="en-US" sz="1000" b="1" dirty="0">
                <a:solidFill>
                  <a:srgbClr val="222222"/>
                </a:solidFill>
                <a:latin typeface="Arial" panose="020B0604020202020204" pitchFamily="34" charset="0"/>
              </a:rPr>
              <a:t> 18.3 (2005): 271.]</a:t>
            </a:r>
            <a:endParaRPr lang="de-DE" sz="1000" b="1" dirty="0"/>
          </a:p>
        </p:txBody>
      </p:sp>
      <p:pic>
        <p:nvPicPr>
          <p:cNvPr id="7" name="Picture 2" descr="C:\Users\wenskm\Desktop\Plots\gb1.png">
            <a:extLst>
              <a:ext uri="{FF2B5EF4-FFF2-40B4-BE49-F238E27FC236}">
                <a16:creationId xmlns:a16="http://schemas.microsoft.com/office/drawing/2014/main" id="{6FBFC6AE-E9CB-4C96-BE1C-77DCB3C84F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43"/>
          <a:stretch/>
        </p:blipFill>
        <p:spPr bwMode="auto">
          <a:xfrm>
            <a:off x="479425" y="4144581"/>
            <a:ext cx="8944258" cy="232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5354C31E-3D87-4712-9262-11815017738D}"/>
              </a:ext>
            </a:extLst>
          </p:cNvPr>
          <p:cNvCxnSpPr>
            <a:cxnSpLocks/>
          </p:cNvCxnSpPr>
          <p:nvPr/>
        </p:nvCxnSpPr>
        <p:spPr>
          <a:xfrm>
            <a:off x="1668882" y="3725500"/>
            <a:ext cx="401365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C145E549-557B-42E1-8FDD-2AB3D4DD0B5F}"/>
              </a:ext>
            </a:extLst>
          </p:cNvPr>
          <p:cNvCxnSpPr>
            <a:cxnSpLocks/>
          </p:cNvCxnSpPr>
          <p:nvPr/>
        </p:nvCxnSpPr>
        <p:spPr>
          <a:xfrm flipV="1">
            <a:off x="1668882" y="1474039"/>
            <a:ext cx="0" cy="225146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DE528E3B-62AB-4653-92F2-696ED8446CB5}"/>
              </a:ext>
            </a:extLst>
          </p:cNvPr>
          <p:cNvSpPr txBox="1"/>
          <p:nvPr/>
        </p:nvSpPr>
        <p:spPr>
          <a:xfrm>
            <a:off x="5279289" y="3677255"/>
            <a:ext cx="24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T</a:t>
            </a:r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0EC3D473-0609-41FF-92AC-DE552AD16571}"/>
              </a:ext>
            </a:extLst>
          </p:cNvPr>
          <p:cNvCxnSpPr/>
          <p:nvPr/>
        </p:nvCxnSpPr>
        <p:spPr>
          <a:xfrm flipV="1">
            <a:off x="4634175" y="1474039"/>
            <a:ext cx="0" cy="2251461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4E5FFB54-5D0D-4690-928A-B453134576F1}"/>
              </a:ext>
            </a:extLst>
          </p:cNvPr>
          <p:cNvSpPr txBox="1"/>
          <p:nvPr/>
        </p:nvSpPr>
        <p:spPr>
          <a:xfrm>
            <a:off x="4492132" y="1124221"/>
            <a:ext cx="5734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err="1"/>
              <a:t>T</a:t>
            </a:r>
            <a:r>
              <a:rPr lang="de-DE" sz="1400" b="1" baseline="-25000" dirty="0" err="1"/>
              <a:t>c,Nb</a:t>
            </a:r>
            <a:endParaRPr lang="de-DE" sz="1400" b="1" baseline="-25000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19F7B8AC-DD0C-466B-BA5C-E0E2CD4BAB10}"/>
              </a:ext>
            </a:extLst>
          </p:cNvPr>
          <p:cNvSpPr txBox="1"/>
          <p:nvPr/>
        </p:nvSpPr>
        <p:spPr>
          <a:xfrm>
            <a:off x="87693" y="4332072"/>
            <a:ext cx="496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FF0000"/>
                </a:solidFill>
              </a:rPr>
              <a:t>j</a:t>
            </a:r>
            <a:endParaRPr lang="de-DE" b="1" dirty="0">
              <a:solidFill>
                <a:srgbClr val="FF0000"/>
              </a:solidFill>
            </a:endParaRPr>
          </a:p>
        </p:txBody>
      </p: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DA49560E-9A0D-4367-ACD0-D467F09CD8B3}"/>
              </a:ext>
            </a:extLst>
          </p:cNvPr>
          <p:cNvCxnSpPr/>
          <p:nvPr/>
        </p:nvCxnSpPr>
        <p:spPr>
          <a:xfrm flipH="1">
            <a:off x="4634175" y="2966966"/>
            <a:ext cx="7694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F217DF93-8E62-42A2-B48B-C2AB82066A6C}"/>
              </a:ext>
            </a:extLst>
          </p:cNvPr>
          <p:cNvCxnSpPr>
            <a:cxnSpLocks/>
          </p:cNvCxnSpPr>
          <p:nvPr/>
        </p:nvCxnSpPr>
        <p:spPr>
          <a:xfrm>
            <a:off x="9571641" y="4183208"/>
            <a:ext cx="25152" cy="1121466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E3457813-3C0C-4137-93E9-38E445870E1C}"/>
              </a:ext>
            </a:extLst>
          </p:cNvPr>
          <p:cNvSpPr txBox="1"/>
          <p:nvPr/>
        </p:nvSpPr>
        <p:spPr>
          <a:xfrm>
            <a:off x="9684087" y="4499287"/>
            <a:ext cx="1291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Skin </a:t>
            </a:r>
            <a:r>
              <a:rPr lang="de-DE" dirty="0" err="1"/>
              <a:t>depth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7ECB5AD4-ED82-4F30-8F07-1C3B84FF9644}"/>
                  </a:ext>
                </a:extLst>
              </p:cNvPr>
              <p:cNvSpPr txBox="1"/>
              <p:nvPr/>
            </p:nvSpPr>
            <p:spPr>
              <a:xfrm>
                <a:off x="9590129" y="4507382"/>
                <a:ext cx="10668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ℓ,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7ECB5AD4-ED82-4F30-8F07-1C3B84FF96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0129" y="4507382"/>
                <a:ext cx="106680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C9EFB144-84B9-4C7E-A2F6-5E1CE28C732C}"/>
              </a:ext>
            </a:extLst>
          </p:cNvPr>
          <p:cNvCxnSpPr>
            <a:cxnSpLocks/>
          </p:cNvCxnSpPr>
          <p:nvPr/>
        </p:nvCxnSpPr>
        <p:spPr>
          <a:xfrm>
            <a:off x="9571641" y="4183208"/>
            <a:ext cx="25152" cy="1121466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lipse 18">
            <a:extLst>
              <a:ext uri="{FF2B5EF4-FFF2-40B4-BE49-F238E27FC236}">
                <a16:creationId xmlns:a16="http://schemas.microsoft.com/office/drawing/2014/main" id="{E81E1934-91DC-4FB5-92B4-A2B1C88F21E3}"/>
              </a:ext>
            </a:extLst>
          </p:cNvPr>
          <p:cNvSpPr/>
          <p:nvPr/>
        </p:nvSpPr>
        <p:spPr>
          <a:xfrm>
            <a:off x="3222626" y="4183207"/>
            <a:ext cx="637709" cy="125129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60DC57A2-5340-48B1-8B43-274C5E5446E7}"/>
              </a:ext>
            </a:extLst>
          </p:cNvPr>
          <p:cNvSpPr/>
          <p:nvPr/>
        </p:nvSpPr>
        <p:spPr>
          <a:xfrm>
            <a:off x="6498858" y="4183208"/>
            <a:ext cx="708734" cy="112146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Bogen 20">
            <a:extLst>
              <a:ext uri="{FF2B5EF4-FFF2-40B4-BE49-F238E27FC236}">
                <a16:creationId xmlns:a16="http://schemas.microsoft.com/office/drawing/2014/main" id="{E7F38C19-C939-44FD-BA17-E224113A4755}"/>
              </a:ext>
            </a:extLst>
          </p:cNvPr>
          <p:cNvSpPr/>
          <p:nvPr/>
        </p:nvSpPr>
        <p:spPr>
          <a:xfrm>
            <a:off x="-796131" y="1822109"/>
            <a:ext cx="5155095" cy="2320187"/>
          </a:xfrm>
          <a:prstGeom prst="arc">
            <a:avLst>
              <a:gd name="adj1" fmla="val 15888194"/>
              <a:gd name="adj2" fmla="val 0"/>
            </a:avLst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Bogen 21">
            <a:extLst>
              <a:ext uri="{FF2B5EF4-FFF2-40B4-BE49-F238E27FC236}">
                <a16:creationId xmlns:a16="http://schemas.microsoft.com/office/drawing/2014/main" id="{2292BEEA-495F-439E-A988-6FA12C08D76F}"/>
              </a:ext>
            </a:extLst>
          </p:cNvPr>
          <p:cNvSpPr/>
          <p:nvPr/>
        </p:nvSpPr>
        <p:spPr>
          <a:xfrm rot="5400000">
            <a:off x="4240190" y="2826835"/>
            <a:ext cx="512750" cy="275203"/>
          </a:xfrm>
          <a:prstGeom prst="arc">
            <a:avLst>
              <a:gd name="adj1" fmla="val 15888194"/>
              <a:gd name="adj2" fmla="val 5636816"/>
            </a:avLst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feld 22">
                <a:extLst>
                  <a:ext uri="{FF2B5EF4-FFF2-40B4-BE49-F238E27FC236}">
                    <a16:creationId xmlns:a16="http://schemas.microsoft.com/office/drawing/2014/main" id="{35A8DE86-E7AE-4975-B08A-81C152C97F1F}"/>
                  </a:ext>
                </a:extLst>
              </p:cNvPr>
              <p:cNvSpPr txBox="1"/>
              <p:nvPr/>
            </p:nvSpPr>
            <p:spPr>
              <a:xfrm>
                <a:off x="5552304" y="1900156"/>
                <a:ext cx="66554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dirty="0">
                    <a:latin typeface="TheSans UHH Bold"/>
                  </a:rPr>
                  <a:t>Dip </a:t>
                </a:r>
                <a:r>
                  <a:rPr lang="de-DE" dirty="0" err="1">
                    <a:latin typeface="TheSans UHH Bold"/>
                  </a:rPr>
                  <a:t>properties</a:t>
                </a:r>
                <a:r>
                  <a:rPr lang="de-DE" dirty="0">
                    <a:latin typeface="TheSans UHH Bold"/>
                  </a:rPr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de-DE" dirty="0">
                    <a:latin typeface="TheSans UHH Bold"/>
                  </a:rPr>
                  <a:t> </a:t>
                </a:r>
                <a:r>
                  <a:rPr lang="de-DE" dirty="0" err="1">
                    <a:latin typeface="TheSans UHH Bold"/>
                  </a:rPr>
                  <a:t>cluster</a:t>
                </a:r>
                <a:r>
                  <a:rPr lang="de-DE" dirty="0">
                    <a:latin typeface="TheSans UHH Bold"/>
                  </a:rPr>
                  <a:t> </a:t>
                </a:r>
                <a:r>
                  <a:rPr lang="de-DE" dirty="0" err="1">
                    <a:latin typeface="TheSans UHH Bold"/>
                  </a:rPr>
                  <a:t>distribution</a:t>
                </a:r>
                <a:r>
                  <a:rPr lang="de-DE" dirty="0">
                    <a:latin typeface="TheSans UHH Bold"/>
                  </a:rPr>
                  <a:t> </a:t>
                </a:r>
                <a:r>
                  <a:rPr lang="de-DE" dirty="0" err="1">
                    <a:latin typeface="TheSans UHH Bold"/>
                  </a:rPr>
                  <a:t>causing</a:t>
                </a:r>
                <a:r>
                  <a:rPr lang="de-DE" dirty="0">
                    <a:latin typeface="TheSans UHH Bold"/>
                  </a:rPr>
                  <a:t> </a:t>
                </a:r>
                <a:r>
                  <a:rPr lang="de-DE" dirty="0" err="1">
                    <a:latin typeface="TheSans UHH Bold"/>
                  </a:rPr>
                  <a:t>current</a:t>
                </a:r>
                <a:r>
                  <a:rPr lang="de-DE" dirty="0">
                    <a:latin typeface="TheSans UHH Bold"/>
                  </a:rPr>
                  <a:t> </a:t>
                </a:r>
                <a:r>
                  <a:rPr lang="de-DE" dirty="0" err="1">
                    <a:latin typeface="TheSans UHH Bold"/>
                  </a:rPr>
                  <a:t>redistribution</a:t>
                </a:r>
                <a:endParaRPr lang="de-DE" dirty="0">
                  <a:latin typeface="TheSans UHH Bold"/>
                </a:endParaRPr>
              </a:p>
            </p:txBody>
          </p:sp>
        </mc:Choice>
        <mc:Fallback>
          <p:sp>
            <p:nvSpPr>
              <p:cNvPr id="23" name="Textfeld 22">
                <a:extLst>
                  <a:ext uri="{FF2B5EF4-FFF2-40B4-BE49-F238E27FC236}">
                    <a16:creationId xmlns:a16="http://schemas.microsoft.com/office/drawing/2014/main" id="{35A8DE86-E7AE-4975-B08A-81C152C97F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2304" y="1900156"/>
                <a:ext cx="6655401" cy="369332"/>
              </a:xfrm>
              <a:prstGeom prst="rect">
                <a:avLst/>
              </a:prstGeom>
              <a:blipFill>
                <a:blip r:embed="rId4"/>
                <a:stretch>
                  <a:fillRect l="-641" t="-10000" r="-458" b="-2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Freihandform: Form 23">
            <a:extLst>
              <a:ext uri="{FF2B5EF4-FFF2-40B4-BE49-F238E27FC236}">
                <a16:creationId xmlns:a16="http://schemas.microsoft.com/office/drawing/2014/main" id="{B4CE24DC-A2A1-4BDD-AEB9-2B3331D36BDF}"/>
              </a:ext>
            </a:extLst>
          </p:cNvPr>
          <p:cNvSpPr/>
          <p:nvPr/>
        </p:nvSpPr>
        <p:spPr>
          <a:xfrm>
            <a:off x="1145251" y="4325249"/>
            <a:ext cx="7696940" cy="1251299"/>
          </a:xfrm>
          <a:custGeom>
            <a:avLst/>
            <a:gdLst>
              <a:gd name="connsiteX0" fmla="*/ 0 w 7696940"/>
              <a:gd name="connsiteY0" fmla="*/ 44389 h 905523"/>
              <a:gd name="connsiteX1" fmla="*/ 257453 w 7696940"/>
              <a:gd name="connsiteY1" fmla="*/ 44389 h 905523"/>
              <a:gd name="connsiteX2" fmla="*/ 532660 w 7696940"/>
              <a:gd name="connsiteY2" fmla="*/ 35511 h 905523"/>
              <a:gd name="connsiteX3" fmla="*/ 1269507 w 7696940"/>
              <a:gd name="connsiteY3" fmla="*/ 26633 h 905523"/>
              <a:gd name="connsiteX4" fmla="*/ 1651247 w 7696940"/>
              <a:gd name="connsiteY4" fmla="*/ 35511 h 905523"/>
              <a:gd name="connsiteX5" fmla="*/ 1677880 w 7696940"/>
              <a:gd name="connsiteY5" fmla="*/ 44389 h 905523"/>
              <a:gd name="connsiteX6" fmla="*/ 1766657 w 7696940"/>
              <a:gd name="connsiteY6" fmla="*/ 115410 h 905523"/>
              <a:gd name="connsiteX7" fmla="*/ 1802167 w 7696940"/>
              <a:gd name="connsiteY7" fmla="*/ 150921 h 905523"/>
              <a:gd name="connsiteX8" fmla="*/ 1864311 w 7696940"/>
              <a:gd name="connsiteY8" fmla="*/ 248575 h 905523"/>
              <a:gd name="connsiteX9" fmla="*/ 1899822 w 7696940"/>
              <a:gd name="connsiteY9" fmla="*/ 319596 h 905523"/>
              <a:gd name="connsiteX10" fmla="*/ 1926455 w 7696940"/>
              <a:gd name="connsiteY10" fmla="*/ 417251 h 905523"/>
              <a:gd name="connsiteX11" fmla="*/ 1953088 w 7696940"/>
              <a:gd name="connsiteY11" fmla="*/ 568171 h 905523"/>
              <a:gd name="connsiteX12" fmla="*/ 1979721 w 7696940"/>
              <a:gd name="connsiteY12" fmla="*/ 639193 h 905523"/>
              <a:gd name="connsiteX13" fmla="*/ 2024109 w 7696940"/>
              <a:gd name="connsiteY13" fmla="*/ 736847 h 905523"/>
              <a:gd name="connsiteX14" fmla="*/ 2050742 w 7696940"/>
              <a:gd name="connsiteY14" fmla="*/ 772358 h 905523"/>
              <a:gd name="connsiteX15" fmla="*/ 2068497 w 7696940"/>
              <a:gd name="connsiteY15" fmla="*/ 798991 h 905523"/>
              <a:gd name="connsiteX16" fmla="*/ 2121763 w 7696940"/>
              <a:gd name="connsiteY16" fmla="*/ 852257 h 905523"/>
              <a:gd name="connsiteX17" fmla="*/ 2157274 w 7696940"/>
              <a:gd name="connsiteY17" fmla="*/ 870012 h 905523"/>
              <a:gd name="connsiteX18" fmla="*/ 2183907 w 7696940"/>
              <a:gd name="connsiteY18" fmla="*/ 887767 h 905523"/>
              <a:gd name="connsiteX19" fmla="*/ 2272684 w 7696940"/>
              <a:gd name="connsiteY19" fmla="*/ 905523 h 905523"/>
              <a:gd name="connsiteX20" fmla="*/ 2574524 w 7696940"/>
              <a:gd name="connsiteY20" fmla="*/ 896645 h 905523"/>
              <a:gd name="connsiteX21" fmla="*/ 2601157 w 7696940"/>
              <a:gd name="connsiteY21" fmla="*/ 887767 h 905523"/>
              <a:gd name="connsiteX22" fmla="*/ 2689934 w 7696940"/>
              <a:gd name="connsiteY22" fmla="*/ 852257 h 905523"/>
              <a:gd name="connsiteX23" fmla="*/ 2752078 w 7696940"/>
              <a:gd name="connsiteY23" fmla="*/ 798991 h 905523"/>
              <a:gd name="connsiteX24" fmla="*/ 2778711 w 7696940"/>
              <a:gd name="connsiteY24" fmla="*/ 772358 h 905523"/>
              <a:gd name="connsiteX25" fmla="*/ 2831977 w 7696940"/>
              <a:gd name="connsiteY25" fmla="*/ 719092 h 905523"/>
              <a:gd name="connsiteX26" fmla="*/ 2867488 w 7696940"/>
              <a:gd name="connsiteY26" fmla="*/ 639193 h 905523"/>
              <a:gd name="connsiteX27" fmla="*/ 2929631 w 7696940"/>
              <a:gd name="connsiteY27" fmla="*/ 541538 h 905523"/>
              <a:gd name="connsiteX28" fmla="*/ 2947387 w 7696940"/>
              <a:gd name="connsiteY28" fmla="*/ 497150 h 905523"/>
              <a:gd name="connsiteX29" fmla="*/ 2965142 w 7696940"/>
              <a:gd name="connsiteY29" fmla="*/ 470517 h 905523"/>
              <a:gd name="connsiteX30" fmla="*/ 3000653 w 7696940"/>
              <a:gd name="connsiteY30" fmla="*/ 417251 h 905523"/>
              <a:gd name="connsiteX31" fmla="*/ 3036163 w 7696940"/>
              <a:gd name="connsiteY31" fmla="*/ 355107 h 905523"/>
              <a:gd name="connsiteX32" fmla="*/ 3116062 w 7696940"/>
              <a:gd name="connsiteY32" fmla="*/ 284086 h 905523"/>
              <a:gd name="connsiteX33" fmla="*/ 3231472 w 7696940"/>
              <a:gd name="connsiteY33" fmla="*/ 186431 h 905523"/>
              <a:gd name="connsiteX34" fmla="*/ 3293616 w 7696940"/>
              <a:gd name="connsiteY34" fmla="*/ 159798 h 905523"/>
              <a:gd name="connsiteX35" fmla="*/ 3355759 w 7696940"/>
              <a:gd name="connsiteY35" fmla="*/ 142043 h 905523"/>
              <a:gd name="connsiteX36" fmla="*/ 3426781 w 7696940"/>
              <a:gd name="connsiteY36" fmla="*/ 124288 h 905523"/>
              <a:gd name="connsiteX37" fmla="*/ 3480047 w 7696940"/>
              <a:gd name="connsiteY37" fmla="*/ 115410 h 905523"/>
              <a:gd name="connsiteX38" fmla="*/ 3977196 w 7696940"/>
              <a:gd name="connsiteY38" fmla="*/ 106532 h 905523"/>
              <a:gd name="connsiteX39" fmla="*/ 4163627 w 7696940"/>
              <a:gd name="connsiteY39" fmla="*/ 97655 h 905523"/>
              <a:gd name="connsiteX40" fmla="*/ 4216893 w 7696940"/>
              <a:gd name="connsiteY40" fmla="*/ 88777 h 905523"/>
              <a:gd name="connsiteX41" fmla="*/ 4740676 w 7696940"/>
              <a:gd name="connsiteY41" fmla="*/ 106532 h 905523"/>
              <a:gd name="connsiteX42" fmla="*/ 4811697 w 7696940"/>
              <a:gd name="connsiteY42" fmla="*/ 124288 h 905523"/>
              <a:gd name="connsiteX43" fmla="*/ 4882719 w 7696940"/>
              <a:gd name="connsiteY43" fmla="*/ 204187 h 905523"/>
              <a:gd name="connsiteX44" fmla="*/ 4909352 w 7696940"/>
              <a:gd name="connsiteY44" fmla="*/ 275208 h 905523"/>
              <a:gd name="connsiteX45" fmla="*/ 4927107 w 7696940"/>
              <a:gd name="connsiteY45" fmla="*/ 310719 h 905523"/>
              <a:gd name="connsiteX46" fmla="*/ 4935985 w 7696940"/>
              <a:gd name="connsiteY46" fmla="*/ 363985 h 905523"/>
              <a:gd name="connsiteX47" fmla="*/ 4971495 w 7696940"/>
              <a:gd name="connsiteY47" fmla="*/ 435006 h 905523"/>
              <a:gd name="connsiteX48" fmla="*/ 5015884 w 7696940"/>
              <a:gd name="connsiteY48" fmla="*/ 497150 h 905523"/>
              <a:gd name="connsiteX49" fmla="*/ 5033639 w 7696940"/>
              <a:gd name="connsiteY49" fmla="*/ 532660 h 905523"/>
              <a:gd name="connsiteX50" fmla="*/ 5131293 w 7696940"/>
              <a:gd name="connsiteY50" fmla="*/ 612560 h 905523"/>
              <a:gd name="connsiteX51" fmla="*/ 5166804 w 7696940"/>
              <a:gd name="connsiteY51" fmla="*/ 648070 h 905523"/>
              <a:gd name="connsiteX52" fmla="*/ 5246703 w 7696940"/>
              <a:gd name="connsiteY52" fmla="*/ 674703 h 905523"/>
              <a:gd name="connsiteX53" fmla="*/ 5317724 w 7696940"/>
              <a:gd name="connsiteY53" fmla="*/ 719092 h 905523"/>
              <a:gd name="connsiteX54" fmla="*/ 5344357 w 7696940"/>
              <a:gd name="connsiteY54" fmla="*/ 736847 h 905523"/>
              <a:gd name="connsiteX55" fmla="*/ 5379868 w 7696940"/>
              <a:gd name="connsiteY55" fmla="*/ 745725 h 905523"/>
              <a:gd name="connsiteX56" fmla="*/ 5486400 w 7696940"/>
              <a:gd name="connsiteY56" fmla="*/ 790113 h 905523"/>
              <a:gd name="connsiteX57" fmla="*/ 5584055 w 7696940"/>
              <a:gd name="connsiteY57" fmla="*/ 816746 h 905523"/>
              <a:gd name="connsiteX58" fmla="*/ 5628443 w 7696940"/>
              <a:gd name="connsiteY58" fmla="*/ 825624 h 905523"/>
              <a:gd name="connsiteX59" fmla="*/ 5655076 w 7696940"/>
              <a:gd name="connsiteY59" fmla="*/ 843379 h 905523"/>
              <a:gd name="connsiteX60" fmla="*/ 5708342 w 7696940"/>
              <a:gd name="connsiteY60" fmla="*/ 852257 h 905523"/>
              <a:gd name="connsiteX61" fmla="*/ 5752730 w 7696940"/>
              <a:gd name="connsiteY61" fmla="*/ 861134 h 905523"/>
              <a:gd name="connsiteX62" fmla="*/ 5877018 w 7696940"/>
              <a:gd name="connsiteY62" fmla="*/ 852257 h 905523"/>
              <a:gd name="connsiteX63" fmla="*/ 5912528 w 7696940"/>
              <a:gd name="connsiteY63" fmla="*/ 834501 h 905523"/>
              <a:gd name="connsiteX64" fmla="*/ 5992427 w 7696940"/>
              <a:gd name="connsiteY64" fmla="*/ 825624 h 905523"/>
              <a:gd name="connsiteX65" fmla="*/ 6027938 w 7696940"/>
              <a:gd name="connsiteY65" fmla="*/ 798991 h 905523"/>
              <a:gd name="connsiteX66" fmla="*/ 6054571 w 7696940"/>
              <a:gd name="connsiteY66" fmla="*/ 781235 h 905523"/>
              <a:gd name="connsiteX67" fmla="*/ 6063449 w 7696940"/>
              <a:gd name="connsiteY67" fmla="*/ 754602 h 905523"/>
              <a:gd name="connsiteX68" fmla="*/ 6090082 w 7696940"/>
              <a:gd name="connsiteY68" fmla="*/ 727969 h 905523"/>
              <a:gd name="connsiteX69" fmla="*/ 6143348 w 7696940"/>
              <a:gd name="connsiteY69" fmla="*/ 648070 h 905523"/>
              <a:gd name="connsiteX70" fmla="*/ 6152225 w 7696940"/>
              <a:gd name="connsiteY70" fmla="*/ 603682 h 905523"/>
              <a:gd name="connsiteX71" fmla="*/ 6178858 w 7696940"/>
              <a:gd name="connsiteY71" fmla="*/ 541538 h 905523"/>
              <a:gd name="connsiteX72" fmla="*/ 6196614 w 7696940"/>
              <a:gd name="connsiteY72" fmla="*/ 443884 h 905523"/>
              <a:gd name="connsiteX73" fmla="*/ 6232124 w 7696940"/>
              <a:gd name="connsiteY73" fmla="*/ 346229 h 905523"/>
              <a:gd name="connsiteX74" fmla="*/ 6241002 w 7696940"/>
              <a:gd name="connsiteY74" fmla="*/ 319596 h 905523"/>
              <a:gd name="connsiteX75" fmla="*/ 6294268 w 7696940"/>
              <a:gd name="connsiteY75" fmla="*/ 266330 h 905523"/>
              <a:gd name="connsiteX76" fmla="*/ 6356412 w 7696940"/>
              <a:gd name="connsiteY76" fmla="*/ 195309 h 905523"/>
              <a:gd name="connsiteX77" fmla="*/ 6391923 w 7696940"/>
              <a:gd name="connsiteY77" fmla="*/ 159798 h 905523"/>
              <a:gd name="connsiteX78" fmla="*/ 6445189 w 7696940"/>
              <a:gd name="connsiteY78" fmla="*/ 88777 h 905523"/>
              <a:gd name="connsiteX79" fmla="*/ 6489577 w 7696940"/>
              <a:gd name="connsiteY79" fmla="*/ 62144 h 905523"/>
              <a:gd name="connsiteX80" fmla="*/ 6560598 w 7696940"/>
              <a:gd name="connsiteY80" fmla="*/ 17756 h 905523"/>
              <a:gd name="connsiteX81" fmla="*/ 6649375 w 7696940"/>
              <a:gd name="connsiteY81" fmla="*/ 8878 h 905523"/>
              <a:gd name="connsiteX82" fmla="*/ 7066625 w 7696940"/>
              <a:gd name="connsiteY82" fmla="*/ 0 h 905523"/>
              <a:gd name="connsiteX83" fmla="*/ 7412855 w 7696940"/>
              <a:gd name="connsiteY83" fmla="*/ 8878 h 905523"/>
              <a:gd name="connsiteX84" fmla="*/ 7483876 w 7696940"/>
              <a:gd name="connsiteY84" fmla="*/ 17756 h 905523"/>
              <a:gd name="connsiteX85" fmla="*/ 7696940 w 7696940"/>
              <a:gd name="connsiteY85" fmla="*/ 26633 h 905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7696940" h="905523">
                <a:moveTo>
                  <a:pt x="0" y="44389"/>
                </a:moveTo>
                <a:cubicBezTo>
                  <a:pt x="500544" y="14944"/>
                  <a:pt x="-121365" y="44389"/>
                  <a:pt x="257453" y="44389"/>
                </a:cubicBezTo>
                <a:cubicBezTo>
                  <a:pt x="349236" y="44389"/>
                  <a:pt x="440891" y="37121"/>
                  <a:pt x="532660" y="35511"/>
                </a:cubicBezTo>
                <a:lnTo>
                  <a:pt x="1269507" y="26633"/>
                </a:lnTo>
                <a:cubicBezTo>
                  <a:pt x="1396754" y="29592"/>
                  <a:pt x="1524086" y="29982"/>
                  <a:pt x="1651247" y="35511"/>
                </a:cubicBezTo>
                <a:cubicBezTo>
                  <a:pt x="1660596" y="35917"/>
                  <a:pt x="1669279" y="40703"/>
                  <a:pt x="1677880" y="44389"/>
                </a:cubicBezTo>
                <a:cubicBezTo>
                  <a:pt x="1728602" y="66127"/>
                  <a:pt x="1717782" y="66535"/>
                  <a:pt x="1766657" y="115410"/>
                </a:cubicBezTo>
                <a:cubicBezTo>
                  <a:pt x="1778494" y="127247"/>
                  <a:pt x="1792881" y="136993"/>
                  <a:pt x="1802167" y="150921"/>
                </a:cubicBezTo>
                <a:cubicBezTo>
                  <a:pt x="1820110" y="177835"/>
                  <a:pt x="1854297" y="228547"/>
                  <a:pt x="1864311" y="248575"/>
                </a:cubicBezTo>
                <a:cubicBezTo>
                  <a:pt x="1876148" y="272249"/>
                  <a:pt x="1891453" y="294486"/>
                  <a:pt x="1899822" y="319596"/>
                </a:cubicBezTo>
                <a:cubicBezTo>
                  <a:pt x="1910655" y="352097"/>
                  <a:pt x="1921451" y="382218"/>
                  <a:pt x="1926455" y="417251"/>
                </a:cubicBezTo>
                <a:cubicBezTo>
                  <a:pt x="1939601" y="509280"/>
                  <a:pt x="1931226" y="458860"/>
                  <a:pt x="1953088" y="568171"/>
                </a:cubicBezTo>
                <a:cubicBezTo>
                  <a:pt x="1964059" y="623025"/>
                  <a:pt x="1953594" y="600004"/>
                  <a:pt x="1979721" y="639193"/>
                </a:cubicBezTo>
                <a:cubicBezTo>
                  <a:pt x="1991355" y="674096"/>
                  <a:pt x="2000288" y="705086"/>
                  <a:pt x="2024109" y="736847"/>
                </a:cubicBezTo>
                <a:cubicBezTo>
                  <a:pt x="2032987" y="748684"/>
                  <a:pt x="2042142" y="760318"/>
                  <a:pt x="2050742" y="772358"/>
                </a:cubicBezTo>
                <a:cubicBezTo>
                  <a:pt x="2056944" y="781040"/>
                  <a:pt x="2061409" y="791016"/>
                  <a:pt x="2068497" y="798991"/>
                </a:cubicBezTo>
                <a:cubicBezTo>
                  <a:pt x="2085179" y="817758"/>
                  <a:pt x="2099304" y="841028"/>
                  <a:pt x="2121763" y="852257"/>
                </a:cubicBezTo>
                <a:cubicBezTo>
                  <a:pt x="2133600" y="858175"/>
                  <a:pt x="2145784" y="863446"/>
                  <a:pt x="2157274" y="870012"/>
                </a:cubicBezTo>
                <a:cubicBezTo>
                  <a:pt x="2166538" y="875305"/>
                  <a:pt x="2174364" y="882995"/>
                  <a:pt x="2183907" y="887767"/>
                </a:cubicBezTo>
                <a:cubicBezTo>
                  <a:pt x="2208700" y="900163"/>
                  <a:pt x="2249779" y="902251"/>
                  <a:pt x="2272684" y="905523"/>
                </a:cubicBezTo>
                <a:cubicBezTo>
                  <a:pt x="2373297" y="902564"/>
                  <a:pt x="2474014" y="902078"/>
                  <a:pt x="2574524" y="896645"/>
                </a:cubicBezTo>
                <a:cubicBezTo>
                  <a:pt x="2583868" y="896140"/>
                  <a:pt x="2592423" y="891126"/>
                  <a:pt x="2601157" y="887767"/>
                </a:cubicBezTo>
                <a:cubicBezTo>
                  <a:pt x="2630904" y="876326"/>
                  <a:pt x="2689934" y="852257"/>
                  <a:pt x="2689934" y="852257"/>
                </a:cubicBezTo>
                <a:cubicBezTo>
                  <a:pt x="2734586" y="807605"/>
                  <a:pt x="2670599" y="870285"/>
                  <a:pt x="2752078" y="798991"/>
                </a:cubicBezTo>
                <a:cubicBezTo>
                  <a:pt x="2761527" y="790724"/>
                  <a:pt x="2769833" y="781236"/>
                  <a:pt x="2778711" y="772358"/>
                </a:cubicBezTo>
                <a:cubicBezTo>
                  <a:pt x="2826058" y="677662"/>
                  <a:pt x="2760956" y="790113"/>
                  <a:pt x="2831977" y="719092"/>
                </a:cubicBezTo>
                <a:cubicBezTo>
                  <a:pt x="2842058" y="709011"/>
                  <a:pt x="2862638" y="648084"/>
                  <a:pt x="2867488" y="639193"/>
                </a:cubicBezTo>
                <a:cubicBezTo>
                  <a:pt x="2909709" y="561788"/>
                  <a:pt x="2894332" y="612135"/>
                  <a:pt x="2929631" y="541538"/>
                </a:cubicBezTo>
                <a:cubicBezTo>
                  <a:pt x="2936758" y="527285"/>
                  <a:pt x="2940260" y="511403"/>
                  <a:pt x="2947387" y="497150"/>
                </a:cubicBezTo>
                <a:cubicBezTo>
                  <a:pt x="2952159" y="487607"/>
                  <a:pt x="2959849" y="479781"/>
                  <a:pt x="2965142" y="470517"/>
                </a:cubicBezTo>
                <a:cubicBezTo>
                  <a:pt x="2993806" y="420354"/>
                  <a:pt x="2969007" y="448895"/>
                  <a:pt x="3000653" y="417251"/>
                </a:cubicBezTo>
                <a:cubicBezTo>
                  <a:pt x="3010209" y="398138"/>
                  <a:pt x="3021524" y="371837"/>
                  <a:pt x="3036163" y="355107"/>
                </a:cubicBezTo>
                <a:cubicBezTo>
                  <a:pt x="3100568" y="281502"/>
                  <a:pt x="3057057" y="336535"/>
                  <a:pt x="3116062" y="284086"/>
                </a:cubicBezTo>
                <a:cubicBezTo>
                  <a:pt x="3147893" y="255791"/>
                  <a:pt x="3191062" y="199900"/>
                  <a:pt x="3231472" y="186431"/>
                </a:cubicBezTo>
                <a:cubicBezTo>
                  <a:pt x="3293931" y="165613"/>
                  <a:pt x="3216825" y="192708"/>
                  <a:pt x="3293616" y="159798"/>
                </a:cubicBezTo>
                <a:cubicBezTo>
                  <a:pt x="3314893" y="150679"/>
                  <a:pt x="3333245" y="148476"/>
                  <a:pt x="3355759" y="142043"/>
                </a:cubicBezTo>
                <a:cubicBezTo>
                  <a:pt x="3409663" y="126641"/>
                  <a:pt x="3352325" y="137825"/>
                  <a:pt x="3426781" y="124288"/>
                </a:cubicBezTo>
                <a:cubicBezTo>
                  <a:pt x="3444491" y="121068"/>
                  <a:pt x="3462056" y="115990"/>
                  <a:pt x="3480047" y="115410"/>
                </a:cubicBezTo>
                <a:cubicBezTo>
                  <a:pt x="3645704" y="110066"/>
                  <a:pt x="3811480" y="109491"/>
                  <a:pt x="3977196" y="106532"/>
                </a:cubicBezTo>
                <a:cubicBezTo>
                  <a:pt x="4039340" y="103573"/>
                  <a:pt x="4101583" y="102251"/>
                  <a:pt x="4163627" y="97655"/>
                </a:cubicBezTo>
                <a:cubicBezTo>
                  <a:pt x="4181578" y="96325"/>
                  <a:pt x="4198895" y="88500"/>
                  <a:pt x="4216893" y="88777"/>
                </a:cubicBezTo>
                <a:cubicBezTo>
                  <a:pt x="4391567" y="91464"/>
                  <a:pt x="4566082" y="100614"/>
                  <a:pt x="4740676" y="106532"/>
                </a:cubicBezTo>
                <a:cubicBezTo>
                  <a:pt x="4764350" y="112451"/>
                  <a:pt x="4794442" y="107033"/>
                  <a:pt x="4811697" y="124288"/>
                </a:cubicBezTo>
                <a:cubicBezTo>
                  <a:pt x="4866549" y="179138"/>
                  <a:pt x="4843531" y="151936"/>
                  <a:pt x="4882719" y="204187"/>
                </a:cubicBezTo>
                <a:cubicBezTo>
                  <a:pt x="4892482" y="233478"/>
                  <a:pt x="4895193" y="243350"/>
                  <a:pt x="4909352" y="275208"/>
                </a:cubicBezTo>
                <a:cubicBezTo>
                  <a:pt x="4914727" y="287301"/>
                  <a:pt x="4921189" y="298882"/>
                  <a:pt x="4927107" y="310719"/>
                </a:cubicBezTo>
                <a:cubicBezTo>
                  <a:pt x="4930066" y="328474"/>
                  <a:pt x="4929931" y="347033"/>
                  <a:pt x="4935985" y="363985"/>
                </a:cubicBezTo>
                <a:cubicBezTo>
                  <a:pt x="4944887" y="388911"/>
                  <a:pt x="4955614" y="413832"/>
                  <a:pt x="4971495" y="435006"/>
                </a:cubicBezTo>
                <a:cubicBezTo>
                  <a:pt x="4982923" y="450243"/>
                  <a:pt x="5005502" y="478981"/>
                  <a:pt x="5015884" y="497150"/>
                </a:cubicBezTo>
                <a:cubicBezTo>
                  <a:pt x="5022450" y="508640"/>
                  <a:pt x="5025514" y="522214"/>
                  <a:pt x="5033639" y="532660"/>
                </a:cubicBezTo>
                <a:cubicBezTo>
                  <a:pt x="5114484" y="636605"/>
                  <a:pt x="5038825" y="520095"/>
                  <a:pt x="5131293" y="612560"/>
                </a:cubicBezTo>
                <a:cubicBezTo>
                  <a:pt x="5143130" y="624397"/>
                  <a:pt x="5152065" y="640134"/>
                  <a:pt x="5166804" y="648070"/>
                </a:cubicBezTo>
                <a:cubicBezTo>
                  <a:pt x="5191522" y="661380"/>
                  <a:pt x="5220070" y="665825"/>
                  <a:pt x="5246703" y="674703"/>
                </a:cubicBezTo>
                <a:cubicBezTo>
                  <a:pt x="5314598" y="725623"/>
                  <a:pt x="5249485" y="680097"/>
                  <a:pt x="5317724" y="719092"/>
                </a:cubicBezTo>
                <a:cubicBezTo>
                  <a:pt x="5326988" y="724386"/>
                  <a:pt x="5334550" y="732644"/>
                  <a:pt x="5344357" y="736847"/>
                </a:cubicBezTo>
                <a:cubicBezTo>
                  <a:pt x="5355572" y="741653"/>
                  <a:pt x="5368031" y="742766"/>
                  <a:pt x="5379868" y="745725"/>
                </a:cubicBezTo>
                <a:cubicBezTo>
                  <a:pt x="5425583" y="776201"/>
                  <a:pt x="5407633" y="767609"/>
                  <a:pt x="5486400" y="790113"/>
                </a:cubicBezTo>
                <a:cubicBezTo>
                  <a:pt x="5516691" y="798767"/>
                  <a:pt x="5552328" y="809695"/>
                  <a:pt x="5584055" y="816746"/>
                </a:cubicBezTo>
                <a:cubicBezTo>
                  <a:pt x="5598785" y="820019"/>
                  <a:pt x="5613647" y="822665"/>
                  <a:pt x="5628443" y="825624"/>
                </a:cubicBezTo>
                <a:cubicBezTo>
                  <a:pt x="5637321" y="831542"/>
                  <a:pt x="5644954" y="840005"/>
                  <a:pt x="5655076" y="843379"/>
                </a:cubicBezTo>
                <a:cubicBezTo>
                  <a:pt x="5672153" y="849071"/>
                  <a:pt x="5690632" y="849037"/>
                  <a:pt x="5708342" y="852257"/>
                </a:cubicBezTo>
                <a:cubicBezTo>
                  <a:pt x="5723188" y="854956"/>
                  <a:pt x="5737934" y="858175"/>
                  <a:pt x="5752730" y="861134"/>
                </a:cubicBezTo>
                <a:cubicBezTo>
                  <a:pt x="5794159" y="858175"/>
                  <a:pt x="5836048" y="859085"/>
                  <a:pt x="5877018" y="852257"/>
                </a:cubicBezTo>
                <a:cubicBezTo>
                  <a:pt x="5890072" y="850081"/>
                  <a:pt x="5899633" y="837477"/>
                  <a:pt x="5912528" y="834501"/>
                </a:cubicBezTo>
                <a:cubicBezTo>
                  <a:pt x="5938639" y="828475"/>
                  <a:pt x="5965794" y="828583"/>
                  <a:pt x="5992427" y="825624"/>
                </a:cubicBezTo>
                <a:cubicBezTo>
                  <a:pt x="6004264" y="816746"/>
                  <a:pt x="6015898" y="807591"/>
                  <a:pt x="6027938" y="798991"/>
                </a:cubicBezTo>
                <a:cubicBezTo>
                  <a:pt x="6036620" y="792789"/>
                  <a:pt x="6047906" y="789567"/>
                  <a:pt x="6054571" y="781235"/>
                </a:cubicBezTo>
                <a:cubicBezTo>
                  <a:pt x="6060417" y="773928"/>
                  <a:pt x="6058258" y="762388"/>
                  <a:pt x="6063449" y="754602"/>
                </a:cubicBezTo>
                <a:cubicBezTo>
                  <a:pt x="6070413" y="744156"/>
                  <a:pt x="6082549" y="738013"/>
                  <a:pt x="6090082" y="727969"/>
                </a:cubicBezTo>
                <a:cubicBezTo>
                  <a:pt x="6109287" y="702362"/>
                  <a:pt x="6143348" y="648070"/>
                  <a:pt x="6143348" y="648070"/>
                </a:cubicBezTo>
                <a:cubicBezTo>
                  <a:pt x="6146307" y="633274"/>
                  <a:pt x="6146927" y="617810"/>
                  <a:pt x="6152225" y="603682"/>
                </a:cubicBezTo>
                <a:cubicBezTo>
                  <a:pt x="6184716" y="517041"/>
                  <a:pt x="6158284" y="644413"/>
                  <a:pt x="6178858" y="541538"/>
                </a:cubicBezTo>
                <a:cubicBezTo>
                  <a:pt x="6183934" y="516160"/>
                  <a:pt x="6189473" y="470069"/>
                  <a:pt x="6196614" y="443884"/>
                </a:cubicBezTo>
                <a:cubicBezTo>
                  <a:pt x="6209047" y="398295"/>
                  <a:pt x="6216240" y="388585"/>
                  <a:pt x="6232124" y="346229"/>
                </a:cubicBezTo>
                <a:cubicBezTo>
                  <a:pt x="6235410" y="337467"/>
                  <a:pt x="6236817" y="327966"/>
                  <a:pt x="6241002" y="319596"/>
                </a:cubicBezTo>
                <a:cubicBezTo>
                  <a:pt x="6258955" y="283690"/>
                  <a:pt x="6261328" y="295152"/>
                  <a:pt x="6294268" y="266330"/>
                </a:cubicBezTo>
                <a:cubicBezTo>
                  <a:pt x="6348297" y="219056"/>
                  <a:pt x="6312615" y="245363"/>
                  <a:pt x="6356412" y="195309"/>
                </a:cubicBezTo>
                <a:cubicBezTo>
                  <a:pt x="6367435" y="182711"/>
                  <a:pt x="6381029" y="172508"/>
                  <a:pt x="6391923" y="159798"/>
                </a:cubicBezTo>
                <a:cubicBezTo>
                  <a:pt x="6423237" y="123265"/>
                  <a:pt x="6397599" y="131079"/>
                  <a:pt x="6445189" y="88777"/>
                </a:cubicBezTo>
                <a:cubicBezTo>
                  <a:pt x="6458086" y="77313"/>
                  <a:pt x="6475773" y="72497"/>
                  <a:pt x="6489577" y="62144"/>
                </a:cubicBezTo>
                <a:cubicBezTo>
                  <a:pt x="6528650" y="32839"/>
                  <a:pt x="6503066" y="29262"/>
                  <a:pt x="6560598" y="17756"/>
                </a:cubicBezTo>
                <a:cubicBezTo>
                  <a:pt x="6589760" y="11924"/>
                  <a:pt x="6619653" y="9921"/>
                  <a:pt x="6649375" y="8878"/>
                </a:cubicBezTo>
                <a:cubicBezTo>
                  <a:pt x="6788404" y="4000"/>
                  <a:pt x="6927542" y="2959"/>
                  <a:pt x="7066625" y="0"/>
                </a:cubicBezTo>
                <a:lnTo>
                  <a:pt x="7412855" y="8878"/>
                </a:lnTo>
                <a:cubicBezTo>
                  <a:pt x="7436691" y="9892"/>
                  <a:pt x="7460094" y="15853"/>
                  <a:pt x="7483876" y="17756"/>
                </a:cubicBezTo>
                <a:cubicBezTo>
                  <a:pt x="7610044" y="27849"/>
                  <a:pt x="7603077" y="26633"/>
                  <a:pt x="7696940" y="26633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Pfeil: nach rechts 24">
            <a:extLst>
              <a:ext uri="{FF2B5EF4-FFF2-40B4-BE49-F238E27FC236}">
                <a16:creationId xmlns:a16="http://schemas.microsoft.com/office/drawing/2014/main" id="{EB7118AE-BE13-497B-9FAC-97B7023F9F6B}"/>
              </a:ext>
            </a:extLst>
          </p:cNvPr>
          <p:cNvSpPr/>
          <p:nvPr/>
        </p:nvSpPr>
        <p:spPr>
          <a:xfrm>
            <a:off x="1038719" y="4405150"/>
            <a:ext cx="7723573" cy="10301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Pfeil: nach rechts 25">
            <a:extLst>
              <a:ext uri="{FF2B5EF4-FFF2-40B4-BE49-F238E27FC236}">
                <a16:creationId xmlns:a16="http://schemas.microsoft.com/office/drawing/2014/main" id="{1CC54D9D-6974-4A3F-9B19-17BEDEAD45D9}"/>
              </a:ext>
            </a:extLst>
          </p:cNvPr>
          <p:cNvSpPr/>
          <p:nvPr/>
        </p:nvSpPr>
        <p:spPr>
          <a:xfrm>
            <a:off x="1244383" y="4665719"/>
            <a:ext cx="7235301" cy="10301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Pfeil: nach rechts 26">
            <a:extLst>
              <a:ext uri="{FF2B5EF4-FFF2-40B4-BE49-F238E27FC236}">
                <a16:creationId xmlns:a16="http://schemas.microsoft.com/office/drawing/2014/main" id="{95282FF4-4D36-4EAC-9E04-B1A300DA0D67}"/>
              </a:ext>
            </a:extLst>
          </p:cNvPr>
          <p:cNvSpPr/>
          <p:nvPr/>
        </p:nvSpPr>
        <p:spPr>
          <a:xfrm>
            <a:off x="1432295" y="4916847"/>
            <a:ext cx="6681928" cy="10301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C413AE9B-ACC3-40B1-9013-7B2C9B784D11}"/>
              </a:ext>
            </a:extLst>
          </p:cNvPr>
          <p:cNvSpPr/>
          <p:nvPr/>
        </p:nvSpPr>
        <p:spPr>
          <a:xfrm rot="16200000">
            <a:off x="3130616" y="4614847"/>
            <a:ext cx="8028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 err="1"/>
              <a:t>T</a:t>
            </a:r>
            <a:r>
              <a:rPr lang="de-DE" sz="1400" baseline="-25000" dirty="0" err="1"/>
              <a:t>c</a:t>
            </a:r>
            <a:r>
              <a:rPr lang="de-DE" sz="1400" dirty="0"/>
              <a:t> &lt; </a:t>
            </a:r>
            <a:r>
              <a:rPr lang="de-DE" sz="1400" dirty="0" err="1"/>
              <a:t>T</a:t>
            </a:r>
            <a:r>
              <a:rPr lang="de-DE" sz="1400" baseline="-25000" dirty="0" err="1"/>
              <a:t>c,Nb</a:t>
            </a:r>
            <a:endParaRPr lang="de-DE" sz="1400" dirty="0"/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E8777537-10F0-4BF5-85FA-ADE7EFAFD22A}"/>
              </a:ext>
            </a:extLst>
          </p:cNvPr>
          <p:cNvSpPr/>
          <p:nvPr/>
        </p:nvSpPr>
        <p:spPr>
          <a:xfrm rot="16200000">
            <a:off x="6451801" y="4612487"/>
            <a:ext cx="8028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 err="1"/>
              <a:t>T</a:t>
            </a:r>
            <a:r>
              <a:rPr lang="de-DE" sz="1400" baseline="-25000" dirty="0" err="1"/>
              <a:t>c</a:t>
            </a:r>
            <a:r>
              <a:rPr lang="de-DE" sz="1400" dirty="0"/>
              <a:t> &lt; </a:t>
            </a:r>
            <a:r>
              <a:rPr lang="de-DE" sz="1400" dirty="0" err="1"/>
              <a:t>T</a:t>
            </a:r>
            <a:r>
              <a:rPr lang="de-DE" sz="1400" baseline="-25000" dirty="0" err="1"/>
              <a:t>c,Nb</a:t>
            </a:r>
            <a:endParaRPr lang="de-DE" sz="1400" dirty="0"/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207505F4-AB75-4CB6-95E8-683C7F9E6892}"/>
              </a:ext>
            </a:extLst>
          </p:cNvPr>
          <p:cNvSpPr/>
          <p:nvPr/>
        </p:nvSpPr>
        <p:spPr>
          <a:xfrm>
            <a:off x="4215803" y="3657937"/>
            <a:ext cx="5734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&lt;</a:t>
            </a:r>
            <a:r>
              <a:rPr lang="de-DE" dirty="0" err="1"/>
              <a:t>T</a:t>
            </a:r>
            <a:r>
              <a:rPr lang="de-DE" baseline="-25000" dirty="0" err="1"/>
              <a:t>c</a:t>
            </a:r>
            <a:r>
              <a:rPr lang="de-DE" dirty="0"/>
              <a:t>&gt;</a:t>
            </a:r>
          </a:p>
        </p:txBody>
      </p: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E64DD335-1A15-44E4-A695-C5E45E14DA5A}"/>
              </a:ext>
            </a:extLst>
          </p:cNvPr>
          <p:cNvCxnSpPr>
            <a:cxnSpLocks/>
          </p:cNvCxnSpPr>
          <p:nvPr/>
        </p:nvCxnSpPr>
        <p:spPr>
          <a:xfrm flipV="1">
            <a:off x="4483417" y="3220812"/>
            <a:ext cx="0" cy="50468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feld 31">
                <a:extLst>
                  <a:ext uri="{FF2B5EF4-FFF2-40B4-BE49-F238E27FC236}">
                    <a16:creationId xmlns:a16="http://schemas.microsoft.com/office/drawing/2014/main" id="{252FF22E-EB7C-4CF3-A340-2A5E0CCEF381}"/>
                  </a:ext>
                </a:extLst>
              </p:cNvPr>
              <p:cNvSpPr txBox="1"/>
              <p:nvPr/>
            </p:nvSpPr>
            <p:spPr>
              <a:xfrm>
                <a:off x="186310" y="1422923"/>
                <a:ext cx="1494282" cy="6519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𝑡𝑜𝑡</m:t>
                          </m:r>
                        </m:sub>
                      </m:sSub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ℓ,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2" name="Textfeld 31">
                <a:extLst>
                  <a:ext uri="{FF2B5EF4-FFF2-40B4-BE49-F238E27FC236}">
                    <a16:creationId xmlns:a16="http://schemas.microsoft.com/office/drawing/2014/main" id="{252FF22E-EB7C-4CF3-A340-2A5E0CCEF3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310" y="1422923"/>
                <a:ext cx="1494282" cy="6519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620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/>
      <p:bldP spid="16" grpId="1"/>
      <p:bldP spid="17" grpId="0"/>
      <p:bldP spid="19" grpId="0" animBg="1"/>
      <p:bldP spid="20" grpId="0" animBg="1"/>
      <p:bldP spid="21" grpId="0" animBg="1"/>
      <p:bldP spid="22" grpId="0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/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1B660045-D419-4C3A-AAEB-0A7A946E0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Oxide thickness as function of distance to GB  </a:t>
            </a:r>
            <a:endParaRPr lang="de-DE" dirty="0"/>
          </a:p>
        </p:txBody>
      </p:sp>
      <p:pic>
        <p:nvPicPr>
          <p:cNvPr id="4" name="Content Placeholder 4" descr="Chart, scatter chart">
            <a:extLst>
              <a:ext uri="{FF2B5EF4-FFF2-40B4-BE49-F238E27FC236}">
                <a16:creationId xmlns:a16="http://schemas.microsoft.com/office/drawing/2014/main" id="{DDC0E074-8B67-462C-9F33-FD812D6CC2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436" y="1734401"/>
            <a:ext cx="8472034" cy="3389198"/>
          </a:xfr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7048E209-8D2D-4AC3-ABC2-888BA5F9B8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54" y="1428750"/>
            <a:ext cx="4295775" cy="4000500"/>
          </a:xfrm>
          <a:prstGeom prst="rect">
            <a:avLst/>
          </a:prstGeom>
        </p:spPr>
      </p:pic>
      <p:sp>
        <p:nvSpPr>
          <p:cNvPr id="6" name="TextBox 8">
            <a:extLst>
              <a:ext uri="{FF2B5EF4-FFF2-40B4-BE49-F238E27FC236}">
                <a16:creationId xmlns:a16="http://schemas.microsoft.com/office/drawing/2014/main" id="{6A540B3D-75AD-42D4-8027-4661557F447B}"/>
              </a:ext>
            </a:extLst>
          </p:cNvPr>
          <p:cNvSpPr txBox="1"/>
          <p:nvPr/>
        </p:nvSpPr>
        <p:spPr>
          <a:xfrm>
            <a:off x="1169090" y="5322261"/>
            <a:ext cx="20064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2-grain</a:t>
            </a:r>
            <a:r>
              <a:rPr lang="en-US" sz="1800" b="1" dirty="0"/>
              <a:t> Nb</a:t>
            </a:r>
          </a:p>
        </p:txBody>
      </p:sp>
    </p:spTree>
    <p:extLst>
      <p:ext uri="{BB962C8B-B14F-4D97-AF65-F5344CB8AC3E}">
        <p14:creationId xmlns:p14="http://schemas.microsoft.com/office/powerpoint/2010/main" val="1992145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DA8F40F-D731-439F-9830-68F2E8D7D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799" y="1509184"/>
            <a:ext cx="10808855" cy="3937001"/>
          </a:xfrm>
        </p:spPr>
        <p:txBody>
          <a:bodyPr>
            <a:normAutofit/>
          </a:bodyPr>
          <a:lstStyle/>
          <a:p>
            <a:r>
              <a:rPr lang="en-US" dirty="0"/>
              <a:t>Aim: Get rid of dangerous chemicals (HF!)</a:t>
            </a:r>
          </a:p>
          <a:p>
            <a:endParaRPr lang="en-US" dirty="0"/>
          </a:p>
          <a:p>
            <a:r>
              <a:rPr lang="en-US" dirty="0"/>
              <a:t>All expertise is at TU Chemnitz</a:t>
            </a:r>
          </a:p>
          <a:p>
            <a:r>
              <a:rPr lang="en-US" dirty="0"/>
              <a:t>We provide </a:t>
            </a:r>
          </a:p>
          <a:p>
            <a:pPr lvl="1"/>
            <a:r>
              <a:rPr lang="en-US" dirty="0"/>
              <a:t>Samples (Nb &amp; Cu)</a:t>
            </a:r>
          </a:p>
          <a:p>
            <a:pPr lvl="1"/>
            <a:r>
              <a:rPr lang="en-US" dirty="0"/>
              <a:t>Surface analysis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FBA0B7D-4B74-4D51-984A-DA81FA862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Plasma </a:t>
            </a:r>
            <a:r>
              <a:rPr lang="de-DE" dirty="0" err="1"/>
              <a:t>Electropolishing</a:t>
            </a:r>
            <a:endParaRPr lang="de-DE" dirty="0"/>
          </a:p>
        </p:txBody>
      </p:sp>
      <p:pic>
        <p:nvPicPr>
          <p:cNvPr id="6" name="Picture 12" descr="Datei:TU Chemnitz Logo gruen.svg – Wikipedia">
            <a:extLst>
              <a:ext uri="{FF2B5EF4-FFF2-40B4-BE49-F238E27FC236}">
                <a16:creationId xmlns:a16="http://schemas.microsoft.com/office/drawing/2014/main" id="{EF42518C-224A-4FF0-B11F-8DD69DCCA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2685" y="214564"/>
            <a:ext cx="1988422" cy="129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3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enutzerdefiniertes Design">
  <a:themeElements>
    <a:clrScheme name="Benutzerdefiniert 6">
      <a:dk1>
        <a:srgbClr val="333333"/>
      </a:dk1>
      <a:lt1>
        <a:srgbClr val="FFFFFF"/>
      </a:lt1>
      <a:dk2>
        <a:srgbClr val="0271BB"/>
      </a:dk2>
      <a:lt2>
        <a:srgbClr val="F0F3F6"/>
      </a:lt2>
      <a:accent1>
        <a:srgbClr val="E2001A"/>
      </a:accent1>
      <a:accent2>
        <a:srgbClr val="0271BB"/>
      </a:accent2>
      <a:accent3>
        <a:srgbClr val="3B515B"/>
      </a:accent3>
      <a:accent4>
        <a:srgbClr val="F07F8C"/>
      </a:accent4>
      <a:accent5>
        <a:srgbClr val="80B8DD"/>
      </a:accent5>
      <a:accent6>
        <a:srgbClr val="9DA8AD"/>
      </a:accent6>
      <a:hlink>
        <a:srgbClr val="0271BB"/>
      </a:hlink>
      <a:folHlink>
        <a:srgbClr val="80B8D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>
            <a:solidFill>
              <a:schemeClr val="bg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accent3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600" dirty="0" smtClean="0">
            <a:latin typeface="TheSans UHH" panose="020B0502050302020203" pitchFamily="34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30522-Vorlage-PPT-v12" id="{93E51D71-30E6-944F-AF76-1663F22A654C}" vid="{1A941132-CFFB-364C-ACFC-9EF91DACCF55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UHH_Template</Template>
  <TotalTime>0</TotalTime>
  <Words>567</Words>
  <Application>Microsoft Office PowerPoint</Application>
  <PresentationFormat>Breitbild</PresentationFormat>
  <Paragraphs>76</Paragraphs>
  <Slides>10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9" baseType="lpstr">
      <vt:lpstr>Arial</vt:lpstr>
      <vt:lpstr>Calibri</vt:lpstr>
      <vt:lpstr>Cambria Math</vt:lpstr>
      <vt:lpstr>TheSans UHH</vt:lpstr>
      <vt:lpstr>TheSans UHH Bold</vt:lpstr>
      <vt:lpstr>TheSans UHH Bold Caps</vt:lpstr>
      <vt:lpstr>TheSans UHH Regular</vt:lpstr>
      <vt:lpstr>Wingdings</vt:lpstr>
      <vt:lpstr>Benutzerdefiniertes Design</vt:lpstr>
      <vt:lpstr> Superconducting and sustainable RF  for improved Accelerator Efficiency   SuperSurface</vt:lpstr>
      <vt:lpstr>What is our plan?</vt:lpstr>
      <vt:lpstr>Copper coating with high Tc superconductors &amp; multilayers for 4K operation </vt:lpstr>
      <vt:lpstr>What information is encoded in f vs. T? </vt:lpstr>
      <vt:lpstr>New effect: local minimum in fvT</vt:lpstr>
      <vt:lpstr>Microscopic model for disordered superconductor  </vt:lpstr>
      <vt:lpstr>Disordered superconductor show dip </vt:lpstr>
      <vt:lpstr>Oxide thickness as function of distance to GB  </vt:lpstr>
      <vt:lpstr>Plasma Electropolishing</vt:lpstr>
      <vt:lpstr>Milestones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Wenskat, Marc</dc:creator>
  <cp:lastModifiedBy>Wenskat, Marc</cp:lastModifiedBy>
  <cp:revision>100</cp:revision>
  <dcterms:created xsi:type="dcterms:W3CDTF">2024-11-30T22:43:34Z</dcterms:created>
  <dcterms:modified xsi:type="dcterms:W3CDTF">2024-12-01T21:47:24Z</dcterms:modified>
</cp:coreProperties>
</file>