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1569" r:id="rId3"/>
    <p:sldId id="1570" r:id="rId4"/>
    <p:sldId id="1571" r:id="rId5"/>
    <p:sldId id="1572" r:id="rId6"/>
    <p:sldId id="1573" r:id="rId7"/>
    <p:sldId id="1574" r:id="rId8"/>
    <p:sldId id="1487" r:id="rId9"/>
    <p:sldId id="1577" r:id="rId10"/>
    <p:sldId id="1578" r:id="rId11"/>
    <p:sldId id="1499" r:id="rId12"/>
    <p:sldId id="1500" r:id="rId13"/>
    <p:sldId id="1498" r:id="rId14"/>
    <p:sldId id="1496" r:id="rId15"/>
    <p:sldId id="1493" r:id="rId16"/>
    <p:sldId id="1488" r:id="rId17"/>
    <p:sldId id="1497" r:id="rId18"/>
    <p:sldId id="1558" r:id="rId19"/>
    <p:sldId id="1559" r:id="rId20"/>
    <p:sldId id="1560" r:id="rId21"/>
    <p:sldId id="1561" r:id="rId22"/>
    <p:sldId id="1581" r:id="rId23"/>
    <p:sldId id="1579" r:id="rId24"/>
    <p:sldId id="1476" r:id="rId25"/>
  </p:sldIdLst>
  <p:sldSz cx="9144000" cy="6858000" type="screen4x3"/>
  <p:notesSz cx="6797675" cy="9926638"/>
  <p:custDataLst>
    <p:tags r:id="rId28"/>
  </p:custData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1502" userDrawn="1">
          <p15:clr>
            <a:srgbClr val="A4A3A4"/>
          </p15:clr>
        </p15:guide>
        <p15:guide id="7" pos="5307" userDrawn="1">
          <p15:clr>
            <a:srgbClr val="A4A3A4"/>
          </p15:clr>
        </p15:guide>
        <p15:guide id="8" pos="5602">
          <p15:clr>
            <a:srgbClr val="A4A3A4"/>
          </p15:clr>
        </p15:guide>
        <p15:guide id="9" pos="158" userDrawn="1">
          <p15:clr>
            <a:srgbClr val="A4A3A4"/>
          </p15:clr>
        </p15:guide>
        <p15:guide id="10" pos="2880" userDrawn="1">
          <p15:clr>
            <a:srgbClr val="A4A3A4"/>
          </p15:clr>
        </p15:guide>
        <p15:guide id="11" orient="horz" pos="3816" userDrawn="1">
          <p15:clr>
            <a:srgbClr val="A4A3A4"/>
          </p15:clr>
        </p15:guide>
        <p15:guide id="12" pos="65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B5B5"/>
    <a:srgbClr val="D9FFFF"/>
    <a:srgbClr val="D2FFFF"/>
    <a:srgbClr val="C8FFFF"/>
    <a:srgbClr val="CCFFFF"/>
    <a:srgbClr val="CC0000"/>
    <a:srgbClr val="00FF00"/>
    <a:srgbClr val="E19C24"/>
    <a:srgbClr val="ECBE70"/>
    <a:srgbClr val="5E81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Keine Formatvorlage, kein Gitternetz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Designformatvorlage 1 - Akz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Designformatvorlage 1 - Akz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Designformatvorlage 1 - Akz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D083AE6-46FA-4A59-8FB0-9F97EB10719F}" styleName="Helle Formatvorlage 3 - Akz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E9639D4-E3E2-4D34-9284-5A2195B3D0D7}" styleName="Helle Formatvorlag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5" autoAdjust="0"/>
    <p:restoredTop sz="94515" autoAdjust="0"/>
  </p:normalViewPr>
  <p:slideViewPr>
    <p:cSldViewPr snapToObjects="1" showGuides="1">
      <p:cViewPr varScale="1">
        <p:scale>
          <a:sx n="89" d="100"/>
          <a:sy n="89" d="100"/>
        </p:scale>
        <p:origin x="1329" y="51"/>
      </p:cViewPr>
      <p:guideLst>
        <p:guide orient="horz" pos="1502"/>
        <p:guide pos="5307"/>
        <p:guide pos="5602"/>
        <p:guide pos="158"/>
        <p:guide pos="2880"/>
        <p:guide orient="horz" pos="3816"/>
        <p:guide pos="65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Objects="1" showGuides="1">
      <p:cViewPr varScale="1">
        <p:scale>
          <a:sx n="79" d="100"/>
          <a:sy n="79" d="100"/>
        </p:scale>
        <p:origin x="3972" y="90"/>
      </p:cViewPr>
      <p:guideLst>
        <p:guide orient="horz" pos="3127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88825" y="419999"/>
            <a:ext cx="5355890" cy="42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8734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ts val="1309"/>
              </a:lnSpc>
              <a:defRPr sz="1000" b="1">
                <a:latin typeface="Stafford" pitchFamily="2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188824" y="9300634"/>
            <a:ext cx="1318570" cy="282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latin typeface="Stafford" pitchFamily="2" charset="0"/>
              </a:defRPr>
            </a:lvl1pPr>
          </a:lstStyle>
          <a:p>
            <a:pPr>
              <a:defRPr/>
            </a:pPr>
            <a:fld id="{6F0EC16D-C34D-4944-8B6F-7384E61DE625}" type="datetime4">
              <a:rPr lang="de-DE" smtClean="0"/>
              <a:t>26. November 2024</a:t>
            </a:fld>
            <a:endParaRPr lang="de-DE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507394" y="9300634"/>
            <a:ext cx="4424570" cy="282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latin typeface="Stafford" pitchFamily="2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946366" y="9300634"/>
            <a:ext cx="664086" cy="282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latin typeface="Stafford" pitchFamily="2" charset="0"/>
              </a:defRPr>
            </a:lvl1pPr>
          </a:lstStyle>
          <a:p>
            <a:pPr>
              <a:defRPr/>
            </a:pPr>
            <a:r>
              <a:rPr lang="de-DE"/>
              <a:t>|  </a:t>
            </a:r>
            <a:fld id="{CB2547E7-C457-4746-81FD-3FFE9F52A97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pic>
        <p:nvPicPr>
          <p:cNvPr id="59398" name="Picture 6" descr="tud_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90334" y="391254"/>
            <a:ext cx="920119" cy="453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188825" y="194829"/>
            <a:ext cx="6421627" cy="156501"/>
          </a:xfrm>
          <a:prstGeom prst="rect">
            <a:avLst/>
          </a:prstGeom>
          <a:solidFill>
            <a:srgbClr val="B5B5B5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2062" tIns="46031" rIns="92062" bIns="46031" anchor="ctr"/>
          <a:lstStyle/>
          <a:p>
            <a:pPr>
              <a:defRPr/>
            </a:pPr>
            <a:endParaRPr lang="de-DE"/>
          </a:p>
        </p:txBody>
      </p:sp>
      <p:sp>
        <p:nvSpPr>
          <p:cNvPr id="50184" name="Line 8"/>
          <p:cNvSpPr>
            <a:spLocks noChangeShapeType="1"/>
          </p:cNvSpPr>
          <p:nvPr/>
        </p:nvSpPr>
        <p:spPr bwMode="auto">
          <a:xfrm>
            <a:off x="188825" y="391253"/>
            <a:ext cx="6421627" cy="0"/>
          </a:xfrm>
          <a:prstGeom prst="line">
            <a:avLst/>
          </a:prstGeom>
          <a:noFill/>
          <a:ln w="15240">
            <a:solidFill>
              <a:schemeClr val="tx1"/>
            </a:solidFill>
            <a:round/>
            <a:headEnd/>
            <a:tailEnd/>
          </a:ln>
          <a:effectLst/>
        </p:spPr>
        <p:txBody>
          <a:bodyPr lIns="92062" tIns="46031" rIns="92062" bIns="46031"/>
          <a:lstStyle/>
          <a:p>
            <a:pPr>
              <a:defRPr/>
            </a:pPr>
            <a:endParaRPr lang="de-DE"/>
          </a:p>
        </p:txBody>
      </p:sp>
      <p:sp>
        <p:nvSpPr>
          <p:cNvPr id="50185" name="Line 9"/>
          <p:cNvSpPr>
            <a:spLocks noChangeShapeType="1"/>
          </p:cNvSpPr>
          <p:nvPr/>
        </p:nvSpPr>
        <p:spPr bwMode="auto">
          <a:xfrm>
            <a:off x="188825" y="9223980"/>
            <a:ext cx="6421627" cy="0"/>
          </a:xfrm>
          <a:prstGeom prst="line">
            <a:avLst/>
          </a:prstGeom>
          <a:noFill/>
          <a:ln w="7620">
            <a:solidFill>
              <a:schemeClr val="tx1"/>
            </a:solidFill>
            <a:round/>
            <a:headEnd/>
            <a:tailEnd/>
          </a:ln>
          <a:effectLst/>
        </p:spPr>
        <p:txBody>
          <a:bodyPr lIns="92062" tIns="46031" rIns="92062" bIns="46031"/>
          <a:lstStyle/>
          <a:p>
            <a:pPr>
              <a:defRPr/>
            </a:pPr>
            <a:endParaRPr lang="de-DE"/>
          </a:p>
        </p:txBody>
      </p:sp>
      <p:sp>
        <p:nvSpPr>
          <p:cNvPr id="50186" name="Line 10"/>
          <p:cNvSpPr>
            <a:spLocks noChangeShapeType="1"/>
          </p:cNvSpPr>
          <p:nvPr/>
        </p:nvSpPr>
        <p:spPr bwMode="auto">
          <a:xfrm>
            <a:off x="187225" y="844787"/>
            <a:ext cx="6421626" cy="0"/>
          </a:xfrm>
          <a:prstGeom prst="line">
            <a:avLst/>
          </a:prstGeom>
          <a:noFill/>
          <a:ln w="7620">
            <a:solidFill>
              <a:schemeClr val="tx1"/>
            </a:solidFill>
            <a:round/>
            <a:headEnd/>
            <a:tailEnd/>
          </a:ln>
          <a:effectLst/>
        </p:spPr>
        <p:txBody>
          <a:bodyPr lIns="92062" tIns="46031" rIns="92062" bIns="46031"/>
          <a:lstStyle/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645028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13" descr="tud_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82333" y="391254"/>
            <a:ext cx="926519" cy="456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87225" y="9428391"/>
            <a:ext cx="1605006" cy="496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62" tIns="46031" rIns="92062" bIns="46031" numCol="1" anchor="ctr" anchorCtr="0" compatLnSpc="1">
            <a:prstTxWarp prst="textNoShape">
              <a:avLst/>
            </a:prstTxWarp>
          </a:bodyPr>
          <a:lstStyle>
            <a:lvl1pPr>
              <a:lnSpc>
                <a:spcPts val="1309"/>
              </a:lnSpc>
              <a:defRPr sz="1000">
                <a:latin typeface="Stafford" pitchFamily="2" charset="0"/>
              </a:defRPr>
            </a:lvl1pPr>
          </a:lstStyle>
          <a:p>
            <a:pPr>
              <a:defRPr/>
            </a:pPr>
            <a:fld id="{65F2C553-F03D-432A-8C91-F703CCDC4E58}" type="datetime4">
              <a:rPr lang="de-DE" smtClean="0"/>
              <a:t>26. November 2024</a:t>
            </a:fld>
            <a:endParaRPr lang="de-DE"/>
          </a:p>
        </p:txBody>
      </p:sp>
      <p:sp>
        <p:nvSpPr>
          <p:cNvPr id="563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5225" y="1003300"/>
            <a:ext cx="4448175" cy="33353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88825" y="4651915"/>
            <a:ext cx="6420026" cy="464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62" tIns="46031" rIns="92062" bIns="460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792231" y="9428391"/>
            <a:ext cx="4069324" cy="496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62" tIns="46031" rIns="92062" bIns="46031" numCol="1" anchor="ctr" anchorCtr="0" compatLnSpc="1">
            <a:prstTxWarp prst="textNoShape">
              <a:avLst/>
            </a:prstTxWarp>
          </a:bodyPr>
          <a:lstStyle>
            <a:lvl1pPr>
              <a:lnSpc>
                <a:spcPts val="1309"/>
              </a:lnSpc>
              <a:defRPr sz="1000">
                <a:latin typeface="Stafford" pitchFamily="2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861555" y="9428391"/>
            <a:ext cx="934520" cy="496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62" tIns="46031" rIns="92062" bIns="46031" numCol="1" anchor="ctr" anchorCtr="0" compatLnSpc="1">
            <a:prstTxWarp prst="textNoShape">
              <a:avLst/>
            </a:prstTxWarp>
          </a:bodyPr>
          <a:lstStyle>
            <a:lvl1pPr algn="r">
              <a:lnSpc>
                <a:spcPts val="1309"/>
              </a:lnSpc>
              <a:defRPr sz="1000">
                <a:latin typeface="Stafford" pitchFamily="2" charset="0"/>
              </a:defRPr>
            </a:lvl1pPr>
          </a:lstStyle>
          <a:p>
            <a:pPr>
              <a:defRPr/>
            </a:pPr>
            <a:r>
              <a:rPr lang="de-DE"/>
              <a:t>|  </a:t>
            </a:r>
            <a:fld id="{100B4B8E-A4D3-4FEF-B85F-79232D4C3CA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188825" y="419998"/>
            <a:ext cx="5355890" cy="427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8734" tIns="0" rIns="0" bIns="0" anchor="ctr"/>
          <a:lstStyle/>
          <a:p>
            <a:pPr>
              <a:lnSpc>
                <a:spcPts val="1309"/>
              </a:lnSpc>
              <a:defRPr/>
            </a:pPr>
            <a:endParaRPr lang="de-DE" sz="1000" b="1">
              <a:latin typeface="Stafford" pitchFamily="2" charset="0"/>
            </a:endParaRPr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188825" y="194829"/>
            <a:ext cx="6421627" cy="156501"/>
          </a:xfrm>
          <a:prstGeom prst="rect">
            <a:avLst/>
          </a:prstGeom>
          <a:solidFill>
            <a:srgbClr val="B5B5B5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2062" tIns="46031" rIns="92062" bIns="46031" anchor="ctr"/>
          <a:lstStyle/>
          <a:p>
            <a:pPr>
              <a:defRPr/>
            </a:pPr>
            <a:endParaRPr lang="de-DE"/>
          </a:p>
        </p:txBody>
      </p:sp>
      <p:sp>
        <p:nvSpPr>
          <p:cNvPr id="3082" name="Line 10"/>
          <p:cNvSpPr>
            <a:spLocks noChangeShapeType="1"/>
          </p:cNvSpPr>
          <p:nvPr/>
        </p:nvSpPr>
        <p:spPr bwMode="auto">
          <a:xfrm>
            <a:off x="188825" y="391253"/>
            <a:ext cx="6421627" cy="0"/>
          </a:xfrm>
          <a:prstGeom prst="line">
            <a:avLst/>
          </a:prstGeom>
          <a:noFill/>
          <a:ln w="15240">
            <a:solidFill>
              <a:schemeClr val="tx1"/>
            </a:solidFill>
            <a:round/>
            <a:headEnd/>
            <a:tailEnd/>
          </a:ln>
          <a:effectLst/>
        </p:spPr>
        <p:txBody>
          <a:bodyPr lIns="92062" tIns="46031" rIns="92062" bIns="46031"/>
          <a:lstStyle/>
          <a:p>
            <a:pPr>
              <a:defRPr/>
            </a:pPr>
            <a:endParaRPr lang="de-DE"/>
          </a:p>
        </p:txBody>
      </p:sp>
      <p:sp>
        <p:nvSpPr>
          <p:cNvPr id="3083" name="Line 11"/>
          <p:cNvSpPr>
            <a:spLocks noChangeShapeType="1"/>
          </p:cNvSpPr>
          <p:nvPr/>
        </p:nvSpPr>
        <p:spPr bwMode="auto">
          <a:xfrm>
            <a:off x="188825" y="847980"/>
            <a:ext cx="6421627" cy="0"/>
          </a:xfrm>
          <a:prstGeom prst="line">
            <a:avLst/>
          </a:prstGeom>
          <a:noFill/>
          <a:ln w="7620">
            <a:solidFill>
              <a:schemeClr val="tx1"/>
            </a:solidFill>
            <a:round/>
            <a:headEnd/>
            <a:tailEnd/>
          </a:ln>
          <a:effectLst/>
        </p:spPr>
        <p:txBody>
          <a:bodyPr lIns="92062" tIns="46031" rIns="92062" bIns="46031"/>
          <a:lstStyle/>
          <a:p>
            <a:pPr>
              <a:defRPr/>
            </a:pPr>
            <a:endParaRPr lang="de-DE"/>
          </a:p>
        </p:txBody>
      </p:sp>
      <p:sp>
        <p:nvSpPr>
          <p:cNvPr id="3084" name="Line 12"/>
          <p:cNvSpPr>
            <a:spLocks noChangeShapeType="1"/>
          </p:cNvSpPr>
          <p:nvPr/>
        </p:nvSpPr>
        <p:spPr bwMode="auto">
          <a:xfrm>
            <a:off x="188825" y="9428390"/>
            <a:ext cx="6421627" cy="0"/>
          </a:xfrm>
          <a:prstGeom prst="line">
            <a:avLst/>
          </a:prstGeom>
          <a:noFill/>
          <a:ln w="7620">
            <a:solidFill>
              <a:schemeClr val="tx1"/>
            </a:solidFill>
            <a:round/>
            <a:headEnd/>
            <a:tailEnd/>
          </a:ln>
          <a:effectLst/>
        </p:spPr>
        <p:txBody>
          <a:bodyPr lIns="92062" tIns="46031" rIns="92062" bIns="46031"/>
          <a:lstStyle/>
          <a:p>
            <a:pPr>
              <a:defRPr/>
            </a:pPr>
            <a:endParaRPr lang="de-DE"/>
          </a:p>
        </p:txBody>
      </p:sp>
      <p:sp>
        <p:nvSpPr>
          <p:cNvPr id="3086" name="Line 14"/>
          <p:cNvSpPr>
            <a:spLocks noChangeShapeType="1"/>
          </p:cNvSpPr>
          <p:nvPr/>
        </p:nvSpPr>
        <p:spPr bwMode="auto">
          <a:xfrm>
            <a:off x="187225" y="4455489"/>
            <a:ext cx="6421626" cy="0"/>
          </a:xfrm>
          <a:prstGeom prst="line">
            <a:avLst/>
          </a:prstGeom>
          <a:noFill/>
          <a:ln w="7620">
            <a:solidFill>
              <a:schemeClr val="tx1"/>
            </a:solidFill>
            <a:round/>
            <a:headEnd/>
            <a:tailEnd/>
          </a:ln>
          <a:effectLst/>
        </p:spPr>
        <p:txBody>
          <a:bodyPr lIns="92062" tIns="46031" rIns="92062" bIns="46031"/>
          <a:lstStyle/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8294748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spcBef>
        <a:spcPct val="10000"/>
      </a:spcBef>
      <a:spcAft>
        <a:spcPct val="0"/>
      </a:spcAft>
      <a:defRPr sz="1200" kern="1200">
        <a:solidFill>
          <a:schemeClr val="tx1"/>
        </a:solidFill>
        <a:latin typeface="Bitstream Charter" pitchFamily="2" charset="0"/>
        <a:ea typeface="+mn-ea"/>
        <a:cs typeface="+mn-cs"/>
      </a:defRPr>
    </a:lvl1pPr>
    <a:lvl2pPr marL="457200" algn="l" rtl="0" eaLnBrk="0" fontAlgn="base" hangingPunct="0">
      <a:spcBef>
        <a:spcPct val="10000"/>
      </a:spcBef>
      <a:spcAft>
        <a:spcPct val="0"/>
      </a:spcAft>
      <a:defRPr sz="1200" kern="1200">
        <a:solidFill>
          <a:schemeClr val="tx1"/>
        </a:solidFill>
        <a:latin typeface="Bitstream Charter" pitchFamily="2" charset="0"/>
        <a:ea typeface="+mn-ea"/>
        <a:cs typeface="+mn-cs"/>
      </a:defRPr>
    </a:lvl2pPr>
    <a:lvl3pPr marL="914400" algn="l" rtl="0" eaLnBrk="0" fontAlgn="base" hangingPunct="0">
      <a:spcBef>
        <a:spcPct val="10000"/>
      </a:spcBef>
      <a:spcAft>
        <a:spcPct val="0"/>
      </a:spcAft>
      <a:defRPr sz="1200" kern="1200">
        <a:solidFill>
          <a:schemeClr val="tx1"/>
        </a:solidFill>
        <a:latin typeface="Bitstream Charter" pitchFamily="2" charset="0"/>
        <a:ea typeface="+mn-ea"/>
        <a:cs typeface="+mn-cs"/>
      </a:defRPr>
    </a:lvl3pPr>
    <a:lvl4pPr marL="1371600" algn="l" rtl="0" eaLnBrk="0" fontAlgn="base" hangingPunct="0">
      <a:spcBef>
        <a:spcPct val="10000"/>
      </a:spcBef>
      <a:spcAft>
        <a:spcPct val="0"/>
      </a:spcAft>
      <a:defRPr sz="1200" kern="1200">
        <a:solidFill>
          <a:schemeClr val="tx1"/>
        </a:solidFill>
        <a:latin typeface="Bitstream Charter" pitchFamily="2" charset="0"/>
        <a:ea typeface="+mn-ea"/>
        <a:cs typeface="+mn-cs"/>
      </a:defRPr>
    </a:lvl4pPr>
    <a:lvl5pPr marL="1828800" algn="l" rtl="0" eaLnBrk="0" fontAlgn="base" hangingPunct="0">
      <a:spcBef>
        <a:spcPct val="10000"/>
      </a:spcBef>
      <a:spcAft>
        <a:spcPct val="0"/>
      </a:spcAft>
      <a:defRPr sz="1200" kern="1200">
        <a:solidFill>
          <a:schemeClr val="tx1"/>
        </a:solidFill>
        <a:latin typeface="Bitstream Charter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A056E78A-E637-4EB5-BB6C-913A085F8A3D}" type="datetime4">
              <a:rPr lang="de-DE" smtClean="0"/>
              <a:t>26. November 2024</a:t>
            </a:fld>
            <a:endParaRPr lang="de-DE" smtClean="0"/>
          </a:p>
        </p:txBody>
      </p:sp>
      <p:sp>
        <p:nvSpPr>
          <p:cNvPr id="5734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endParaRPr lang="de-DE" smtClean="0"/>
          </a:p>
        </p:txBody>
      </p:sp>
      <p:sp>
        <p:nvSpPr>
          <p:cNvPr id="5734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de-DE" smtClean="0"/>
              <a:t>|  </a:t>
            </a:r>
            <a:fld id="{D5083DD2-9452-489E-B7A3-A3E7EFF3BFC5}" type="slidenum">
              <a:rPr lang="de-DE" smtClean="0"/>
              <a:pPr/>
              <a:t>1</a:t>
            </a:fld>
            <a:endParaRPr lang="de-DE" smtClean="0"/>
          </a:p>
        </p:txBody>
      </p:sp>
      <p:sp>
        <p:nvSpPr>
          <p:cNvPr id="573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1003300"/>
            <a:ext cx="4448175" cy="3335338"/>
          </a:xfrm>
          <a:ln/>
        </p:spPr>
      </p:sp>
      <p:sp>
        <p:nvSpPr>
          <p:cNvPr id="573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873805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50825" y="368300"/>
            <a:ext cx="8642350" cy="2089150"/>
          </a:xfrm>
          <a:prstGeom prst="rect">
            <a:avLst/>
          </a:prstGeom>
          <a:solidFill>
            <a:srgbClr val="E6001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250825" y="196850"/>
            <a:ext cx="8642350" cy="144463"/>
          </a:xfrm>
          <a:prstGeom prst="rect">
            <a:avLst/>
          </a:prstGeom>
          <a:solidFill>
            <a:srgbClr val="E6001A"/>
          </a:solidFill>
          <a:ln w="317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pic>
        <p:nvPicPr>
          <p:cNvPr id="6" name="Picture 9" descr="tud_logo"/>
          <p:cNvPicPr>
            <a:picLocks noChangeAspect="1" noChangeArrowheads="1"/>
          </p:cNvPicPr>
          <p:nvPr/>
        </p:nvPicPr>
        <p:blipFill>
          <a:blip r:embed="rId2" cstate="print"/>
          <a:srcRect r="5453"/>
          <a:stretch>
            <a:fillRect/>
          </a:stretch>
        </p:blipFill>
        <p:spPr bwMode="auto">
          <a:xfrm>
            <a:off x="7172325" y="657225"/>
            <a:ext cx="187325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ine 11"/>
          <p:cNvSpPr>
            <a:spLocks noChangeShapeType="1"/>
          </p:cNvSpPr>
          <p:nvPr/>
        </p:nvSpPr>
        <p:spPr bwMode="auto">
          <a:xfrm>
            <a:off x="252413" y="6489700"/>
            <a:ext cx="8640762" cy="0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8" name="Line 15"/>
          <p:cNvSpPr>
            <a:spLocks noChangeShapeType="1"/>
          </p:cNvSpPr>
          <p:nvPr/>
        </p:nvSpPr>
        <p:spPr bwMode="auto">
          <a:xfrm>
            <a:off x="252413" y="6489700"/>
            <a:ext cx="8640762" cy="0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9" name="Rectangle 18"/>
          <p:cNvSpPr>
            <a:spLocks noChangeArrowheads="1"/>
          </p:cNvSpPr>
          <p:nvPr/>
        </p:nvSpPr>
        <p:spPr bwMode="auto">
          <a:xfrm>
            <a:off x="250825" y="360363"/>
            <a:ext cx="8640763" cy="142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10" name="Rectangle 19"/>
          <p:cNvSpPr>
            <a:spLocks noChangeArrowheads="1"/>
          </p:cNvSpPr>
          <p:nvPr/>
        </p:nvSpPr>
        <p:spPr bwMode="auto">
          <a:xfrm>
            <a:off x="250825" y="2457450"/>
            <a:ext cx="8640763" cy="793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pic>
        <p:nvPicPr>
          <p:cNvPr id="11" name="Picture 21" descr="TEMF-Logo06b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82025" y="6510338"/>
            <a:ext cx="309563" cy="30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58775" y="692150"/>
            <a:ext cx="6734175" cy="577850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58775" y="1449388"/>
            <a:ext cx="6734175" cy="944562"/>
          </a:xfrm>
        </p:spPr>
        <p:txBody>
          <a:bodyPr lIns="0" tIns="0" rIns="0" bIns="0"/>
          <a:lstStyle>
            <a:lvl1pPr marL="0" indent="0">
              <a:spcBef>
                <a:spcPct val="0"/>
              </a:spcBef>
              <a:buFont typeface="Arial" charset="0"/>
              <a:buNone/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de-DE"/>
              <a:t>Formatvorlage des </a:t>
            </a:r>
          </a:p>
          <a:p>
            <a:r>
              <a:rPr lang="de-DE"/>
              <a:t>Untertitelmasters durch </a:t>
            </a:r>
          </a:p>
          <a:p>
            <a:r>
              <a:rPr lang="de-DE"/>
              <a:t>Klicken bearbeiten</a:t>
            </a:r>
          </a:p>
        </p:txBody>
      </p:sp>
      <p:pic>
        <p:nvPicPr>
          <p:cNvPr id="13" name="Picture 22" descr="TEMF Gebäude Hintergrund"/>
          <p:cNvPicPr>
            <a:picLocks noChangeAspect="1" noChangeArrowheads="1"/>
          </p:cNvPicPr>
          <p:nvPr userDrawn="1"/>
        </p:nvPicPr>
        <p:blipFill>
          <a:blip r:embed="rId4" cstate="print"/>
          <a:srcRect l="12910" r="2411" b="745"/>
          <a:stretch>
            <a:fillRect/>
          </a:stretch>
        </p:blipFill>
        <p:spPr bwMode="auto">
          <a:xfrm>
            <a:off x="250825" y="2465388"/>
            <a:ext cx="8642350" cy="402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863588" y="6448251"/>
            <a:ext cx="74168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TU Darmstadt  |  Institute for Accelerator Science and Electromagnetic Fields (TEMF)  |  Wolfgang Ackermann</a:t>
            </a:r>
            <a:endParaRPr lang="en-US" dirty="0"/>
          </a:p>
        </p:txBody>
      </p:sp>
      <p:sp>
        <p:nvSpPr>
          <p:cNvPr id="28" name="Foliennummernplatzhalter 3"/>
          <p:cNvSpPr>
            <a:spLocks noGrp="1"/>
          </p:cNvSpPr>
          <p:nvPr>
            <p:ph type="sldNum" sz="quarter" idx="4"/>
          </p:nvPr>
        </p:nvSpPr>
        <p:spPr>
          <a:xfrm>
            <a:off x="8100392" y="6448251"/>
            <a:ext cx="4680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9C9586-58E4-4FC0-AB55-F3088F3AED5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6" name="Datumsplatzhalter 1"/>
          <p:cNvSpPr>
            <a:spLocks noGrp="1"/>
          </p:cNvSpPr>
          <p:nvPr>
            <p:ph type="dt" sz="half" idx="2"/>
          </p:nvPr>
        </p:nvSpPr>
        <p:spPr>
          <a:xfrm>
            <a:off x="252412" y="6448251"/>
            <a:ext cx="8992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2C4E76-B71B-413B-B1D1-C9D4929A653F}" type="datetime1">
              <a:rPr lang="en-US" smtClean="0"/>
              <a:t>11/26/2024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22" name="Foliennummernplatzhalter 3"/>
          <p:cNvSpPr>
            <a:spLocks noGrp="1"/>
          </p:cNvSpPr>
          <p:nvPr>
            <p:ph type="sldNum" sz="quarter" idx="4"/>
          </p:nvPr>
        </p:nvSpPr>
        <p:spPr>
          <a:xfrm>
            <a:off x="8100392" y="6448251"/>
            <a:ext cx="4680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9C9586-58E4-4FC0-AB55-F3088F3AED5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3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863588" y="6448251"/>
            <a:ext cx="74168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TU Darmstadt  |  Institute for Accelerator Science and Electromagnetic Fields (TEMF)  |  Wolfgang Ackermann</a:t>
            </a:r>
            <a:endParaRPr lang="en-US" dirty="0"/>
          </a:p>
        </p:txBody>
      </p:sp>
      <p:sp>
        <p:nvSpPr>
          <p:cNvPr id="7" name="Datumsplatzhalter 1"/>
          <p:cNvSpPr>
            <a:spLocks noGrp="1"/>
          </p:cNvSpPr>
          <p:nvPr>
            <p:ph type="dt" sz="half" idx="2"/>
          </p:nvPr>
        </p:nvSpPr>
        <p:spPr>
          <a:xfrm>
            <a:off x="252412" y="6448251"/>
            <a:ext cx="935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BBA6BE-FE46-4EB6-B244-78282FA78C29}" type="datetime1">
              <a:rPr lang="en-US" smtClean="0"/>
              <a:t>11/26/2024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250825" y="368300"/>
            <a:ext cx="864235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8775" y="488950"/>
            <a:ext cx="68770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592263"/>
            <a:ext cx="8640763" cy="478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250825" y="196850"/>
            <a:ext cx="8642350" cy="144463"/>
          </a:xfrm>
          <a:prstGeom prst="rect">
            <a:avLst/>
          </a:prstGeom>
          <a:solidFill>
            <a:srgbClr val="E6001A"/>
          </a:solidFill>
          <a:ln w="317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pic>
        <p:nvPicPr>
          <p:cNvPr id="7175" name="Picture 9" descr="tud_logo"/>
          <p:cNvPicPr>
            <a:picLocks noChangeAspect="1" noChangeArrowheads="1"/>
          </p:cNvPicPr>
          <p:nvPr/>
        </p:nvPicPr>
        <p:blipFill>
          <a:blip r:embed="rId4" cstate="print"/>
          <a:srcRect r="5453"/>
          <a:stretch>
            <a:fillRect/>
          </a:stretch>
        </p:blipFill>
        <p:spPr bwMode="auto">
          <a:xfrm>
            <a:off x="7167563" y="512763"/>
            <a:ext cx="187325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8" name="Line 14"/>
          <p:cNvSpPr>
            <a:spLocks noChangeShapeType="1"/>
          </p:cNvSpPr>
          <p:nvPr/>
        </p:nvSpPr>
        <p:spPr bwMode="auto">
          <a:xfrm>
            <a:off x="250825" y="1449388"/>
            <a:ext cx="8640763" cy="0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039" name="Line 15"/>
          <p:cNvSpPr>
            <a:spLocks noChangeShapeType="1"/>
          </p:cNvSpPr>
          <p:nvPr/>
        </p:nvSpPr>
        <p:spPr bwMode="auto">
          <a:xfrm>
            <a:off x="252413" y="6489700"/>
            <a:ext cx="8640762" cy="0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250825" y="366713"/>
            <a:ext cx="8640763" cy="142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pic>
        <p:nvPicPr>
          <p:cNvPr id="7179" name="Picture 18" descr="TEMF-Logo06b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82025" y="6510338"/>
            <a:ext cx="309563" cy="30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atumsplatzhalter 1"/>
          <p:cNvSpPr>
            <a:spLocks noGrp="1"/>
          </p:cNvSpPr>
          <p:nvPr>
            <p:ph type="dt" sz="half" idx="2"/>
          </p:nvPr>
        </p:nvSpPr>
        <p:spPr>
          <a:xfrm>
            <a:off x="252412" y="6448251"/>
            <a:ext cx="8992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8E71A1-FD9F-46D2-A7B2-6E1C6EDEE67F}" type="datetime1">
              <a:rPr lang="en-US" smtClean="0"/>
              <a:t>11/26/2024</a:t>
            </a:fld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>
          <a:xfrm>
            <a:off x="8100392" y="6448251"/>
            <a:ext cx="4680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9C9586-58E4-4FC0-AB55-F3088F3AED5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4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863588" y="6448251"/>
            <a:ext cx="74168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TU Darmstadt  |  Institute for Accelerator Science and Electromagnetic Fields (TEMF)  |  Wolfgang Ackermann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49" r:id="rId1"/>
    <p:sldLayoutId id="2147484619" r:id="rId2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9pPr>
    </p:titleStyle>
    <p:bodyStyle>
      <a:lvl1pPr marL="179388" indent="-17938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▪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349250" indent="-168275" algn="l" rtl="0" eaLnBrk="0" fontAlgn="base" hangingPunct="0">
        <a:spcBef>
          <a:spcPct val="20000"/>
        </a:spcBef>
        <a:spcAft>
          <a:spcPct val="0"/>
        </a:spcAft>
        <a:buChar char="-"/>
        <a:defRPr sz="2400">
          <a:solidFill>
            <a:schemeClr val="tx1"/>
          </a:solidFill>
          <a:latin typeface="+mn-lt"/>
        </a:defRPr>
      </a:lvl2pPr>
      <a:lvl3pPr marL="538163" indent="-187325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717550" indent="-173038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4pPr>
      <a:lvl5pPr marL="908050" indent="-188913" algn="l" rtl="0" eaLnBrk="0" fontAlgn="base" hangingPunct="0">
        <a:spcBef>
          <a:spcPct val="20000"/>
        </a:spcBef>
        <a:spcAft>
          <a:spcPct val="0"/>
        </a:spcAft>
        <a:buChar char="-"/>
        <a:defRPr sz="2000">
          <a:solidFill>
            <a:schemeClr val="tx1"/>
          </a:solidFill>
          <a:latin typeface="+mn-lt"/>
        </a:defRPr>
      </a:lvl5pPr>
      <a:lvl6pPr marL="1365250" indent="-188913" algn="l" rtl="0" fontAlgn="base">
        <a:spcBef>
          <a:spcPct val="20000"/>
        </a:spcBef>
        <a:spcAft>
          <a:spcPct val="0"/>
        </a:spcAft>
        <a:buChar char="-"/>
        <a:defRPr sz="2000">
          <a:solidFill>
            <a:schemeClr val="tx1"/>
          </a:solidFill>
          <a:latin typeface="+mn-lt"/>
        </a:defRPr>
      </a:lvl6pPr>
      <a:lvl7pPr marL="1822450" indent="-188913" algn="l" rtl="0" fontAlgn="base">
        <a:spcBef>
          <a:spcPct val="20000"/>
        </a:spcBef>
        <a:spcAft>
          <a:spcPct val="0"/>
        </a:spcAft>
        <a:buChar char="-"/>
        <a:defRPr sz="2000">
          <a:solidFill>
            <a:schemeClr val="tx1"/>
          </a:solidFill>
          <a:latin typeface="+mn-lt"/>
        </a:defRPr>
      </a:lvl7pPr>
      <a:lvl8pPr marL="2279650" indent="-188913" algn="l" rtl="0" fontAlgn="base">
        <a:spcBef>
          <a:spcPct val="20000"/>
        </a:spcBef>
        <a:spcAft>
          <a:spcPct val="0"/>
        </a:spcAft>
        <a:buChar char="-"/>
        <a:defRPr sz="2000">
          <a:solidFill>
            <a:schemeClr val="tx1"/>
          </a:solidFill>
          <a:latin typeface="+mn-lt"/>
        </a:defRPr>
      </a:lvl8pPr>
      <a:lvl9pPr marL="2736850" indent="-188913" algn="l" rtl="0" fontAlgn="base">
        <a:spcBef>
          <a:spcPct val="20000"/>
        </a:spcBef>
        <a:spcAft>
          <a:spcPct val="0"/>
        </a:spcAft>
        <a:buChar char="-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image" Target="../media/image18.wmf"/><Relationship Id="rId18" Type="http://schemas.openxmlformats.org/officeDocument/2006/relationships/image" Target="../media/image23.png"/><Relationship Id="rId3" Type="http://schemas.openxmlformats.org/officeDocument/2006/relationships/tags" Target="../tags/tag4.xml"/><Relationship Id="rId21" Type="http://schemas.openxmlformats.org/officeDocument/2006/relationships/image" Target="../media/image26.png"/><Relationship Id="rId7" Type="http://schemas.openxmlformats.org/officeDocument/2006/relationships/tags" Target="../tags/tag8.xml"/><Relationship Id="rId12" Type="http://schemas.openxmlformats.org/officeDocument/2006/relationships/oleObject" Target="../embeddings/oleObject1.bin"/><Relationship Id="rId17" Type="http://schemas.openxmlformats.org/officeDocument/2006/relationships/image" Target="../media/image22.png"/><Relationship Id="rId2" Type="http://schemas.openxmlformats.org/officeDocument/2006/relationships/tags" Target="../tags/tag3.xml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1" Type="http://schemas.openxmlformats.org/officeDocument/2006/relationships/vmlDrawing" Target="../drawings/vmlDrawing1.vml"/><Relationship Id="rId6" Type="http://schemas.openxmlformats.org/officeDocument/2006/relationships/tags" Target="../tags/tag7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6.xml"/><Relationship Id="rId15" Type="http://schemas.openxmlformats.org/officeDocument/2006/relationships/image" Target="../media/image20.png"/><Relationship Id="rId10" Type="http://schemas.openxmlformats.org/officeDocument/2006/relationships/tags" Target="../tags/tag11.xml"/><Relationship Id="rId19" Type="http://schemas.openxmlformats.org/officeDocument/2006/relationships/image" Target="../media/image24.png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image" Target="../media/image19.png"/><Relationship Id="rId22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8.xml"/><Relationship Id="rId13" Type="http://schemas.openxmlformats.org/officeDocument/2006/relationships/oleObject" Target="../embeddings/oleObject2.bin"/><Relationship Id="rId18" Type="http://schemas.openxmlformats.org/officeDocument/2006/relationships/image" Target="../media/image23.png"/><Relationship Id="rId3" Type="http://schemas.openxmlformats.org/officeDocument/2006/relationships/tags" Target="../tags/tag13.xml"/><Relationship Id="rId21" Type="http://schemas.openxmlformats.org/officeDocument/2006/relationships/image" Target="../media/image26.png"/><Relationship Id="rId7" Type="http://schemas.openxmlformats.org/officeDocument/2006/relationships/tags" Target="../tags/tag17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22.png"/><Relationship Id="rId2" Type="http://schemas.openxmlformats.org/officeDocument/2006/relationships/tags" Target="../tags/tag12.xml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1" Type="http://schemas.openxmlformats.org/officeDocument/2006/relationships/vmlDrawing" Target="../drawings/vmlDrawing2.vml"/><Relationship Id="rId6" Type="http://schemas.openxmlformats.org/officeDocument/2006/relationships/tags" Target="../tags/tag16.xml"/><Relationship Id="rId11" Type="http://schemas.openxmlformats.org/officeDocument/2006/relationships/tags" Target="../tags/tag21.xml"/><Relationship Id="rId24" Type="http://schemas.openxmlformats.org/officeDocument/2006/relationships/image" Target="../media/image29.png"/><Relationship Id="rId5" Type="http://schemas.openxmlformats.org/officeDocument/2006/relationships/tags" Target="../tags/tag15.xml"/><Relationship Id="rId15" Type="http://schemas.openxmlformats.org/officeDocument/2006/relationships/image" Target="../media/image19.png"/><Relationship Id="rId23" Type="http://schemas.openxmlformats.org/officeDocument/2006/relationships/image" Target="../media/image27.png"/><Relationship Id="rId10" Type="http://schemas.openxmlformats.org/officeDocument/2006/relationships/tags" Target="../tags/tag20.xml"/><Relationship Id="rId19" Type="http://schemas.openxmlformats.org/officeDocument/2006/relationships/image" Target="../media/image24.png"/><Relationship Id="rId4" Type="http://schemas.openxmlformats.org/officeDocument/2006/relationships/tags" Target="../tags/tag14.xml"/><Relationship Id="rId9" Type="http://schemas.openxmlformats.org/officeDocument/2006/relationships/tags" Target="../tags/tag19.xml"/><Relationship Id="rId14" Type="http://schemas.openxmlformats.org/officeDocument/2006/relationships/image" Target="../media/image18.wmf"/><Relationship Id="rId22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28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21.png"/><Relationship Id="rId26" Type="http://schemas.openxmlformats.org/officeDocument/2006/relationships/image" Target="../media/image33.png"/><Relationship Id="rId3" Type="http://schemas.openxmlformats.org/officeDocument/2006/relationships/tags" Target="../tags/tag23.xml"/><Relationship Id="rId21" Type="http://schemas.openxmlformats.org/officeDocument/2006/relationships/image" Target="../media/image23.png"/><Relationship Id="rId7" Type="http://schemas.openxmlformats.org/officeDocument/2006/relationships/tags" Target="../tags/tag27.xml"/><Relationship Id="rId12" Type="http://schemas.openxmlformats.org/officeDocument/2006/relationships/tags" Target="../tags/tag32.xml"/><Relationship Id="rId17" Type="http://schemas.openxmlformats.org/officeDocument/2006/relationships/image" Target="../media/image29.png"/><Relationship Id="rId25" Type="http://schemas.openxmlformats.org/officeDocument/2006/relationships/image" Target="../media/image27.png"/><Relationship Id="rId2" Type="http://schemas.openxmlformats.org/officeDocument/2006/relationships/tags" Target="../tags/tag22.xml"/><Relationship Id="rId16" Type="http://schemas.openxmlformats.org/officeDocument/2006/relationships/image" Target="../media/image30.png"/><Relationship Id="rId20" Type="http://schemas.openxmlformats.org/officeDocument/2006/relationships/image" Target="../media/image22.png"/><Relationship Id="rId1" Type="http://schemas.openxmlformats.org/officeDocument/2006/relationships/vmlDrawing" Target="../drawings/vmlDrawing3.vml"/><Relationship Id="rId6" Type="http://schemas.openxmlformats.org/officeDocument/2006/relationships/tags" Target="../tags/tag26.xml"/><Relationship Id="rId11" Type="http://schemas.openxmlformats.org/officeDocument/2006/relationships/tags" Target="../tags/tag31.xml"/><Relationship Id="rId24" Type="http://schemas.openxmlformats.org/officeDocument/2006/relationships/image" Target="../media/image32.png"/><Relationship Id="rId5" Type="http://schemas.openxmlformats.org/officeDocument/2006/relationships/tags" Target="../tags/tag25.xml"/><Relationship Id="rId15" Type="http://schemas.openxmlformats.org/officeDocument/2006/relationships/image" Target="../media/image18.wmf"/><Relationship Id="rId23" Type="http://schemas.openxmlformats.org/officeDocument/2006/relationships/image" Target="../media/image25.png"/><Relationship Id="rId10" Type="http://schemas.openxmlformats.org/officeDocument/2006/relationships/tags" Target="../tags/tag30.xml"/><Relationship Id="rId19" Type="http://schemas.openxmlformats.org/officeDocument/2006/relationships/image" Target="../media/image31.png"/><Relationship Id="rId4" Type="http://schemas.openxmlformats.org/officeDocument/2006/relationships/tags" Target="../tags/tag24.xml"/><Relationship Id="rId9" Type="http://schemas.openxmlformats.org/officeDocument/2006/relationships/tags" Target="../tags/tag29.xml"/><Relationship Id="rId14" Type="http://schemas.openxmlformats.org/officeDocument/2006/relationships/oleObject" Target="../embeddings/oleObject3.bin"/><Relationship Id="rId22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39.xml"/><Relationship Id="rId13" Type="http://schemas.openxmlformats.org/officeDocument/2006/relationships/tags" Target="../tags/tag44.xml"/><Relationship Id="rId18" Type="http://schemas.openxmlformats.org/officeDocument/2006/relationships/image" Target="../media/image34.png"/><Relationship Id="rId26" Type="http://schemas.openxmlformats.org/officeDocument/2006/relationships/image" Target="../media/image24.png"/><Relationship Id="rId3" Type="http://schemas.openxmlformats.org/officeDocument/2006/relationships/tags" Target="../tags/tag34.xml"/><Relationship Id="rId21" Type="http://schemas.openxmlformats.org/officeDocument/2006/relationships/image" Target="../media/image22.png"/><Relationship Id="rId7" Type="http://schemas.openxmlformats.org/officeDocument/2006/relationships/tags" Target="../tags/tag38.xml"/><Relationship Id="rId12" Type="http://schemas.openxmlformats.org/officeDocument/2006/relationships/tags" Target="../tags/tag43.xml"/><Relationship Id="rId17" Type="http://schemas.openxmlformats.org/officeDocument/2006/relationships/image" Target="../media/image29.png"/><Relationship Id="rId25" Type="http://schemas.openxmlformats.org/officeDocument/2006/relationships/image" Target="../media/image38.png"/><Relationship Id="rId2" Type="http://schemas.openxmlformats.org/officeDocument/2006/relationships/tags" Target="../tags/tag33.xml"/><Relationship Id="rId16" Type="http://schemas.openxmlformats.org/officeDocument/2006/relationships/image" Target="../media/image18.wmf"/><Relationship Id="rId20" Type="http://schemas.openxmlformats.org/officeDocument/2006/relationships/image" Target="../media/image27.png"/><Relationship Id="rId1" Type="http://schemas.openxmlformats.org/officeDocument/2006/relationships/vmlDrawing" Target="../drawings/vmlDrawing4.vml"/><Relationship Id="rId6" Type="http://schemas.openxmlformats.org/officeDocument/2006/relationships/tags" Target="../tags/tag37.xml"/><Relationship Id="rId11" Type="http://schemas.openxmlformats.org/officeDocument/2006/relationships/tags" Target="../tags/tag42.xml"/><Relationship Id="rId24" Type="http://schemas.openxmlformats.org/officeDocument/2006/relationships/image" Target="../media/image37.png"/><Relationship Id="rId5" Type="http://schemas.openxmlformats.org/officeDocument/2006/relationships/tags" Target="../tags/tag36.xml"/><Relationship Id="rId15" Type="http://schemas.openxmlformats.org/officeDocument/2006/relationships/oleObject" Target="../embeddings/oleObject4.bin"/><Relationship Id="rId23" Type="http://schemas.openxmlformats.org/officeDocument/2006/relationships/image" Target="../media/image36.png"/><Relationship Id="rId28" Type="http://schemas.openxmlformats.org/officeDocument/2006/relationships/image" Target="../media/image39.png"/><Relationship Id="rId10" Type="http://schemas.openxmlformats.org/officeDocument/2006/relationships/tags" Target="../tags/tag41.xml"/><Relationship Id="rId19" Type="http://schemas.openxmlformats.org/officeDocument/2006/relationships/image" Target="../media/image35.png"/><Relationship Id="rId4" Type="http://schemas.openxmlformats.org/officeDocument/2006/relationships/tags" Target="../tags/tag35.xml"/><Relationship Id="rId9" Type="http://schemas.openxmlformats.org/officeDocument/2006/relationships/tags" Target="../tags/tag40.xml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23.png"/><Relationship Id="rId27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tags" Target="../tags/tag46.xml"/><Relationship Id="rId7" Type="http://schemas.openxmlformats.org/officeDocument/2006/relationships/oleObject" Target="../embeddings/oleObject5.bin"/><Relationship Id="rId12" Type="http://schemas.openxmlformats.org/officeDocument/2006/relationships/image" Target="../media/image39.png"/><Relationship Id="rId2" Type="http://schemas.openxmlformats.org/officeDocument/2006/relationships/tags" Target="../tags/tag45.xml"/><Relationship Id="rId1" Type="http://schemas.openxmlformats.org/officeDocument/2006/relationships/vmlDrawing" Target="../drawings/vmlDrawing5.v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29.png"/><Relationship Id="rId5" Type="http://schemas.openxmlformats.org/officeDocument/2006/relationships/tags" Target="../tags/tag48.xml"/><Relationship Id="rId10" Type="http://schemas.openxmlformats.org/officeDocument/2006/relationships/image" Target="../media/image40.png"/><Relationship Id="rId4" Type="http://schemas.openxmlformats.org/officeDocument/2006/relationships/tags" Target="../tags/tag47.xml"/><Relationship Id="rId9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tags" Target="../tags/tag50.xml"/><Relationship Id="rId7" Type="http://schemas.openxmlformats.org/officeDocument/2006/relationships/oleObject" Target="../embeddings/oleObject6.bin"/><Relationship Id="rId12" Type="http://schemas.openxmlformats.org/officeDocument/2006/relationships/image" Target="../media/image39.png"/><Relationship Id="rId2" Type="http://schemas.openxmlformats.org/officeDocument/2006/relationships/tags" Target="../tags/tag49.xml"/><Relationship Id="rId1" Type="http://schemas.openxmlformats.org/officeDocument/2006/relationships/vmlDrawing" Target="../drawings/vmlDrawing6.v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29.png"/><Relationship Id="rId5" Type="http://schemas.openxmlformats.org/officeDocument/2006/relationships/tags" Target="../tags/tag52.xml"/><Relationship Id="rId10" Type="http://schemas.openxmlformats.org/officeDocument/2006/relationships/image" Target="../media/image40.png"/><Relationship Id="rId4" Type="http://schemas.openxmlformats.org/officeDocument/2006/relationships/tags" Target="../tags/tag51.xml"/><Relationship Id="rId9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60.xml"/><Relationship Id="rId13" Type="http://schemas.openxmlformats.org/officeDocument/2006/relationships/image" Target="../media/image43.png"/><Relationship Id="rId18" Type="http://schemas.openxmlformats.org/officeDocument/2006/relationships/image" Target="../media/image13.png"/><Relationship Id="rId3" Type="http://schemas.openxmlformats.org/officeDocument/2006/relationships/tags" Target="../tags/tag55.xml"/><Relationship Id="rId7" Type="http://schemas.openxmlformats.org/officeDocument/2006/relationships/tags" Target="../tags/tag59.xml"/><Relationship Id="rId12" Type="http://schemas.openxmlformats.org/officeDocument/2006/relationships/image" Target="../media/image21.png"/><Relationship Id="rId17" Type="http://schemas.openxmlformats.org/officeDocument/2006/relationships/image" Target="../media/image47.png"/><Relationship Id="rId2" Type="http://schemas.openxmlformats.org/officeDocument/2006/relationships/tags" Target="../tags/tag54.xml"/><Relationship Id="rId16" Type="http://schemas.openxmlformats.org/officeDocument/2006/relationships/image" Target="../media/image46.png"/><Relationship Id="rId1" Type="http://schemas.openxmlformats.org/officeDocument/2006/relationships/tags" Target="../tags/tag53.xml"/><Relationship Id="rId6" Type="http://schemas.openxmlformats.org/officeDocument/2006/relationships/tags" Target="../tags/tag58.xml"/><Relationship Id="rId11" Type="http://schemas.openxmlformats.org/officeDocument/2006/relationships/image" Target="../media/image42.png"/><Relationship Id="rId5" Type="http://schemas.openxmlformats.org/officeDocument/2006/relationships/tags" Target="../tags/tag57.xml"/><Relationship Id="rId15" Type="http://schemas.openxmlformats.org/officeDocument/2006/relationships/image" Target="../media/image45.png"/><Relationship Id="rId10" Type="http://schemas.openxmlformats.org/officeDocument/2006/relationships/image" Target="../media/image41.png"/><Relationship Id="rId4" Type="http://schemas.openxmlformats.org/officeDocument/2006/relationships/tags" Target="../tags/tag56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tags" Target="../tags/tag63.xml"/><Relationship Id="rId7" Type="http://schemas.openxmlformats.org/officeDocument/2006/relationships/image" Target="../media/image42.png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50.png"/><Relationship Id="rId5" Type="http://schemas.openxmlformats.org/officeDocument/2006/relationships/tags" Target="../tags/tag65.xml"/><Relationship Id="rId10" Type="http://schemas.openxmlformats.org/officeDocument/2006/relationships/image" Target="../media/image49.png"/><Relationship Id="rId4" Type="http://schemas.openxmlformats.org/officeDocument/2006/relationships/tags" Target="../tags/tag64.xml"/><Relationship Id="rId9" Type="http://schemas.openxmlformats.org/officeDocument/2006/relationships/image" Target="../media/image4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tags" Target="../tags/tag68.xml"/><Relationship Id="rId7" Type="http://schemas.openxmlformats.org/officeDocument/2006/relationships/image" Target="../media/image52.png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6" Type="http://schemas.openxmlformats.org/officeDocument/2006/relationships/image" Target="../media/image51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9.xml"/><Relationship Id="rId9" Type="http://schemas.openxmlformats.org/officeDocument/2006/relationships/image" Target="../media/image5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tags" Target="../tags/tag72.xml"/><Relationship Id="rId7" Type="http://schemas.openxmlformats.org/officeDocument/2006/relationships/image" Target="../media/image53.png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58.png"/><Relationship Id="rId5" Type="http://schemas.openxmlformats.org/officeDocument/2006/relationships/tags" Target="../tags/tag74.xml"/><Relationship Id="rId10" Type="http://schemas.openxmlformats.org/officeDocument/2006/relationships/image" Target="../media/image57.png"/><Relationship Id="rId4" Type="http://schemas.openxmlformats.org/officeDocument/2006/relationships/tags" Target="../tags/tag73.xml"/><Relationship Id="rId9" Type="http://schemas.openxmlformats.org/officeDocument/2006/relationships/image" Target="../media/image5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4.png"/><Relationship Id="rId3" Type="http://schemas.openxmlformats.org/officeDocument/2006/relationships/tags" Target="../tags/tag77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63.png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6" Type="http://schemas.openxmlformats.org/officeDocument/2006/relationships/tags" Target="../tags/tag80.xml"/><Relationship Id="rId11" Type="http://schemas.openxmlformats.org/officeDocument/2006/relationships/image" Target="../media/image62.png"/><Relationship Id="rId5" Type="http://schemas.openxmlformats.org/officeDocument/2006/relationships/tags" Target="../tags/tag79.xml"/><Relationship Id="rId10" Type="http://schemas.openxmlformats.org/officeDocument/2006/relationships/image" Target="../media/image61.png"/><Relationship Id="rId4" Type="http://schemas.openxmlformats.org/officeDocument/2006/relationships/tags" Target="../tags/tag78.xml"/><Relationship Id="rId9" Type="http://schemas.openxmlformats.org/officeDocument/2006/relationships/image" Target="../media/image6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13.png"/><Relationship Id="rId4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8775" y="582898"/>
            <a:ext cx="6734175" cy="577850"/>
          </a:xfrm>
        </p:spPr>
        <p:txBody>
          <a:bodyPr/>
          <a:lstStyle/>
          <a:p>
            <a:pPr eaLnBrk="1" hangingPunct="1"/>
            <a:r>
              <a:rPr lang="en-US" dirty="0" smtClean="0"/>
              <a:t>Numerical </a:t>
            </a:r>
            <a:r>
              <a:rPr lang="en-US" dirty="0"/>
              <a:t>S</a:t>
            </a:r>
            <a:r>
              <a:rPr lang="en-US" dirty="0" smtClean="0"/>
              <a:t>imulations </a:t>
            </a:r>
            <a:r>
              <a:rPr lang="en-US" dirty="0"/>
              <a:t>C</a:t>
            </a:r>
            <a:r>
              <a:rPr lang="en-US" dirty="0" smtClean="0"/>
              <a:t>onsidering </a:t>
            </a:r>
            <a:r>
              <a:rPr lang="en-US" dirty="0"/>
              <a:t>L</a:t>
            </a:r>
            <a:r>
              <a:rPr lang="en-US" dirty="0" smtClean="0"/>
              <a:t>ayered </a:t>
            </a:r>
            <a:r>
              <a:rPr lang="en-US" dirty="0"/>
              <a:t>S</a:t>
            </a:r>
            <a:r>
              <a:rPr lang="en-US" dirty="0" smtClean="0"/>
              <a:t>urface Structures</a:t>
            </a:r>
            <a:endParaRPr lang="en-US" dirty="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8775" y="1449388"/>
            <a:ext cx="8497393" cy="944562"/>
          </a:xfrm>
        </p:spPr>
        <p:txBody>
          <a:bodyPr anchor="b"/>
          <a:lstStyle/>
          <a:p>
            <a:pPr eaLnBrk="1" hangingPunct="1"/>
            <a:r>
              <a:rPr lang="en-US" sz="1600" b="0" dirty="0" smtClean="0"/>
              <a:t>Wolfgang </a:t>
            </a:r>
            <a:r>
              <a:rPr lang="en-US" sz="1600" b="0" dirty="0"/>
              <a:t>Ackermann, </a:t>
            </a:r>
            <a:r>
              <a:rPr lang="en-US" sz="1600" b="0" dirty="0" smtClean="0"/>
              <a:t>Herbert </a:t>
            </a:r>
            <a:r>
              <a:rPr lang="en-US" sz="1600" b="0" dirty="0"/>
              <a:t>De </a:t>
            </a:r>
            <a:r>
              <a:rPr lang="en-US" sz="1600" b="0" dirty="0" err="1" smtClean="0"/>
              <a:t>Gersem</a:t>
            </a:r>
            <a:r>
              <a:rPr lang="en-US" sz="1600" b="0" dirty="0" smtClean="0"/>
              <a:t>, Aaron </a:t>
            </a:r>
            <a:r>
              <a:rPr lang="en-US" sz="1600" b="0" dirty="0" err="1" smtClean="0"/>
              <a:t>Gobeyn</a:t>
            </a:r>
            <a:r>
              <a:rPr lang="en-US" sz="1600" b="0" dirty="0" smtClean="0"/>
              <a:t/>
            </a:r>
            <a:br>
              <a:rPr lang="en-US" sz="1600" b="0" dirty="0" smtClean="0"/>
            </a:br>
            <a:r>
              <a:rPr lang="en-US" sz="1600" b="0" dirty="0"/>
              <a:t>Institute for Accelerator Science and Electromagnetic </a:t>
            </a:r>
            <a:r>
              <a:rPr lang="en-US" sz="1600" b="0" dirty="0" smtClean="0"/>
              <a:t>Fields (TEMF), TU Darmstadt</a:t>
            </a:r>
            <a:endParaRPr lang="en-US" sz="1800" b="0" dirty="0" smtClean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TU Darmstadt  |  Institute for Accelerator Science and Electromagnetic Fields (TEMF)  |  Wolfgang Ackermann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9C9586-58E4-4FC0-AB55-F3088F3AED5E}" type="slidenum">
              <a:rPr lang="de-DE" smtClean="0"/>
              <a:pPr/>
              <a:t>1</a:t>
            </a:fld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30434EE-B635-4FCE-876E-AB453369E409}" type="datetime1">
              <a:rPr lang="en-US" smtClean="0"/>
              <a:t>11/26/2024</a:t>
            </a:fld>
            <a:endParaRPr lang="de-DE" dirty="0"/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4716016" y="2528900"/>
            <a:ext cx="406814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dirty="0" smtClean="0"/>
              <a:t>BMBF - </a:t>
            </a:r>
            <a:r>
              <a:rPr lang="en-US" dirty="0" err="1" smtClean="0"/>
              <a:t>SuperSurfer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Kickoff - Meeting</a:t>
            </a:r>
          </a:p>
          <a:p>
            <a:pPr algn="r"/>
            <a:r>
              <a:rPr lang="en-US" dirty="0" smtClean="0"/>
              <a:t>Hamburg</a:t>
            </a:r>
            <a:br>
              <a:rPr lang="en-US" dirty="0" smtClean="0"/>
            </a:br>
            <a:r>
              <a:rPr lang="en-US" dirty="0" smtClean="0"/>
              <a:t>December </a:t>
            </a:r>
            <a:r>
              <a:rPr lang="en-US" dirty="0"/>
              <a:t>2</a:t>
            </a:r>
            <a:r>
              <a:rPr lang="en-US" dirty="0" smtClean="0"/>
              <a:t>, 2024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9841" y="3107810"/>
            <a:ext cx="3784607" cy="2661450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828" y="3234860"/>
            <a:ext cx="3061092" cy="25344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Numerical</a:t>
            </a:r>
            <a:r>
              <a:rPr lang="de-DE" dirty="0"/>
              <a:t> Modeling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Modeling </a:t>
            </a:r>
            <a:r>
              <a:rPr lang="de-DE" dirty="0" err="1" smtClean="0"/>
              <a:t>of</a:t>
            </a:r>
            <a:r>
              <a:rPr lang="de-DE" dirty="0" smtClean="0"/>
              <a:t> Niobium </a:t>
            </a:r>
            <a:r>
              <a:rPr lang="de-DE" dirty="0" err="1" smtClean="0"/>
              <a:t>Metal</a:t>
            </a:r>
            <a:r>
              <a:rPr lang="de-DE" dirty="0" smtClean="0"/>
              <a:t> Sheets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Insulators</a:t>
            </a:r>
            <a:endParaRPr lang="de-DE" dirty="0" smtClean="0"/>
          </a:p>
          <a:p>
            <a:pPr lvl="1"/>
            <a:r>
              <a:rPr lang="de-DE" dirty="0" err="1" smtClean="0"/>
              <a:t>Considering</a:t>
            </a:r>
            <a:r>
              <a:rPr lang="de-DE" dirty="0" smtClean="0"/>
              <a:t> </a:t>
            </a:r>
            <a:r>
              <a:rPr lang="de-DE" dirty="0" smtClean="0"/>
              <a:t>Different </a:t>
            </a:r>
            <a:r>
              <a:rPr lang="de-DE" dirty="0" err="1"/>
              <a:t>T</a:t>
            </a:r>
            <a:r>
              <a:rPr lang="de-DE" dirty="0" err="1" smtClean="0"/>
              <a:t>ypes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/>
              <a:t>S</a:t>
            </a:r>
            <a:r>
              <a:rPr lang="de-DE" dirty="0" smtClean="0"/>
              <a:t>urface </a:t>
            </a:r>
            <a:r>
              <a:rPr lang="de-DE" dirty="0" err="1"/>
              <a:t>L</a:t>
            </a:r>
            <a:r>
              <a:rPr lang="de-DE" dirty="0" err="1" smtClean="0"/>
              <a:t>ayers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9C9586-58E4-4FC0-AB55-F3088F3AED5E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TU Darmstadt  |  Institute for Accelerator Science and Electromagnetic Fields (TEMF)  |  Wolfgang Ackermann</a:t>
            </a:r>
            <a:endParaRPr lang="en-US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2BBA6BE-FE46-4EB6-B244-78282FA78C29}" type="datetime1">
              <a:rPr lang="en-US" smtClean="0"/>
              <a:t>11/26/2024</a:t>
            </a:fld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1799692" y="4507299"/>
            <a:ext cx="10310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Bulk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Niobium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6565285" y="4507298"/>
            <a:ext cx="10310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Bulk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Niobium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790828" y="5771001"/>
            <a:ext cx="30610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Double</a:t>
            </a:r>
            <a:br>
              <a:rPr lang="de-DE" dirty="0" smtClean="0"/>
            </a:br>
            <a:r>
              <a:rPr lang="de-DE" dirty="0" smtClean="0"/>
              <a:t>Surface Layer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4819841" y="5771001"/>
            <a:ext cx="37486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Multiple</a:t>
            </a:r>
            <a:br>
              <a:rPr lang="de-DE" dirty="0" smtClean="0"/>
            </a:br>
            <a:r>
              <a:rPr lang="de-DE" dirty="0" smtClean="0"/>
              <a:t>Surface Layer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611560" y="2564904"/>
            <a:ext cx="4224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Classical</a:t>
            </a:r>
            <a:r>
              <a:rPr lang="de-DE" dirty="0"/>
              <a:t> </a:t>
            </a:r>
            <a:r>
              <a:rPr lang="de-DE" dirty="0" smtClean="0"/>
              <a:t>Modeling </a:t>
            </a:r>
            <a:r>
              <a:rPr lang="de-DE" dirty="0" err="1" smtClean="0"/>
              <a:t>only</a:t>
            </a:r>
            <a:r>
              <a:rPr lang="de-DE" dirty="0" smtClean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thick</a:t>
            </a:r>
            <a:r>
              <a:rPr lang="de-DE" dirty="0"/>
              <a:t> </a:t>
            </a:r>
            <a:r>
              <a:rPr lang="de-DE" dirty="0" err="1"/>
              <a:t>L</a:t>
            </a:r>
            <a:r>
              <a:rPr lang="de-DE" dirty="0" err="1" smtClean="0"/>
              <a:t>ayers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1552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/>
        </p:nvSpPr>
        <p:spPr>
          <a:xfrm>
            <a:off x="1799691" y="2600908"/>
            <a:ext cx="5868000" cy="1224000"/>
          </a:xfrm>
          <a:prstGeom prst="rect">
            <a:avLst/>
          </a:prstGeom>
          <a:pattFill prst="wdUp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Theoretical Fundamentals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dirty="0" smtClean="0"/>
              <a:t>Analytic Solution for Fields in a Bulk Conductor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9C9586-58E4-4FC0-AB55-F3088F3AED5E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TU Darmstadt  |  Institute for Accelerator Science and Electromagnetic Fields (TEMF)  |  Wolfgang Ackermann</a:t>
            </a:r>
            <a:endParaRPr lang="en-US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2BBA6BE-FE46-4EB6-B244-78282FA78C29}" type="datetime1">
              <a:rPr lang="en-US" smtClean="0"/>
              <a:t>11/26/2024</a:t>
            </a:fld>
            <a:endParaRPr lang="de-DE" dirty="0"/>
          </a:p>
        </p:txBody>
      </p:sp>
      <p:grpSp>
        <p:nvGrpSpPr>
          <p:cNvPr id="10" name="Gruppieren 9"/>
          <p:cNvGrpSpPr/>
          <p:nvPr/>
        </p:nvGrpSpPr>
        <p:grpSpPr>
          <a:xfrm>
            <a:off x="791580" y="2420888"/>
            <a:ext cx="7200000" cy="1584000"/>
            <a:chOff x="791580" y="2996952"/>
            <a:chExt cx="7200000" cy="1584000"/>
          </a:xfrm>
        </p:grpSpPr>
        <p:cxnSp>
          <p:nvCxnSpPr>
            <p:cNvPr id="8" name="Gerade Verbindung mit Pfeil 7"/>
            <p:cNvCxnSpPr/>
            <p:nvPr/>
          </p:nvCxnSpPr>
          <p:spPr>
            <a:xfrm flipV="1">
              <a:off x="791580" y="4380303"/>
              <a:ext cx="72000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Gerade Verbindung mit Pfeil 8"/>
            <p:cNvCxnSpPr/>
            <p:nvPr/>
          </p:nvCxnSpPr>
          <p:spPr>
            <a:xfrm rot="16200000" flipV="1">
              <a:off x="971692" y="3788952"/>
              <a:ext cx="15840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feld 15"/>
          <p:cNvSpPr txBox="1"/>
          <p:nvPr/>
        </p:nvSpPr>
        <p:spPr>
          <a:xfrm>
            <a:off x="3059832" y="3537012"/>
            <a:ext cx="14093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err="1" smtClean="0"/>
              <a:t>Bulk</a:t>
            </a:r>
            <a:r>
              <a:rPr lang="de-DE" sz="1400" dirty="0" smtClean="0"/>
              <a:t> </a:t>
            </a:r>
            <a:r>
              <a:rPr lang="de-DE" sz="1400" dirty="0" err="1" smtClean="0"/>
              <a:t>Conductor</a:t>
            </a:r>
            <a:endParaRPr lang="de-DE" sz="1400" dirty="0"/>
          </a:p>
        </p:txBody>
      </p:sp>
      <p:sp>
        <p:nvSpPr>
          <p:cNvPr id="17" name="Textfeld 16"/>
          <p:cNvSpPr txBox="1"/>
          <p:nvPr/>
        </p:nvSpPr>
        <p:spPr>
          <a:xfrm>
            <a:off x="7737269" y="385175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z</a:t>
            </a:r>
            <a:endParaRPr lang="de-DE" dirty="0"/>
          </a:p>
        </p:txBody>
      </p:sp>
      <p:sp>
        <p:nvSpPr>
          <p:cNvPr id="18" name="Textfeld 17"/>
          <p:cNvSpPr txBox="1"/>
          <p:nvPr/>
        </p:nvSpPr>
        <p:spPr>
          <a:xfrm>
            <a:off x="1450782" y="234888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x</a:t>
            </a:r>
            <a:endParaRPr lang="de-DE" dirty="0"/>
          </a:p>
        </p:txBody>
      </p:sp>
      <p:sp>
        <p:nvSpPr>
          <p:cNvPr id="19" name="Textfeld 18"/>
          <p:cNvSpPr txBox="1"/>
          <p:nvPr/>
        </p:nvSpPr>
        <p:spPr>
          <a:xfrm>
            <a:off x="1450782" y="385175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0</a:t>
            </a:r>
            <a:endParaRPr lang="de-DE" dirty="0"/>
          </a:p>
        </p:txBody>
      </p:sp>
      <p:grpSp>
        <p:nvGrpSpPr>
          <p:cNvPr id="31" name="Gruppieren 30"/>
          <p:cNvGrpSpPr/>
          <p:nvPr/>
        </p:nvGrpSpPr>
        <p:grpSpPr>
          <a:xfrm>
            <a:off x="919439" y="2600908"/>
            <a:ext cx="284052" cy="307777"/>
            <a:chOff x="919439" y="2600908"/>
            <a:chExt cx="284052" cy="307777"/>
          </a:xfrm>
        </p:grpSpPr>
        <p:sp>
          <p:nvSpPr>
            <p:cNvPr id="20" name="Textfeld 19"/>
            <p:cNvSpPr txBox="1"/>
            <p:nvPr/>
          </p:nvSpPr>
          <p:spPr>
            <a:xfrm>
              <a:off x="919439" y="2600908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/>
                <a:t>0</a:t>
              </a:r>
            </a:p>
          </p:txBody>
        </p:sp>
        <p:sp>
          <p:nvSpPr>
            <p:cNvPr id="24" name="Ellipse 23"/>
            <p:cNvSpPr/>
            <p:nvPr/>
          </p:nvSpPr>
          <p:spPr>
            <a:xfrm>
              <a:off x="930245" y="2631533"/>
              <a:ext cx="252000" cy="2520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9" name="Ellipse 28"/>
          <p:cNvSpPr/>
          <p:nvPr/>
        </p:nvSpPr>
        <p:spPr>
          <a:xfrm>
            <a:off x="7603593" y="3176984"/>
            <a:ext cx="108012" cy="108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Ellipse 35"/>
          <p:cNvSpPr/>
          <p:nvPr/>
        </p:nvSpPr>
        <p:spPr>
          <a:xfrm>
            <a:off x="7601715" y="3473140"/>
            <a:ext cx="108012" cy="108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8" name="Textfeld 47"/>
          <p:cNvSpPr txBox="1"/>
          <p:nvPr/>
        </p:nvSpPr>
        <p:spPr>
          <a:xfrm>
            <a:off x="755108" y="3537012"/>
            <a:ext cx="8285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err="1" smtClean="0"/>
              <a:t>Vacuum</a:t>
            </a:r>
            <a:endParaRPr lang="de-DE" sz="1400" dirty="0"/>
          </a:p>
        </p:txBody>
      </p:sp>
      <p:graphicFrame>
        <p:nvGraphicFramePr>
          <p:cNvPr id="50" name="Objek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4542835"/>
              </p:ext>
            </p:extLst>
          </p:nvPr>
        </p:nvGraphicFramePr>
        <p:xfrm>
          <a:off x="7573156" y="3888668"/>
          <a:ext cx="203200" cy="15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64" name="Equation" r:id="rId12" imgW="203040" imgH="152280" progId="Equation.DSMT4">
                  <p:embed/>
                </p:oleObj>
              </mc:Choice>
              <mc:Fallback>
                <p:oleObj name="Equation" r:id="rId12" imgW="203040" imgH="152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7573156" y="3888668"/>
                        <a:ext cx="203200" cy="152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2" name="Gerader Verbinder 41"/>
          <p:cNvCxnSpPr/>
          <p:nvPr/>
        </p:nvCxnSpPr>
        <p:spPr>
          <a:xfrm>
            <a:off x="1763688" y="2600908"/>
            <a:ext cx="0" cy="12240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Ellipse 31"/>
          <p:cNvSpPr/>
          <p:nvPr/>
        </p:nvSpPr>
        <p:spPr>
          <a:xfrm>
            <a:off x="1720505" y="3176984"/>
            <a:ext cx="108012" cy="108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Textfeld 34"/>
          <p:cNvSpPr txBox="1"/>
          <p:nvPr/>
        </p:nvSpPr>
        <p:spPr>
          <a:xfrm>
            <a:off x="1384402" y="3077095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0070C0"/>
                </a:solidFill>
              </a:rPr>
              <a:t>H</a:t>
            </a:r>
            <a:endParaRPr lang="de-DE" sz="1400" dirty="0">
              <a:solidFill>
                <a:srgbClr val="0070C0"/>
              </a:solidFill>
            </a:endParaRPr>
          </a:p>
        </p:txBody>
      </p:sp>
      <p:sp>
        <p:nvSpPr>
          <p:cNvPr id="39" name="Ellipse 38"/>
          <p:cNvSpPr/>
          <p:nvPr/>
        </p:nvSpPr>
        <p:spPr>
          <a:xfrm>
            <a:off x="1718627" y="3473140"/>
            <a:ext cx="108012" cy="108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Textfeld 39"/>
          <p:cNvSpPr txBox="1"/>
          <p:nvPr/>
        </p:nvSpPr>
        <p:spPr>
          <a:xfrm>
            <a:off x="1382524" y="3373251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C00000"/>
                </a:solidFill>
              </a:rPr>
              <a:t>E</a:t>
            </a:r>
            <a:endParaRPr lang="de-DE" sz="1400" dirty="0">
              <a:solidFill>
                <a:srgbClr val="C00000"/>
              </a:solidFill>
            </a:endParaRPr>
          </a:p>
        </p:txBody>
      </p:sp>
      <p:sp>
        <p:nvSpPr>
          <p:cNvPr id="52" name="Textfeld 51"/>
          <p:cNvSpPr txBox="1"/>
          <p:nvPr/>
        </p:nvSpPr>
        <p:spPr>
          <a:xfrm>
            <a:off x="7742230" y="3077095"/>
            <a:ext cx="5180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0070C0"/>
                </a:solidFill>
              </a:rPr>
              <a:t>H=0</a:t>
            </a:r>
            <a:endParaRPr lang="de-DE" sz="1400" dirty="0">
              <a:solidFill>
                <a:srgbClr val="0070C0"/>
              </a:solidFill>
            </a:endParaRPr>
          </a:p>
        </p:txBody>
      </p:sp>
      <p:sp>
        <p:nvSpPr>
          <p:cNvPr id="53" name="Textfeld 52"/>
          <p:cNvSpPr txBox="1"/>
          <p:nvPr/>
        </p:nvSpPr>
        <p:spPr>
          <a:xfrm>
            <a:off x="7740352" y="3373251"/>
            <a:ext cx="5084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C00000"/>
                </a:solidFill>
              </a:rPr>
              <a:t>E=0</a:t>
            </a:r>
            <a:endParaRPr lang="de-DE" sz="1400" dirty="0">
              <a:solidFill>
                <a:srgbClr val="C00000"/>
              </a:solidFill>
            </a:endParaRPr>
          </a:p>
        </p:txBody>
      </p:sp>
      <p:pic>
        <p:nvPicPr>
          <p:cNvPr id="38" name="Grafik 3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316" y="5281246"/>
            <a:ext cx="2451578" cy="269456"/>
          </a:xfrm>
          <a:prstGeom prst="rect">
            <a:avLst/>
          </a:prstGeom>
        </p:spPr>
      </p:pic>
      <p:pic>
        <p:nvPicPr>
          <p:cNvPr id="30" name="Grafik 2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5841268"/>
            <a:ext cx="1301172" cy="347093"/>
          </a:xfrm>
          <a:prstGeom prst="rect">
            <a:avLst/>
          </a:prstGeom>
        </p:spPr>
      </p:pic>
      <p:sp>
        <p:nvSpPr>
          <p:cNvPr id="49" name="Textfeld 48"/>
          <p:cNvSpPr txBox="1"/>
          <p:nvPr/>
        </p:nvSpPr>
        <p:spPr>
          <a:xfrm>
            <a:off x="647596" y="4221088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Maxwell</a:t>
            </a:r>
            <a:endParaRPr lang="de-DE" b="1" dirty="0"/>
          </a:p>
        </p:txBody>
      </p:sp>
      <p:pic>
        <p:nvPicPr>
          <p:cNvPr id="51" name="Grafik 5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316" y="5860156"/>
            <a:ext cx="1821655" cy="303945"/>
          </a:xfrm>
          <a:prstGeom prst="rect">
            <a:avLst/>
          </a:prstGeom>
        </p:spPr>
      </p:pic>
      <p:pic>
        <p:nvPicPr>
          <p:cNvPr id="69" name="Grafik 6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889" y="3352575"/>
            <a:ext cx="209676" cy="226743"/>
          </a:xfrm>
          <a:prstGeom prst="rect">
            <a:avLst/>
          </a:prstGeom>
        </p:spPr>
      </p:pic>
      <p:pic>
        <p:nvPicPr>
          <p:cNvPr id="71" name="Grafik 7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900" y="3068960"/>
            <a:ext cx="229714" cy="227530"/>
          </a:xfrm>
          <a:prstGeom prst="rect">
            <a:avLst/>
          </a:prstGeom>
        </p:spPr>
      </p:pic>
      <p:pic>
        <p:nvPicPr>
          <p:cNvPr id="75" name="Grafik 7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596" y="3352576"/>
            <a:ext cx="217430" cy="229977"/>
          </a:xfrm>
          <a:prstGeom prst="rect">
            <a:avLst/>
          </a:prstGeom>
        </p:spPr>
      </p:pic>
      <p:pic>
        <p:nvPicPr>
          <p:cNvPr id="74" name="Grafik 73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07" y="3068961"/>
            <a:ext cx="236248" cy="230775"/>
          </a:xfrm>
          <a:prstGeom prst="rect">
            <a:avLst/>
          </a:prstGeom>
        </p:spPr>
      </p:pic>
      <p:sp>
        <p:nvSpPr>
          <p:cNvPr id="79" name="Textfeld 78"/>
          <p:cNvSpPr txBox="1"/>
          <p:nvPr/>
        </p:nvSpPr>
        <p:spPr>
          <a:xfrm>
            <a:off x="4103948" y="4221088"/>
            <a:ext cx="378042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 smtClean="0"/>
              <a:t>Leontovich</a:t>
            </a:r>
            <a:r>
              <a:rPr lang="de-DE" b="1" dirty="0" smtClean="0"/>
              <a:t> SIBC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sz="1000" dirty="0" smtClean="0"/>
          </a:p>
          <a:p>
            <a:r>
              <a:rPr lang="en-US" dirty="0"/>
              <a:t>Fields do not vary or vary </a:t>
            </a:r>
            <a:r>
              <a:rPr lang="en-US" dirty="0" smtClean="0"/>
              <a:t>slowly along the </a:t>
            </a:r>
            <a:r>
              <a:rPr lang="en-US" dirty="0"/>
              <a:t>surface of the </a:t>
            </a:r>
            <a:r>
              <a:rPr lang="en-US" dirty="0" smtClean="0"/>
              <a:t>medium</a:t>
            </a:r>
            <a:endParaRPr lang="en-US" dirty="0"/>
          </a:p>
          <a:p>
            <a:endParaRPr lang="de-DE" dirty="0"/>
          </a:p>
        </p:txBody>
      </p:sp>
      <p:pic>
        <p:nvPicPr>
          <p:cNvPr id="82" name="Grafik 81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316" y="4701856"/>
            <a:ext cx="2513368" cy="269937"/>
          </a:xfrm>
          <a:prstGeom prst="rect">
            <a:avLst/>
          </a:prstGeom>
        </p:spPr>
      </p:pic>
      <p:sp>
        <p:nvSpPr>
          <p:cNvPr id="83" name="Textfeld 82"/>
          <p:cNvSpPr txBox="1"/>
          <p:nvPr/>
        </p:nvSpPr>
        <p:spPr>
          <a:xfrm>
            <a:off x="658322" y="4977172"/>
            <a:ext cx="6120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err="1" smtClean="0"/>
              <a:t>or</a:t>
            </a:r>
            <a:endParaRPr lang="de-DE" sz="1600" dirty="0"/>
          </a:p>
        </p:txBody>
      </p:sp>
      <p:pic>
        <p:nvPicPr>
          <p:cNvPr id="23" name="Grafik 22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5409220"/>
            <a:ext cx="693333" cy="309333"/>
          </a:xfrm>
          <a:prstGeom prst="rect">
            <a:avLst/>
          </a:prstGeom>
        </p:spPr>
      </p:pic>
      <p:sp>
        <p:nvSpPr>
          <p:cNvPr id="86" name="Rechteck 85"/>
          <p:cNvSpPr/>
          <p:nvPr/>
        </p:nvSpPr>
        <p:spPr>
          <a:xfrm>
            <a:off x="575556" y="4590420"/>
            <a:ext cx="2880320" cy="664527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33" name="Gruppieren 32"/>
          <p:cNvGrpSpPr/>
          <p:nvPr/>
        </p:nvGrpSpPr>
        <p:grpSpPr>
          <a:xfrm>
            <a:off x="1850750" y="2600908"/>
            <a:ext cx="284052" cy="307777"/>
            <a:chOff x="1850750" y="2600908"/>
            <a:chExt cx="284052" cy="307777"/>
          </a:xfrm>
        </p:grpSpPr>
        <p:sp>
          <p:nvSpPr>
            <p:cNvPr id="61" name="Ellipse 60"/>
            <p:cNvSpPr/>
            <p:nvPr/>
          </p:nvSpPr>
          <p:spPr>
            <a:xfrm>
              <a:off x="1871728" y="2631533"/>
              <a:ext cx="252000" cy="2520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" name="Textfeld 20"/>
            <p:cNvSpPr txBox="1"/>
            <p:nvPr/>
          </p:nvSpPr>
          <p:spPr>
            <a:xfrm>
              <a:off x="1850750" y="2600908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 smtClean="0"/>
                <a:t>1</a:t>
              </a:r>
              <a:endParaRPr lang="de-DE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285250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/>
        </p:nvSpPr>
        <p:spPr>
          <a:xfrm>
            <a:off x="1799691" y="2600908"/>
            <a:ext cx="5868000" cy="1224000"/>
          </a:xfrm>
          <a:prstGeom prst="rect">
            <a:avLst/>
          </a:prstGeom>
          <a:pattFill prst="wdUp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Theoretical Fundamentals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dirty="0" smtClean="0"/>
              <a:t>Analytic Solution for Fields in a Bulk Conductor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9C9586-58E4-4FC0-AB55-F3088F3AED5E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TU Darmstadt  |  Institute for Accelerator Science and Electromagnetic Fields (TEMF)  |  Wolfgang Ackermann</a:t>
            </a:r>
            <a:endParaRPr lang="en-US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2BBA6BE-FE46-4EB6-B244-78282FA78C29}" type="datetime1">
              <a:rPr lang="en-US" smtClean="0"/>
              <a:t>11/26/2024</a:t>
            </a:fld>
            <a:endParaRPr lang="de-DE" dirty="0"/>
          </a:p>
        </p:txBody>
      </p:sp>
      <p:grpSp>
        <p:nvGrpSpPr>
          <p:cNvPr id="10" name="Gruppieren 9"/>
          <p:cNvGrpSpPr/>
          <p:nvPr/>
        </p:nvGrpSpPr>
        <p:grpSpPr>
          <a:xfrm>
            <a:off x="791580" y="2420888"/>
            <a:ext cx="7200000" cy="1584000"/>
            <a:chOff x="791580" y="2996952"/>
            <a:chExt cx="7200000" cy="1584000"/>
          </a:xfrm>
        </p:grpSpPr>
        <p:cxnSp>
          <p:nvCxnSpPr>
            <p:cNvPr id="8" name="Gerade Verbindung mit Pfeil 7"/>
            <p:cNvCxnSpPr/>
            <p:nvPr/>
          </p:nvCxnSpPr>
          <p:spPr>
            <a:xfrm flipV="1">
              <a:off x="791580" y="4380303"/>
              <a:ext cx="72000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Gerade Verbindung mit Pfeil 8"/>
            <p:cNvCxnSpPr/>
            <p:nvPr/>
          </p:nvCxnSpPr>
          <p:spPr>
            <a:xfrm rot="16200000" flipV="1">
              <a:off x="971692" y="3788952"/>
              <a:ext cx="15840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feld 15"/>
          <p:cNvSpPr txBox="1"/>
          <p:nvPr/>
        </p:nvSpPr>
        <p:spPr>
          <a:xfrm>
            <a:off x="3059832" y="3537012"/>
            <a:ext cx="14093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err="1" smtClean="0"/>
              <a:t>Bulk</a:t>
            </a:r>
            <a:r>
              <a:rPr lang="de-DE" sz="1400" dirty="0" smtClean="0"/>
              <a:t> </a:t>
            </a:r>
            <a:r>
              <a:rPr lang="de-DE" sz="1400" dirty="0" err="1" smtClean="0"/>
              <a:t>Conductor</a:t>
            </a:r>
            <a:endParaRPr lang="de-DE" sz="1400" dirty="0"/>
          </a:p>
        </p:txBody>
      </p:sp>
      <p:sp>
        <p:nvSpPr>
          <p:cNvPr id="17" name="Textfeld 16"/>
          <p:cNvSpPr txBox="1"/>
          <p:nvPr/>
        </p:nvSpPr>
        <p:spPr>
          <a:xfrm>
            <a:off x="7737269" y="385175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z</a:t>
            </a:r>
            <a:endParaRPr lang="de-DE" dirty="0"/>
          </a:p>
        </p:txBody>
      </p:sp>
      <p:sp>
        <p:nvSpPr>
          <p:cNvPr id="18" name="Textfeld 17"/>
          <p:cNvSpPr txBox="1"/>
          <p:nvPr/>
        </p:nvSpPr>
        <p:spPr>
          <a:xfrm>
            <a:off x="1450782" y="234888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x</a:t>
            </a:r>
            <a:endParaRPr lang="de-DE" dirty="0"/>
          </a:p>
        </p:txBody>
      </p:sp>
      <p:sp>
        <p:nvSpPr>
          <p:cNvPr id="19" name="Textfeld 18"/>
          <p:cNvSpPr txBox="1"/>
          <p:nvPr/>
        </p:nvSpPr>
        <p:spPr>
          <a:xfrm>
            <a:off x="1450782" y="385175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0</a:t>
            </a:r>
            <a:endParaRPr lang="de-DE" dirty="0"/>
          </a:p>
        </p:txBody>
      </p:sp>
      <p:grpSp>
        <p:nvGrpSpPr>
          <p:cNvPr id="31" name="Gruppieren 30"/>
          <p:cNvGrpSpPr/>
          <p:nvPr/>
        </p:nvGrpSpPr>
        <p:grpSpPr>
          <a:xfrm>
            <a:off x="919439" y="2600908"/>
            <a:ext cx="284052" cy="307777"/>
            <a:chOff x="919439" y="2600908"/>
            <a:chExt cx="284052" cy="307777"/>
          </a:xfrm>
        </p:grpSpPr>
        <p:sp>
          <p:nvSpPr>
            <p:cNvPr id="20" name="Textfeld 19"/>
            <p:cNvSpPr txBox="1"/>
            <p:nvPr/>
          </p:nvSpPr>
          <p:spPr>
            <a:xfrm>
              <a:off x="919439" y="2600908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/>
                <a:t>0</a:t>
              </a:r>
            </a:p>
          </p:txBody>
        </p:sp>
        <p:sp>
          <p:nvSpPr>
            <p:cNvPr id="24" name="Ellipse 23"/>
            <p:cNvSpPr/>
            <p:nvPr/>
          </p:nvSpPr>
          <p:spPr>
            <a:xfrm>
              <a:off x="930245" y="2631533"/>
              <a:ext cx="252000" cy="2520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9" name="Ellipse 28"/>
          <p:cNvSpPr/>
          <p:nvPr/>
        </p:nvSpPr>
        <p:spPr>
          <a:xfrm>
            <a:off x="7603593" y="3176984"/>
            <a:ext cx="108012" cy="108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Ellipse 35"/>
          <p:cNvSpPr/>
          <p:nvPr/>
        </p:nvSpPr>
        <p:spPr>
          <a:xfrm>
            <a:off x="7601715" y="3473140"/>
            <a:ext cx="108012" cy="108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8" name="Textfeld 47"/>
          <p:cNvSpPr txBox="1"/>
          <p:nvPr/>
        </p:nvSpPr>
        <p:spPr>
          <a:xfrm>
            <a:off x="755108" y="3537012"/>
            <a:ext cx="8285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err="1" smtClean="0"/>
              <a:t>Vacuum</a:t>
            </a:r>
            <a:endParaRPr lang="de-DE" sz="1400" dirty="0"/>
          </a:p>
        </p:txBody>
      </p:sp>
      <p:graphicFrame>
        <p:nvGraphicFramePr>
          <p:cNvPr id="50" name="Objek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4542835"/>
              </p:ext>
            </p:extLst>
          </p:nvPr>
        </p:nvGraphicFramePr>
        <p:xfrm>
          <a:off x="7573156" y="3888668"/>
          <a:ext cx="203200" cy="15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89" name="Equation" r:id="rId13" imgW="203040" imgH="152280" progId="Equation.DSMT4">
                  <p:embed/>
                </p:oleObj>
              </mc:Choice>
              <mc:Fallback>
                <p:oleObj name="Equation" r:id="rId13" imgW="203040" imgH="152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573156" y="3888668"/>
                        <a:ext cx="203200" cy="152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2" name="Gerader Verbinder 41"/>
          <p:cNvCxnSpPr/>
          <p:nvPr/>
        </p:nvCxnSpPr>
        <p:spPr>
          <a:xfrm>
            <a:off x="1763688" y="2600908"/>
            <a:ext cx="0" cy="12240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Ellipse 31"/>
          <p:cNvSpPr/>
          <p:nvPr/>
        </p:nvSpPr>
        <p:spPr>
          <a:xfrm>
            <a:off x="1720505" y="3176984"/>
            <a:ext cx="108012" cy="108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Textfeld 34"/>
          <p:cNvSpPr txBox="1"/>
          <p:nvPr/>
        </p:nvSpPr>
        <p:spPr>
          <a:xfrm>
            <a:off x="1384402" y="3077095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0070C0"/>
                </a:solidFill>
              </a:rPr>
              <a:t>H</a:t>
            </a:r>
            <a:endParaRPr lang="de-DE" sz="1400" dirty="0">
              <a:solidFill>
                <a:srgbClr val="0070C0"/>
              </a:solidFill>
            </a:endParaRPr>
          </a:p>
        </p:txBody>
      </p:sp>
      <p:sp>
        <p:nvSpPr>
          <p:cNvPr id="39" name="Ellipse 38"/>
          <p:cNvSpPr/>
          <p:nvPr/>
        </p:nvSpPr>
        <p:spPr>
          <a:xfrm>
            <a:off x="1718627" y="3473140"/>
            <a:ext cx="108012" cy="108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Textfeld 39"/>
          <p:cNvSpPr txBox="1"/>
          <p:nvPr/>
        </p:nvSpPr>
        <p:spPr>
          <a:xfrm>
            <a:off x="1382524" y="3373251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C00000"/>
                </a:solidFill>
              </a:rPr>
              <a:t>E</a:t>
            </a:r>
            <a:endParaRPr lang="de-DE" sz="1400" dirty="0">
              <a:solidFill>
                <a:srgbClr val="C00000"/>
              </a:solidFill>
            </a:endParaRPr>
          </a:p>
        </p:txBody>
      </p:sp>
      <p:sp>
        <p:nvSpPr>
          <p:cNvPr id="52" name="Textfeld 51"/>
          <p:cNvSpPr txBox="1"/>
          <p:nvPr/>
        </p:nvSpPr>
        <p:spPr>
          <a:xfrm>
            <a:off x="7742230" y="3077095"/>
            <a:ext cx="5180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0070C0"/>
                </a:solidFill>
              </a:rPr>
              <a:t>H=0</a:t>
            </a:r>
            <a:endParaRPr lang="de-DE" sz="1400" dirty="0">
              <a:solidFill>
                <a:srgbClr val="0070C0"/>
              </a:solidFill>
            </a:endParaRPr>
          </a:p>
        </p:txBody>
      </p:sp>
      <p:sp>
        <p:nvSpPr>
          <p:cNvPr id="53" name="Textfeld 52"/>
          <p:cNvSpPr txBox="1"/>
          <p:nvPr/>
        </p:nvSpPr>
        <p:spPr>
          <a:xfrm>
            <a:off x="7740352" y="3373251"/>
            <a:ext cx="5084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C00000"/>
                </a:solidFill>
              </a:rPr>
              <a:t>E=0</a:t>
            </a:r>
            <a:endParaRPr lang="de-DE" sz="1400" dirty="0">
              <a:solidFill>
                <a:srgbClr val="C00000"/>
              </a:solidFill>
            </a:endParaRPr>
          </a:p>
        </p:txBody>
      </p:sp>
      <p:pic>
        <p:nvPicPr>
          <p:cNvPr id="38" name="Grafik 3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316" y="5281246"/>
            <a:ext cx="2451578" cy="269456"/>
          </a:xfrm>
          <a:prstGeom prst="rect">
            <a:avLst/>
          </a:prstGeom>
        </p:spPr>
      </p:pic>
      <p:sp>
        <p:nvSpPr>
          <p:cNvPr id="49" name="Textfeld 48"/>
          <p:cNvSpPr txBox="1"/>
          <p:nvPr/>
        </p:nvSpPr>
        <p:spPr>
          <a:xfrm>
            <a:off x="647596" y="4221088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Maxwell</a:t>
            </a:r>
            <a:endParaRPr lang="de-DE" b="1" dirty="0"/>
          </a:p>
        </p:txBody>
      </p:sp>
      <p:pic>
        <p:nvPicPr>
          <p:cNvPr id="51" name="Grafik 5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316" y="5860156"/>
            <a:ext cx="1821655" cy="303945"/>
          </a:xfrm>
          <a:prstGeom prst="rect">
            <a:avLst/>
          </a:prstGeom>
        </p:spPr>
      </p:pic>
      <p:pic>
        <p:nvPicPr>
          <p:cNvPr id="69" name="Grafik 6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889" y="3352575"/>
            <a:ext cx="209676" cy="226743"/>
          </a:xfrm>
          <a:prstGeom prst="rect">
            <a:avLst/>
          </a:prstGeom>
        </p:spPr>
      </p:pic>
      <p:pic>
        <p:nvPicPr>
          <p:cNvPr id="71" name="Grafik 7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900" y="3068960"/>
            <a:ext cx="229714" cy="227530"/>
          </a:xfrm>
          <a:prstGeom prst="rect">
            <a:avLst/>
          </a:prstGeom>
        </p:spPr>
      </p:pic>
      <p:pic>
        <p:nvPicPr>
          <p:cNvPr id="75" name="Grafik 7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596" y="3352576"/>
            <a:ext cx="217430" cy="229977"/>
          </a:xfrm>
          <a:prstGeom prst="rect">
            <a:avLst/>
          </a:prstGeom>
        </p:spPr>
      </p:pic>
      <p:pic>
        <p:nvPicPr>
          <p:cNvPr id="74" name="Grafik 7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07" y="3068961"/>
            <a:ext cx="236248" cy="230775"/>
          </a:xfrm>
          <a:prstGeom prst="rect">
            <a:avLst/>
          </a:prstGeom>
        </p:spPr>
      </p:pic>
      <p:pic>
        <p:nvPicPr>
          <p:cNvPr id="82" name="Grafik 8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316" y="4701856"/>
            <a:ext cx="2513368" cy="269937"/>
          </a:xfrm>
          <a:prstGeom prst="rect">
            <a:avLst/>
          </a:prstGeom>
        </p:spPr>
      </p:pic>
      <p:sp>
        <p:nvSpPr>
          <p:cNvPr id="83" name="Textfeld 82"/>
          <p:cNvSpPr txBox="1"/>
          <p:nvPr/>
        </p:nvSpPr>
        <p:spPr>
          <a:xfrm>
            <a:off x="658322" y="4977172"/>
            <a:ext cx="6120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err="1" smtClean="0"/>
              <a:t>or</a:t>
            </a:r>
            <a:endParaRPr lang="de-DE" sz="1600" dirty="0"/>
          </a:p>
        </p:txBody>
      </p:sp>
      <p:sp>
        <p:nvSpPr>
          <p:cNvPr id="86" name="Rechteck 85"/>
          <p:cNvSpPr/>
          <p:nvPr/>
        </p:nvSpPr>
        <p:spPr>
          <a:xfrm>
            <a:off x="575556" y="4590420"/>
            <a:ext cx="2880320" cy="664527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33" name="Gruppieren 32"/>
          <p:cNvGrpSpPr/>
          <p:nvPr/>
        </p:nvGrpSpPr>
        <p:grpSpPr>
          <a:xfrm>
            <a:off x="1850750" y="2600908"/>
            <a:ext cx="284052" cy="307777"/>
            <a:chOff x="1850750" y="2600908"/>
            <a:chExt cx="284052" cy="307777"/>
          </a:xfrm>
        </p:grpSpPr>
        <p:sp>
          <p:nvSpPr>
            <p:cNvPr id="61" name="Ellipse 60"/>
            <p:cNvSpPr/>
            <p:nvPr/>
          </p:nvSpPr>
          <p:spPr>
            <a:xfrm>
              <a:off x="1871728" y="2631533"/>
              <a:ext cx="252000" cy="2520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" name="Textfeld 20"/>
            <p:cNvSpPr txBox="1"/>
            <p:nvPr/>
          </p:nvSpPr>
          <p:spPr>
            <a:xfrm>
              <a:off x="1850750" y="2600908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 smtClean="0"/>
                <a:t>1</a:t>
              </a:r>
              <a:endParaRPr lang="de-DE" sz="1400" dirty="0"/>
            </a:p>
          </p:txBody>
        </p:sp>
      </p:grpSp>
      <p:pic>
        <p:nvPicPr>
          <p:cNvPr id="46" name="Grafik 45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139" y="4806619"/>
            <a:ext cx="2587285" cy="730435"/>
          </a:xfrm>
          <a:prstGeom prst="rect">
            <a:avLst/>
          </a:prstGeom>
        </p:spPr>
      </p:pic>
      <p:pic>
        <p:nvPicPr>
          <p:cNvPr id="47" name="Grafik 46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058" y="2717167"/>
            <a:ext cx="554667" cy="247467"/>
          </a:xfrm>
          <a:prstGeom prst="rect">
            <a:avLst/>
          </a:prstGeom>
        </p:spPr>
      </p:pic>
      <p:pic>
        <p:nvPicPr>
          <p:cNvPr id="54" name="Grafik 53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081" y="5537054"/>
            <a:ext cx="1039848" cy="204800"/>
          </a:xfrm>
          <a:prstGeom prst="rect">
            <a:avLst/>
          </a:prstGeom>
        </p:spPr>
      </p:pic>
      <p:sp>
        <p:nvSpPr>
          <p:cNvPr id="7" name="Pfeil nach rechts 6"/>
          <p:cNvSpPr/>
          <p:nvPr/>
        </p:nvSpPr>
        <p:spPr>
          <a:xfrm>
            <a:off x="4102482" y="4870851"/>
            <a:ext cx="937447" cy="551195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/>
          <p:cNvSpPr txBox="1"/>
          <p:nvPr/>
        </p:nvSpPr>
        <p:spPr>
          <a:xfrm>
            <a:off x="5688632" y="5697252"/>
            <a:ext cx="32398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Second </a:t>
            </a:r>
            <a:r>
              <a:rPr lang="de-DE" sz="1400" dirty="0" err="1" smtClean="0"/>
              <a:t>order</a:t>
            </a:r>
            <a:r>
              <a:rPr lang="de-DE" sz="1400" dirty="0" smtClean="0"/>
              <a:t> differential </a:t>
            </a:r>
            <a:r>
              <a:rPr lang="de-DE" sz="1400" dirty="0" err="1" smtClean="0"/>
              <a:t>equation</a:t>
            </a:r>
            <a:r>
              <a:rPr lang="de-DE" sz="1400" dirty="0" smtClean="0"/>
              <a:t> </a:t>
            </a:r>
            <a:r>
              <a:rPr lang="de-DE" sz="1400" dirty="0" err="1" smtClean="0"/>
              <a:t>for</a:t>
            </a:r>
            <a:r>
              <a:rPr lang="de-DE" sz="1400" dirty="0" smtClean="0"/>
              <a:t> </a:t>
            </a:r>
            <a:r>
              <a:rPr lang="de-DE" sz="1400" dirty="0" err="1"/>
              <a:t>scalar</a:t>
            </a:r>
            <a:r>
              <a:rPr lang="de-DE" sz="1400" dirty="0"/>
              <a:t> </a:t>
            </a:r>
            <a:r>
              <a:rPr lang="de-DE" sz="1400" dirty="0" err="1"/>
              <a:t>transverse</a:t>
            </a:r>
            <a:r>
              <a:rPr lang="de-DE" sz="1400" dirty="0"/>
              <a:t> </a:t>
            </a:r>
            <a:r>
              <a:rPr lang="de-DE" sz="1400" dirty="0" err="1" smtClean="0"/>
              <a:t>field</a:t>
            </a:r>
            <a:r>
              <a:rPr lang="de-DE" sz="1400" dirty="0" smtClean="0"/>
              <a:t> </a:t>
            </a:r>
            <a:r>
              <a:rPr lang="de-DE" sz="1400" dirty="0" err="1" smtClean="0"/>
              <a:t>components</a:t>
            </a:r>
            <a:r>
              <a:rPr lang="de-DE" sz="1400" dirty="0" smtClean="0"/>
              <a:t>, normal </a:t>
            </a:r>
            <a:r>
              <a:rPr lang="de-DE" sz="1400" dirty="0" err="1" smtClean="0"/>
              <a:t>field</a:t>
            </a:r>
            <a:r>
              <a:rPr lang="de-DE" sz="1400" dirty="0" smtClean="0"/>
              <a:t> </a:t>
            </a:r>
            <a:r>
              <a:rPr lang="de-DE" sz="1400" dirty="0" err="1" smtClean="0"/>
              <a:t>component</a:t>
            </a:r>
            <a:r>
              <a:rPr lang="de-DE" sz="1400" dirty="0" smtClean="0"/>
              <a:t> </a:t>
            </a:r>
            <a:r>
              <a:rPr lang="de-DE" sz="1400" dirty="0" err="1" smtClean="0"/>
              <a:t>vanishes</a:t>
            </a:r>
            <a:r>
              <a:rPr lang="de-DE" sz="1400" dirty="0" smtClean="0"/>
              <a:t>!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3995035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/>
        </p:nvSpPr>
        <p:spPr>
          <a:xfrm>
            <a:off x="1799691" y="2600908"/>
            <a:ext cx="5868000" cy="1224000"/>
          </a:xfrm>
          <a:prstGeom prst="rect">
            <a:avLst/>
          </a:prstGeom>
          <a:pattFill prst="wdUp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Theoretical Fundamentals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dirty="0" smtClean="0"/>
              <a:t>Analytic Solution for Fields in a Bulk Conductor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9C9586-58E4-4FC0-AB55-F3088F3AED5E}" type="slidenum">
              <a:rPr lang="de-DE" smtClean="0"/>
              <a:pPr/>
              <a:t>13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TU Darmstadt  |  Institute for Accelerator Science and Electromagnetic Fields (TEMF)  |  Wolfgang Ackermann</a:t>
            </a:r>
            <a:endParaRPr lang="en-US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2BBA6BE-FE46-4EB6-B244-78282FA78C29}" type="datetime1">
              <a:rPr lang="en-US" smtClean="0"/>
              <a:t>11/26/2024</a:t>
            </a:fld>
            <a:endParaRPr lang="de-DE" dirty="0"/>
          </a:p>
        </p:txBody>
      </p:sp>
      <p:grpSp>
        <p:nvGrpSpPr>
          <p:cNvPr id="10" name="Gruppieren 9"/>
          <p:cNvGrpSpPr/>
          <p:nvPr/>
        </p:nvGrpSpPr>
        <p:grpSpPr>
          <a:xfrm>
            <a:off x="791580" y="2420888"/>
            <a:ext cx="7200000" cy="1584000"/>
            <a:chOff x="791580" y="2996952"/>
            <a:chExt cx="7200000" cy="1584000"/>
          </a:xfrm>
        </p:grpSpPr>
        <p:cxnSp>
          <p:nvCxnSpPr>
            <p:cNvPr id="8" name="Gerade Verbindung mit Pfeil 7"/>
            <p:cNvCxnSpPr/>
            <p:nvPr/>
          </p:nvCxnSpPr>
          <p:spPr>
            <a:xfrm flipV="1">
              <a:off x="791580" y="4380303"/>
              <a:ext cx="72000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Gerade Verbindung mit Pfeil 8"/>
            <p:cNvCxnSpPr/>
            <p:nvPr/>
          </p:nvCxnSpPr>
          <p:spPr>
            <a:xfrm rot="16200000" flipV="1">
              <a:off x="971692" y="3788952"/>
              <a:ext cx="15840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feld 15"/>
          <p:cNvSpPr txBox="1"/>
          <p:nvPr/>
        </p:nvSpPr>
        <p:spPr>
          <a:xfrm>
            <a:off x="3059832" y="3537012"/>
            <a:ext cx="14093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err="1" smtClean="0"/>
              <a:t>Bulk</a:t>
            </a:r>
            <a:r>
              <a:rPr lang="de-DE" sz="1400" dirty="0" smtClean="0"/>
              <a:t> </a:t>
            </a:r>
            <a:r>
              <a:rPr lang="de-DE" sz="1400" dirty="0" err="1" smtClean="0"/>
              <a:t>Conductor</a:t>
            </a:r>
            <a:endParaRPr lang="de-DE" sz="1400" dirty="0"/>
          </a:p>
        </p:txBody>
      </p:sp>
      <p:sp>
        <p:nvSpPr>
          <p:cNvPr id="17" name="Textfeld 16"/>
          <p:cNvSpPr txBox="1"/>
          <p:nvPr/>
        </p:nvSpPr>
        <p:spPr>
          <a:xfrm>
            <a:off x="7737269" y="385175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z</a:t>
            </a:r>
            <a:endParaRPr lang="de-DE" dirty="0"/>
          </a:p>
        </p:txBody>
      </p:sp>
      <p:sp>
        <p:nvSpPr>
          <p:cNvPr id="18" name="Textfeld 17"/>
          <p:cNvSpPr txBox="1"/>
          <p:nvPr/>
        </p:nvSpPr>
        <p:spPr>
          <a:xfrm>
            <a:off x="1450782" y="234888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x</a:t>
            </a:r>
            <a:endParaRPr lang="de-DE" dirty="0"/>
          </a:p>
        </p:txBody>
      </p:sp>
      <p:sp>
        <p:nvSpPr>
          <p:cNvPr id="19" name="Textfeld 18"/>
          <p:cNvSpPr txBox="1"/>
          <p:nvPr/>
        </p:nvSpPr>
        <p:spPr>
          <a:xfrm>
            <a:off x="1450782" y="385175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0</a:t>
            </a:r>
            <a:endParaRPr lang="de-DE" dirty="0"/>
          </a:p>
        </p:txBody>
      </p:sp>
      <p:sp>
        <p:nvSpPr>
          <p:cNvPr id="29" name="Ellipse 28"/>
          <p:cNvSpPr/>
          <p:nvPr/>
        </p:nvSpPr>
        <p:spPr>
          <a:xfrm>
            <a:off x="7603593" y="3176984"/>
            <a:ext cx="108012" cy="108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Ellipse 35"/>
          <p:cNvSpPr/>
          <p:nvPr/>
        </p:nvSpPr>
        <p:spPr>
          <a:xfrm>
            <a:off x="7601715" y="3473140"/>
            <a:ext cx="108012" cy="108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8" name="Textfeld 47"/>
          <p:cNvSpPr txBox="1"/>
          <p:nvPr/>
        </p:nvSpPr>
        <p:spPr>
          <a:xfrm>
            <a:off x="755108" y="3537012"/>
            <a:ext cx="8285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err="1" smtClean="0"/>
              <a:t>Vacuum</a:t>
            </a:r>
            <a:endParaRPr lang="de-DE" sz="1400" dirty="0"/>
          </a:p>
        </p:txBody>
      </p:sp>
      <p:graphicFrame>
        <p:nvGraphicFramePr>
          <p:cNvPr id="50" name="Objek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4542835"/>
              </p:ext>
            </p:extLst>
          </p:nvPr>
        </p:nvGraphicFramePr>
        <p:xfrm>
          <a:off x="7573156" y="3888668"/>
          <a:ext cx="203200" cy="15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46" name="Equation" r:id="rId14" imgW="203040" imgH="152280" progId="Equation.DSMT4">
                  <p:embed/>
                </p:oleObj>
              </mc:Choice>
              <mc:Fallback>
                <p:oleObj name="Equation" r:id="rId14" imgW="203040" imgH="152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7573156" y="3888668"/>
                        <a:ext cx="203200" cy="152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2" name="Gerader Verbinder 41"/>
          <p:cNvCxnSpPr/>
          <p:nvPr/>
        </p:nvCxnSpPr>
        <p:spPr>
          <a:xfrm>
            <a:off x="1763688" y="2600908"/>
            <a:ext cx="0" cy="12240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Ellipse 31"/>
          <p:cNvSpPr/>
          <p:nvPr/>
        </p:nvSpPr>
        <p:spPr>
          <a:xfrm>
            <a:off x="1720505" y="3176984"/>
            <a:ext cx="108012" cy="108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Textfeld 34"/>
          <p:cNvSpPr txBox="1"/>
          <p:nvPr/>
        </p:nvSpPr>
        <p:spPr>
          <a:xfrm>
            <a:off x="1384402" y="3077095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0070C0"/>
                </a:solidFill>
              </a:rPr>
              <a:t>H</a:t>
            </a:r>
            <a:endParaRPr lang="de-DE" sz="1400" dirty="0">
              <a:solidFill>
                <a:srgbClr val="0070C0"/>
              </a:solidFill>
            </a:endParaRPr>
          </a:p>
        </p:txBody>
      </p:sp>
      <p:sp>
        <p:nvSpPr>
          <p:cNvPr id="39" name="Ellipse 38"/>
          <p:cNvSpPr/>
          <p:nvPr/>
        </p:nvSpPr>
        <p:spPr>
          <a:xfrm>
            <a:off x="1718627" y="3473140"/>
            <a:ext cx="108012" cy="108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Textfeld 39"/>
          <p:cNvSpPr txBox="1"/>
          <p:nvPr/>
        </p:nvSpPr>
        <p:spPr>
          <a:xfrm>
            <a:off x="1382524" y="3373251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C00000"/>
                </a:solidFill>
              </a:rPr>
              <a:t>E</a:t>
            </a:r>
            <a:endParaRPr lang="de-DE" sz="1400" dirty="0">
              <a:solidFill>
                <a:srgbClr val="C00000"/>
              </a:solidFill>
            </a:endParaRPr>
          </a:p>
        </p:txBody>
      </p:sp>
      <p:sp>
        <p:nvSpPr>
          <p:cNvPr id="52" name="Textfeld 51"/>
          <p:cNvSpPr txBox="1"/>
          <p:nvPr/>
        </p:nvSpPr>
        <p:spPr>
          <a:xfrm>
            <a:off x="7742230" y="3077095"/>
            <a:ext cx="5180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0070C0"/>
                </a:solidFill>
              </a:rPr>
              <a:t>H=0</a:t>
            </a:r>
            <a:endParaRPr lang="de-DE" sz="1400" dirty="0">
              <a:solidFill>
                <a:srgbClr val="0070C0"/>
              </a:solidFill>
            </a:endParaRPr>
          </a:p>
        </p:txBody>
      </p:sp>
      <p:sp>
        <p:nvSpPr>
          <p:cNvPr id="53" name="Textfeld 52"/>
          <p:cNvSpPr txBox="1"/>
          <p:nvPr/>
        </p:nvSpPr>
        <p:spPr>
          <a:xfrm>
            <a:off x="7740352" y="3373251"/>
            <a:ext cx="5084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C00000"/>
                </a:solidFill>
              </a:rPr>
              <a:t>E=0</a:t>
            </a:r>
            <a:endParaRPr lang="de-DE" sz="1400" dirty="0">
              <a:solidFill>
                <a:srgbClr val="C00000"/>
              </a:solidFill>
            </a:endParaRPr>
          </a:p>
        </p:txBody>
      </p:sp>
      <p:pic>
        <p:nvPicPr>
          <p:cNvPr id="12" name="Grafik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764" y="5254947"/>
            <a:ext cx="3669116" cy="316959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436" y="2355559"/>
            <a:ext cx="1039848" cy="204800"/>
          </a:xfrm>
          <a:prstGeom prst="rect">
            <a:avLst/>
          </a:prstGeom>
        </p:spPr>
      </p:pic>
      <p:sp>
        <p:nvSpPr>
          <p:cNvPr id="49" name="Textfeld 48"/>
          <p:cNvSpPr txBox="1"/>
          <p:nvPr/>
        </p:nvSpPr>
        <p:spPr>
          <a:xfrm>
            <a:off x="647596" y="4221088"/>
            <a:ext cx="2592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Differential </a:t>
            </a:r>
            <a:r>
              <a:rPr lang="de-DE" dirty="0" err="1" smtClean="0"/>
              <a:t>equation</a:t>
            </a:r>
            <a:endParaRPr lang="de-DE" dirty="0"/>
          </a:p>
        </p:txBody>
      </p:sp>
      <p:pic>
        <p:nvPicPr>
          <p:cNvPr id="51" name="Grafik 5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316" y="5860156"/>
            <a:ext cx="1821655" cy="303945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761" y="5861772"/>
            <a:ext cx="4444696" cy="520915"/>
          </a:xfrm>
          <a:prstGeom prst="rect">
            <a:avLst/>
          </a:prstGeom>
        </p:spPr>
      </p:pic>
      <p:pic>
        <p:nvPicPr>
          <p:cNvPr id="69" name="Grafik 6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889" y="3352575"/>
            <a:ext cx="209676" cy="226743"/>
          </a:xfrm>
          <a:prstGeom prst="rect">
            <a:avLst/>
          </a:prstGeom>
        </p:spPr>
      </p:pic>
      <p:pic>
        <p:nvPicPr>
          <p:cNvPr id="71" name="Grafik 7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900" y="3068960"/>
            <a:ext cx="229714" cy="227530"/>
          </a:xfrm>
          <a:prstGeom prst="rect">
            <a:avLst/>
          </a:prstGeom>
        </p:spPr>
      </p:pic>
      <p:pic>
        <p:nvPicPr>
          <p:cNvPr id="75" name="Grafik 74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596" y="3352576"/>
            <a:ext cx="217430" cy="229977"/>
          </a:xfrm>
          <a:prstGeom prst="rect">
            <a:avLst/>
          </a:prstGeom>
        </p:spPr>
      </p:pic>
      <p:pic>
        <p:nvPicPr>
          <p:cNvPr id="74" name="Grafik 73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07" y="3068961"/>
            <a:ext cx="236248" cy="230775"/>
          </a:xfrm>
          <a:prstGeom prst="rect">
            <a:avLst/>
          </a:prstGeom>
        </p:spPr>
      </p:pic>
      <p:pic>
        <p:nvPicPr>
          <p:cNvPr id="78" name="Grafik 77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316" y="4721152"/>
            <a:ext cx="2154968" cy="292024"/>
          </a:xfrm>
          <a:prstGeom prst="rect">
            <a:avLst/>
          </a:prstGeom>
        </p:spPr>
      </p:pic>
      <p:pic>
        <p:nvPicPr>
          <p:cNvPr id="85" name="Grafik 84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058" y="2717167"/>
            <a:ext cx="554667" cy="247467"/>
          </a:xfrm>
          <a:prstGeom prst="rect">
            <a:avLst/>
          </a:prstGeom>
        </p:spPr>
      </p:pic>
      <p:grpSp>
        <p:nvGrpSpPr>
          <p:cNvPr id="54" name="Gruppieren 53"/>
          <p:cNvGrpSpPr/>
          <p:nvPr/>
        </p:nvGrpSpPr>
        <p:grpSpPr>
          <a:xfrm>
            <a:off x="1850750" y="2600908"/>
            <a:ext cx="284052" cy="307777"/>
            <a:chOff x="1850750" y="2600908"/>
            <a:chExt cx="284052" cy="307777"/>
          </a:xfrm>
        </p:grpSpPr>
        <p:sp>
          <p:nvSpPr>
            <p:cNvPr id="57" name="Ellipse 56"/>
            <p:cNvSpPr/>
            <p:nvPr/>
          </p:nvSpPr>
          <p:spPr>
            <a:xfrm>
              <a:off x="1871728" y="2631533"/>
              <a:ext cx="252000" cy="2520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8" name="Textfeld 57"/>
            <p:cNvSpPr txBox="1"/>
            <p:nvPr/>
          </p:nvSpPr>
          <p:spPr>
            <a:xfrm>
              <a:off x="1850750" y="2600908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 smtClean="0"/>
                <a:t>1</a:t>
              </a:r>
              <a:endParaRPr lang="de-DE" sz="1400" dirty="0"/>
            </a:p>
          </p:txBody>
        </p:sp>
      </p:grpSp>
      <p:grpSp>
        <p:nvGrpSpPr>
          <p:cNvPr id="59" name="Gruppieren 58"/>
          <p:cNvGrpSpPr/>
          <p:nvPr/>
        </p:nvGrpSpPr>
        <p:grpSpPr>
          <a:xfrm>
            <a:off x="919439" y="2600908"/>
            <a:ext cx="284052" cy="307777"/>
            <a:chOff x="919439" y="2600908"/>
            <a:chExt cx="284052" cy="307777"/>
          </a:xfrm>
        </p:grpSpPr>
        <p:sp>
          <p:nvSpPr>
            <p:cNvPr id="60" name="Textfeld 59"/>
            <p:cNvSpPr txBox="1"/>
            <p:nvPr/>
          </p:nvSpPr>
          <p:spPr>
            <a:xfrm>
              <a:off x="919439" y="2600908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/>
                <a:t>0</a:t>
              </a:r>
            </a:p>
          </p:txBody>
        </p:sp>
        <p:sp>
          <p:nvSpPr>
            <p:cNvPr id="61" name="Ellipse 60"/>
            <p:cNvSpPr/>
            <p:nvPr/>
          </p:nvSpPr>
          <p:spPr>
            <a:xfrm>
              <a:off x="930245" y="2631533"/>
              <a:ext cx="252000" cy="2520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7" name="Grafik 6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316" y="5330458"/>
            <a:ext cx="1398923" cy="253403"/>
          </a:xfrm>
          <a:prstGeom prst="rect">
            <a:avLst/>
          </a:prstGeom>
        </p:spPr>
      </p:pic>
      <p:cxnSp>
        <p:nvCxnSpPr>
          <p:cNvPr id="67" name="Gerader Verbinder 66"/>
          <p:cNvCxnSpPr>
            <a:endCxn id="68" idx="1"/>
          </p:cNvCxnSpPr>
          <p:nvPr/>
        </p:nvCxnSpPr>
        <p:spPr>
          <a:xfrm flipV="1">
            <a:off x="2339752" y="4792506"/>
            <a:ext cx="1799274" cy="482665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feld 67"/>
          <p:cNvSpPr txBox="1"/>
          <p:nvPr/>
        </p:nvSpPr>
        <p:spPr>
          <a:xfrm>
            <a:off x="4139026" y="4607840"/>
            <a:ext cx="4429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00B050"/>
                </a:solidFill>
              </a:rPr>
              <a:t>Orientation </a:t>
            </a:r>
            <a:r>
              <a:rPr lang="de-DE" dirty="0" err="1" smtClean="0">
                <a:solidFill>
                  <a:srgbClr val="00B050"/>
                </a:solidFill>
              </a:rPr>
              <a:t>of</a:t>
            </a:r>
            <a:r>
              <a:rPr lang="de-DE" dirty="0" smtClean="0">
                <a:solidFill>
                  <a:srgbClr val="00B050"/>
                </a:solidFill>
              </a:rPr>
              <a:t> </a:t>
            </a:r>
            <a:r>
              <a:rPr lang="de-DE" dirty="0" err="1" smtClean="0">
                <a:solidFill>
                  <a:srgbClr val="00B050"/>
                </a:solidFill>
              </a:rPr>
              <a:t>the</a:t>
            </a:r>
            <a:r>
              <a:rPr lang="de-DE" dirty="0" smtClean="0">
                <a:solidFill>
                  <a:srgbClr val="00B050"/>
                </a:solidFill>
              </a:rPr>
              <a:t> </a:t>
            </a:r>
            <a:r>
              <a:rPr lang="de-DE" dirty="0" err="1" smtClean="0">
                <a:solidFill>
                  <a:srgbClr val="00B050"/>
                </a:solidFill>
              </a:rPr>
              <a:t>local</a:t>
            </a:r>
            <a:r>
              <a:rPr lang="de-DE" dirty="0" smtClean="0">
                <a:solidFill>
                  <a:srgbClr val="00B050"/>
                </a:solidFill>
              </a:rPr>
              <a:t> </a:t>
            </a:r>
            <a:r>
              <a:rPr lang="de-DE" dirty="0" err="1" smtClean="0">
                <a:solidFill>
                  <a:srgbClr val="00B050"/>
                </a:solidFill>
              </a:rPr>
              <a:t>coordinate</a:t>
            </a:r>
            <a:r>
              <a:rPr lang="de-DE" dirty="0" smtClean="0">
                <a:solidFill>
                  <a:srgbClr val="00B050"/>
                </a:solidFill>
              </a:rPr>
              <a:t> </a:t>
            </a:r>
            <a:r>
              <a:rPr lang="de-DE" dirty="0" err="1" smtClean="0">
                <a:solidFill>
                  <a:srgbClr val="00B050"/>
                </a:solidFill>
              </a:rPr>
              <a:t>system</a:t>
            </a:r>
            <a:endParaRPr lang="de-DE" dirty="0">
              <a:solidFill>
                <a:srgbClr val="00B050"/>
              </a:solidFill>
            </a:endParaRPr>
          </a:p>
        </p:txBody>
      </p:sp>
      <p:sp>
        <p:nvSpPr>
          <p:cNvPr id="41" name="Abgerundetes Rechteck 40"/>
          <p:cNvSpPr/>
          <p:nvPr/>
        </p:nvSpPr>
        <p:spPr>
          <a:xfrm>
            <a:off x="642217" y="5207732"/>
            <a:ext cx="1656152" cy="432000"/>
          </a:xfrm>
          <a:prstGeom prst="round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45" name="Gruppieren 44"/>
          <p:cNvGrpSpPr/>
          <p:nvPr/>
        </p:nvGrpSpPr>
        <p:grpSpPr>
          <a:xfrm>
            <a:off x="5883218" y="4932457"/>
            <a:ext cx="2650106" cy="1170219"/>
            <a:chOff x="5883218" y="4932457"/>
            <a:chExt cx="2650106" cy="1170219"/>
          </a:xfrm>
        </p:grpSpPr>
        <p:grpSp>
          <p:nvGrpSpPr>
            <p:cNvPr id="65" name="Gruppieren 64"/>
            <p:cNvGrpSpPr/>
            <p:nvPr/>
          </p:nvGrpSpPr>
          <p:grpSpPr>
            <a:xfrm>
              <a:off x="5883218" y="5070180"/>
              <a:ext cx="694541" cy="395910"/>
              <a:chOff x="4951862" y="4674136"/>
              <a:chExt cx="694541" cy="395910"/>
            </a:xfrm>
          </p:grpSpPr>
          <p:cxnSp>
            <p:nvCxnSpPr>
              <p:cNvPr id="26" name="Gerade Verbindung mit Pfeil 25"/>
              <p:cNvCxnSpPr/>
              <p:nvPr/>
            </p:nvCxnSpPr>
            <p:spPr>
              <a:xfrm rot="-2700000">
                <a:off x="4951862" y="5070046"/>
                <a:ext cx="540000" cy="0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Textfeld 26"/>
              <p:cNvSpPr txBox="1"/>
              <p:nvPr/>
            </p:nvSpPr>
            <p:spPr>
              <a:xfrm>
                <a:off x="5376777" y="4674136"/>
                <a:ext cx="26962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200" dirty="0" smtClean="0">
                    <a:solidFill>
                      <a:srgbClr val="C00000"/>
                    </a:solidFill>
                  </a:rPr>
                  <a:t>0</a:t>
                </a:r>
                <a:endParaRPr lang="de-DE" sz="1200" dirty="0">
                  <a:solidFill>
                    <a:srgbClr val="C00000"/>
                  </a:solidFill>
                </a:endParaRPr>
              </a:p>
            </p:txBody>
          </p:sp>
        </p:grpSp>
        <p:grpSp>
          <p:nvGrpSpPr>
            <p:cNvPr id="66" name="Gruppieren 65"/>
            <p:cNvGrpSpPr/>
            <p:nvPr/>
          </p:nvGrpSpPr>
          <p:grpSpPr>
            <a:xfrm>
              <a:off x="6685771" y="5706766"/>
              <a:ext cx="694541" cy="395910"/>
              <a:chOff x="5717055" y="5239167"/>
              <a:chExt cx="694541" cy="395910"/>
            </a:xfrm>
          </p:grpSpPr>
          <p:cxnSp>
            <p:nvCxnSpPr>
              <p:cNvPr id="55" name="Gerade Verbindung mit Pfeil 54"/>
              <p:cNvCxnSpPr/>
              <p:nvPr/>
            </p:nvCxnSpPr>
            <p:spPr>
              <a:xfrm rot="-2700000">
                <a:off x="5717055" y="5635077"/>
                <a:ext cx="540000" cy="0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Textfeld 55"/>
              <p:cNvSpPr txBox="1"/>
              <p:nvPr/>
            </p:nvSpPr>
            <p:spPr>
              <a:xfrm>
                <a:off x="6141970" y="5239167"/>
                <a:ext cx="26962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200" dirty="0" smtClean="0">
                    <a:solidFill>
                      <a:srgbClr val="C00000"/>
                    </a:solidFill>
                  </a:rPr>
                  <a:t>0</a:t>
                </a:r>
                <a:endParaRPr lang="de-DE" sz="1200" dirty="0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44" name="Textfeld 43"/>
            <p:cNvSpPr txBox="1"/>
            <p:nvPr/>
          </p:nvSpPr>
          <p:spPr>
            <a:xfrm>
              <a:off x="6816187" y="4932457"/>
              <a:ext cx="17171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 err="1" smtClean="0">
                  <a:solidFill>
                    <a:srgbClr val="C00000"/>
                  </a:solidFill>
                </a:rPr>
                <a:t>Boundary</a:t>
              </a:r>
              <a:r>
                <a:rPr lang="de-DE" sz="1400" dirty="0" smtClean="0">
                  <a:solidFill>
                    <a:srgbClr val="C00000"/>
                  </a:solidFill>
                </a:rPr>
                <a:t> </a:t>
              </a:r>
              <a:r>
                <a:rPr lang="de-DE" sz="1400" dirty="0" err="1" smtClean="0">
                  <a:solidFill>
                    <a:srgbClr val="C00000"/>
                  </a:solidFill>
                </a:rPr>
                <a:t>condition</a:t>
              </a:r>
              <a:endParaRPr lang="de-DE" sz="1400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24025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/>
        </p:nvSpPr>
        <p:spPr>
          <a:xfrm>
            <a:off x="1799691" y="2600908"/>
            <a:ext cx="5868000" cy="1224000"/>
          </a:xfrm>
          <a:prstGeom prst="rect">
            <a:avLst/>
          </a:prstGeom>
          <a:pattFill prst="wdUp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Theoretical Fundamentals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Analytic Solution for Fields in a Bulk Conductor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TU Darmstadt  |  Institute for Accelerator Science and Electromagnetic Fields (TEMF)  |  Wolfgang Ackermann</a:t>
            </a:r>
            <a:endParaRPr lang="en-US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2BBA6BE-FE46-4EB6-B244-78282FA78C29}" type="datetime1">
              <a:rPr lang="en-US" smtClean="0"/>
              <a:t>11/26/2024</a:t>
            </a:fld>
            <a:endParaRPr lang="de-DE" dirty="0"/>
          </a:p>
        </p:txBody>
      </p:sp>
      <p:grpSp>
        <p:nvGrpSpPr>
          <p:cNvPr id="10" name="Gruppieren 9"/>
          <p:cNvGrpSpPr/>
          <p:nvPr/>
        </p:nvGrpSpPr>
        <p:grpSpPr>
          <a:xfrm>
            <a:off x="791580" y="2420888"/>
            <a:ext cx="7200000" cy="1584000"/>
            <a:chOff x="791580" y="2996952"/>
            <a:chExt cx="7200000" cy="1584000"/>
          </a:xfrm>
        </p:grpSpPr>
        <p:cxnSp>
          <p:nvCxnSpPr>
            <p:cNvPr id="8" name="Gerade Verbindung mit Pfeil 7"/>
            <p:cNvCxnSpPr/>
            <p:nvPr/>
          </p:nvCxnSpPr>
          <p:spPr>
            <a:xfrm flipV="1">
              <a:off x="791580" y="4380303"/>
              <a:ext cx="72000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Gerade Verbindung mit Pfeil 8"/>
            <p:cNvCxnSpPr/>
            <p:nvPr/>
          </p:nvCxnSpPr>
          <p:spPr>
            <a:xfrm rot="16200000" flipV="1">
              <a:off x="971692" y="3788952"/>
              <a:ext cx="15840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feld 16"/>
          <p:cNvSpPr txBox="1"/>
          <p:nvPr/>
        </p:nvSpPr>
        <p:spPr>
          <a:xfrm>
            <a:off x="7737269" y="385175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z</a:t>
            </a:r>
            <a:endParaRPr lang="de-DE" dirty="0"/>
          </a:p>
        </p:txBody>
      </p:sp>
      <p:sp>
        <p:nvSpPr>
          <p:cNvPr id="18" name="Textfeld 17"/>
          <p:cNvSpPr txBox="1"/>
          <p:nvPr/>
        </p:nvSpPr>
        <p:spPr>
          <a:xfrm>
            <a:off x="1450782" y="234888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x</a:t>
            </a:r>
            <a:endParaRPr lang="de-DE" dirty="0"/>
          </a:p>
        </p:txBody>
      </p:sp>
      <p:sp>
        <p:nvSpPr>
          <p:cNvPr id="19" name="Textfeld 18"/>
          <p:cNvSpPr txBox="1"/>
          <p:nvPr/>
        </p:nvSpPr>
        <p:spPr>
          <a:xfrm>
            <a:off x="1450782" y="385175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0</a:t>
            </a:r>
            <a:endParaRPr lang="de-DE" dirty="0"/>
          </a:p>
        </p:txBody>
      </p:sp>
      <p:sp>
        <p:nvSpPr>
          <p:cNvPr id="29" name="Ellipse 28"/>
          <p:cNvSpPr/>
          <p:nvPr/>
        </p:nvSpPr>
        <p:spPr>
          <a:xfrm>
            <a:off x="7603593" y="3176984"/>
            <a:ext cx="108012" cy="108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Ellipse 35"/>
          <p:cNvSpPr/>
          <p:nvPr/>
        </p:nvSpPr>
        <p:spPr>
          <a:xfrm>
            <a:off x="7601715" y="3473140"/>
            <a:ext cx="108012" cy="108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8" name="Textfeld 47"/>
          <p:cNvSpPr txBox="1"/>
          <p:nvPr/>
        </p:nvSpPr>
        <p:spPr>
          <a:xfrm>
            <a:off x="755108" y="3537012"/>
            <a:ext cx="8285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err="1" smtClean="0"/>
              <a:t>Vacuum</a:t>
            </a:r>
            <a:endParaRPr lang="de-DE" sz="1400" dirty="0"/>
          </a:p>
        </p:txBody>
      </p:sp>
      <p:graphicFrame>
        <p:nvGraphicFramePr>
          <p:cNvPr id="50" name="Objek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4542835"/>
              </p:ext>
            </p:extLst>
          </p:nvPr>
        </p:nvGraphicFramePr>
        <p:xfrm>
          <a:off x="7573156" y="3888668"/>
          <a:ext cx="203200" cy="15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53" name="Equation" r:id="rId15" imgW="203040" imgH="152280" progId="Equation.DSMT4">
                  <p:embed/>
                </p:oleObj>
              </mc:Choice>
              <mc:Fallback>
                <p:oleObj name="Equation" r:id="rId15" imgW="203040" imgH="152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7573156" y="3888668"/>
                        <a:ext cx="203200" cy="152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2" name="Gerader Verbinder 41"/>
          <p:cNvCxnSpPr/>
          <p:nvPr/>
        </p:nvCxnSpPr>
        <p:spPr>
          <a:xfrm>
            <a:off x="1763688" y="2600908"/>
            <a:ext cx="0" cy="12240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Ellipse 31"/>
          <p:cNvSpPr/>
          <p:nvPr/>
        </p:nvSpPr>
        <p:spPr>
          <a:xfrm>
            <a:off x="1720505" y="3176984"/>
            <a:ext cx="108012" cy="108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Textfeld 34"/>
          <p:cNvSpPr txBox="1"/>
          <p:nvPr/>
        </p:nvSpPr>
        <p:spPr>
          <a:xfrm>
            <a:off x="1384402" y="3077095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0070C0"/>
                </a:solidFill>
              </a:rPr>
              <a:t>H</a:t>
            </a:r>
            <a:endParaRPr lang="de-DE" sz="1400" dirty="0">
              <a:solidFill>
                <a:srgbClr val="0070C0"/>
              </a:solidFill>
            </a:endParaRPr>
          </a:p>
        </p:txBody>
      </p:sp>
      <p:sp>
        <p:nvSpPr>
          <p:cNvPr id="39" name="Ellipse 38"/>
          <p:cNvSpPr/>
          <p:nvPr/>
        </p:nvSpPr>
        <p:spPr>
          <a:xfrm>
            <a:off x="1718627" y="3473140"/>
            <a:ext cx="108012" cy="108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Textfeld 39"/>
          <p:cNvSpPr txBox="1"/>
          <p:nvPr/>
        </p:nvSpPr>
        <p:spPr>
          <a:xfrm>
            <a:off x="1382524" y="3373251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C00000"/>
                </a:solidFill>
              </a:rPr>
              <a:t>E</a:t>
            </a:r>
            <a:endParaRPr lang="de-DE" sz="1400" dirty="0">
              <a:solidFill>
                <a:srgbClr val="C00000"/>
              </a:solidFill>
            </a:endParaRPr>
          </a:p>
        </p:txBody>
      </p:sp>
      <p:grpSp>
        <p:nvGrpSpPr>
          <p:cNvPr id="7" name="Gruppieren 6"/>
          <p:cNvGrpSpPr/>
          <p:nvPr/>
        </p:nvGrpSpPr>
        <p:grpSpPr>
          <a:xfrm>
            <a:off x="1367708" y="3032956"/>
            <a:ext cx="3919518" cy="1112561"/>
            <a:chOff x="1367708" y="3032956"/>
            <a:chExt cx="3919518" cy="1112561"/>
          </a:xfrm>
        </p:grpSpPr>
        <p:cxnSp>
          <p:nvCxnSpPr>
            <p:cNvPr id="43" name="Gerader Verbinder 42"/>
            <p:cNvCxnSpPr>
              <a:endCxn id="44" idx="1"/>
            </p:cNvCxnSpPr>
            <p:nvPr/>
          </p:nvCxnSpPr>
          <p:spPr>
            <a:xfrm>
              <a:off x="1814252" y="3681028"/>
              <a:ext cx="271209" cy="325990"/>
            </a:xfrm>
            <a:prstGeom prst="line">
              <a:avLst/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feld 43"/>
            <p:cNvSpPr txBox="1"/>
            <p:nvPr/>
          </p:nvSpPr>
          <p:spPr>
            <a:xfrm>
              <a:off x="2085461" y="3868518"/>
              <a:ext cx="3201765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36000" tIns="0" rIns="36000" bIns="0" rtlCol="0">
              <a:spAutoFit/>
            </a:bodyPr>
            <a:lstStyle/>
            <a:p>
              <a:r>
                <a:rPr lang="de-DE" dirty="0" err="1" smtClean="0">
                  <a:solidFill>
                    <a:srgbClr val="00B050"/>
                  </a:solidFill>
                </a:rPr>
                <a:t>Leontovich</a:t>
              </a:r>
              <a:r>
                <a:rPr lang="de-DE" dirty="0" smtClean="0">
                  <a:solidFill>
                    <a:srgbClr val="00B050"/>
                  </a:solidFill>
                </a:rPr>
                <a:t> </a:t>
              </a:r>
              <a:r>
                <a:rPr lang="de-DE" dirty="0" err="1" smtClean="0">
                  <a:solidFill>
                    <a:srgbClr val="00B050"/>
                  </a:solidFill>
                </a:rPr>
                <a:t>boundary</a:t>
              </a:r>
              <a:r>
                <a:rPr lang="de-DE" dirty="0" smtClean="0">
                  <a:solidFill>
                    <a:srgbClr val="00B050"/>
                  </a:solidFill>
                </a:rPr>
                <a:t> </a:t>
              </a:r>
              <a:r>
                <a:rPr lang="de-DE" dirty="0" err="1" smtClean="0">
                  <a:solidFill>
                    <a:srgbClr val="00B050"/>
                  </a:solidFill>
                </a:rPr>
                <a:t>condition</a:t>
              </a:r>
              <a:endParaRPr lang="de-DE" dirty="0">
                <a:solidFill>
                  <a:srgbClr val="00B050"/>
                </a:solidFill>
              </a:endParaRPr>
            </a:p>
          </p:txBody>
        </p:sp>
        <p:sp>
          <p:nvSpPr>
            <p:cNvPr id="41" name="Ellipse 40"/>
            <p:cNvSpPr/>
            <p:nvPr/>
          </p:nvSpPr>
          <p:spPr>
            <a:xfrm>
              <a:off x="1367708" y="3032956"/>
              <a:ext cx="576000" cy="684000"/>
            </a:xfrm>
            <a:prstGeom prst="ellipse">
              <a:avLst/>
            </a:prstGeom>
            <a:noFill/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52" name="Textfeld 51"/>
          <p:cNvSpPr txBox="1"/>
          <p:nvPr/>
        </p:nvSpPr>
        <p:spPr>
          <a:xfrm>
            <a:off x="7742230" y="3077095"/>
            <a:ext cx="5180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0070C0"/>
                </a:solidFill>
              </a:rPr>
              <a:t>H=0</a:t>
            </a:r>
            <a:endParaRPr lang="de-DE" sz="1400" dirty="0">
              <a:solidFill>
                <a:srgbClr val="0070C0"/>
              </a:solidFill>
            </a:endParaRPr>
          </a:p>
        </p:txBody>
      </p:sp>
      <p:sp>
        <p:nvSpPr>
          <p:cNvPr id="53" name="Textfeld 52"/>
          <p:cNvSpPr txBox="1"/>
          <p:nvPr/>
        </p:nvSpPr>
        <p:spPr>
          <a:xfrm>
            <a:off x="7740352" y="3373251"/>
            <a:ext cx="5084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C00000"/>
                </a:solidFill>
              </a:rPr>
              <a:t>E=0</a:t>
            </a:r>
            <a:endParaRPr lang="de-DE" sz="1400" dirty="0">
              <a:solidFill>
                <a:srgbClr val="C00000"/>
              </a:solidFill>
            </a:endParaRPr>
          </a:p>
        </p:txBody>
      </p:sp>
      <p:pic>
        <p:nvPicPr>
          <p:cNvPr id="14" name="Grafik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436" y="2355559"/>
            <a:ext cx="1039848" cy="204800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63" y="4826847"/>
            <a:ext cx="5193554" cy="697133"/>
          </a:xfrm>
          <a:prstGeom prst="rect">
            <a:avLst/>
          </a:prstGeom>
        </p:spPr>
      </p:pic>
      <p:cxnSp>
        <p:nvCxnSpPr>
          <p:cNvPr id="61" name="Gerade Verbindung mit Pfeil 60"/>
          <p:cNvCxnSpPr/>
          <p:nvPr/>
        </p:nvCxnSpPr>
        <p:spPr>
          <a:xfrm rot="18900000">
            <a:off x="8086557" y="5362317"/>
            <a:ext cx="540000" cy="0"/>
          </a:xfrm>
          <a:prstGeom prst="straightConnector1">
            <a:avLst/>
          </a:prstGeom>
          <a:ln>
            <a:solidFill>
              <a:srgbClr val="C0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feld 61"/>
          <p:cNvSpPr txBox="1"/>
          <p:nvPr/>
        </p:nvSpPr>
        <p:spPr>
          <a:xfrm>
            <a:off x="7926404" y="5518680"/>
            <a:ext cx="5421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err="1" smtClean="0">
                <a:solidFill>
                  <a:srgbClr val="C00000"/>
                </a:solidFill>
              </a:rPr>
              <a:t>small</a:t>
            </a:r>
            <a:endParaRPr lang="de-DE" sz="1200" dirty="0">
              <a:solidFill>
                <a:srgbClr val="C00000"/>
              </a:solidFill>
            </a:endParaRPr>
          </a:p>
        </p:txBody>
      </p:sp>
      <p:sp>
        <p:nvSpPr>
          <p:cNvPr id="65" name="Textfeld 64"/>
          <p:cNvSpPr txBox="1"/>
          <p:nvPr/>
        </p:nvSpPr>
        <p:spPr>
          <a:xfrm>
            <a:off x="647596" y="4221088"/>
            <a:ext cx="2736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Surface </a:t>
            </a:r>
            <a:r>
              <a:rPr lang="de-DE" dirty="0" err="1" smtClean="0"/>
              <a:t>impedance</a:t>
            </a:r>
            <a:endParaRPr lang="de-DE" dirty="0"/>
          </a:p>
        </p:txBody>
      </p:sp>
      <p:pic>
        <p:nvPicPr>
          <p:cNvPr id="66" name="Grafik 6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364" y="5836864"/>
            <a:ext cx="650971" cy="128000"/>
          </a:xfrm>
          <a:prstGeom prst="rect">
            <a:avLst/>
          </a:prstGeom>
        </p:spPr>
      </p:pic>
      <p:pic>
        <p:nvPicPr>
          <p:cNvPr id="72" name="Grafik 7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058" y="2717167"/>
            <a:ext cx="554667" cy="247467"/>
          </a:xfrm>
          <a:prstGeom prst="rect">
            <a:avLst/>
          </a:prstGeom>
        </p:spPr>
      </p:pic>
      <p:grpSp>
        <p:nvGrpSpPr>
          <p:cNvPr id="54" name="Gruppieren 53"/>
          <p:cNvGrpSpPr/>
          <p:nvPr/>
        </p:nvGrpSpPr>
        <p:grpSpPr>
          <a:xfrm>
            <a:off x="1850750" y="2600908"/>
            <a:ext cx="284052" cy="307777"/>
            <a:chOff x="1850750" y="2600908"/>
            <a:chExt cx="284052" cy="307777"/>
          </a:xfrm>
        </p:grpSpPr>
        <p:sp>
          <p:nvSpPr>
            <p:cNvPr id="55" name="Ellipse 54"/>
            <p:cNvSpPr/>
            <p:nvPr/>
          </p:nvSpPr>
          <p:spPr>
            <a:xfrm>
              <a:off x="1871728" y="2631533"/>
              <a:ext cx="252000" cy="2520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6" name="Textfeld 55"/>
            <p:cNvSpPr txBox="1"/>
            <p:nvPr/>
          </p:nvSpPr>
          <p:spPr>
            <a:xfrm>
              <a:off x="1850750" y="2600908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 smtClean="0"/>
                <a:t>1</a:t>
              </a:r>
              <a:endParaRPr lang="de-DE" sz="1400" dirty="0"/>
            </a:p>
          </p:txBody>
        </p:sp>
      </p:grpSp>
      <p:grpSp>
        <p:nvGrpSpPr>
          <p:cNvPr id="58" name="Gruppieren 57"/>
          <p:cNvGrpSpPr/>
          <p:nvPr/>
        </p:nvGrpSpPr>
        <p:grpSpPr>
          <a:xfrm>
            <a:off x="919439" y="2600908"/>
            <a:ext cx="284052" cy="307777"/>
            <a:chOff x="919439" y="2600908"/>
            <a:chExt cx="284052" cy="307777"/>
          </a:xfrm>
        </p:grpSpPr>
        <p:sp>
          <p:nvSpPr>
            <p:cNvPr id="59" name="Textfeld 58"/>
            <p:cNvSpPr txBox="1"/>
            <p:nvPr/>
          </p:nvSpPr>
          <p:spPr>
            <a:xfrm>
              <a:off x="919439" y="2600908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/>
                <a:t>0</a:t>
              </a:r>
            </a:p>
          </p:txBody>
        </p:sp>
        <p:sp>
          <p:nvSpPr>
            <p:cNvPr id="60" name="Ellipse 59"/>
            <p:cNvSpPr/>
            <p:nvPr/>
          </p:nvSpPr>
          <p:spPr>
            <a:xfrm>
              <a:off x="930245" y="2631533"/>
              <a:ext cx="252000" cy="2520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67" name="Textfeld 66"/>
          <p:cNvSpPr txBox="1"/>
          <p:nvPr/>
        </p:nvSpPr>
        <p:spPr>
          <a:xfrm>
            <a:off x="3059832" y="3537012"/>
            <a:ext cx="14093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err="1" smtClean="0"/>
              <a:t>Bulk</a:t>
            </a:r>
            <a:r>
              <a:rPr lang="de-DE" sz="1400" dirty="0" smtClean="0"/>
              <a:t> </a:t>
            </a:r>
            <a:r>
              <a:rPr lang="de-DE" sz="1400" dirty="0" err="1" smtClean="0"/>
              <a:t>Conductor</a:t>
            </a:r>
            <a:endParaRPr lang="de-DE" sz="1400" dirty="0"/>
          </a:p>
        </p:txBody>
      </p:sp>
      <p:pic>
        <p:nvPicPr>
          <p:cNvPr id="68" name="Grafik 6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889" y="3352575"/>
            <a:ext cx="209676" cy="226743"/>
          </a:xfrm>
          <a:prstGeom prst="rect">
            <a:avLst/>
          </a:prstGeom>
        </p:spPr>
      </p:pic>
      <p:pic>
        <p:nvPicPr>
          <p:cNvPr id="70" name="Grafik 6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900" y="3068960"/>
            <a:ext cx="229714" cy="227530"/>
          </a:xfrm>
          <a:prstGeom prst="rect">
            <a:avLst/>
          </a:prstGeom>
        </p:spPr>
      </p:pic>
      <p:pic>
        <p:nvPicPr>
          <p:cNvPr id="73" name="Grafik 72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75" y="4929095"/>
            <a:ext cx="1588116" cy="292018"/>
          </a:xfrm>
          <a:prstGeom prst="rect">
            <a:avLst/>
          </a:prstGeom>
        </p:spPr>
      </p:pic>
      <p:pic>
        <p:nvPicPr>
          <p:cNvPr id="76" name="Grafik 75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74" y="5535923"/>
            <a:ext cx="2155167" cy="521369"/>
          </a:xfrm>
          <a:prstGeom prst="rect">
            <a:avLst/>
          </a:prstGeom>
        </p:spPr>
      </p:pic>
      <p:sp>
        <p:nvSpPr>
          <p:cNvPr id="78" name="Foliennummernplatzhalter 3"/>
          <p:cNvSpPr>
            <a:spLocks noGrp="1"/>
          </p:cNvSpPr>
          <p:nvPr>
            <p:ph type="sldNum" sz="quarter" idx="4"/>
          </p:nvPr>
        </p:nvSpPr>
        <p:spPr>
          <a:xfrm>
            <a:off x="8100392" y="6453336"/>
            <a:ext cx="468052" cy="365125"/>
          </a:xfrm>
        </p:spPr>
        <p:txBody>
          <a:bodyPr/>
          <a:lstStyle/>
          <a:p>
            <a:fld id="{429C9586-58E4-4FC0-AB55-F3088F3AED5E}" type="slidenum">
              <a:rPr lang="de-DE" smtClean="0"/>
              <a:pPr/>
              <a:t>14</a:t>
            </a:fld>
            <a:endParaRPr lang="de-DE" dirty="0"/>
          </a:p>
        </p:txBody>
      </p:sp>
      <p:pic>
        <p:nvPicPr>
          <p:cNvPr id="27" name="Grafik 26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512" y="5640337"/>
            <a:ext cx="3036109" cy="672974"/>
          </a:xfrm>
          <a:prstGeom prst="rect">
            <a:avLst/>
          </a:prstGeom>
        </p:spPr>
      </p:pic>
      <p:pic>
        <p:nvPicPr>
          <p:cNvPr id="57" name="Grafik 56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596" y="3352576"/>
            <a:ext cx="217430" cy="229977"/>
          </a:xfrm>
          <a:prstGeom prst="rect">
            <a:avLst/>
          </a:prstGeom>
        </p:spPr>
      </p:pic>
      <p:pic>
        <p:nvPicPr>
          <p:cNvPr id="63" name="Grafik 62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07" y="3068961"/>
            <a:ext cx="236248" cy="230775"/>
          </a:xfrm>
          <a:prstGeom prst="rect">
            <a:avLst/>
          </a:prstGeom>
        </p:spPr>
      </p:pic>
      <p:pic>
        <p:nvPicPr>
          <p:cNvPr id="69" name="Grafik 68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824" y="2287630"/>
            <a:ext cx="886248" cy="247467"/>
          </a:xfrm>
          <a:prstGeom prst="rect">
            <a:avLst/>
          </a:prstGeom>
        </p:spPr>
      </p:pic>
      <p:sp>
        <p:nvSpPr>
          <p:cNvPr id="51" name="Abgerundetes Rechteck 50"/>
          <p:cNvSpPr/>
          <p:nvPr/>
        </p:nvSpPr>
        <p:spPr>
          <a:xfrm>
            <a:off x="611560" y="4833156"/>
            <a:ext cx="2376000" cy="1332000"/>
          </a:xfrm>
          <a:prstGeom prst="round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4" name="Textfeld 63"/>
          <p:cNvSpPr txBox="1"/>
          <p:nvPr/>
        </p:nvSpPr>
        <p:spPr>
          <a:xfrm>
            <a:off x="863588" y="6147652"/>
            <a:ext cx="19062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err="1" smtClean="0">
                <a:solidFill>
                  <a:srgbClr val="00B050"/>
                </a:solidFill>
              </a:rPr>
              <a:t>Electromagnetic</a:t>
            </a:r>
            <a:r>
              <a:rPr lang="de-DE" sz="1400" dirty="0" smtClean="0">
                <a:solidFill>
                  <a:srgbClr val="00B050"/>
                </a:solidFill>
              </a:rPr>
              <a:t> Field</a:t>
            </a:r>
            <a:endParaRPr lang="de-DE" sz="1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166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/>
        </p:nvSpPr>
        <p:spPr>
          <a:xfrm>
            <a:off x="1799691" y="2600908"/>
            <a:ext cx="5868000" cy="2520000"/>
          </a:xfrm>
          <a:prstGeom prst="rect">
            <a:avLst/>
          </a:prstGeom>
          <a:pattFill prst="wdUp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Theoretical Fundamentals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Analytic Solution for Fields in a Bulk Conductor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9C9586-58E4-4FC0-AB55-F3088F3AED5E}" type="slidenum">
              <a:rPr lang="de-DE" smtClean="0"/>
              <a:pPr/>
              <a:t>15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TU Darmstadt  |  Institute for Accelerator Science and Electromagnetic Fields (TEMF)  |  Wolfgang Ackermann</a:t>
            </a:r>
            <a:endParaRPr lang="en-US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2BBA6BE-FE46-4EB6-B244-78282FA78C29}" type="datetime1">
              <a:rPr lang="en-US" smtClean="0"/>
              <a:t>11/26/2024</a:t>
            </a:fld>
            <a:endParaRPr lang="de-DE" dirty="0"/>
          </a:p>
        </p:txBody>
      </p:sp>
      <p:grpSp>
        <p:nvGrpSpPr>
          <p:cNvPr id="10" name="Gruppieren 9"/>
          <p:cNvGrpSpPr/>
          <p:nvPr/>
        </p:nvGrpSpPr>
        <p:grpSpPr>
          <a:xfrm>
            <a:off x="791580" y="2418243"/>
            <a:ext cx="7200000" cy="2880000"/>
            <a:chOff x="791580" y="2958303"/>
            <a:chExt cx="7200000" cy="2880000"/>
          </a:xfrm>
        </p:grpSpPr>
        <p:cxnSp>
          <p:nvCxnSpPr>
            <p:cNvPr id="8" name="Gerade Verbindung mit Pfeil 7"/>
            <p:cNvCxnSpPr/>
            <p:nvPr/>
          </p:nvCxnSpPr>
          <p:spPr>
            <a:xfrm flipV="1">
              <a:off x="791580" y="4380303"/>
              <a:ext cx="72000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Gerade Verbindung mit Pfeil 8"/>
            <p:cNvCxnSpPr/>
            <p:nvPr/>
          </p:nvCxnSpPr>
          <p:spPr>
            <a:xfrm rot="16200000" flipV="1">
              <a:off x="323692" y="4398303"/>
              <a:ext cx="28800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feld 15"/>
          <p:cNvSpPr txBox="1"/>
          <p:nvPr/>
        </p:nvSpPr>
        <p:spPr>
          <a:xfrm>
            <a:off x="3095836" y="4822999"/>
            <a:ext cx="14093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err="1" smtClean="0"/>
              <a:t>Bulk</a:t>
            </a:r>
            <a:r>
              <a:rPr lang="de-DE" sz="1400" dirty="0" smtClean="0"/>
              <a:t> </a:t>
            </a:r>
            <a:r>
              <a:rPr lang="de-DE" sz="1400" dirty="0" err="1" smtClean="0"/>
              <a:t>Conductor</a:t>
            </a:r>
            <a:endParaRPr lang="de-DE" sz="1400" dirty="0"/>
          </a:p>
        </p:txBody>
      </p:sp>
      <p:sp>
        <p:nvSpPr>
          <p:cNvPr id="17" name="Textfeld 16"/>
          <p:cNvSpPr txBox="1"/>
          <p:nvPr/>
        </p:nvSpPr>
        <p:spPr>
          <a:xfrm>
            <a:off x="7737269" y="385175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z</a:t>
            </a:r>
            <a:endParaRPr lang="de-DE" dirty="0"/>
          </a:p>
        </p:txBody>
      </p:sp>
      <p:sp>
        <p:nvSpPr>
          <p:cNvPr id="18" name="Textfeld 17"/>
          <p:cNvSpPr txBox="1"/>
          <p:nvPr/>
        </p:nvSpPr>
        <p:spPr>
          <a:xfrm>
            <a:off x="1450782" y="234888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x</a:t>
            </a:r>
            <a:endParaRPr lang="de-DE" dirty="0"/>
          </a:p>
        </p:txBody>
      </p:sp>
      <p:sp>
        <p:nvSpPr>
          <p:cNvPr id="19" name="Textfeld 18"/>
          <p:cNvSpPr txBox="1"/>
          <p:nvPr/>
        </p:nvSpPr>
        <p:spPr>
          <a:xfrm>
            <a:off x="1450782" y="385175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0</a:t>
            </a:r>
            <a:endParaRPr lang="de-DE" dirty="0"/>
          </a:p>
        </p:txBody>
      </p:sp>
      <p:sp>
        <p:nvSpPr>
          <p:cNvPr id="28" name="Textfeld 27"/>
          <p:cNvSpPr txBox="1"/>
          <p:nvPr/>
        </p:nvSpPr>
        <p:spPr>
          <a:xfrm>
            <a:off x="431541" y="5445224"/>
            <a:ext cx="79568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err="1" smtClean="0"/>
              <a:t>Unknowns</a:t>
            </a:r>
            <a:r>
              <a:rPr lang="de-DE" sz="1400" dirty="0" smtClean="0"/>
              <a:t>:                                                2  (</a:t>
            </a:r>
            <a:r>
              <a:rPr lang="de-DE" sz="1400" dirty="0" err="1" smtClean="0"/>
              <a:t>solution</a:t>
            </a:r>
            <a:r>
              <a:rPr lang="de-DE" sz="1400" dirty="0" smtClean="0"/>
              <a:t> </a:t>
            </a:r>
            <a:r>
              <a:rPr lang="de-DE" sz="1400" dirty="0" err="1" smtClean="0"/>
              <a:t>of</a:t>
            </a:r>
            <a:r>
              <a:rPr lang="de-DE" sz="1400" dirty="0" smtClean="0"/>
              <a:t> a </a:t>
            </a:r>
            <a:r>
              <a:rPr lang="de-DE" sz="1400" dirty="0" err="1" smtClean="0"/>
              <a:t>second</a:t>
            </a:r>
            <a:r>
              <a:rPr lang="de-DE" sz="1400" dirty="0" smtClean="0"/>
              <a:t>-order differential </a:t>
            </a:r>
            <a:r>
              <a:rPr lang="de-DE" sz="1400" dirty="0" err="1" smtClean="0"/>
              <a:t>equation</a:t>
            </a:r>
            <a:r>
              <a:rPr lang="de-DE" sz="1400" dirty="0" smtClean="0"/>
              <a:t>)     = 2</a:t>
            </a:r>
            <a:br>
              <a:rPr lang="de-DE" sz="1400" dirty="0" smtClean="0"/>
            </a:br>
            <a:endParaRPr lang="de-DE" sz="1400" dirty="0" smtClean="0"/>
          </a:p>
          <a:p>
            <a:r>
              <a:rPr lang="de-DE" sz="1400" dirty="0" err="1" smtClean="0"/>
              <a:t>Conditions</a:t>
            </a:r>
            <a:r>
              <a:rPr lang="de-DE" sz="1400" dirty="0" smtClean="0"/>
              <a:t> H:    1                                      +                                                                             1    = 2</a:t>
            </a:r>
          </a:p>
          <a:p>
            <a:r>
              <a:rPr lang="de-DE" sz="1400" dirty="0" err="1" smtClean="0"/>
              <a:t>Conditions</a:t>
            </a:r>
            <a:r>
              <a:rPr lang="de-DE" sz="1400" dirty="0" smtClean="0"/>
              <a:t> E:    0                                      +                                                                             0    = 0</a:t>
            </a:r>
            <a:endParaRPr lang="de-DE" sz="1400" dirty="0"/>
          </a:p>
        </p:txBody>
      </p:sp>
      <p:sp>
        <p:nvSpPr>
          <p:cNvPr id="29" name="Ellipse 28"/>
          <p:cNvSpPr/>
          <p:nvPr/>
        </p:nvSpPr>
        <p:spPr>
          <a:xfrm>
            <a:off x="7603593" y="3176984"/>
            <a:ext cx="108012" cy="108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Ellipse 35"/>
          <p:cNvSpPr/>
          <p:nvPr/>
        </p:nvSpPr>
        <p:spPr>
          <a:xfrm>
            <a:off x="7601715" y="3473140"/>
            <a:ext cx="108012" cy="108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7" name="Textfeld 46"/>
          <p:cNvSpPr txBox="1"/>
          <p:nvPr/>
        </p:nvSpPr>
        <p:spPr>
          <a:xfrm>
            <a:off x="3303599" y="4041068"/>
            <a:ext cx="9525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200" dirty="0" smtClean="0">
                <a:solidFill>
                  <a:schemeClr val="bg1">
                    <a:lumMod val="50000"/>
                  </a:schemeClr>
                </a:solidFill>
              </a:rPr>
              <a:t>Maxwell</a:t>
            </a:r>
            <a:br>
              <a:rPr lang="de-DE" sz="12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de-DE" sz="1200" dirty="0" smtClean="0">
                <a:solidFill>
                  <a:schemeClr val="bg1">
                    <a:lumMod val="50000"/>
                  </a:schemeClr>
                </a:solidFill>
              </a:rPr>
              <a:t>+</a:t>
            </a:r>
            <a:br>
              <a:rPr lang="de-DE" sz="12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de-DE" sz="1200" dirty="0" err="1" smtClean="0">
                <a:solidFill>
                  <a:schemeClr val="bg1">
                    <a:lumMod val="50000"/>
                  </a:schemeClr>
                </a:solidFill>
              </a:rPr>
              <a:t>Ohm‘s</a:t>
            </a:r>
            <a:r>
              <a:rPr lang="de-DE" sz="1200" dirty="0" smtClean="0">
                <a:solidFill>
                  <a:schemeClr val="bg1">
                    <a:lumMod val="50000"/>
                  </a:schemeClr>
                </a:solidFill>
              </a:rPr>
              <a:t> Law</a:t>
            </a:r>
            <a:endParaRPr lang="de-DE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8" name="Textfeld 47"/>
          <p:cNvSpPr txBox="1"/>
          <p:nvPr/>
        </p:nvSpPr>
        <p:spPr>
          <a:xfrm>
            <a:off x="827584" y="4822999"/>
            <a:ext cx="8285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err="1" smtClean="0"/>
              <a:t>Vacuum</a:t>
            </a:r>
            <a:endParaRPr lang="de-DE" sz="1400" dirty="0"/>
          </a:p>
        </p:txBody>
      </p:sp>
      <p:graphicFrame>
        <p:nvGraphicFramePr>
          <p:cNvPr id="50" name="Objek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4542835"/>
              </p:ext>
            </p:extLst>
          </p:nvPr>
        </p:nvGraphicFramePr>
        <p:xfrm>
          <a:off x="7573156" y="3888668"/>
          <a:ext cx="203200" cy="15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4" name="Equation" r:id="rId7" imgW="203040" imgH="152280" progId="Equation.DSMT4">
                  <p:embed/>
                </p:oleObj>
              </mc:Choice>
              <mc:Fallback>
                <p:oleObj name="Equation" r:id="rId7" imgW="203040" imgH="152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573156" y="3888668"/>
                        <a:ext cx="203200" cy="152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2" name="Gerader Verbinder 41"/>
          <p:cNvCxnSpPr/>
          <p:nvPr/>
        </p:nvCxnSpPr>
        <p:spPr>
          <a:xfrm>
            <a:off x="1763688" y="2600908"/>
            <a:ext cx="0" cy="25200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Ellipse 31"/>
          <p:cNvSpPr/>
          <p:nvPr/>
        </p:nvSpPr>
        <p:spPr>
          <a:xfrm>
            <a:off x="1720505" y="3176984"/>
            <a:ext cx="108012" cy="108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Textfeld 34"/>
          <p:cNvSpPr txBox="1"/>
          <p:nvPr/>
        </p:nvSpPr>
        <p:spPr>
          <a:xfrm>
            <a:off x="1245597" y="3077095"/>
            <a:ext cx="5180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0070C0"/>
                </a:solidFill>
              </a:rPr>
              <a:t>H=1</a:t>
            </a:r>
            <a:endParaRPr lang="de-DE" sz="1400" dirty="0">
              <a:solidFill>
                <a:srgbClr val="0070C0"/>
              </a:solidFill>
            </a:endParaRPr>
          </a:p>
        </p:txBody>
      </p:sp>
      <p:sp>
        <p:nvSpPr>
          <p:cNvPr id="39" name="Ellipse 38"/>
          <p:cNvSpPr/>
          <p:nvPr/>
        </p:nvSpPr>
        <p:spPr>
          <a:xfrm>
            <a:off x="1718627" y="3473140"/>
            <a:ext cx="108012" cy="108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Textfeld 39"/>
          <p:cNvSpPr txBox="1"/>
          <p:nvPr/>
        </p:nvSpPr>
        <p:spPr>
          <a:xfrm>
            <a:off x="1243719" y="3373251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C00000"/>
                </a:solidFill>
              </a:rPr>
              <a:t>E</a:t>
            </a:r>
            <a:endParaRPr lang="de-DE" sz="1400" dirty="0">
              <a:solidFill>
                <a:srgbClr val="C00000"/>
              </a:solidFill>
            </a:endParaRPr>
          </a:p>
        </p:txBody>
      </p:sp>
      <p:sp>
        <p:nvSpPr>
          <p:cNvPr id="52" name="Textfeld 51"/>
          <p:cNvSpPr txBox="1"/>
          <p:nvPr/>
        </p:nvSpPr>
        <p:spPr>
          <a:xfrm>
            <a:off x="7742230" y="3077095"/>
            <a:ext cx="5180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0070C0"/>
                </a:solidFill>
              </a:rPr>
              <a:t>H=0</a:t>
            </a:r>
            <a:endParaRPr lang="de-DE" sz="1400" dirty="0">
              <a:solidFill>
                <a:srgbClr val="0070C0"/>
              </a:solidFill>
            </a:endParaRPr>
          </a:p>
        </p:txBody>
      </p:sp>
      <p:sp>
        <p:nvSpPr>
          <p:cNvPr id="53" name="Textfeld 52"/>
          <p:cNvSpPr txBox="1"/>
          <p:nvPr/>
        </p:nvSpPr>
        <p:spPr>
          <a:xfrm>
            <a:off x="7740352" y="3373251"/>
            <a:ext cx="5084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C00000"/>
                </a:solidFill>
              </a:rPr>
              <a:t>E=0</a:t>
            </a:r>
            <a:endParaRPr lang="de-DE" sz="1400" dirty="0">
              <a:solidFill>
                <a:srgbClr val="C00000"/>
              </a:solidFill>
            </a:endParaRPr>
          </a:p>
        </p:txBody>
      </p:sp>
      <p:pic>
        <p:nvPicPr>
          <p:cNvPr id="37" name="Grafik 3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058" y="2717167"/>
            <a:ext cx="554667" cy="247467"/>
          </a:xfrm>
          <a:prstGeom prst="rect">
            <a:avLst/>
          </a:prstGeom>
        </p:spPr>
      </p:pic>
      <p:grpSp>
        <p:nvGrpSpPr>
          <p:cNvPr id="38" name="Gruppieren 37"/>
          <p:cNvGrpSpPr/>
          <p:nvPr/>
        </p:nvGrpSpPr>
        <p:grpSpPr>
          <a:xfrm>
            <a:off x="1850750" y="2600908"/>
            <a:ext cx="284052" cy="307777"/>
            <a:chOff x="1850750" y="2600908"/>
            <a:chExt cx="284052" cy="307777"/>
          </a:xfrm>
        </p:grpSpPr>
        <p:sp>
          <p:nvSpPr>
            <p:cNvPr id="45" name="Ellipse 44"/>
            <p:cNvSpPr/>
            <p:nvPr/>
          </p:nvSpPr>
          <p:spPr>
            <a:xfrm>
              <a:off x="1871728" y="2631533"/>
              <a:ext cx="252000" cy="2520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6" name="Textfeld 45"/>
            <p:cNvSpPr txBox="1"/>
            <p:nvPr/>
          </p:nvSpPr>
          <p:spPr>
            <a:xfrm>
              <a:off x="1850750" y="2600908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 smtClean="0"/>
                <a:t>1</a:t>
              </a:r>
              <a:endParaRPr lang="de-DE" sz="1400" dirty="0"/>
            </a:p>
          </p:txBody>
        </p:sp>
      </p:grpSp>
      <p:grpSp>
        <p:nvGrpSpPr>
          <p:cNvPr id="49" name="Gruppieren 48"/>
          <p:cNvGrpSpPr/>
          <p:nvPr/>
        </p:nvGrpSpPr>
        <p:grpSpPr>
          <a:xfrm>
            <a:off x="919439" y="2600908"/>
            <a:ext cx="284052" cy="307777"/>
            <a:chOff x="919439" y="2600908"/>
            <a:chExt cx="284052" cy="307777"/>
          </a:xfrm>
        </p:grpSpPr>
        <p:sp>
          <p:nvSpPr>
            <p:cNvPr id="51" name="Textfeld 50"/>
            <p:cNvSpPr txBox="1"/>
            <p:nvPr/>
          </p:nvSpPr>
          <p:spPr>
            <a:xfrm>
              <a:off x="919439" y="2600908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/>
                <a:t>0</a:t>
              </a:r>
            </a:p>
          </p:txBody>
        </p:sp>
        <p:sp>
          <p:nvSpPr>
            <p:cNvPr id="54" name="Ellipse 53"/>
            <p:cNvSpPr/>
            <p:nvPr/>
          </p:nvSpPr>
          <p:spPr>
            <a:xfrm>
              <a:off x="930245" y="2631533"/>
              <a:ext cx="252000" cy="2520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61" name="Grafik 6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22" y="3252292"/>
            <a:ext cx="1097143" cy="508343"/>
          </a:xfrm>
          <a:prstGeom prst="rect">
            <a:avLst/>
          </a:prstGeom>
        </p:spPr>
      </p:pic>
      <p:pic>
        <p:nvPicPr>
          <p:cNvPr id="62" name="Grafik 6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436" y="2355559"/>
            <a:ext cx="1039848" cy="204800"/>
          </a:xfrm>
          <a:prstGeom prst="rect">
            <a:avLst/>
          </a:prstGeom>
        </p:spPr>
      </p:pic>
      <p:pic>
        <p:nvPicPr>
          <p:cNvPr id="64" name="Grafik 6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824" y="2287630"/>
            <a:ext cx="886248" cy="247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182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3239852" y="2600908"/>
            <a:ext cx="1080000" cy="2520000"/>
          </a:xfrm>
          <a:prstGeom prst="rect">
            <a:avLst/>
          </a:prstGeom>
          <a:pattFill prst="pct5">
            <a:fgClr>
              <a:schemeClr val="bg1">
                <a:lumMod val="7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/>
          <p:nvPr/>
        </p:nvSpPr>
        <p:spPr>
          <a:xfrm>
            <a:off x="4337941" y="2600908"/>
            <a:ext cx="3348000" cy="2520000"/>
          </a:xfrm>
          <a:prstGeom prst="rect">
            <a:avLst/>
          </a:prstGeom>
          <a:pattFill prst="wdUp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/>
        </p:nvSpPr>
        <p:spPr>
          <a:xfrm>
            <a:off x="1799692" y="2600908"/>
            <a:ext cx="1440157" cy="2520000"/>
          </a:xfrm>
          <a:prstGeom prst="rect">
            <a:avLst/>
          </a:prstGeom>
          <a:pattFill prst="wdUp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Theoretical Fundamentals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Analytic Solution for Fields in a </a:t>
            </a:r>
            <a:r>
              <a:rPr lang="en-US" dirty="0" smtClean="0"/>
              <a:t>Layered Structure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9C9586-58E4-4FC0-AB55-F3088F3AED5E}" type="slidenum">
              <a:rPr lang="de-DE" smtClean="0"/>
              <a:pPr/>
              <a:t>16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TU Darmstadt  |  Institute for Accelerator Science and Electromagnetic Fields (TEMF)  |  Wolfgang Ackermann</a:t>
            </a:r>
            <a:endParaRPr lang="en-US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2BBA6BE-FE46-4EB6-B244-78282FA78C29}" type="datetime1">
              <a:rPr lang="en-US" smtClean="0"/>
              <a:t>11/26/2024</a:t>
            </a:fld>
            <a:endParaRPr lang="de-DE" dirty="0"/>
          </a:p>
        </p:txBody>
      </p:sp>
      <p:grpSp>
        <p:nvGrpSpPr>
          <p:cNvPr id="10" name="Gruppieren 9"/>
          <p:cNvGrpSpPr/>
          <p:nvPr/>
        </p:nvGrpSpPr>
        <p:grpSpPr>
          <a:xfrm>
            <a:off x="791580" y="2418243"/>
            <a:ext cx="7200000" cy="2880000"/>
            <a:chOff x="791580" y="2958303"/>
            <a:chExt cx="7200000" cy="2880000"/>
          </a:xfrm>
        </p:grpSpPr>
        <p:cxnSp>
          <p:nvCxnSpPr>
            <p:cNvPr id="8" name="Gerade Verbindung mit Pfeil 7"/>
            <p:cNvCxnSpPr/>
            <p:nvPr/>
          </p:nvCxnSpPr>
          <p:spPr>
            <a:xfrm flipV="1">
              <a:off x="791580" y="4380303"/>
              <a:ext cx="72000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Gerade Verbindung mit Pfeil 8"/>
            <p:cNvCxnSpPr/>
            <p:nvPr/>
          </p:nvCxnSpPr>
          <p:spPr>
            <a:xfrm rot="16200000" flipV="1">
              <a:off x="323692" y="4398303"/>
              <a:ext cx="28800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feld 13"/>
          <p:cNvSpPr txBox="1"/>
          <p:nvPr/>
        </p:nvSpPr>
        <p:spPr>
          <a:xfrm>
            <a:off x="2098822" y="4822999"/>
            <a:ext cx="8418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Niobium</a:t>
            </a:r>
            <a:endParaRPr lang="de-DE" sz="1400" dirty="0"/>
          </a:p>
        </p:txBody>
      </p:sp>
      <p:sp>
        <p:nvSpPr>
          <p:cNvPr id="15" name="Textfeld 14"/>
          <p:cNvSpPr txBox="1"/>
          <p:nvPr/>
        </p:nvSpPr>
        <p:spPr>
          <a:xfrm>
            <a:off x="5311175" y="4822999"/>
            <a:ext cx="12410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err="1" smtClean="0"/>
              <a:t>Bulk</a:t>
            </a:r>
            <a:r>
              <a:rPr lang="de-DE" sz="1400" dirty="0" smtClean="0"/>
              <a:t> Niobium</a:t>
            </a:r>
            <a:endParaRPr lang="de-DE" sz="1400" dirty="0"/>
          </a:p>
        </p:txBody>
      </p:sp>
      <p:sp>
        <p:nvSpPr>
          <p:cNvPr id="16" name="Textfeld 15"/>
          <p:cNvSpPr txBox="1"/>
          <p:nvPr/>
        </p:nvSpPr>
        <p:spPr>
          <a:xfrm>
            <a:off x="3344477" y="4822999"/>
            <a:ext cx="8707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err="1" smtClean="0"/>
              <a:t>Insulator</a:t>
            </a:r>
            <a:endParaRPr lang="de-DE" sz="1400" dirty="0"/>
          </a:p>
        </p:txBody>
      </p:sp>
      <p:sp>
        <p:nvSpPr>
          <p:cNvPr id="17" name="Textfeld 16"/>
          <p:cNvSpPr txBox="1"/>
          <p:nvPr/>
        </p:nvSpPr>
        <p:spPr>
          <a:xfrm>
            <a:off x="7737269" y="385175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z</a:t>
            </a:r>
            <a:endParaRPr lang="de-DE" dirty="0"/>
          </a:p>
        </p:txBody>
      </p:sp>
      <p:sp>
        <p:nvSpPr>
          <p:cNvPr id="18" name="Textfeld 17"/>
          <p:cNvSpPr txBox="1"/>
          <p:nvPr/>
        </p:nvSpPr>
        <p:spPr>
          <a:xfrm>
            <a:off x="1450782" y="234888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x</a:t>
            </a:r>
            <a:endParaRPr lang="de-DE" dirty="0"/>
          </a:p>
        </p:txBody>
      </p:sp>
      <p:sp>
        <p:nvSpPr>
          <p:cNvPr id="19" name="Textfeld 18"/>
          <p:cNvSpPr txBox="1"/>
          <p:nvPr/>
        </p:nvSpPr>
        <p:spPr>
          <a:xfrm>
            <a:off x="1450782" y="385175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0</a:t>
            </a:r>
            <a:endParaRPr lang="de-DE" dirty="0"/>
          </a:p>
        </p:txBody>
      </p:sp>
      <p:sp>
        <p:nvSpPr>
          <p:cNvPr id="28" name="Textfeld 27"/>
          <p:cNvSpPr txBox="1"/>
          <p:nvPr/>
        </p:nvSpPr>
        <p:spPr>
          <a:xfrm>
            <a:off x="431541" y="5445224"/>
            <a:ext cx="79568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err="1" smtClean="0"/>
              <a:t>Unknowns</a:t>
            </a:r>
            <a:r>
              <a:rPr lang="de-DE" sz="1400" dirty="0" smtClean="0"/>
              <a:t>:                    2               +         2          +                             2                                        = 6</a:t>
            </a:r>
            <a:br>
              <a:rPr lang="de-DE" sz="1400" dirty="0" smtClean="0"/>
            </a:br>
            <a:endParaRPr lang="de-DE" sz="1400" dirty="0" smtClean="0"/>
          </a:p>
          <a:p>
            <a:r>
              <a:rPr lang="de-DE" sz="1400" dirty="0" err="1" smtClean="0"/>
              <a:t>Conditions</a:t>
            </a:r>
            <a:r>
              <a:rPr lang="de-DE" sz="1400" dirty="0" smtClean="0"/>
              <a:t> H:    1           +              1          +        1                              +                                  1    = 4</a:t>
            </a:r>
          </a:p>
          <a:p>
            <a:r>
              <a:rPr lang="de-DE" sz="1400" dirty="0" err="1" smtClean="0"/>
              <a:t>Conditions</a:t>
            </a:r>
            <a:r>
              <a:rPr lang="de-DE" sz="1400" dirty="0" smtClean="0"/>
              <a:t> E:    0           +              1          +        1                              +                                  0    = 2</a:t>
            </a:r>
            <a:endParaRPr lang="de-DE" sz="1400" dirty="0"/>
          </a:p>
        </p:txBody>
      </p:sp>
      <p:sp>
        <p:nvSpPr>
          <p:cNvPr id="29" name="Ellipse 28"/>
          <p:cNvSpPr/>
          <p:nvPr/>
        </p:nvSpPr>
        <p:spPr>
          <a:xfrm>
            <a:off x="7603593" y="3176984"/>
            <a:ext cx="108012" cy="108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Ellipse 29"/>
          <p:cNvSpPr/>
          <p:nvPr/>
        </p:nvSpPr>
        <p:spPr>
          <a:xfrm>
            <a:off x="4283968" y="3176984"/>
            <a:ext cx="108012" cy="108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Ellipse 30"/>
          <p:cNvSpPr/>
          <p:nvPr/>
        </p:nvSpPr>
        <p:spPr>
          <a:xfrm>
            <a:off x="3178602" y="3176984"/>
            <a:ext cx="108012" cy="108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Textfeld 32"/>
          <p:cNvSpPr txBox="1"/>
          <p:nvPr/>
        </p:nvSpPr>
        <p:spPr>
          <a:xfrm>
            <a:off x="3056370" y="3828039"/>
            <a:ext cx="341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z</a:t>
            </a:r>
            <a:r>
              <a:rPr lang="de-DE" sz="1400" baseline="-25000" dirty="0" smtClean="0"/>
              <a:t>1</a:t>
            </a:r>
            <a:endParaRPr lang="de-DE" sz="1400" baseline="-25000" dirty="0"/>
          </a:p>
        </p:txBody>
      </p:sp>
      <p:sp>
        <p:nvSpPr>
          <p:cNvPr id="34" name="Textfeld 33"/>
          <p:cNvSpPr txBox="1"/>
          <p:nvPr/>
        </p:nvSpPr>
        <p:spPr>
          <a:xfrm>
            <a:off x="4200300" y="3799892"/>
            <a:ext cx="341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z</a:t>
            </a:r>
            <a:r>
              <a:rPr lang="de-DE" sz="1400" baseline="-25000" dirty="0" smtClean="0"/>
              <a:t>2</a:t>
            </a:r>
            <a:endParaRPr lang="de-DE" sz="1400" baseline="-25000" dirty="0"/>
          </a:p>
        </p:txBody>
      </p:sp>
      <p:sp>
        <p:nvSpPr>
          <p:cNvPr id="36" name="Ellipse 35"/>
          <p:cNvSpPr/>
          <p:nvPr/>
        </p:nvSpPr>
        <p:spPr>
          <a:xfrm>
            <a:off x="7601715" y="3473140"/>
            <a:ext cx="108012" cy="108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Ellipse 36"/>
          <p:cNvSpPr/>
          <p:nvPr/>
        </p:nvSpPr>
        <p:spPr>
          <a:xfrm>
            <a:off x="4282090" y="3473140"/>
            <a:ext cx="108012" cy="108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Ellipse 37"/>
          <p:cNvSpPr/>
          <p:nvPr/>
        </p:nvSpPr>
        <p:spPr>
          <a:xfrm>
            <a:off x="3176724" y="3473140"/>
            <a:ext cx="108012" cy="108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5" name="Textfeld 44"/>
          <p:cNvSpPr txBox="1"/>
          <p:nvPr/>
        </p:nvSpPr>
        <p:spPr>
          <a:xfrm>
            <a:off x="1970626" y="4041068"/>
            <a:ext cx="11047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200" dirty="0" smtClean="0">
                <a:solidFill>
                  <a:schemeClr val="bg1">
                    <a:lumMod val="50000"/>
                  </a:schemeClr>
                </a:solidFill>
              </a:rPr>
              <a:t>Maxwell</a:t>
            </a:r>
            <a:br>
              <a:rPr lang="de-DE" sz="12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de-DE" sz="1200" dirty="0" smtClean="0">
                <a:solidFill>
                  <a:schemeClr val="bg1">
                    <a:lumMod val="50000"/>
                  </a:schemeClr>
                </a:solidFill>
              </a:rPr>
              <a:t>+</a:t>
            </a:r>
            <a:br>
              <a:rPr lang="de-DE" sz="12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de-DE" sz="1200" dirty="0" smtClean="0">
                <a:solidFill>
                  <a:schemeClr val="bg1">
                    <a:lumMod val="50000"/>
                  </a:schemeClr>
                </a:solidFill>
              </a:rPr>
              <a:t>2 Fluid Model</a:t>
            </a:r>
            <a:endParaRPr lang="de-DE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7" name="Textfeld 46"/>
          <p:cNvSpPr txBox="1"/>
          <p:nvPr/>
        </p:nvSpPr>
        <p:spPr>
          <a:xfrm>
            <a:off x="3303599" y="4041068"/>
            <a:ext cx="9525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200" dirty="0" smtClean="0">
                <a:solidFill>
                  <a:schemeClr val="bg1">
                    <a:lumMod val="50000"/>
                  </a:schemeClr>
                </a:solidFill>
              </a:rPr>
              <a:t>Maxwell</a:t>
            </a:r>
            <a:br>
              <a:rPr lang="de-DE" sz="12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de-DE" sz="1200" dirty="0" smtClean="0">
                <a:solidFill>
                  <a:schemeClr val="bg1">
                    <a:lumMod val="50000"/>
                  </a:schemeClr>
                </a:solidFill>
              </a:rPr>
              <a:t>+</a:t>
            </a:r>
            <a:br>
              <a:rPr lang="de-DE" sz="12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de-DE" sz="1200" dirty="0" err="1" smtClean="0">
                <a:solidFill>
                  <a:schemeClr val="bg1">
                    <a:lumMod val="50000"/>
                  </a:schemeClr>
                </a:solidFill>
              </a:rPr>
              <a:t>Ohm‘s</a:t>
            </a:r>
            <a:r>
              <a:rPr lang="de-DE" sz="1200" dirty="0" smtClean="0">
                <a:solidFill>
                  <a:schemeClr val="bg1">
                    <a:lumMod val="50000"/>
                  </a:schemeClr>
                </a:solidFill>
              </a:rPr>
              <a:t> Law</a:t>
            </a:r>
            <a:endParaRPr lang="de-DE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8" name="Textfeld 47"/>
          <p:cNvSpPr txBox="1"/>
          <p:nvPr/>
        </p:nvSpPr>
        <p:spPr>
          <a:xfrm>
            <a:off x="827584" y="4822999"/>
            <a:ext cx="8285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err="1" smtClean="0"/>
              <a:t>Vacuum</a:t>
            </a:r>
            <a:endParaRPr lang="de-DE" sz="1400" dirty="0"/>
          </a:p>
        </p:txBody>
      </p:sp>
      <p:graphicFrame>
        <p:nvGraphicFramePr>
          <p:cNvPr id="50" name="Objek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4542835"/>
              </p:ext>
            </p:extLst>
          </p:nvPr>
        </p:nvGraphicFramePr>
        <p:xfrm>
          <a:off x="7573156" y="3888668"/>
          <a:ext cx="203200" cy="15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45" name="Equation" r:id="rId7" imgW="203040" imgH="152280" progId="Equation.DSMT4">
                  <p:embed/>
                </p:oleObj>
              </mc:Choice>
              <mc:Fallback>
                <p:oleObj name="Equation" r:id="rId7" imgW="203040" imgH="152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573156" y="3888668"/>
                        <a:ext cx="203200" cy="152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2" name="Gerader Verbinder 41"/>
          <p:cNvCxnSpPr/>
          <p:nvPr/>
        </p:nvCxnSpPr>
        <p:spPr>
          <a:xfrm>
            <a:off x="1763688" y="2600908"/>
            <a:ext cx="0" cy="25200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Ellipse 31"/>
          <p:cNvSpPr/>
          <p:nvPr/>
        </p:nvSpPr>
        <p:spPr>
          <a:xfrm>
            <a:off x="1720505" y="3176984"/>
            <a:ext cx="108012" cy="108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Ellipse 38"/>
          <p:cNvSpPr/>
          <p:nvPr/>
        </p:nvSpPr>
        <p:spPr>
          <a:xfrm>
            <a:off x="1718627" y="3473140"/>
            <a:ext cx="108012" cy="108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1" name="Textfeld 50"/>
          <p:cNvSpPr txBox="1"/>
          <p:nvPr/>
        </p:nvSpPr>
        <p:spPr>
          <a:xfrm>
            <a:off x="5456141" y="4041068"/>
            <a:ext cx="11047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200" dirty="0" smtClean="0">
                <a:solidFill>
                  <a:schemeClr val="bg1">
                    <a:lumMod val="50000"/>
                  </a:schemeClr>
                </a:solidFill>
              </a:rPr>
              <a:t>Maxwell</a:t>
            </a:r>
            <a:br>
              <a:rPr lang="de-DE" sz="12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de-DE" sz="1200" dirty="0" smtClean="0">
                <a:solidFill>
                  <a:schemeClr val="bg1">
                    <a:lumMod val="50000"/>
                  </a:schemeClr>
                </a:solidFill>
              </a:rPr>
              <a:t>+</a:t>
            </a:r>
            <a:br>
              <a:rPr lang="de-DE" sz="12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de-DE" sz="1200" dirty="0" smtClean="0">
                <a:solidFill>
                  <a:schemeClr val="bg1">
                    <a:lumMod val="50000"/>
                  </a:schemeClr>
                </a:solidFill>
              </a:rPr>
              <a:t>2 Fluid Model</a:t>
            </a:r>
            <a:endParaRPr lang="de-DE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2" name="Textfeld 51"/>
          <p:cNvSpPr txBox="1"/>
          <p:nvPr/>
        </p:nvSpPr>
        <p:spPr>
          <a:xfrm>
            <a:off x="7742230" y="3077095"/>
            <a:ext cx="5180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0070C0"/>
                </a:solidFill>
              </a:rPr>
              <a:t>H=0</a:t>
            </a:r>
            <a:endParaRPr lang="de-DE" sz="1400" dirty="0">
              <a:solidFill>
                <a:srgbClr val="0070C0"/>
              </a:solidFill>
            </a:endParaRPr>
          </a:p>
        </p:txBody>
      </p:sp>
      <p:sp>
        <p:nvSpPr>
          <p:cNvPr id="53" name="Textfeld 52"/>
          <p:cNvSpPr txBox="1"/>
          <p:nvPr/>
        </p:nvSpPr>
        <p:spPr>
          <a:xfrm>
            <a:off x="7740352" y="3373251"/>
            <a:ext cx="5084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C00000"/>
                </a:solidFill>
              </a:rPr>
              <a:t>E=0</a:t>
            </a:r>
            <a:endParaRPr lang="de-DE" sz="1400" dirty="0">
              <a:solidFill>
                <a:srgbClr val="C00000"/>
              </a:solidFill>
            </a:endParaRPr>
          </a:p>
        </p:txBody>
      </p:sp>
      <p:pic>
        <p:nvPicPr>
          <p:cNvPr id="54" name="Grafik 5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058" y="2717167"/>
            <a:ext cx="554667" cy="247467"/>
          </a:xfrm>
          <a:prstGeom prst="rect">
            <a:avLst/>
          </a:prstGeom>
        </p:spPr>
      </p:pic>
      <p:grpSp>
        <p:nvGrpSpPr>
          <p:cNvPr id="55" name="Gruppieren 54"/>
          <p:cNvGrpSpPr/>
          <p:nvPr/>
        </p:nvGrpSpPr>
        <p:grpSpPr>
          <a:xfrm>
            <a:off x="1850750" y="2600908"/>
            <a:ext cx="284052" cy="307777"/>
            <a:chOff x="1850750" y="2600908"/>
            <a:chExt cx="284052" cy="307777"/>
          </a:xfrm>
        </p:grpSpPr>
        <p:sp>
          <p:nvSpPr>
            <p:cNvPr id="56" name="Ellipse 55"/>
            <p:cNvSpPr/>
            <p:nvPr/>
          </p:nvSpPr>
          <p:spPr>
            <a:xfrm>
              <a:off x="1871728" y="2631533"/>
              <a:ext cx="252000" cy="2520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7" name="Textfeld 56"/>
            <p:cNvSpPr txBox="1"/>
            <p:nvPr/>
          </p:nvSpPr>
          <p:spPr>
            <a:xfrm>
              <a:off x="1850750" y="2600908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 smtClean="0"/>
                <a:t>1</a:t>
              </a:r>
              <a:endParaRPr lang="de-DE" sz="1400" dirty="0"/>
            </a:p>
          </p:txBody>
        </p:sp>
      </p:grpSp>
      <p:grpSp>
        <p:nvGrpSpPr>
          <p:cNvPr id="61" name="Gruppieren 60"/>
          <p:cNvGrpSpPr/>
          <p:nvPr/>
        </p:nvGrpSpPr>
        <p:grpSpPr>
          <a:xfrm>
            <a:off x="4374444" y="2600908"/>
            <a:ext cx="284052" cy="307777"/>
            <a:chOff x="1850750" y="2600908"/>
            <a:chExt cx="284052" cy="307777"/>
          </a:xfrm>
        </p:grpSpPr>
        <p:sp>
          <p:nvSpPr>
            <p:cNvPr id="62" name="Ellipse 61"/>
            <p:cNvSpPr/>
            <p:nvPr/>
          </p:nvSpPr>
          <p:spPr>
            <a:xfrm>
              <a:off x="1871728" y="2631533"/>
              <a:ext cx="252000" cy="2520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3" name="Textfeld 62"/>
            <p:cNvSpPr txBox="1"/>
            <p:nvPr/>
          </p:nvSpPr>
          <p:spPr>
            <a:xfrm>
              <a:off x="1850750" y="2600908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/>
                <a:t>3</a:t>
              </a:r>
            </a:p>
          </p:txBody>
        </p:sp>
      </p:grpSp>
      <p:grpSp>
        <p:nvGrpSpPr>
          <p:cNvPr id="64" name="Gruppieren 63"/>
          <p:cNvGrpSpPr/>
          <p:nvPr/>
        </p:nvGrpSpPr>
        <p:grpSpPr>
          <a:xfrm>
            <a:off x="919439" y="2600908"/>
            <a:ext cx="284052" cy="307777"/>
            <a:chOff x="919439" y="2600908"/>
            <a:chExt cx="284052" cy="307777"/>
          </a:xfrm>
        </p:grpSpPr>
        <p:sp>
          <p:nvSpPr>
            <p:cNvPr id="65" name="Textfeld 64"/>
            <p:cNvSpPr txBox="1"/>
            <p:nvPr/>
          </p:nvSpPr>
          <p:spPr>
            <a:xfrm>
              <a:off x="919439" y="2600908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/>
                <a:t>0</a:t>
              </a:r>
            </a:p>
          </p:txBody>
        </p:sp>
        <p:sp>
          <p:nvSpPr>
            <p:cNvPr id="66" name="Ellipse 65"/>
            <p:cNvSpPr/>
            <p:nvPr/>
          </p:nvSpPr>
          <p:spPr>
            <a:xfrm>
              <a:off x="930245" y="2631533"/>
              <a:ext cx="252000" cy="2520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70" name="Gruppieren 69"/>
          <p:cNvGrpSpPr/>
          <p:nvPr/>
        </p:nvGrpSpPr>
        <p:grpSpPr>
          <a:xfrm>
            <a:off x="3330328" y="2601030"/>
            <a:ext cx="284052" cy="307777"/>
            <a:chOff x="1856129" y="2600908"/>
            <a:chExt cx="284052" cy="307777"/>
          </a:xfrm>
        </p:grpSpPr>
        <p:sp>
          <p:nvSpPr>
            <p:cNvPr id="71" name="Ellipse 70"/>
            <p:cNvSpPr/>
            <p:nvPr/>
          </p:nvSpPr>
          <p:spPr>
            <a:xfrm>
              <a:off x="1871728" y="2631533"/>
              <a:ext cx="252000" cy="2520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2" name="Textfeld 71"/>
            <p:cNvSpPr txBox="1"/>
            <p:nvPr/>
          </p:nvSpPr>
          <p:spPr>
            <a:xfrm>
              <a:off x="1856129" y="2600908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 smtClean="0"/>
                <a:t>2</a:t>
              </a:r>
              <a:endParaRPr lang="de-DE" sz="1400" dirty="0"/>
            </a:p>
          </p:txBody>
        </p:sp>
      </p:grpSp>
      <p:sp>
        <p:nvSpPr>
          <p:cNvPr id="59" name="Textfeld 58"/>
          <p:cNvSpPr txBox="1"/>
          <p:nvPr/>
        </p:nvSpPr>
        <p:spPr>
          <a:xfrm>
            <a:off x="1245597" y="3077095"/>
            <a:ext cx="5180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0070C0"/>
                </a:solidFill>
              </a:rPr>
              <a:t>H=1</a:t>
            </a:r>
            <a:endParaRPr lang="de-DE" sz="1400" dirty="0">
              <a:solidFill>
                <a:srgbClr val="0070C0"/>
              </a:solidFill>
            </a:endParaRPr>
          </a:p>
        </p:txBody>
      </p:sp>
      <p:sp>
        <p:nvSpPr>
          <p:cNvPr id="60" name="Textfeld 59"/>
          <p:cNvSpPr txBox="1"/>
          <p:nvPr/>
        </p:nvSpPr>
        <p:spPr>
          <a:xfrm>
            <a:off x="1243719" y="3373251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C00000"/>
                </a:solidFill>
              </a:rPr>
              <a:t>E</a:t>
            </a:r>
            <a:endParaRPr lang="de-DE" sz="1400" dirty="0">
              <a:solidFill>
                <a:srgbClr val="C00000"/>
              </a:solidFill>
            </a:endParaRPr>
          </a:p>
        </p:txBody>
      </p:sp>
      <p:pic>
        <p:nvPicPr>
          <p:cNvPr id="67" name="Grafik 6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22" y="3252292"/>
            <a:ext cx="1097143" cy="508343"/>
          </a:xfrm>
          <a:prstGeom prst="rect">
            <a:avLst/>
          </a:prstGeom>
        </p:spPr>
      </p:pic>
      <p:pic>
        <p:nvPicPr>
          <p:cNvPr id="68" name="Grafik 6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436" y="2355559"/>
            <a:ext cx="1039848" cy="204800"/>
          </a:xfrm>
          <a:prstGeom prst="rect">
            <a:avLst/>
          </a:prstGeom>
        </p:spPr>
      </p:pic>
      <p:pic>
        <p:nvPicPr>
          <p:cNvPr id="69" name="Grafik 6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824" y="2287630"/>
            <a:ext cx="886248" cy="247467"/>
          </a:xfrm>
          <a:prstGeom prst="rect">
            <a:avLst/>
          </a:prstGeom>
        </p:spPr>
      </p:pic>
      <p:grpSp>
        <p:nvGrpSpPr>
          <p:cNvPr id="58" name="Gruppieren 57"/>
          <p:cNvGrpSpPr/>
          <p:nvPr/>
        </p:nvGrpSpPr>
        <p:grpSpPr>
          <a:xfrm>
            <a:off x="1480574" y="3032956"/>
            <a:ext cx="3919518" cy="1112561"/>
            <a:chOff x="1367708" y="3032956"/>
            <a:chExt cx="3919518" cy="1112561"/>
          </a:xfrm>
        </p:grpSpPr>
        <p:cxnSp>
          <p:nvCxnSpPr>
            <p:cNvPr id="73" name="Gerader Verbinder 72"/>
            <p:cNvCxnSpPr>
              <a:endCxn id="74" idx="1"/>
            </p:cNvCxnSpPr>
            <p:nvPr/>
          </p:nvCxnSpPr>
          <p:spPr>
            <a:xfrm>
              <a:off x="1814252" y="3681028"/>
              <a:ext cx="271209" cy="325990"/>
            </a:xfrm>
            <a:prstGeom prst="line">
              <a:avLst/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feld 73"/>
            <p:cNvSpPr txBox="1"/>
            <p:nvPr/>
          </p:nvSpPr>
          <p:spPr>
            <a:xfrm>
              <a:off x="2085461" y="3868518"/>
              <a:ext cx="3201765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36000" tIns="0" rIns="36000" bIns="0" rtlCol="0">
              <a:spAutoFit/>
            </a:bodyPr>
            <a:lstStyle/>
            <a:p>
              <a:r>
                <a:rPr lang="de-DE" dirty="0" err="1" smtClean="0">
                  <a:solidFill>
                    <a:srgbClr val="00B050"/>
                  </a:solidFill>
                </a:rPr>
                <a:t>Leontovich</a:t>
              </a:r>
              <a:r>
                <a:rPr lang="de-DE" dirty="0" smtClean="0">
                  <a:solidFill>
                    <a:srgbClr val="00B050"/>
                  </a:solidFill>
                </a:rPr>
                <a:t> </a:t>
              </a:r>
              <a:r>
                <a:rPr lang="de-DE" dirty="0" err="1" smtClean="0">
                  <a:solidFill>
                    <a:srgbClr val="00B050"/>
                  </a:solidFill>
                </a:rPr>
                <a:t>boundary</a:t>
              </a:r>
              <a:r>
                <a:rPr lang="de-DE" dirty="0" smtClean="0">
                  <a:solidFill>
                    <a:srgbClr val="00B050"/>
                  </a:solidFill>
                </a:rPr>
                <a:t> </a:t>
              </a:r>
              <a:r>
                <a:rPr lang="de-DE" dirty="0" err="1" smtClean="0">
                  <a:solidFill>
                    <a:srgbClr val="00B050"/>
                  </a:solidFill>
                </a:rPr>
                <a:t>condition</a:t>
              </a:r>
              <a:endParaRPr lang="de-DE" dirty="0">
                <a:solidFill>
                  <a:srgbClr val="00B050"/>
                </a:solidFill>
              </a:endParaRPr>
            </a:p>
          </p:txBody>
        </p:sp>
        <p:sp>
          <p:nvSpPr>
            <p:cNvPr id="75" name="Ellipse 74"/>
            <p:cNvSpPr/>
            <p:nvPr/>
          </p:nvSpPr>
          <p:spPr>
            <a:xfrm>
              <a:off x="1367708" y="3032956"/>
              <a:ext cx="576000" cy="684000"/>
            </a:xfrm>
            <a:prstGeom prst="ellipse">
              <a:avLst/>
            </a:prstGeom>
            <a:noFill/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1133272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Theoretical Fundamentals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Superconducting</a:t>
            </a:r>
            <a:r>
              <a:rPr lang="de-DE" dirty="0" smtClean="0"/>
              <a:t> Resonators</a:t>
            </a:r>
          </a:p>
          <a:p>
            <a:pPr lvl="1"/>
            <a:r>
              <a:rPr lang="de-DE" dirty="0" smtClean="0"/>
              <a:t>James Clerk Maxwell</a:t>
            </a:r>
          </a:p>
          <a:p>
            <a:pPr lvl="1"/>
            <a:endParaRPr lang="de-DE" sz="3200" dirty="0"/>
          </a:p>
          <a:p>
            <a:pPr lvl="1"/>
            <a:endParaRPr lang="de-DE" dirty="0" smtClean="0"/>
          </a:p>
          <a:p>
            <a:pPr lvl="1"/>
            <a:endParaRPr lang="de-DE" dirty="0"/>
          </a:p>
          <a:p>
            <a:pPr lvl="1"/>
            <a:endParaRPr lang="de-DE" dirty="0" smtClean="0"/>
          </a:p>
          <a:p>
            <a:pPr marL="180975" lvl="1" indent="0">
              <a:buNone/>
            </a:pPr>
            <a:endParaRPr lang="de-DE" dirty="0" smtClean="0"/>
          </a:p>
          <a:p>
            <a:pPr lvl="1"/>
            <a:r>
              <a:rPr lang="de-DE" dirty="0" err="1"/>
              <a:t>Leontovich</a:t>
            </a:r>
            <a:r>
              <a:rPr lang="de-DE" dirty="0"/>
              <a:t/>
            </a:r>
            <a:br>
              <a:rPr lang="de-DE" dirty="0"/>
            </a:br>
            <a:r>
              <a:rPr lang="de-DE" dirty="0" err="1"/>
              <a:t>Boundary</a:t>
            </a:r>
            <a:r>
              <a:rPr lang="de-DE" dirty="0"/>
              <a:t> </a:t>
            </a:r>
            <a:r>
              <a:rPr lang="de-DE" dirty="0" err="1"/>
              <a:t>Condition</a:t>
            </a:r>
            <a:endParaRPr lang="de-DE" dirty="0"/>
          </a:p>
          <a:p>
            <a:pPr lvl="1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9C9586-58E4-4FC0-AB55-F3088F3AED5E}" type="slidenum">
              <a:rPr lang="de-DE" smtClean="0"/>
              <a:pPr/>
              <a:t>17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TU Darmstadt  |  Institute for Accelerator Science and Electromagnetic Fields (TEMF)  |  Wolfgang Ackermann</a:t>
            </a:r>
            <a:endParaRPr lang="en-US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2BBA6BE-FE46-4EB6-B244-78282FA78C29}" type="datetime1">
              <a:rPr lang="en-US" smtClean="0"/>
              <a:t>11/26/2024</a:t>
            </a:fld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10"/>
          <a:srcRect b="6649"/>
          <a:stretch/>
        </p:blipFill>
        <p:spPr>
          <a:xfrm>
            <a:off x="640296" y="2492896"/>
            <a:ext cx="2095500" cy="2196244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 rot="16200000">
            <a:off x="6708537" y="3773198"/>
            <a:ext cx="42066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chemeClr val="bg1">
                    <a:lumMod val="75000"/>
                  </a:schemeClr>
                </a:solidFill>
              </a:rPr>
              <a:t>https://de.wikipedia.org/wiki/James_Clerk_Maxwell</a:t>
            </a:r>
          </a:p>
        </p:txBody>
      </p:sp>
      <p:pic>
        <p:nvPicPr>
          <p:cNvPr id="30" name="Grafik 2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877" y="3116227"/>
            <a:ext cx="2108195" cy="300282"/>
          </a:xfrm>
          <a:prstGeom prst="rect">
            <a:avLst/>
          </a:prstGeom>
        </p:spPr>
      </p:pic>
      <p:pic>
        <p:nvPicPr>
          <p:cNvPr id="33" name="Grafik 3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148" y="3550994"/>
            <a:ext cx="1821655" cy="303945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857" y="3118005"/>
            <a:ext cx="1065189" cy="299216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3552772"/>
            <a:ext cx="1002705" cy="255840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308" y="3126174"/>
            <a:ext cx="866252" cy="255334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308" y="3553644"/>
            <a:ext cx="916822" cy="306674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226" y="3998955"/>
            <a:ext cx="765974" cy="258137"/>
          </a:xfrm>
          <a:prstGeom prst="rect">
            <a:avLst/>
          </a:prstGeom>
        </p:spPr>
      </p:pic>
      <p:sp>
        <p:nvSpPr>
          <p:cNvPr id="14" name="Textfeld 13"/>
          <p:cNvSpPr txBox="1"/>
          <p:nvPr/>
        </p:nvSpPr>
        <p:spPr>
          <a:xfrm>
            <a:off x="5292363" y="5175334"/>
            <a:ext cx="32111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Incorporation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SIBC</a:t>
            </a:r>
            <a:br>
              <a:rPr lang="de-DE" dirty="0" smtClean="0"/>
            </a:br>
            <a:r>
              <a:rPr lang="de-DE" dirty="0" err="1" smtClean="0"/>
              <a:t>into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finite </a:t>
            </a:r>
            <a:r>
              <a:rPr lang="de-DE" dirty="0" err="1" smtClean="0"/>
              <a:t>element</a:t>
            </a:r>
            <a:r>
              <a:rPr lang="de-DE" dirty="0" smtClean="0"/>
              <a:t> </a:t>
            </a:r>
            <a:r>
              <a:rPr lang="de-DE" dirty="0" err="1" smtClean="0"/>
              <a:t>method</a:t>
            </a:r>
            <a:endParaRPr lang="de-DE" dirty="0"/>
          </a:p>
        </p:txBody>
      </p:sp>
      <p:sp>
        <p:nvSpPr>
          <p:cNvPr id="15" name="Pfeil nach rechts 14"/>
          <p:cNvSpPr/>
          <p:nvPr/>
        </p:nvSpPr>
        <p:spPr>
          <a:xfrm>
            <a:off x="4572283" y="5264499"/>
            <a:ext cx="576000" cy="46800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9" name="Grafik 18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11" y="5827986"/>
            <a:ext cx="2644653" cy="517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744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Theoretical Fundamentals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Determination of the Electromagnetic Field</a:t>
            </a:r>
          </a:p>
          <a:p>
            <a:pPr lvl="1"/>
            <a:r>
              <a:rPr lang="en-US" dirty="0" smtClean="0"/>
              <a:t>Finite Element Method</a:t>
            </a:r>
          </a:p>
          <a:p>
            <a:pPr lvl="1"/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9C9586-58E4-4FC0-AB55-F3088F3AED5E}" type="slidenum">
              <a:rPr lang="de-DE" smtClean="0"/>
              <a:pPr/>
              <a:t>18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TU Darmstadt  |  Institute for Accelerator Science and Electromagnetic Fields (TEMF)  |  Wolfgang Ackermann</a:t>
            </a:r>
            <a:endParaRPr lang="en-US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2BBA6BE-FE46-4EB6-B244-78282FA78C29}" type="datetime1">
              <a:rPr lang="en-US" smtClean="0"/>
              <a:t>11/26/2024</a:t>
            </a:fld>
            <a:endParaRPr lang="de-DE" dirty="0"/>
          </a:p>
        </p:txBody>
      </p:sp>
      <p:pic>
        <p:nvPicPr>
          <p:cNvPr id="30" name="Grafik 2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530" y="3176972"/>
            <a:ext cx="2108195" cy="300282"/>
          </a:xfrm>
          <a:prstGeom prst="rect">
            <a:avLst/>
          </a:prstGeom>
        </p:spPr>
      </p:pic>
      <p:pic>
        <p:nvPicPr>
          <p:cNvPr id="33" name="Grafik 3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530" y="2672916"/>
            <a:ext cx="1821655" cy="303945"/>
          </a:xfrm>
          <a:prstGeom prst="rect">
            <a:avLst/>
          </a:prstGeom>
        </p:spPr>
      </p:pic>
      <p:cxnSp>
        <p:nvCxnSpPr>
          <p:cNvPr id="17" name="Gerade Verbindung mit Pfeil 16"/>
          <p:cNvCxnSpPr/>
          <p:nvPr/>
        </p:nvCxnSpPr>
        <p:spPr>
          <a:xfrm rot="-2700000">
            <a:off x="1623143" y="3335545"/>
            <a:ext cx="4680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feld 17"/>
          <p:cNvSpPr txBox="1"/>
          <p:nvPr/>
        </p:nvSpPr>
        <p:spPr>
          <a:xfrm>
            <a:off x="1998118" y="2960948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solidFill>
                  <a:srgbClr val="C00000"/>
                </a:solidFill>
              </a:rPr>
              <a:t>0</a:t>
            </a:r>
            <a:endParaRPr lang="de-DE" sz="1200" dirty="0">
              <a:solidFill>
                <a:srgbClr val="C00000"/>
              </a:solidFill>
            </a:endParaRPr>
          </a:p>
        </p:txBody>
      </p:sp>
      <p:pic>
        <p:nvPicPr>
          <p:cNvPr id="22" name="Grafik 21" descr="\documentclass{article}&#10;\usepackage{amsmath}&#10;\pagestyle{empty}&#10;\begin{document}&#10;\begin{displaymath}&#10;\textrm{curl}&#10;\left(&#10;\frac{1}{\mu}\,\textrm{curl}\vec{E}&#10;\right)&#10;=\omega^2\,\varepsilon\,\vec{E}&#10;\end{displaymath}&#10;\end{document}" title="IguanaTex Bitmap Display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530" y="3912845"/>
            <a:ext cx="2742580" cy="619108"/>
          </a:xfrm>
          <a:prstGeom prst="rect">
            <a:avLst/>
          </a:prstGeom>
        </p:spPr>
      </p:pic>
      <p:pic>
        <p:nvPicPr>
          <p:cNvPr id="25" name="Grafik 24" descr="\documentclass{article}&#10;\usepackage{amsmath}&#10;\pagestyle{empty}&#10;\begin{document}&#10;\begin{displaymath}&#10;\textrm{curl}&#10;\left(&#10;\frac{1}{\mu_r\,\mu_0}\,\textrm{curl}\vec{E}&#10;\right)&#10;=\omega^2\,\varepsilon_r\,\varepsilon_0\,\vec{E}&#10;\end{displaymath}&#10;\end{document}" title="IguanaTex Bitmap Display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19" y="4768824"/>
            <a:ext cx="3556211" cy="619548"/>
          </a:xfrm>
          <a:prstGeom prst="rect">
            <a:avLst/>
          </a:prstGeom>
        </p:spPr>
      </p:pic>
      <p:pic>
        <p:nvPicPr>
          <p:cNvPr id="31" name="Grafik 30" descr="\documentclass{article}&#10;\usepackage{amsmath}&#10;\pagestyle{empty}&#10;\begin{document}&#10;\begin{displaymath}&#10;\textrm{curl}&#10;\left(&#10;\frac{1}{\mu_r}\,\textrm{curl}\vec{E}&#10;\right)&#10;=\left(\frac{\omega}{c_0}\right)^2\varepsilon_r\,\vec{E}&#10;\end{displaymath}&#10;\end{document}" title="IguanaTex Bitmap Display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938" y="5625244"/>
            <a:ext cx="3465884" cy="676842"/>
          </a:xfrm>
          <a:prstGeom prst="rect">
            <a:avLst/>
          </a:prstGeom>
        </p:spPr>
      </p:pic>
      <p:sp>
        <p:nvSpPr>
          <p:cNvPr id="19" name="Textfeld 18"/>
          <p:cNvSpPr txBox="1"/>
          <p:nvPr/>
        </p:nvSpPr>
        <p:spPr>
          <a:xfrm>
            <a:off x="5415041" y="2636912"/>
            <a:ext cx="1685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Faraday‘s</a:t>
            </a:r>
            <a:r>
              <a:rPr lang="de-DE" dirty="0" smtClean="0"/>
              <a:t> Law</a:t>
            </a:r>
            <a:endParaRPr lang="de-DE" dirty="0"/>
          </a:p>
        </p:txBody>
      </p:sp>
      <p:sp>
        <p:nvSpPr>
          <p:cNvPr id="23" name="Textfeld 22"/>
          <p:cNvSpPr txBox="1"/>
          <p:nvPr/>
        </p:nvSpPr>
        <p:spPr>
          <a:xfrm>
            <a:off x="5415041" y="3170082"/>
            <a:ext cx="1646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Ampere‘s</a:t>
            </a:r>
            <a:r>
              <a:rPr lang="de-DE" dirty="0" smtClean="0"/>
              <a:t> Law</a:t>
            </a:r>
            <a:endParaRPr lang="de-DE" dirty="0"/>
          </a:p>
        </p:txBody>
      </p:sp>
      <p:sp>
        <p:nvSpPr>
          <p:cNvPr id="32" name="Textfeld 31"/>
          <p:cNvSpPr txBox="1"/>
          <p:nvPr/>
        </p:nvSpPr>
        <p:spPr>
          <a:xfrm>
            <a:off x="5415041" y="5640282"/>
            <a:ext cx="26853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Double-</a:t>
            </a:r>
            <a:r>
              <a:rPr lang="de-DE" dirty="0" err="1"/>
              <a:t>c</a:t>
            </a:r>
            <a:r>
              <a:rPr lang="de-DE" dirty="0" err="1" smtClean="0"/>
              <a:t>url</a:t>
            </a:r>
            <a:r>
              <a:rPr lang="de-DE" dirty="0" smtClean="0"/>
              <a:t> </a:t>
            </a:r>
            <a:r>
              <a:rPr lang="de-DE" dirty="0" err="1" smtClean="0"/>
              <a:t>equation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endParaRPr lang="de-DE" dirty="0"/>
          </a:p>
          <a:p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electric</a:t>
            </a:r>
            <a:r>
              <a:rPr lang="de-DE" dirty="0" smtClean="0"/>
              <a:t> </a:t>
            </a:r>
            <a:r>
              <a:rPr lang="de-DE" dirty="0" err="1" smtClean="0"/>
              <a:t>field</a:t>
            </a:r>
            <a:r>
              <a:rPr lang="de-DE" dirty="0" smtClean="0"/>
              <a:t> </a:t>
            </a:r>
            <a:r>
              <a:rPr lang="de-DE" dirty="0" err="1" smtClean="0"/>
              <a:t>strength</a:t>
            </a:r>
            <a:endParaRPr lang="de-DE" dirty="0"/>
          </a:p>
        </p:txBody>
      </p:sp>
      <p:sp>
        <p:nvSpPr>
          <p:cNvPr id="34" name="Textfeld 33"/>
          <p:cNvSpPr txBox="1"/>
          <p:nvPr/>
        </p:nvSpPr>
        <p:spPr>
          <a:xfrm>
            <a:off x="5415041" y="3899233"/>
            <a:ext cx="25058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Elimination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/>
              <a:t/>
            </a:r>
            <a:br>
              <a:rPr lang="de-DE" dirty="0"/>
            </a:br>
            <a:r>
              <a:rPr lang="de-DE" dirty="0" err="1" smtClean="0"/>
              <a:t>magnetic</a:t>
            </a:r>
            <a:r>
              <a:rPr lang="de-DE" dirty="0" smtClean="0"/>
              <a:t> </a:t>
            </a:r>
            <a:r>
              <a:rPr lang="de-DE" dirty="0" err="1" smtClean="0"/>
              <a:t>field</a:t>
            </a:r>
            <a:r>
              <a:rPr lang="de-DE" dirty="0" smtClean="0"/>
              <a:t> </a:t>
            </a:r>
            <a:r>
              <a:rPr lang="de-DE" dirty="0" err="1" smtClean="0"/>
              <a:t>strength</a:t>
            </a:r>
            <a:endParaRPr lang="de-DE" dirty="0"/>
          </a:p>
        </p:txBody>
      </p:sp>
      <p:sp>
        <p:nvSpPr>
          <p:cNvPr id="35" name="Abgerundetes Rechteck 34"/>
          <p:cNvSpPr/>
          <p:nvPr/>
        </p:nvSpPr>
        <p:spPr>
          <a:xfrm>
            <a:off x="586314" y="2615504"/>
            <a:ext cx="2412000" cy="972000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Abgerundetes Rechteck 35"/>
          <p:cNvSpPr/>
          <p:nvPr/>
        </p:nvSpPr>
        <p:spPr>
          <a:xfrm>
            <a:off x="586314" y="5558711"/>
            <a:ext cx="3744000" cy="864000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974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Theoretical Fundamentals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Determination of the Electromagnetic Field</a:t>
            </a:r>
          </a:p>
          <a:p>
            <a:pPr lvl="1"/>
            <a:r>
              <a:rPr lang="en-US" dirty="0" smtClean="0"/>
              <a:t>Finite Element Method</a:t>
            </a:r>
          </a:p>
          <a:p>
            <a:pPr lvl="1"/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9C9586-58E4-4FC0-AB55-F3088F3AED5E}" type="slidenum">
              <a:rPr lang="de-DE" smtClean="0"/>
              <a:pPr/>
              <a:t>19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TU Darmstadt  |  Institute for Accelerator Science and Electromagnetic Fields (TEMF)  |  Wolfgang Ackermann</a:t>
            </a:r>
            <a:endParaRPr lang="en-US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2BBA6BE-FE46-4EB6-B244-78282FA78C29}" type="datetime1">
              <a:rPr lang="en-US" smtClean="0"/>
              <a:t>11/26/2024</a:t>
            </a:fld>
            <a:endParaRPr lang="de-DE" dirty="0"/>
          </a:p>
        </p:txBody>
      </p:sp>
      <p:pic>
        <p:nvPicPr>
          <p:cNvPr id="10" name="Grafik 9" descr="\documentclass{article}&#10;\usepackage{amsmath}&#10;\pagestyle{empty}&#10;\begin{document}&#10;\begin{displaymath}&#10;\textrm{curl}&#10;\left(&#10;\frac{1}{\mu_r}\,\textrm{curl}\vec{E}&#10;\right)&#10;=\lambda\,\varepsilon_r\,\vec{E}&#10;\end{displaymath}&#10;\end{document}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18" y="2645453"/>
            <a:ext cx="2840399" cy="621226"/>
          </a:xfrm>
          <a:prstGeom prst="rect">
            <a:avLst/>
          </a:prstGeom>
        </p:spPr>
      </p:pic>
      <p:sp>
        <p:nvSpPr>
          <p:cNvPr id="32" name="Textfeld 31"/>
          <p:cNvSpPr txBox="1"/>
          <p:nvPr/>
        </p:nvSpPr>
        <p:spPr>
          <a:xfrm>
            <a:off x="6012160" y="2632901"/>
            <a:ext cx="26853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Double-</a:t>
            </a:r>
            <a:r>
              <a:rPr lang="de-DE" dirty="0" err="1"/>
              <a:t>c</a:t>
            </a:r>
            <a:r>
              <a:rPr lang="de-DE" dirty="0" err="1" smtClean="0"/>
              <a:t>url</a:t>
            </a:r>
            <a:r>
              <a:rPr lang="de-DE" dirty="0" smtClean="0"/>
              <a:t> </a:t>
            </a:r>
            <a:r>
              <a:rPr lang="de-DE" dirty="0" err="1" smtClean="0"/>
              <a:t>equation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endParaRPr lang="de-DE" dirty="0"/>
          </a:p>
          <a:p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electric</a:t>
            </a:r>
            <a:r>
              <a:rPr lang="de-DE" dirty="0" smtClean="0"/>
              <a:t> </a:t>
            </a:r>
            <a:r>
              <a:rPr lang="de-DE" dirty="0" err="1" smtClean="0"/>
              <a:t>field</a:t>
            </a:r>
            <a:r>
              <a:rPr lang="de-DE" dirty="0" smtClean="0"/>
              <a:t> </a:t>
            </a:r>
            <a:r>
              <a:rPr lang="de-DE" dirty="0" err="1" smtClean="0"/>
              <a:t>strength</a:t>
            </a:r>
            <a:endParaRPr lang="de-DE" dirty="0"/>
          </a:p>
        </p:txBody>
      </p:sp>
      <p:sp>
        <p:nvSpPr>
          <p:cNvPr id="20" name="Pfeil nach rechts 19"/>
          <p:cNvSpPr/>
          <p:nvPr/>
        </p:nvSpPr>
        <p:spPr>
          <a:xfrm rot="5400000">
            <a:off x="2465772" y="3446996"/>
            <a:ext cx="576000" cy="46800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6" descr="\documentclass{article}&#10;\usepackage{amsmath}&#10;\pagestyle{empty}&#10;\begin{document}&#10;\begin{displaymath}&#10;\int_V&#10;\textrm{curl}&#10;\left(&#10;\frac{1}{\mu_r}\,\textrm{curl}\vec{E}&#10;\right)&#10;\cdot\vec{\omega_j}\,\textrm{d}V&#10;=\int_V&#10;\lambda\,\varepsilon_r\,\vec{E}&#10;\cdot\vec{\omega_j}\,\textrm{d}V&#10;\end{displaymath}&#10;\end{document}" title="IguanaTex Bitmap Display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18" y="4191877"/>
            <a:ext cx="5238917" cy="622866"/>
          </a:xfrm>
          <a:prstGeom prst="rect">
            <a:avLst/>
          </a:prstGeom>
        </p:spPr>
      </p:pic>
      <p:sp>
        <p:nvSpPr>
          <p:cNvPr id="24" name="Textfeld 23"/>
          <p:cNvSpPr txBox="1"/>
          <p:nvPr/>
        </p:nvSpPr>
        <p:spPr>
          <a:xfrm>
            <a:off x="3059832" y="3496330"/>
            <a:ext cx="1975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Weak</a:t>
            </a:r>
            <a:r>
              <a:rPr lang="de-DE" dirty="0" smtClean="0"/>
              <a:t> </a:t>
            </a:r>
            <a:r>
              <a:rPr lang="de-DE" dirty="0" err="1" smtClean="0"/>
              <a:t>formulation</a:t>
            </a:r>
            <a:endParaRPr lang="de-DE" dirty="0"/>
          </a:p>
        </p:txBody>
      </p:sp>
      <p:pic>
        <p:nvPicPr>
          <p:cNvPr id="12" name="Grafik 11" descr="\documentclass{article}&#10;\usepackage{amsmath}&#10;\pagestyle{empty}&#10;\begin{document}&#10;\begin{displaymath}&#10;\int_A&#10;\frac{1}{\mu_r}(\vec{n}\times\textrm{curl}\vec{E})&#10;\!\cdot\!&#10;\vec{\omega_j}&#10;\,\textrm{d}A&#10;+&#10;\!\!\int_V&#10;\frac{1}{\mu_r}\,\textrm{curl}\vec{E}&#10;\!\cdot\!&#10;\textrm{curl}\vec{\omega_j}\,\textrm{d}V&#10;\!=\!&#10;\!\int_V&#10;\!\lambda\,\varepsilon_r\vec{E}&#10;\!\cdot\!&#10;\vec{\omega_j}\,\textrm{d}V&#10;\end{displaymath}&#10;\end{document}" title="IguanaTex Bitmap Display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20" y="5739499"/>
            <a:ext cx="7386605" cy="609947"/>
          </a:xfrm>
          <a:prstGeom prst="rect">
            <a:avLst/>
          </a:prstGeom>
        </p:spPr>
      </p:pic>
      <p:sp>
        <p:nvSpPr>
          <p:cNvPr id="35" name="Pfeil nach rechts 34"/>
          <p:cNvSpPr/>
          <p:nvPr/>
        </p:nvSpPr>
        <p:spPr>
          <a:xfrm rot="5400000">
            <a:off x="2465772" y="5031236"/>
            <a:ext cx="576000" cy="46800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Textfeld 35"/>
          <p:cNvSpPr txBox="1"/>
          <p:nvPr/>
        </p:nvSpPr>
        <p:spPr>
          <a:xfrm>
            <a:off x="3059832" y="5080570"/>
            <a:ext cx="1980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Partial </a:t>
            </a:r>
            <a:r>
              <a:rPr lang="de-DE" dirty="0" err="1" smtClean="0"/>
              <a:t>integration</a:t>
            </a:r>
            <a:endParaRPr lang="de-DE" dirty="0"/>
          </a:p>
        </p:txBody>
      </p:sp>
      <p:pic>
        <p:nvPicPr>
          <p:cNvPr id="8" name="Grafik 7" descr="\documentclass{article}&#10;\usepackage{amsmath}&#10;\pagestyle{empty}&#10;\begin{document}&#10;\begin{displaymath}&#10;\lambda = \left(\frac{\omega}{c_0}\right)^2&#10;\end{displaymath}&#10;\end{document}" title="IguanaTex Bitmap Display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592001"/>
            <a:ext cx="1229764" cy="678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02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Motivation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Superconducting</a:t>
            </a:r>
            <a:r>
              <a:rPr lang="de-DE" dirty="0" smtClean="0"/>
              <a:t> Resonators</a:t>
            </a:r>
          </a:p>
          <a:p>
            <a:pPr lvl="1"/>
            <a:r>
              <a:rPr lang="de-DE" dirty="0" smtClean="0"/>
              <a:t>TESLA </a:t>
            </a:r>
            <a:r>
              <a:rPr lang="de-DE" dirty="0" err="1" smtClean="0"/>
              <a:t>Cavity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9C9586-58E4-4FC0-AB55-F3088F3AED5E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TU Darmstadt  |  Institute for Accelerator Science and Electromagnetic Fields (TEMF)  |  Wolfgang Ackermann</a:t>
            </a:r>
            <a:endParaRPr lang="en-US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2BBA6BE-FE46-4EB6-B244-78282FA78C29}" type="datetime1">
              <a:rPr lang="en-US" smtClean="0"/>
              <a:t>11/26/2024</a:t>
            </a:fld>
            <a:endParaRPr lang="de-DE" dirty="0"/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480" y="2851565"/>
            <a:ext cx="8280000" cy="1292663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175" y="4619998"/>
            <a:ext cx="8280000" cy="1298817"/>
          </a:xfrm>
          <a:prstGeom prst="rect">
            <a:avLst/>
          </a:prstGeom>
        </p:spPr>
      </p:pic>
      <p:cxnSp>
        <p:nvCxnSpPr>
          <p:cNvPr id="16" name="Gerader Verbinder 15"/>
          <p:cNvCxnSpPr/>
          <p:nvPr/>
        </p:nvCxnSpPr>
        <p:spPr>
          <a:xfrm rot="-2700000">
            <a:off x="6139459" y="2695834"/>
            <a:ext cx="36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feld 17"/>
          <p:cNvSpPr txBox="1"/>
          <p:nvPr/>
        </p:nvSpPr>
        <p:spPr>
          <a:xfrm>
            <a:off x="6474392" y="2204864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Niobium</a:t>
            </a:r>
            <a:endParaRPr lang="de-DE" dirty="0"/>
          </a:p>
        </p:txBody>
      </p:sp>
      <p:sp>
        <p:nvSpPr>
          <p:cNvPr id="29" name="Textfeld 28"/>
          <p:cNvSpPr txBox="1"/>
          <p:nvPr/>
        </p:nvSpPr>
        <p:spPr>
          <a:xfrm>
            <a:off x="6474392" y="5975992"/>
            <a:ext cx="1013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Vacuum</a:t>
            </a:r>
            <a:endParaRPr lang="de-DE" dirty="0"/>
          </a:p>
        </p:txBody>
      </p:sp>
      <p:cxnSp>
        <p:nvCxnSpPr>
          <p:cNvPr id="30" name="Gerader Verbinder 29"/>
          <p:cNvCxnSpPr/>
          <p:nvPr/>
        </p:nvCxnSpPr>
        <p:spPr>
          <a:xfrm rot="2700000" flipV="1">
            <a:off x="6139459" y="5899406"/>
            <a:ext cx="36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241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Theoretical Fundamentals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Determination of the Electromagnetic Field</a:t>
            </a:r>
          </a:p>
          <a:p>
            <a:pPr lvl="1"/>
            <a:r>
              <a:rPr lang="en-US" dirty="0" smtClean="0"/>
              <a:t>Finite Element Method</a:t>
            </a:r>
          </a:p>
          <a:p>
            <a:pPr lvl="1"/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9C9586-58E4-4FC0-AB55-F3088F3AED5E}" type="slidenum">
              <a:rPr lang="de-DE" smtClean="0"/>
              <a:pPr/>
              <a:t>20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TU Darmstadt  |  Institute for Accelerator Science and Electromagnetic Fields (TEMF)  |  Wolfgang Ackermann</a:t>
            </a:r>
            <a:endParaRPr lang="en-US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2BBA6BE-FE46-4EB6-B244-78282FA78C29}" type="datetime1">
              <a:rPr lang="en-US" smtClean="0"/>
              <a:t>11/26/2024</a:t>
            </a:fld>
            <a:endParaRPr lang="de-DE" dirty="0"/>
          </a:p>
        </p:txBody>
      </p:sp>
      <p:pic>
        <p:nvPicPr>
          <p:cNvPr id="12" name="Grafik 11" descr="\documentclass{article}&#10;\usepackage{amsmath}&#10;\pagestyle{empty}&#10;\begin{document}&#10;\begin{displaymath}&#10;\int_A&#10;\frac{1}{\mu_r}(\vec{n}\times\textrm{curl}\vec{E})&#10;\!\cdot\!&#10;\vec{\omega_j}&#10;\,\textrm{d}A&#10;+&#10;\!\!\int_V&#10;\frac{1}{\mu_r}\,\textrm{curl}\vec{E}&#10;\!\cdot\!&#10;\textrm{curl}\vec{\omega_j}\,\textrm{d}V&#10;\!=\!&#10;\!\int_V&#10;\!\lambda\,\varepsilon_r\vec{E}&#10;\!\cdot\!&#10;\vec{\omega_j}\,\textrm{d}V&#10;\end{displaymath}&#10;\end{document}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23" y="2564905"/>
            <a:ext cx="7386605" cy="609947"/>
          </a:xfrm>
          <a:prstGeom prst="rect">
            <a:avLst/>
          </a:prstGeom>
        </p:spPr>
      </p:pic>
      <p:pic>
        <p:nvPicPr>
          <p:cNvPr id="8" name="Grafik 7" descr="\documentclass{article}&#10;\usepackage{amsmath}&#10;\pagestyle{empty}&#10;\begin{document}&#10;\begin{displaymath}&#10;-j \omega\!\!\int_A&#10;\frac{1}{\mu_r}(\vec{n}\times\mu_0\mu_r \vec{H})&#10;\cdot&#10;\vec{\omega_j}&#10;\,\textrm{d}A&#10;+ \ldots&#10;\end{displaymath}&#10;\end{document}" title="IguanaTex Bitmap Display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22" y="3352645"/>
            <a:ext cx="3958482" cy="612201"/>
          </a:xfrm>
          <a:prstGeom prst="rect">
            <a:avLst/>
          </a:prstGeom>
        </p:spPr>
      </p:pic>
      <p:pic>
        <p:nvPicPr>
          <p:cNvPr id="9" name="Grafik 8" descr="\documentclass{article}&#10;\usepackage{amsmath}&#10;\pagestyle{empty}&#10;\begin{document}&#10;\begin{displaymath}&#10;-j \omega\mu_0\!\!\int_A&#10;(\vec{n}\times \vec{H})&#10;\cdot&#10;\vec{\omega_j}&#10;\,\textrm{d}A&#10;+ \ldots&#10;\end{displaymath}&#10;\end{document}" title="IguanaTex Bitmap Display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22" y="4145758"/>
            <a:ext cx="3320992" cy="613283"/>
          </a:xfrm>
          <a:prstGeom prst="rect">
            <a:avLst/>
          </a:prstGeom>
        </p:spPr>
      </p:pic>
      <p:pic>
        <p:nvPicPr>
          <p:cNvPr id="10" name="Grafik 9" descr="\documentclass{article}&#10;\usepackage{amsmath}&#10;\pagestyle{empty}&#10;\begin{document}&#10;\begin{displaymath}&#10;-j \omega\mu_0\!\!\int_A&#10;\left(\frac{1}{Z}\;\vec{n}\times (\vec{n}\times\vec{E})\right)&#10;\cdot\&#10;\vec{\omega_j}&#10;\,\textrm{d}A&#10;+ \ldots&#10;\end{displaymath}&#10;\end{document}" title="IguanaTex Bitmap Display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22" y="4939952"/>
            <a:ext cx="4587784" cy="648437"/>
          </a:xfrm>
          <a:prstGeom prst="rect">
            <a:avLst/>
          </a:prstGeom>
        </p:spPr>
      </p:pic>
      <p:pic>
        <p:nvPicPr>
          <p:cNvPr id="11" name="Grafik 10" descr="\documentclass{article}&#10;\usepackage{amsmath}&#10;\pagestyle{empty}&#10;\begin{document}&#10;\begin{displaymath}&#10;+j \omega\mu_0\!\!\int_A&#10;\frac{1}{Z}\;(\vec{n}\times\vec{E})&#10;\cdot (\vec{n}\times\vec{\omega}_j)&#10;\,\textrm{d}A&#10;+ \ldots&#10;\end{displaymath}&#10;\end{document}" title="IguanaTex Bitmap Display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22" y="5769842"/>
            <a:ext cx="4329315" cy="614880"/>
          </a:xfrm>
          <a:prstGeom prst="rect">
            <a:avLst/>
          </a:prstGeom>
        </p:spPr>
      </p:pic>
      <p:sp>
        <p:nvSpPr>
          <p:cNvPr id="28" name="Textfeld 27"/>
          <p:cNvSpPr txBox="1"/>
          <p:nvPr/>
        </p:nvSpPr>
        <p:spPr>
          <a:xfrm>
            <a:off x="6213349" y="3449255"/>
            <a:ext cx="17731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i</a:t>
            </a:r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</a:rPr>
              <a:t>nsert Faraday’s law</a:t>
            </a:r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3" name="Textfeld 32"/>
          <p:cNvSpPr txBox="1"/>
          <p:nvPr/>
        </p:nvSpPr>
        <p:spPr>
          <a:xfrm>
            <a:off x="6213349" y="5049180"/>
            <a:ext cx="20040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i</a:t>
            </a:r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</a:rPr>
              <a:t>nsert </a:t>
            </a:r>
            <a:r>
              <a:rPr lang="en-US" sz="1400" dirty="0" err="1" smtClean="0">
                <a:solidFill>
                  <a:schemeClr val="bg1">
                    <a:lumMod val="75000"/>
                  </a:schemeClr>
                </a:solidFill>
              </a:rPr>
              <a:t>Leontowich’s</a:t>
            </a:r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</a:rPr>
              <a:t> BC</a:t>
            </a:r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22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Theoretical Fundamentals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Determination of the Electromagnetic Field</a:t>
            </a:r>
          </a:p>
          <a:p>
            <a:pPr lvl="1"/>
            <a:r>
              <a:rPr lang="en-US" dirty="0" smtClean="0"/>
              <a:t>Finite Element Method</a:t>
            </a:r>
          </a:p>
          <a:p>
            <a:pPr lvl="1"/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9C9586-58E4-4FC0-AB55-F3088F3AED5E}" type="slidenum">
              <a:rPr lang="de-DE" smtClean="0"/>
              <a:pPr/>
              <a:t>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TU Darmstadt  |  Institute for Accelerator Science and Electromagnetic Fields (TEMF)  |  Wolfgang Ackermann</a:t>
            </a:r>
            <a:endParaRPr lang="en-US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2BBA6BE-FE46-4EB6-B244-78282FA78C29}" type="datetime1">
              <a:rPr lang="en-US" smtClean="0"/>
              <a:t>11/26/2024</a:t>
            </a:fld>
            <a:endParaRPr lang="de-DE" dirty="0"/>
          </a:p>
        </p:txBody>
      </p:sp>
      <p:pic>
        <p:nvPicPr>
          <p:cNvPr id="7" name="Grafik 6" descr="\documentclass{article}&#10;\usepackage{amsmath}&#10;\pagestyle{empty}&#10;\begin{document}&#10;\begin{displaymath}&#10;j \omega\mu_0\!\int_A&#10;\frac{1}{Z(\lambda)}\,(\vec{n}\times\vec{E})&#10;\cdot (\vec{n}\times\vec{\omega}_j)&#10;\,\textrm{d}A&#10;+&#10;\!\int_V&#10;\frac{1}{\mu_r}\,\textrm{curl}\,\vec{E}&#10;\cdot&#10;\textrm{curl}\,\vec{\omega_j}\,\textrm{d}V&#10;\end{displaymath}&#10;\end{document}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64" y="2596932"/>
            <a:ext cx="6910791" cy="625227"/>
          </a:xfrm>
          <a:prstGeom prst="rect">
            <a:avLst/>
          </a:prstGeom>
        </p:spPr>
      </p:pic>
      <p:pic>
        <p:nvPicPr>
          <p:cNvPr id="9" name="Grafik 8" descr="\documentclass{article}&#10;\usepackage{amsmath}&#10;\pagestyle{empty}&#10;\begin{document}&#10;\begin{displaymath}&#10;=&#10;\lambda\int_V&#10;\!\!\varepsilon_r\,\vec{E}&#10;\cdot&#10;\vec{\omega_j}\,\textrm{d}V&#10;\end{displaymath}&#10;\end{document}" title="IguanaTex Bitmap Display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63" y="3367082"/>
            <a:ext cx="2039024" cy="620321"/>
          </a:xfrm>
          <a:prstGeom prst="rect">
            <a:avLst/>
          </a:prstGeom>
        </p:spPr>
      </p:pic>
      <p:pic>
        <p:nvPicPr>
          <p:cNvPr id="8" name="Grafik 7" descr="\documentclass{article}&#10;\usepackage{amsmath}&#10;\pagestyle{empty}&#10;\begin{document}&#10;\begin{displaymath}&#10;\vec{E}(\vec{r}\,)=\sum_{i=1}^n&#10;\alpha_i\;\vec{\omega}_i(\vec{r}\,)&#10;\end{displaymath}&#10;\end{document}" title="IguanaTex Bitmap Display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322" y="3512798"/>
            <a:ext cx="2220066" cy="744294"/>
          </a:xfrm>
          <a:prstGeom prst="rect">
            <a:avLst/>
          </a:prstGeom>
        </p:spPr>
      </p:pic>
      <p:pic>
        <p:nvPicPr>
          <p:cNvPr id="48" name="Grafik 47" descr="\documentclass{article}&#10;\usepackage{amsmath}&#10;\pagestyle{empty}&#10;\begin{document}&#10;\begin{displaymath}&#10;A(\lambda)\;\vec{\alpha} = \lambda\;B\;\vec{\alpha}&#10;\end{displaymath}&#10;\end{document}" title="IguanaTex Bitmap Display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63" y="4420267"/>
            <a:ext cx="1780759" cy="275752"/>
          </a:xfrm>
          <a:prstGeom prst="rect">
            <a:avLst/>
          </a:prstGeom>
        </p:spPr>
      </p:pic>
      <p:pic>
        <p:nvPicPr>
          <p:cNvPr id="10" name="Grafik 9" descr="\documentclass{article}&#10;\usepackage{amsmath}&#10;\pagestyle{empty}&#10;\begin{document}&#10;\begin{displaymath}&#10;a_{ij}=&#10;j \omega\mu_0\!\int_A&#10;\frac{1}{Z(\lambda)}\,(\vec{n}\times\vec{\omega}_i)&#10;\cdot (\vec{n}\times\vec{\omega}_j)&#10;\,\textrm{d}A&#10;+&#10;\!\int_V&#10;\frac{1}{\mu_r}\,\textrm{curl}\,\vec{\omega}_i&#10;\cdot&#10;\textrm{curl}\,\vec{\omega_j}\,\textrm{d}V&#10;\end{displaymath}&#10;\end{document}" title="IguanaTex Bitmap Display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65" y="5087425"/>
            <a:ext cx="7635414" cy="625227"/>
          </a:xfrm>
          <a:prstGeom prst="rect">
            <a:avLst/>
          </a:prstGeom>
        </p:spPr>
      </p:pic>
      <p:pic>
        <p:nvPicPr>
          <p:cNvPr id="11" name="Grafik 10" descr="\documentclass{article}&#10;\usepackage{amsmath}&#10;\pagestyle{empty}&#10;\begin{document}&#10;\begin{displaymath}&#10;b_{ij}&#10;=&#10;\int_V&#10;\!\varepsilon_r\,\vec{\omega}_i&#10;\cdot&#10;\vec{\omega_j}\;\textrm{d}V&#10;\end{displaymath}&#10;\end{document}" title="IguanaTex Bitmap Display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64" y="5796934"/>
            <a:ext cx="2326224" cy="620321"/>
          </a:xfrm>
          <a:prstGeom prst="rect">
            <a:avLst/>
          </a:prstGeom>
        </p:spPr>
      </p:pic>
      <p:sp>
        <p:nvSpPr>
          <p:cNvPr id="37" name="Abgerundetes Rechteck 36"/>
          <p:cNvSpPr/>
          <p:nvPr/>
        </p:nvSpPr>
        <p:spPr>
          <a:xfrm>
            <a:off x="5760132" y="3429000"/>
            <a:ext cx="2412000" cy="900000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Abgerundetes Rechteck 38"/>
          <p:cNvSpPr/>
          <p:nvPr/>
        </p:nvSpPr>
        <p:spPr>
          <a:xfrm>
            <a:off x="503744" y="4257092"/>
            <a:ext cx="1980000" cy="5400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4" name="Textfeld 43"/>
          <p:cNvSpPr txBox="1"/>
          <p:nvPr/>
        </p:nvSpPr>
        <p:spPr>
          <a:xfrm>
            <a:off x="2716638" y="4296533"/>
            <a:ext cx="19656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</a:rPr>
              <a:t>Generalized Nonlinear</a:t>
            </a:r>
            <a:br>
              <a:rPr lang="en-US" sz="1400" dirty="0" smtClean="0">
                <a:solidFill>
                  <a:srgbClr val="C00000"/>
                </a:solidFill>
              </a:rPr>
            </a:br>
            <a:r>
              <a:rPr lang="en-US" sz="1400" dirty="0" smtClean="0">
                <a:solidFill>
                  <a:srgbClr val="C00000"/>
                </a:solidFill>
              </a:rPr>
              <a:t>Eigenvalue Equation</a:t>
            </a:r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45" name="Textfeld 44"/>
          <p:cNvSpPr txBox="1"/>
          <p:nvPr/>
        </p:nvSpPr>
        <p:spPr>
          <a:xfrm>
            <a:off x="5871190" y="4362983"/>
            <a:ext cx="20851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</a:rPr>
              <a:t>Tangentially Continuous</a:t>
            </a:r>
            <a:br>
              <a:rPr lang="en-US" sz="1400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</a:rPr>
              <a:t>Basis 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F</a:t>
            </a:r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</a:rPr>
              <a:t>unctions</a:t>
            </a:r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6910325" y="5602901"/>
            <a:ext cx="14060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</a:rPr>
              <a:t>Stiffness matrix</a:t>
            </a:r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2810258" y="6201308"/>
            <a:ext cx="11496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</a:rPr>
              <a:t>Mass matrix</a:t>
            </a:r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09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Road </a:t>
            </a:r>
            <a:r>
              <a:rPr lang="de-DE" dirty="0" err="1" smtClean="0"/>
              <a:t>Map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Overall </a:t>
            </a:r>
            <a:r>
              <a:rPr lang="en-US" dirty="0" smtClean="0"/>
              <a:t>Goal </a:t>
            </a:r>
            <a:r>
              <a:rPr lang="en-US" dirty="0"/>
              <a:t>of the </a:t>
            </a:r>
            <a:r>
              <a:rPr lang="en-US" dirty="0"/>
              <a:t>S</a:t>
            </a:r>
            <a:r>
              <a:rPr lang="en-US" dirty="0" smtClean="0"/>
              <a:t>ubproject</a:t>
            </a:r>
            <a:endParaRPr lang="en-US" dirty="0"/>
          </a:p>
          <a:p>
            <a:pPr lvl="1"/>
            <a:r>
              <a:rPr lang="en-US" dirty="0"/>
              <a:t>This </a:t>
            </a:r>
            <a:r>
              <a:rPr lang="en-US" dirty="0" smtClean="0"/>
              <a:t>subproject </a:t>
            </a:r>
            <a:r>
              <a:rPr lang="en-US" dirty="0"/>
              <a:t>aims at developing surface models for accurately modeling thin, layered and </a:t>
            </a:r>
            <a:r>
              <a:rPr lang="en-US" dirty="0" err="1"/>
              <a:t>lossy</a:t>
            </a:r>
            <a:r>
              <a:rPr lang="en-US" dirty="0"/>
              <a:t> coatings of next-generation accelerator cavities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onsidering </a:t>
            </a:r>
            <a:r>
              <a:rPr lang="en-US" dirty="0"/>
              <a:t>thin, multilayer coatings with nonlinear, temperature-dependent material </a:t>
            </a:r>
            <a:r>
              <a:rPr lang="en-US" dirty="0" smtClean="0"/>
              <a:t>parameters.</a:t>
            </a:r>
            <a:br>
              <a:rPr lang="en-US" dirty="0" smtClean="0"/>
            </a:br>
            <a:r>
              <a:rPr lang="en-US" sz="800" dirty="0"/>
              <a:t/>
            </a:r>
            <a:br>
              <a:rPr lang="en-US" sz="800" dirty="0"/>
            </a:br>
            <a:r>
              <a:rPr lang="en-US" dirty="0" smtClean="0"/>
              <a:t>Work: Spatially distributed impedance boundary condition.</a:t>
            </a:r>
          </a:p>
          <a:p>
            <a:pPr lvl="1"/>
            <a:r>
              <a:rPr lang="en-US" dirty="0" smtClean="0"/>
              <a:t>Combined electromagnetic-</a:t>
            </a:r>
            <a:r>
              <a:rPr lang="en-US" dirty="0" err="1" smtClean="0"/>
              <a:t>eigenmode</a:t>
            </a:r>
            <a:r>
              <a:rPr lang="en-US" dirty="0" smtClean="0"/>
              <a:t> </a:t>
            </a:r>
            <a:r>
              <a:rPr lang="en-US" dirty="0"/>
              <a:t>and thermal-field simulations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Evaluate the </a:t>
            </a:r>
            <a:r>
              <a:rPr lang="en-US" dirty="0"/>
              <a:t>performance of entire, technically relevant </a:t>
            </a:r>
            <a:r>
              <a:rPr lang="en-US" dirty="0" smtClean="0"/>
              <a:t>accelerator cavities </a:t>
            </a:r>
            <a:r>
              <a:rPr lang="en-US" dirty="0"/>
              <a:t>equipped with </a:t>
            </a:r>
            <a:r>
              <a:rPr lang="en-US" dirty="0" smtClean="0"/>
              <a:t>novel </a:t>
            </a:r>
            <a:r>
              <a:rPr lang="en-US" dirty="0"/>
              <a:t>coatings.</a:t>
            </a:r>
          </a:p>
          <a:p>
            <a:pPr lvl="1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9C9586-58E4-4FC0-AB55-F3088F3AED5E}" type="slidenum">
              <a:rPr lang="de-DE" smtClean="0"/>
              <a:pPr/>
              <a:t>22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TU Darmstadt  |  Institute for Accelerator Science and Electromagnetic Fields (TEMF)  |  Wolfgang Ackermann</a:t>
            </a:r>
            <a:endParaRPr lang="en-US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2BBA6BE-FE46-4EB6-B244-78282FA78C29}" type="datetime1">
              <a:rPr lang="en-US" smtClean="0"/>
              <a:t>11/26/2024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8350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pieren 14"/>
          <p:cNvGrpSpPr/>
          <p:nvPr/>
        </p:nvGrpSpPr>
        <p:grpSpPr>
          <a:xfrm>
            <a:off x="622174" y="2706378"/>
            <a:ext cx="8280719" cy="3667765"/>
            <a:chOff x="622174" y="2706378"/>
            <a:chExt cx="8280719" cy="3667765"/>
          </a:xfrm>
        </p:grpSpPr>
        <p:pic>
          <p:nvPicPr>
            <p:cNvPr id="7" name="Grafik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22174" y="2706378"/>
              <a:ext cx="8280000" cy="2486128"/>
            </a:xfrm>
            <a:prstGeom prst="rect">
              <a:avLst/>
            </a:prstGeom>
          </p:spPr>
        </p:pic>
        <p:pic>
          <p:nvPicPr>
            <p:cNvPr id="14" name="Grafik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2893" y="5171667"/>
              <a:ext cx="8280000" cy="1202476"/>
            </a:xfrm>
            <a:prstGeom prst="rect">
              <a:avLst/>
            </a:prstGeom>
          </p:spPr>
        </p:pic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Road </a:t>
            </a:r>
            <a:r>
              <a:rPr lang="de-DE" dirty="0" err="1" smtClean="0"/>
              <a:t>Map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Work Plan</a:t>
            </a:r>
          </a:p>
          <a:p>
            <a:pPr lvl="1"/>
            <a:r>
              <a:rPr lang="de-DE" dirty="0" err="1" smtClean="0"/>
              <a:t>Excerpt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application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9C9586-58E4-4FC0-AB55-F3088F3AED5E}" type="slidenum">
              <a:rPr lang="de-DE" smtClean="0"/>
              <a:pPr/>
              <a:t>23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TU Darmstadt  |  Institute for Accelerator Science and Electromagnetic Fields (TEMF)  |  Wolfgang Ackermann</a:t>
            </a:r>
            <a:endParaRPr lang="en-US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2BBA6BE-FE46-4EB6-B244-78282FA78C29}" type="datetime1">
              <a:rPr lang="en-US" smtClean="0"/>
              <a:t>11/26/2024</a:t>
            </a:fld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3959932" y="3431787"/>
            <a:ext cx="4267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solidFill>
                  <a:srgbClr val="00B050"/>
                </a:solidFill>
                <a:latin typeface="Wingdings" panose="05000000000000000000" pitchFamily="2" charset="2"/>
                <a:cs typeface="Arial" panose="020B0604020202020204" pitchFamily="34" charset="0"/>
              </a:rPr>
              <a:t>ü</a:t>
            </a:r>
            <a:endParaRPr lang="de-DE" sz="2400" dirty="0">
              <a:solidFill>
                <a:srgbClr val="00B050"/>
              </a:solidFill>
              <a:latin typeface="Wingdings" panose="05000000000000000000" pitchFamily="2" charset="2"/>
              <a:cs typeface="Arial" panose="020B0604020202020204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3959932" y="3827831"/>
            <a:ext cx="4267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solidFill>
                  <a:srgbClr val="00B050"/>
                </a:solidFill>
                <a:latin typeface="Wingdings" panose="05000000000000000000" pitchFamily="2" charset="2"/>
                <a:cs typeface="Arial" panose="020B0604020202020204" pitchFamily="34" charset="0"/>
              </a:rPr>
              <a:t>ü</a:t>
            </a:r>
            <a:endParaRPr lang="de-DE" sz="2400" dirty="0">
              <a:solidFill>
                <a:srgbClr val="00B050"/>
              </a:solidFill>
              <a:latin typeface="Wingdings" panose="05000000000000000000" pitchFamily="2" charset="2"/>
              <a:cs typeface="Arial" panose="020B0604020202020204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3959932" y="4187871"/>
            <a:ext cx="4267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solidFill>
                  <a:srgbClr val="00B050"/>
                </a:solidFill>
                <a:latin typeface="Wingdings" panose="05000000000000000000" pitchFamily="2" charset="2"/>
                <a:cs typeface="Arial" panose="020B0604020202020204" pitchFamily="34" charset="0"/>
              </a:rPr>
              <a:t>ü</a:t>
            </a:r>
            <a:endParaRPr lang="de-DE" sz="2400" dirty="0">
              <a:solidFill>
                <a:srgbClr val="00B050"/>
              </a:solidFill>
              <a:latin typeface="Wingdings" panose="05000000000000000000" pitchFamily="2" charset="2"/>
              <a:cs typeface="Arial" panose="020B0604020202020204" pitchFamily="34" charset="0"/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3995936" y="4226597"/>
            <a:ext cx="360000" cy="324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feld 12"/>
          <p:cNvSpPr txBox="1"/>
          <p:nvPr/>
        </p:nvSpPr>
        <p:spPr>
          <a:xfrm>
            <a:off x="3469078" y="4782808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solidFill>
                  <a:srgbClr val="00B050"/>
                </a:solidFill>
              </a:rPr>
              <a:t>started</a:t>
            </a:r>
            <a:endParaRPr lang="de-DE" dirty="0">
              <a:solidFill>
                <a:srgbClr val="00B050"/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4006420" y="5343599"/>
            <a:ext cx="380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solidFill>
                  <a:srgbClr val="C00000"/>
                </a:solidFill>
                <a:latin typeface="Wingdings" panose="05000000000000000000" pitchFamily="2" charset="2"/>
                <a:cs typeface="Arial" panose="020B0604020202020204" pitchFamily="34" charset="0"/>
              </a:rPr>
              <a:t>û</a:t>
            </a:r>
            <a:endParaRPr lang="de-DE" sz="2400" dirty="0">
              <a:solidFill>
                <a:srgbClr val="C00000"/>
              </a:solidFill>
              <a:latin typeface="Wingdings" panose="05000000000000000000" pitchFamily="2" charset="2"/>
              <a:cs typeface="Arial" panose="020B0604020202020204" pitchFamily="34" charset="0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4006420" y="5949280"/>
            <a:ext cx="380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solidFill>
                  <a:srgbClr val="C00000"/>
                </a:solidFill>
                <a:latin typeface="Wingdings" panose="05000000000000000000" pitchFamily="2" charset="2"/>
                <a:cs typeface="Arial" panose="020B0604020202020204" pitchFamily="34" charset="0"/>
              </a:rPr>
              <a:t>û</a:t>
            </a:r>
            <a:endParaRPr lang="de-DE" sz="2400" dirty="0">
              <a:solidFill>
                <a:srgbClr val="C00000"/>
              </a:solidFill>
              <a:latin typeface="Wingdings" panose="05000000000000000000" pitchFamily="2" charset="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050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4175956" y="3415553"/>
            <a:ext cx="7328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solidFill>
                  <a:schemeClr val="bg1">
                    <a:lumMod val="75000"/>
                  </a:schemeClr>
                </a:solidFill>
              </a:rPr>
              <a:t>End</a:t>
            </a:r>
            <a:endParaRPr lang="de-DE" sz="24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442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Geometric</a:t>
            </a:r>
            <a:r>
              <a:rPr lang="de-DE" dirty="0" smtClean="0"/>
              <a:t> Modeling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Superconducting</a:t>
            </a:r>
            <a:r>
              <a:rPr lang="de-DE" dirty="0" smtClean="0"/>
              <a:t> Resonators</a:t>
            </a:r>
          </a:p>
          <a:p>
            <a:pPr lvl="1"/>
            <a:r>
              <a:rPr lang="de-DE" dirty="0" smtClean="0"/>
              <a:t>TESLA </a:t>
            </a:r>
            <a:r>
              <a:rPr lang="de-DE" dirty="0" err="1" smtClean="0"/>
              <a:t>Cavity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9C9586-58E4-4FC0-AB55-F3088F3AED5E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TU Darmstadt  |  Institute for Accelerator Science and Electromagnetic Fields (TEMF)  |  Wolfgang Ackermann</a:t>
            </a:r>
            <a:endParaRPr lang="en-US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2BBA6BE-FE46-4EB6-B244-78282FA78C29}" type="datetime1">
              <a:rPr lang="en-US" smtClean="0"/>
              <a:t>11/26/2024</a:t>
            </a:fld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797" y="3176972"/>
            <a:ext cx="8280000" cy="2329077"/>
          </a:xfrm>
          <a:prstGeom prst="rect">
            <a:avLst/>
          </a:prstGeom>
        </p:spPr>
      </p:pic>
      <p:cxnSp>
        <p:nvCxnSpPr>
          <p:cNvPr id="15" name="Gerader Verbinder 14"/>
          <p:cNvCxnSpPr/>
          <p:nvPr/>
        </p:nvCxnSpPr>
        <p:spPr>
          <a:xfrm rot="-2700000">
            <a:off x="7793112" y="4714360"/>
            <a:ext cx="36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feld 16"/>
          <p:cNvSpPr txBox="1"/>
          <p:nvPr/>
        </p:nvSpPr>
        <p:spPr>
          <a:xfrm>
            <a:off x="1966318" y="3408064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Niobium</a:t>
            </a:r>
            <a:endParaRPr lang="de-DE" dirty="0"/>
          </a:p>
        </p:txBody>
      </p:sp>
      <p:cxnSp>
        <p:nvCxnSpPr>
          <p:cNvPr id="19" name="Gerader Verbinder 18"/>
          <p:cNvCxnSpPr/>
          <p:nvPr/>
        </p:nvCxnSpPr>
        <p:spPr>
          <a:xfrm rot="2700000" flipV="1">
            <a:off x="2935104" y="3852566"/>
            <a:ext cx="36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r Verbinder 19"/>
          <p:cNvCxnSpPr/>
          <p:nvPr/>
        </p:nvCxnSpPr>
        <p:spPr>
          <a:xfrm rot="2700000" flipV="1">
            <a:off x="1278919" y="5689340"/>
            <a:ext cx="36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feld 20"/>
          <p:cNvSpPr txBox="1"/>
          <p:nvPr/>
        </p:nvSpPr>
        <p:spPr>
          <a:xfrm>
            <a:off x="1574970" y="5759233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HOM </a:t>
            </a:r>
            <a:r>
              <a:rPr lang="de-DE" dirty="0" err="1" smtClean="0"/>
              <a:t>Coupler</a:t>
            </a:r>
            <a:endParaRPr lang="de-DE" dirty="0"/>
          </a:p>
        </p:txBody>
      </p:sp>
      <p:sp>
        <p:nvSpPr>
          <p:cNvPr id="22" name="Textfeld 21"/>
          <p:cNvSpPr txBox="1"/>
          <p:nvPr/>
        </p:nvSpPr>
        <p:spPr>
          <a:xfrm>
            <a:off x="7017174" y="4908141"/>
            <a:ext cx="151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FPC </a:t>
            </a:r>
            <a:r>
              <a:rPr lang="de-DE" dirty="0" err="1" smtClean="0"/>
              <a:t>Coupler</a:t>
            </a:r>
            <a:endParaRPr lang="de-DE" dirty="0"/>
          </a:p>
        </p:txBody>
      </p:sp>
      <p:sp>
        <p:nvSpPr>
          <p:cNvPr id="23" name="Textfeld 22"/>
          <p:cNvSpPr txBox="1"/>
          <p:nvPr/>
        </p:nvSpPr>
        <p:spPr>
          <a:xfrm>
            <a:off x="6084168" y="2490418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HOM </a:t>
            </a:r>
            <a:r>
              <a:rPr lang="de-DE" dirty="0" err="1" smtClean="0"/>
              <a:t>Coupler</a:t>
            </a:r>
            <a:endParaRPr lang="de-DE" dirty="0"/>
          </a:p>
        </p:txBody>
      </p:sp>
      <p:cxnSp>
        <p:nvCxnSpPr>
          <p:cNvPr id="24" name="Gerader Verbinder 23"/>
          <p:cNvCxnSpPr/>
          <p:nvPr/>
        </p:nvCxnSpPr>
        <p:spPr>
          <a:xfrm rot="2700000" flipV="1">
            <a:off x="7539671" y="3010986"/>
            <a:ext cx="36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feld 24"/>
          <p:cNvSpPr txBox="1"/>
          <p:nvPr/>
        </p:nvSpPr>
        <p:spPr>
          <a:xfrm>
            <a:off x="303213" y="4130558"/>
            <a:ext cx="701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Tube</a:t>
            </a:r>
            <a:endParaRPr lang="de-DE" dirty="0"/>
          </a:p>
        </p:txBody>
      </p:sp>
      <p:cxnSp>
        <p:nvCxnSpPr>
          <p:cNvPr id="26" name="Gerader Verbinder 25"/>
          <p:cNvCxnSpPr/>
          <p:nvPr/>
        </p:nvCxnSpPr>
        <p:spPr>
          <a:xfrm rot="2700000" flipV="1">
            <a:off x="952352" y="4561860"/>
            <a:ext cx="36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/>
          <p:cNvSpPr txBox="1"/>
          <p:nvPr/>
        </p:nvSpPr>
        <p:spPr>
          <a:xfrm>
            <a:off x="4734497" y="5759233"/>
            <a:ext cx="3852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Resonator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-on </a:t>
            </a:r>
            <a:r>
              <a:rPr lang="de-DE" dirty="0"/>
              <a:t>C</a:t>
            </a:r>
            <a:r>
              <a:rPr lang="de-DE" dirty="0" smtClean="0"/>
              <a:t>omponents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11439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Geometric</a:t>
            </a:r>
            <a:r>
              <a:rPr lang="de-DE" dirty="0"/>
              <a:t> Modeling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Superconducting</a:t>
            </a:r>
            <a:r>
              <a:rPr lang="de-DE" dirty="0" smtClean="0"/>
              <a:t> Resonators</a:t>
            </a:r>
          </a:p>
          <a:p>
            <a:pPr lvl="1"/>
            <a:r>
              <a:rPr lang="de-DE" dirty="0" smtClean="0"/>
              <a:t>TESLA </a:t>
            </a:r>
            <a:r>
              <a:rPr lang="de-DE" dirty="0" err="1" smtClean="0"/>
              <a:t>Cavity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9C9586-58E4-4FC0-AB55-F3088F3AED5E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TU Darmstadt  |  Institute for Accelerator Science and Electromagnetic Fields (TEMF)  |  Wolfgang Ackermann</a:t>
            </a:r>
            <a:endParaRPr lang="en-US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2BBA6BE-FE46-4EB6-B244-78282FA78C29}" type="datetime1">
              <a:rPr lang="en-US" smtClean="0"/>
              <a:t>11/26/2024</a:t>
            </a:fld>
            <a:endParaRPr lang="de-DE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000" y="2888940"/>
            <a:ext cx="8280000" cy="2836894"/>
          </a:xfrm>
          <a:prstGeom prst="rect">
            <a:avLst/>
          </a:prstGeom>
        </p:spPr>
      </p:pic>
      <p:sp>
        <p:nvSpPr>
          <p:cNvPr id="27" name="Textfeld 26"/>
          <p:cNvSpPr txBox="1"/>
          <p:nvPr/>
        </p:nvSpPr>
        <p:spPr>
          <a:xfrm>
            <a:off x="5448885" y="5868920"/>
            <a:ext cx="1013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Vacuum</a:t>
            </a:r>
            <a:endParaRPr lang="de-DE" dirty="0"/>
          </a:p>
        </p:txBody>
      </p:sp>
      <p:cxnSp>
        <p:nvCxnSpPr>
          <p:cNvPr id="28" name="Gerader Verbinder 27"/>
          <p:cNvCxnSpPr/>
          <p:nvPr/>
        </p:nvCxnSpPr>
        <p:spPr>
          <a:xfrm rot="2700000" flipV="1">
            <a:off x="5113952" y="5792334"/>
            <a:ext cx="36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feld 28"/>
          <p:cNvSpPr txBox="1"/>
          <p:nvPr/>
        </p:nvSpPr>
        <p:spPr>
          <a:xfrm>
            <a:off x="5570567" y="2709720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Niobium</a:t>
            </a:r>
          </a:p>
        </p:txBody>
      </p:sp>
      <p:cxnSp>
        <p:nvCxnSpPr>
          <p:cNvPr id="30" name="Gerader Verbinder 29"/>
          <p:cNvCxnSpPr/>
          <p:nvPr/>
        </p:nvCxnSpPr>
        <p:spPr>
          <a:xfrm rot="2700000" flipV="1">
            <a:off x="6548898" y="3198592"/>
            <a:ext cx="36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948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2"/>
          <a:srcRect l="-1063"/>
          <a:stretch/>
        </p:blipFill>
        <p:spPr>
          <a:xfrm>
            <a:off x="323528" y="2960948"/>
            <a:ext cx="8101335" cy="291802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Geometric</a:t>
            </a:r>
            <a:r>
              <a:rPr lang="de-DE" dirty="0"/>
              <a:t> Modeling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Superconducting</a:t>
            </a:r>
            <a:r>
              <a:rPr lang="de-DE" dirty="0" smtClean="0"/>
              <a:t> Resonators</a:t>
            </a:r>
          </a:p>
          <a:p>
            <a:pPr lvl="1"/>
            <a:r>
              <a:rPr lang="de-DE" dirty="0" smtClean="0"/>
              <a:t>TESLA </a:t>
            </a:r>
            <a:r>
              <a:rPr lang="de-DE" dirty="0" err="1" smtClean="0"/>
              <a:t>Cavity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9C9586-58E4-4FC0-AB55-F3088F3AED5E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TU Darmstadt  |  Institute for Accelerator Science and Electromagnetic Fields (TEMF)  |  Wolfgang Ackermann</a:t>
            </a:r>
            <a:endParaRPr lang="en-US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2BBA6BE-FE46-4EB6-B244-78282FA78C29}" type="datetime1">
              <a:rPr lang="en-US" smtClean="0"/>
              <a:t>11/26/2024</a:t>
            </a:fld>
            <a:endParaRPr lang="de-DE" dirty="0"/>
          </a:p>
        </p:txBody>
      </p:sp>
      <p:sp>
        <p:nvSpPr>
          <p:cNvPr id="27" name="Textfeld 26"/>
          <p:cNvSpPr txBox="1"/>
          <p:nvPr/>
        </p:nvSpPr>
        <p:spPr>
          <a:xfrm>
            <a:off x="6366380" y="6011996"/>
            <a:ext cx="1013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Vacuum</a:t>
            </a:r>
            <a:endParaRPr lang="de-DE" dirty="0"/>
          </a:p>
        </p:txBody>
      </p:sp>
      <p:cxnSp>
        <p:nvCxnSpPr>
          <p:cNvPr id="28" name="Gerader Verbinder 27"/>
          <p:cNvCxnSpPr/>
          <p:nvPr/>
        </p:nvCxnSpPr>
        <p:spPr>
          <a:xfrm rot="2700000" flipV="1">
            <a:off x="6031447" y="5935410"/>
            <a:ext cx="36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r Verbinder 29"/>
          <p:cNvCxnSpPr/>
          <p:nvPr/>
        </p:nvCxnSpPr>
        <p:spPr>
          <a:xfrm rot="2700000" flipV="1">
            <a:off x="1832374" y="3752116"/>
            <a:ext cx="36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/>
          <p:cNvSpPr txBox="1"/>
          <p:nvPr/>
        </p:nvSpPr>
        <p:spPr>
          <a:xfrm>
            <a:off x="6213038" y="2713790"/>
            <a:ext cx="24451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 err="1" smtClean="0"/>
              <a:t>Electromagnetic</a:t>
            </a:r>
            <a:r>
              <a:rPr lang="de-DE" dirty="0" smtClean="0"/>
              <a:t> Field Penetration</a:t>
            </a:r>
            <a:br>
              <a:rPr lang="de-DE" dirty="0" smtClean="0"/>
            </a:br>
            <a:r>
              <a:rPr lang="de-DE" dirty="0" smtClean="0"/>
              <a:t>~100 </a:t>
            </a:r>
            <a:r>
              <a:rPr lang="de-DE" dirty="0" err="1" smtClean="0"/>
              <a:t>nm</a:t>
            </a:r>
            <a:endParaRPr lang="de-DE" dirty="0" smtClean="0"/>
          </a:p>
        </p:txBody>
      </p:sp>
      <p:cxnSp>
        <p:nvCxnSpPr>
          <p:cNvPr id="14" name="Gerader Verbinder 13"/>
          <p:cNvCxnSpPr/>
          <p:nvPr/>
        </p:nvCxnSpPr>
        <p:spPr>
          <a:xfrm rot="-2700000">
            <a:off x="7075632" y="3915527"/>
            <a:ext cx="72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/>
          <p:cNvSpPr txBox="1"/>
          <p:nvPr/>
        </p:nvSpPr>
        <p:spPr>
          <a:xfrm>
            <a:off x="319097" y="3009371"/>
            <a:ext cx="16979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Niobium Sheet</a:t>
            </a:r>
          </a:p>
          <a:p>
            <a:r>
              <a:rPr lang="de-DE" dirty="0" smtClean="0"/>
              <a:t>2.8 mm (3D)</a:t>
            </a:r>
            <a:endParaRPr lang="de-DE" dirty="0"/>
          </a:p>
        </p:txBody>
      </p:sp>
      <p:sp>
        <p:nvSpPr>
          <p:cNvPr id="15" name="Textfeld 14"/>
          <p:cNvSpPr txBox="1"/>
          <p:nvPr/>
        </p:nvSpPr>
        <p:spPr>
          <a:xfrm>
            <a:off x="352278" y="6008702"/>
            <a:ext cx="2929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Highly</a:t>
            </a:r>
            <a:r>
              <a:rPr lang="de-DE" dirty="0" smtClean="0"/>
              <a:t> </a:t>
            </a:r>
            <a:r>
              <a:rPr lang="de-DE" dirty="0" err="1" smtClean="0"/>
              <a:t>Conductive</a:t>
            </a:r>
            <a:r>
              <a:rPr lang="de-DE" dirty="0" smtClean="0"/>
              <a:t> Material</a:t>
            </a:r>
            <a:endParaRPr lang="de-DE" dirty="0"/>
          </a:p>
        </p:txBody>
      </p:sp>
      <p:cxnSp>
        <p:nvCxnSpPr>
          <p:cNvPr id="17" name="Gerader Verbinder 16"/>
          <p:cNvCxnSpPr/>
          <p:nvPr/>
        </p:nvCxnSpPr>
        <p:spPr>
          <a:xfrm rot="18900000" flipH="1" flipV="1">
            <a:off x="1744440" y="5935410"/>
            <a:ext cx="36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007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2"/>
          <a:srcRect l="3815" b="18863"/>
          <a:stretch/>
        </p:blipFill>
        <p:spPr>
          <a:xfrm>
            <a:off x="395536" y="2960948"/>
            <a:ext cx="8169625" cy="294141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Numerical</a:t>
            </a:r>
            <a:r>
              <a:rPr lang="de-DE" dirty="0" smtClean="0"/>
              <a:t> Modeling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Superconducting</a:t>
            </a:r>
            <a:r>
              <a:rPr lang="de-DE" dirty="0" smtClean="0"/>
              <a:t> Resonators</a:t>
            </a:r>
          </a:p>
          <a:p>
            <a:pPr lvl="1"/>
            <a:r>
              <a:rPr lang="de-DE" dirty="0" smtClean="0"/>
              <a:t>TESLA </a:t>
            </a:r>
            <a:r>
              <a:rPr lang="de-DE" dirty="0" err="1" smtClean="0"/>
              <a:t>Cavity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9C9586-58E4-4FC0-AB55-F3088F3AED5E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TU Darmstadt  |  Institute for Accelerator Science and Electromagnetic Fields (TEMF)  |  Wolfgang Ackermann</a:t>
            </a:r>
            <a:endParaRPr lang="en-US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2BBA6BE-FE46-4EB6-B244-78282FA78C29}" type="datetime1">
              <a:rPr lang="en-US" smtClean="0"/>
              <a:t>11/26/2024</a:t>
            </a:fld>
            <a:endParaRPr lang="de-DE" dirty="0"/>
          </a:p>
        </p:txBody>
      </p:sp>
      <p:sp>
        <p:nvSpPr>
          <p:cNvPr id="27" name="Textfeld 26"/>
          <p:cNvSpPr txBox="1"/>
          <p:nvPr/>
        </p:nvSpPr>
        <p:spPr>
          <a:xfrm>
            <a:off x="6366380" y="6011996"/>
            <a:ext cx="1013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Vacuum</a:t>
            </a:r>
            <a:endParaRPr lang="de-DE" dirty="0"/>
          </a:p>
        </p:txBody>
      </p:sp>
      <p:cxnSp>
        <p:nvCxnSpPr>
          <p:cNvPr id="28" name="Gerader Verbinder 27"/>
          <p:cNvCxnSpPr/>
          <p:nvPr/>
        </p:nvCxnSpPr>
        <p:spPr>
          <a:xfrm rot="2700000" flipV="1">
            <a:off x="6031447" y="5935410"/>
            <a:ext cx="36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feld 28"/>
          <p:cNvSpPr txBox="1"/>
          <p:nvPr/>
        </p:nvSpPr>
        <p:spPr>
          <a:xfrm>
            <a:off x="319097" y="3009371"/>
            <a:ext cx="16979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Niobium Sheet</a:t>
            </a:r>
          </a:p>
          <a:p>
            <a:r>
              <a:rPr lang="de-DE" dirty="0" smtClean="0"/>
              <a:t>2.8 mm (3D)</a:t>
            </a:r>
            <a:endParaRPr lang="de-DE" dirty="0"/>
          </a:p>
        </p:txBody>
      </p:sp>
      <p:cxnSp>
        <p:nvCxnSpPr>
          <p:cNvPr id="30" name="Gerader Verbinder 29"/>
          <p:cNvCxnSpPr/>
          <p:nvPr/>
        </p:nvCxnSpPr>
        <p:spPr>
          <a:xfrm rot="2700000" flipV="1">
            <a:off x="1832374" y="3752116"/>
            <a:ext cx="36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/>
          <p:cNvSpPr txBox="1"/>
          <p:nvPr/>
        </p:nvSpPr>
        <p:spPr>
          <a:xfrm>
            <a:off x="6213038" y="2713790"/>
            <a:ext cx="24451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 err="1" smtClean="0"/>
              <a:t>Electromagnetic</a:t>
            </a:r>
            <a:r>
              <a:rPr lang="de-DE" dirty="0" smtClean="0"/>
              <a:t> Field Penetration</a:t>
            </a:r>
            <a:br>
              <a:rPr lang="de-DE" dirty="0" smtClean="0"/>
            </a:br>
            <a:r>
              <a:rPr lang="de-DE" dirty="0" smtClean="0"/>
              <a:t>~100 </a:t>
            </a:r>
            <a:r>
              <a:rPr lang="de-DE" dirty="0" err="1" smtClean="0"/>
              <a:t>nm</a:t>
            </a:r>
            <a:endParaRPr lang="de-DE" dirty="0" smtClean="0"/>
          </a:p>
        </p:txBody>
      </p:sp>
      <p:cxnSp>
        <p:nvCxnSpPr>
          <p:cNvPr id="14" name="Gerader Verbinder 13"/>
          <p:cNvCxnSpPr/>
          <p:nvPr/>
        </p:nvCxnSpPr>
        <p:spPr>
          <a:xfrm rot="-2700000">
            <a:off x="7075632" y="3915527"/>
            <a:ext cx="72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feld 14"/>
          <p:cNvSpPr txBox="1"/>
          <p:nvPr/>
        </p:nvSpPr>
        <p:spPr>
          <a:xfrm>
            <a:off x="352278" y="6008702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Naive </a:t>
            </a:r>
            <a:r>
              <a:rPr lang="de-DE" dirty="0" err="1" smtClean="0"/>
              <a:t>Mesh</a:t>
            </a:r>
            <a:endParaRPr lang="de-DE" dirty="0"/>
          </a:p>
        </p:txBody>
      </p:sp>
      <p:cxnSp>
        <p:nvCxnSpPr>
          <p:cNvPr id="16" name="Gerader Verbinder 15"/>
          <p:cNvCxnSpPr/>
          <p:nvPr/>
        </p:nvCxnSpPr>
        <p:spPr>
          <a:xfrm rot="18900000" flipH="1" flipV="1">
            <a:off x="1744440" y="5935410"/>
            <a:ext cx="36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9091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2"/>
          <a:srcRect b="20695"/>
          <a:stretch/>
        </p:blipFill>
        <p:spPr>
          <a:xfrm>
            <a:off x="297995" y="3179213"/>
            <a:ext cx="8054425" cy="271419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Numerical</a:t>
            </a:r>
            <a:r>
              <a:rPr lang="de-DE" dirty="0"/>
              <a:t> Modeling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Superconducting</a:t>
            </a:r>
            <a:r>
              <a:rPr lang="de-DE" dirty="0" smtClean="0"/>
              <a:t> Resonators</a:t>
            </a:r>
          </a:p>
          <a:p>
            <a:pPr lvl="1"/>
            <a:r>
              <a:rPr lang="de-DE" dirty="0" smtClean="0"/>
              <a:t>TESLA </a:t>
            </a:r>
            <a:r>
              <a:rPr lang="de-DE" dirty="0" err="1" smtClean="0"/>
              <a:t>Cavity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9C9586-58E4-4FC0-AB55-F3088F3AED5E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TU Darmstadt  |  Institute for Accelerator Science and Electromagnetic Fields (TEMF)  |  Wolfgang Ackermann</a:t>
            </a:r>
            <a:endParaRPr lang="en-US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2BBA6BE-FE46-4EB6-B244-78282FA78C29}" type="datetime1">
              <a:rPr lang="en-US" smtClean="0"/>
              <a:t>11/26/2024</a:t>
            </a:fld>
            <a:endParaRPr lang="de-DE" dirty="0"/>
          </a:p>
        </p:txBody>
      </p:sp>
      <p:sp>
        <p:nvSpPr>
          <p:cNvPr id="27" name="Textfeld 26"/>
          <p:cNvSpPr txBox="1"/>
          <p:nvPr/>
        </p:nvSpPr>
        <p:spPr>
          <a:xfrm>
            <a:off x="6366380" y="6011996"/>
            <a:ext cx="1013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Vacuum</a:t>
            </a:r>
            <a:endParaRPr lang="de-DE" dirty="0"/>
          </a:p>
        </p:txBody>
      </p:sp>
      <p:cxnSp>
        <p:nvCxnSpPr>
          <p:cNvPr id="28" name="Gerader Verbinder 27"/>
          <p:cNvCxnSpPr/>
          <p:nvPr/>
        </p:nvCxnSpPr>
        <p:spPr>
          <a:xfrm rot="2700000" flipV="1">
            <a:off x="6031447" y="5935410"/>
            <a:ext cx="36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r Verbinder 29"/>
          <p:cNvCxnSpPr/>
          <p:nvPr/>
        </p:nvCxnSpPr>
        <p:spPr>
          <a:xfrm rot="2700000" flipV="1">
            <a:off x="1832374" y="3752116"/>
            <a:ext cx="36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/>
          <p:cNvSpPr txBox="1"/>
          <p:nvPr/>
        </p:nvSpPr>
        <p:spPr>
          <a:xfrm>
            <a:off x="6366380" y="2869732"/>
            <a:ext cx="24451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 smtClean="0"/>
              <a:t>Surface </a:t>
            </a:r>
            <a:r>
              <a:rPr lang="de-DE" dirty="0" err="1" smtClean="0"/>
              <a:t>Impedance</a:t>
            </a:r>
            <a:r>
              <a:rPr lang="de-DE" dirty="0" smtClean="0"/>
              <a:t> </a:t>
            </a:r>
            <a:r>
              <a:rPr lang="de-DE" dirty="0" err="1" smtClean="0"/>
              <a:t>Boundary</a:t>
            </a:r>
            <a:r>
              <a:rPr lang="de-DE" dirty="0" smtClean="0"/>
              <a:t> </a:t>
            </a:r>
            <a:r>
              <a:rPr lang="de-DE" dirty="0" err="1" smtClean="0"/>
              <a:t>Condition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(2D)</a:t>
            </a:r>
          </a:p>
        </p:txBody>
      </p:sp>
      <p:cxnSp>
        <p:nvCxnSpPr>
          <p:cNvPr id="14" name="Gerader Verbinder 13"/>
          <p:cNvCxnSpPr/>
          <p:nvPr/>
        </p:nvCxnSpPr>
        <p:spPr>
          <a:xfrm rot="-2700000">
            <a:off x="7075632" y="3915527"/>
            <a:ext cx="72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feld 14"/>
          <p:cNvSpPr txBox="1"/>
          <p:nvPr/>
        </p:nvSpPr>
        <p:spPr>
          <a:xfrm>
            <a:off x="319097" y="3009371"/>
            <a:ext cx="16979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Niobium Sheet</a:t>
            </a:r>
          </a:p>
          <a:p>
            <a:r>
              <a:rPr lang="de-DE" dirty="0" smtClean="0"/>
              <a:t>2.8 mm (3D)</a:t>
            </a:r>
            <a:endParaRPr lang="de-DE" dirty="0"/>
          </a:p>
        </p:txBody>
      </p:sp>
      <p:sp>
        <p:nvSpPr>
          <p:cNvPr id="9" name="Rechteck 8"/>
          <p:cNvSpPr/>
          <p:nvPr/>
        </p:nvSpPr>
        <p:spPr>
          <a:xfrm>
            <a:off x="236275" y="2903428"/>
            <a:ext cx="1943324" cy="100811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Textfeld 15"/>
          <p:cNvSpPr txBox="1"/>
          <p:nvPr/>
        </p:nvSpPr>
        <p:spPr>
          <a:xfrm>
            <a:off x="352278" y="6008702"/>
            <a:ext cx="160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Surface </a:t>
            </a:r>
            <a:r>
              <a:rPr lang="de-DE" dirty="0" err="1" smtClean="0"/>
              <a:t>Mesh</a:t>
            </a:r>
            <a:endParaRPr lang="de-DE" dirty="0"/>
          </a:p>
        </p:txBody>
      </p:sp>
      <p:cxnSp>
        <p:nvCxnSpPr>
          <p:cNvPr id="17" name="Gerader Verbinder 16"/>
          <p:cNvCxnSpPr/>
          <p:nvPr/>
        </p:nvCxnSpPr>
        <p:spPr>
          <a:xfrm rot="18900000" flipH="1" flipV="1">
            <a:off x="1744440" y="5935410"/>
            <a:ext cx="36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06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rafik 24"/>
          <p:cNvPicPr>
            <a:picLocks noChangeAspect="1"/>
          </p:cNvPicPr>
          <p:nvPr/>
        </p:nvPicPr>
        <p:blipFill rotWithShape="1">
          <a:blip r:embed="rId3"/>
          <a:srcRect l="43517" b="18863"/>
          <a:stretch/>
        </p:blipFill>
        <p:spPr>
          <a:xfrm>
            <a:off x="4644008" y="3897052"/>
            <a:ext cx="3993162" cy="244827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Numerical</a:t>
            </a:r>
            <a:r>
              <a:rPr lang="de-DE" dirty="0"/>
              <a:t> Modeling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Modeling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Highly</a:t>
            </a:r>
            <a:r>
              <a:rPr lang="de-DE" dirty="0" smtClean="0"/>
              <a:t> </a:t>
            </a:r>
            <a:r>
              <a:rPr lang="de-DE" dirty="0" err="1" smtClean="0"/>
              <a:t>Conductive</a:t>
            </a:r>
            <a:r>
              <a:rPr lang="de-DE" dirty="0" smtClean="0"/>
              <a:t> Material</a:t>
            </a:r>
          </a:p>
          <a:p>
            <a:pPr lvl="1"/>
            <a:r>
              <a:rPr lang="de-DE" dirty="0" err="1" smtClean="0"/>
              <a:t>Boundary</a:t>
            </a:r>
            <a:r>
              <a:rPr lang="de-DE" dirty="0" smtClean="0"/>
              <a:t> </a:t>
            </a:r>
            <a:r>
              <a:rPr lang="de-DE" dirty="0" err="1" smtClean="0"/>
              <a:t>Conditions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9C9586-58E4-4FC0-AB55-F3088F3AED5E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TU Darmstadt  |  Institute for Accelerator Science and Electromagnetic Fields (TEMF)  |  Wolfgang Ackermann</a:t>
            </a:r>
            <a:endParaRPr lang="en-US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2BBA6BE-FE46-4EB6-B244-78282FA78C29}" type="datetime1">
              <a:rPr lang="en-US" smtClean="0"/>
              <a:t>11/26/2024</a:t>
            </a:fld>
            <a:endParaRPr lang="de-DE" dirty="0"/>
          </a:p>
        </p:txBody>
      </p:sp>
      <p:sp>
        <p:nvSpPr>
          <p:cNvPr id="28" name="Textfeld 27"/>
          <p:cNvSpPr txBox="1"/>
          <p:nvPr/>
        </p:nvSpPr>
        <p:spPr>
          <a:xfrm>
            <a:off x="4463988" y="2168860"/>
            <a:ext cx="356439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Modeling </a:t>
            </a:r>
            <a:r>
              <a:rPr lang="de-DE" b="1" dirty="0" err="1" smtClean="0"/>
              <a:t>task</a:t>
            </a:r>
            <a:r>
              <a:rPr lang="de-DE" dirty="0"/>
              <a:t/>
            </a:r>
            <a:br>
              <a:rPr lang="de-DE" dirty="0"/>
            </a:br>
            <a:r>
              <a:rPr lang="de-DE" dirty="0" err="1" smtClean="0"/>
              <a:t>Electromagnetic</a:t>
            </a:r>
            <a:r>
              <a:rPr lang="de-DE" dirty="0" smtClean="0"/>
              <a:t> </a:t>
            </a:r>
            <a:r>
              <a:rPr lang="de-DE" dirty="0" err="1" smtClean="0"/>
              <a:t>field</a:t>
            </a:r>
            <a:r>
              <a:rPr lang="de-DE" dirty="0" smtClean="0"/>
              <a:t> </a:t>
            </a:r>
            <a:r>
              <a:rPr lang="de-DE" dirty="0" err="1" smtClean="0"/>
              <a:t>penetrates</a:t>
            </a:r>
            <a:r>
              <a:rPr lang="de-DE" dirty="0" smtClean="0"/>
              <a:t> </a:t>
            </a:r>
            <a:r>
              <a:rPr lang="de-DE" dirty="0" err="1" smtClean="0"/>
              <a:t>slightly</a:t>
            </a:r>
            <a:r>
              <a:rPr lang="de-DE" dirty="0" smtClean="0"/>
              <a:t> </a:t>
            </a:r>
            <a:r>
              <a:rPr lang="de-DE" dirty="0" err="1" smtClean="0"/>
              <a:t>into</a:t>
            </a:r>
            <a:r>
              <a:rPr lang="de-DE" dirty="0" smtClean="0"/>
              <a:t> </a:t>
            </a:r>
            <a:r>
              <a:rPr lang="de-DE" dirty="0" err="1" smtClean="0"/>
              <a:t>highly</a:t>
            </a:r>
            <a:r>
              <a:rPr lang="de-DE" dirty="0" smtClean="0"/>
              <a:t> </a:t>
            </a:r>
            <a:r>
              <a:rPr lang="de-DE" dirty="0" err="1" smtClean="0"/>
              <a:t>electrically</a:t>
            </a:r>
            <a:r>
              <a:rPr lang="de-DE" dirty="0" smtClean="0"/>
              <a:t> </a:t>
            </a:r>
            <a:r>
              <a:rPr lang="de-DE" dirty="0" err="1" smtClean="0"/>
              <a:t>conductive</a:t>
            </a:r>
            <a:r>
              <a:rPr lang="de-DE" dirty="0" smtClean="0"/>
              <a:t> </a:t>
            </a:r>
            <a:r>
              <a:rPr lang="de-DE" dirty="0" err="1" smtClean="0"/>
              <a:t>materials</a:t>
            </a:r>
            <a:r>
              <a:rPr lang="de-DE" dirty="0" smtClean="0"/>
              <a:t> (</a:t>
            </a:r>
            <a:r>
              <a:rPr lang="de-DE" dirty="0" err="1" smtClean="0"/>
              <a:t>volume</a:t>
            </a:r>
            <a:r>
              <a:rPr lang="de-DE" dirty="0" smtClean="0"/>
              <a:t> </a:t>
            </a:r>
            <a:r>
              <a:rPr lang="de-DE" dirty="0" err="1" smtClean="0"/>
              <a:t>mesh</a:t>
            </a:r>
            <a:r>
              <a:rPr lang="de-DE" dirty="0" smtClean="0"/>
              <a:t> </a:t>
            </a:r>
            <a:r>
              <a:rPr lang="de-DE" dirty="0" err="1" smtClean="0"/>
              <a:t>can</a:t>
            </a:r>
            <a:r>
              <a:rPr lang="de-DE" dirty="0" smtClean="0"/>
              <a:t> not </a:t>
            </a:r>
            <a:r>
              <a:rPr lang="de-DE" dirty="0" err="1" smtClean="0"/>
              <a:t>resolve</a:t>
            </a:r>
            <a:r>
              <a:rPr lang="de-DE" dirty="0" smtClean="0"/>
              <a:t> </a:t>
            </a:r>
            <a:r>
              <a:rPr lang="de-DE" dirty="0" err="1" smtClean="0"/>
              <a:t>this</a:t>
            </a:r>
            <a:r>
              <a:rPr lang="de-DE" dirty="0" smtClean="0"/>
              <a:t> </a:t>
            </a:r>
            <a:r>
              <a:rPr lang="de-DE" dirty="0" err="1" smtClean="0"/>
              <a:t>fact</a:t>
            </a:r>
            <a:r>
              <a:rPr lang="de-DE" dirty="0" smtClean="0"/>
              <a:t>)</a:t>
            </a:r>
            <a:endParaRPr lang="de-DE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572" y="2636912"/>
            <a:ext cx="1270768" cy="2041097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>
            <a:off x="467544" y="5050921"/>
            <a:ext cx="35958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err="1" smtClean="0"/>
              <a:t>Leontovich</a:t>
            </a:r>
            <a:r>
              <a:rPr lang="de-DE" b="1" dirty="0" smtClean="0"/>
              <a:t> Surface </a:t>
            </a:r>
            <a:r>
              <a:rPr lang="de-DE" b="1" dirty="0" err="1" smtClean="0"/>
              <a:t>Impedance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(</a:t>
            </a:r>
            <a:r>
              <a:rPr lang="de-DE" dirty="0" err="1" smtClean="0"/>
              <a:t>first</a:t>
            </a:r>
            <a:r>
              <a:rPr lang="de-DE" dirty="0" smtClean="0"/>
              <a:t> </a:t>
            </a:r>
            <a:r>
              <a:rPr lang="de-DE" dirty="0" err="1" smtClean="0"/>
              <a:t>order</a:t>
            </a:r>
            <a:r>
              <a:rPr lang="de-DE" dirty="0" smtClean="0"/>
              <a:t> SIBC)</a:t>
            </a:r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99" y="5755978"/>
            <a:ext cx="2644653" cy="517338"/>
          </a:xfrm>
          <a:prstGeom prst="rect">
            <a:avLst/>
          </a:prstGeom>
        </p:spPr>
      </p:pic>
      <p:sp>
        <p:nvSpPr>
          <p:cNvPr id="8" name="Bogen 7"/>
          <p:cNvSpPr/>
          <p:nvPr/>
        </p:nvSpPr>
        <p:spPr>
          <a:xfrm>
            <a:off x="3548295" y="4437112"/>
            <a:ext cx="4860000" cy="4644000"/>
          </a:xfrm>
          <a:prstGeom prst="arc">
            <a:avLst>
              <a:gd name="adj1" fmla="val 14116071"/>
              <a:gd name="adj2" fmla="val 21023120"/>
            </a:avLst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30" name="Gerader Verbinder 29"/>
          <p:cNvCxnSpPr/>
          <p:nvPr/>
        </p:nvCxnSpPr>
        <p:spPr>
          <a:xfrm rot="-2700000">
            <a:off x="7486836" y="4763679"/>
            <a:ext cx="72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feld 14"/>
          <p:cNvSpPr txBox="1"/>
          <p:nvPr/>
        </p:nvSpPr>
        <p:spPr>
          <a:xfrm>
            <a:off x="6912259" y="3860626"/>
            <a:ext cx="20766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600" dirty="0" err="1" smtClean="0"/>
              <a:t>Replace</a:t>
            </a:r>
            <a:r>
              <a:rPr lang="de-DE" sz="1600" dirty="0" smtClean="0"/>
              <a:t> Volume </a:t>
            </a:r>
            <a:r>
              <a:rPr lang="de-DE" sz="1600" dirty="0" err="1" smtClean="0"/>
              <a:t>Mesh</a:t>
            </a:r>
            <a:r>
              <a:rPr lang="de-DE" sz="1600" dirty="0" smtClean="0"/>
              <a:t> </a:t>
            </a:r>
            <a:r>
              <a:rPr lang="de-DE" sz="1600" dirty="0" err="1" smtClean="0"/>
              <a:t>by</a:t>
            </a:r>
            <a:r>
              <a:rPr lang="de-DE" sz="1600" dirty="0" smtClean="0"/>
              <a:t> </a:t>
            </a:r>
            <a:r>
              <a:rPr lang="de-DE" sz="1600" dirty="0" smtClean="0">
                <a:solidFill>
                  <a:srgbClr val="C00000"/>
                </a:solidFill>
              </a:rPr>
              <a:t>SIBC</a:t>
            </a:r>
          </a:p>
        </p:txBody>
      </p:sp>
    </p:spTree>
    <p:extLst>
      <p:ext uri="{BB962C8B-B14F-4D97-AF65-F5344CB8AC3E}">
        <p14:creationId xmlns:p14="http://schemas.microsoft.com/office/powerpoint/2010/main" val="390469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afik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5528" y="3304985"/>
            <a:ext cx="2698920" cy="2464275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0959" y="3368510"/>
            <a:ext cx="2330961" cy="240075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Numerical</a:t>
            </a:r>
            <a:r>
              <a:rPr lang="de-DE" dirty="0"/>
              <a:t> Modeling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Modeling </a:t>
            </a:r>
            <a:r>
              <a:rPr lang="de-DE" dirty="0" err="1" smtClean="0"/>
              <a:t>of</a:t>
            </a:r>
            <a:r>
              <a:rPr lang="de-DE" dirty="0" smtClean="0"/>
              <a:t> Niobium </a:t>
            </a:r>
            <a:r>
              <a:rPr lang="de-DE" dirty="0" err="1" smtClean="0"/>
              <a:t>Metal</a:t>
            </a:r>
            <a:r>
              <a:rPr lang="de-DE" dirty="0" smtClean="0"/>
              <a:t> Sheets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Insulators</a:t>
            </a:r>
            <a:endParaRPr lang="de-DE" dirty="0" smtClean="0"/>
          </a:p>
          <a:p>
            <a:pPr lvl="1"/>
            <a:r>
              <a:rPr lang="de-DE" dirty="0" err="1" smtClean="0"/>
              <a:t>Considering</a:t>
            </a:r>
            <a:r>
              <a:rPr lang="de-DE" dirty="0" smtClean="0"/>
              <a:t> </a:t>
            </a:r>
            <a:r>
              <a:rPr lang="de-DE" dirty="0" smtClean="0"/>
              <a:t>Different </a:t>
            </a:r>
            <a:r>
              <a:rPr lang="de-DE" dirty="0" err="1"/>
              <a:t>T</a:t>
            </a:r>
            <a:r>
              <a:rPr lang="de-DE" dirty="0" err="1" smtClean="0"/>
              <a:t>ypes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/>
              <a:t>S</a:t>
            </a:r>
            <a:r>
              <a:rPr lang="de-DE" dirty="0" smtClean="0"/>
              <a:t>urface </a:t>
            </a:r>
            <a:r>
              <a:rPr lang="de-DE" dirty="0" err="1"/>
              <a:t>L</a:t>
            </a:r>
            <a:r>
              <a:rPr lang="de-DE" dirty="0" err="1" smtClean="0"/>
              <a:t>ayers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9C9586-58E4-4FC0-AB55-F3088F3AED5E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TU Darmstadt  |  Institute for Accelerator Science and Electromagnetic Fields (TEMF)  |  Wolfgang Ackermann</a:t>
            </a:r>
            <a:endParaRPr lang="en-US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2BBA6BE-FE46-4EB6-B244-78282FA78C29}" type="datetime1">
              <a:rPr lang="en-US" smtClean="0"/>
              <a:t>11/26/2024</a:t>
            </a:fld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1799692" y="4507299"/>
            <a:ext cx="10310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Bulk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Niobium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6565285" y="4507298"/>
            <a:ext cx="10310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Bulk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Niobium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1520959" y="5771001"/>
            <a:ext cx="23309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Pure </a:t>
            </a:r>
            <a:r>
              <a:rPr lang="de-DE" dirty="0" smtClean="0"/>
              <a:t>Material,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/>
              <a:t>N</a:t>
            </a:r>
            <a:r>
              <a:rPr lang="de-DE" dirty="0" err="1" smtClean="0"/>
              <a:t>o</a:t>
            </a:r>
            <a:r>
              <a:rPr lang="de-DE" dirty="0" smtClean="0"/>
              <a:t> Additional </a:t>
            </a:r>
            <a:r>
              <a:rPr lang="de-DE" dirty="0"/>
              <a:t>L</a:t>
            </a:r>
            <a:r>
              <a:rPr lang="de-DE" dirty="0" smtClean="0"/>
              <a:t>ayer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5905528" y="5771001"/>
            <a:ext cx="2662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Single</a:t>
            </a:r>
            <a:br>
              <a:rPr lang="de-DE" dirty="0" smtClean="0"/>
            </a:br>
            <a:r>
              <a:rPr lang="de-DE" dirty="0" smtClean="0"/>
              <a:t>Surface Layer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612234" y="2564904"/>
            <a:ext cx="21082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Classical</a:t>
            </a:r>
            <a:r>
              <a:rPr lang="de-DE" dirty="0" smtClean="0"/>
              <a:t> Modeling</a:t>
            </a:r>
            <a:br>
              <a:rPr lang="de-DE" dirty="0" smtClean="0"/>
            </a:br>
            <a:r>
              <a:rPr lang="de-DE" dirty="0" smtClean="0"/>
              <a:t>PEC </a:t>
            </a:r>
            <a:r>
              <a:rPr lang="de-DE" dirty="0" err="1" smtClean="0"/>
              <a:t>or</a:t>
            </a:r>
            <a:r>
              <a:rPr lang="de-DE" dirty="0" smtClean="0"/>
              <a:t> SIBC</a:t>
            </a:r>
            <a:endParaRPr lang="de-DE" dirty="0"/>
          </a:p>
        </p:txBody>
      </p:sp>
      <p:sp>
        <p:nvSpPr>
          <p:cNvPr id="21" name="Textfeld 20"/>
          <p:cNvSpPr txBox="1"/>
          <p:nvPr/>
        </p:nvSpPr>
        <p:spPr>
          <a:xfrm>
            <a:off x="5292754" y="2564904"/>
            <a:ext cx="22365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Classical</a:t>
            </a:r>
            <a:r>
              <a:rPr lang="de-DE" dirty="0" smtClean="0"/>
              <a:t> Modeling</a:t>
            </a:r>
            <a:br>
              <a:rPr lang="de-DE" dirty="0" smtClean="0"/>
            </a:br>
            <a:r>
              <a:rPr lang="de-DE" dirty="0" err="1" smtClean="0"/>
              <a:t>only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thick</a:t>
            </a:r>
            <a:r>
              <a:rPr lang="de-DE" dirty="0" smtClean="0"/>
              <a:t> </a:t>
            </a:r>
            <a:r>
              <a:rPr lang="de-DE" dirty="0" err="1"/>
              <a:t>L</a:t>
            </a:r>
            <a:r>
              <a:rPr lang="de-DE" dirty="0" err="1" smtClean="0"/>
              <a:t>ayers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9112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Wahr"/>
  <p:tag name="EMBEDFONTS" val="Falsch"/>
  <p:tag name="USEBOLDAMS" val="Falsch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ch"/>
  <p:tag name="DEFAULTTRANSPARENT" val="Falsch"/>
  <p:tag name="DEFAULTWORKAROUNDTRANSPARENCYBUG" val="Falsch"/>
  <p:tag name="DEFAULTRESOLUTION" val="300"/>
  <p:tag name="DEFAULTMAGNIFICATION" val="1"/>
  <p:tag name="DEFAULTFONTSIZE" val="10"/>
  <p:tag name="DEFAULTWIDTH" val="438"/>
  <p:tag name="DEFAULTHEIGHT" val="41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1,2336"/>
  <p:tag name="ORIGINALWIDTH" val="1234,346"/>
  <p:tag name="OUTPUTDPI" val="1200"/>
  <p:tag name="LATEXADDIN" val="\documentclass{article}&#10;\usepackage{amsmath}&#10;\pagestyle{empty}&#10;\begin{document}&#10;\begin{displaymath}&#10;\textrm{curl curl}\,\vec{H}&#10;+ \alpha^2 \,\vec{H}&#10;= 0&#10;\end{displaymath}&#10;\end{document}"/>
  <p:tag name="IGUANATEXSIZE" val="20"/>
  <p:tag name="IGUANATEXCURSOR" val="147"/>
  <p:tag name="TRANSPARENCY" val="Wahr"/>
  <p:tag name="FILENAME" val=""/>
  <p:tag name="INPUTTYPE" val="0"/>
  <p:tag name="LATEXENGINEID" val="0"/>
  <p:tag name="TEMPFOLDER" val="c:\temp\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2,2309"/>
  <p:tag name="ORIGINALWIDTH" val="341,2073"/>
  <p:tag name="OUTPUTDPI" val="1200"/>
  <p:tag name="LATEXADDIN" val="\documentclass{article}&#10;\usepackage{amsmath}&#10;\pagestyle{empty}&#10;\begin{document}&#10;\begin{displaymath}&#10;\vec{n}\stackrel{!}{=}\vec{e}_z&#10;\end{displaymath}&#10;\end{document}"/>
  <p:tag name="IGUANATEXSIZE" val="20"/>
  <p:tag name="IGUANATEXCURSOR" val="122"/>
  <p:tag name="TRANSPARENCY" val="Wahr"/>
  <p:tag name="FILENAME" val=""/>
  <p:tag name="INPUTTYPE" val="0"/>
  <p:tag name="LATEXENGINEID" val="0"/>
  <p:tag name="TEMPFOLDER" val="c:\temp\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1,2336"/>
  <p:tag name="ORIGINALWIDTH" val="1204,349"/>
  <p:tag name="OUTPUTDPI" val="1200"/>
  <p:tag name="LATEXADDIN" val="\documentclass{article}&#10;\usepackage{amsmath}&#10;\pagestyle{empty}&#10;\begin{document}&#10;\begin{displaymath}&#10;\textrm{curl curl}\,\vec{E}&#10;+ \alpha^2 \,\vec{E}&#10;= 0&#10;\end{displaymath}&#10;\end{document}"/>
  <p:tag name="IGUANATEXSIZE" val="20"/>
  <p:tag name="IGUANATEXCURSOR" val="138"/>
  <p:tag name="TRANSPARENCY" val="Wahr"/>
  <p:tag name="FILENAME" val=""/>
  <p:tag name="INPUTTYPE" val="0"/>
  <p:tag name="LATEXENGINEID" val="0"/>
  <p:tag name="TEMPFOLDER" val="c:\temp\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7,7315"/>
  <p:tag name="ORIGINALWIDTH" val="891,6385"/>
  <p:tag name="OUTPUTDPI" val="1200"/>
  <p:tag name="LATEXADDIN" val="\documentclass{article}&#10;\usepackage{amsmath}&#10;\pagestyle{empty}&#10;\begin{document}&#10;\begin{displaymath}&#10;\textrm{curl}\vec{E} = -j \omega \mu \vec{H}&#10;\end{displaymath}&#10;\end{document}"/>
  <p:tag name="IGUANATEXSIZE" val="20"/>
  <p:tag name="IGUANATEXCURSOR" val="123"/>
  <p:tag name="TRANSPARENCY" val="Wahr"/>
  <p:tag name="FILENAME" val=""/>
  <p:tag name="INPUTTYPE" val="0"/>
  <p:tag name="LATEXENGINEID" val="0"/>
  <p:tag name="TEMPFOLDER" val="c:\temp\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9,4826"/>
  <p:tag name="ORIGINALWIDTH" val="128,9839"/>
  <p:tag name="OUTPUTDPI" val="1200"/>
  <p:tag name="LATEXADDIN" val="\documentclass{article}&#10;\usepackage{amsmath}&#10;\pagestyle{empty}&#10;\begin{document}&#10;\begin{displaymath}&#10;\vec{E}_1&#10;\end{displaymath}&#10;\end{document}"/>
  <p:tag name="IGUANATEXSIZE" val="16"/>
  <p:tag name="IGUANATEXCURSOR" val="109"/>
  <p:tag name="TRANSPARENCY" val="Wahr"/>
  <p:tag name="FILENAME" val=""/>
  <p:tag name="INPUTTYPE" val="0"/>
  <p:tag name="LATEXENGINEID" val="0"/>
  <p:tag name="TEMPFOLDER" val="c:\temp\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9,4826"/>
  <p:tag name="ORIGINALWIDTH" val="140,2324"/>
  <p:tag name="OUTPUTDPI" val="1200"/>
  <p:tag name="LATEXADDIN" val="\documentclass{article}&#10;\usepackage{amsmath}&#10;\pagestyle{empty}&#10;\begin{document}&#10;\begin{displaymath}&#10;\vec{H}_1&#10;\end{displaymath}&#10;\end{document}"/>
  <p:tag name="IGUANATEXSIZE" val="16"/>
  <p:tag name="IGUANATEXCURSOR" val="106"/>
  <p:tag name="TRANSPARENCY" val="Wahr"/>
  <p:tag name="FILENAME" val=""/>
  <p:tag name="INPUTTYPE" val="0"/>
  <p:tag name="LATEXENGINEID" val="0"/>
  <p:tag name="TEMPFOLDER" val="c:\temp\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0,9824"/>
  <p:tag name="ORIGINALWIDTH" val="132,7334"/>
  <p:tag name="OUTPUTDPI" val="1200"/>
  <p:tag name="LATEXADDIN" val="\documentclass{article}&#10;\usepackage{amsmath}&#10;\pagestyle{empty}&#10;\begin{document}&#10;\begin{displaymath}&#10;\vec{E}_0&#10;\end{displaymath}&#10;\end{document}"/>
  <p:tag name="IGUANATEXSIZE" val="16"/>
  <p:tag name="IGUANATEXCURSOR" val="109"/>
  <p:tag name="TRANSPARENCY" val="Wahr"/>
  <p:tag name="FILENAME" val=""/>
  <p:tag name="INPUTTYPE" val="0"/>
  <p:tag name="LATEXENGINEID" val="0"/>
  <p:tag name="TEMPFOLDER" val="c:\temp\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0,9824"/>
  <p:tag name="ORIGINALWIDTH" val="143,982"/>
  <p:tag name="OUTPUTDPI" val="1200"/>
  <p:tag name="LATEXADDIN" val="\documentclass{article}&#10;\usepackage{amsmath}&#10;\pagestyle{empty}&#10;\begin{document}&#10;\begin{displaymath}&#10;\vec{H}_0&#10;\end{displaymath}&#10;\end{document}"/>
  <p:tag name="IGUANATEXSIZE" val="16"/>
  <p:tag name="IGUANATEXCURSOR" val="109"/>
  <p:tag name="TRANSPARENCY" val="Wahr"/>
  <p:tag name="FILENAME" val=""/>
  <p:tag name="INPUTTYPE" val="0"/>
  <p:tag name="LATEXENGINEID" val="0"/>
  <p:tag name="TEMPFOLDER" val="c:\temp\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1,2336"/>
  <p:tag name="ORIGINALWIDTH" val="1234,346"/>
  <p:tag name="OUTPUTDPI" val="1200"/>
  <p:tag name="LATEXADDIN" val="\documentclass{article}&#10;\usepackage{amsmath}&#10;\pagestyle{empty}&#10;\begin{document}&#10;\begin{displaymath}&#10;\textrm{curl curl}\,\vec{H}&#10;+ \alpha^2 \,\vec{H}&#10;= 0&#10;\end{displaymath}&#10;\end{document}"/>
  <p:tag name="IGUANATEXSIZE" val="20"/>
  <p:tag name="IGUANATEXCURSOR" val="147"/>
  <p:tag name="TRANSPARENCY" val="Wahr"/>
  <p:tag name="FILENAME" val=""/>
  <p:tag name="INPUTTYPE" val="0"/>
  <p:tag name="LATEXENGINEID" val="0"/>
  <p:tag name="TEMPFOLDER" val="c:\temp\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,4439"/>
  <p:tag name="ORIGINALWIDTH" val="1590,551"/>
  <p:tag name="OUTPUTDPI" val="1200"/>
  <p:tag name="LATEXADDIN" val="\documentclass{article}&#10;\usepackage{amsmath}&#10;\pagestyle{empty}&#10;\begin{document}&#10;\begin{displaymath}&#10;\left(&#10;\begin{array}{@{}c@{}}&#10;-\partial^2_z E_x\\&#10;-\partial^2_z E_y\\&#10;0&#10;\end{array}&#10;\right)&#10;+ \alpha^2\!&#10;\left(&#10;\begin{array}{@{}c@{}}&#10;E_x\\&#10;E_y\\&#10;E_z&#10;\end{array}&#10;\right)&#10;\!=\!&#10;\left(&#10;\begin{array}{@{}c@{}}&#10;0\\&#10;0\\&#10;0&#10;\end{array}&#10;\right)&#10;\end{displaymath}&#10;\end{document}"/>
  <p:tag name="IGUANATEXSIZE" val="16"/>
  <p:tag name="IGUANATEXCURSOR" val="276"/>
  <p:tag name="TRANSPARENCY" val="Wahr"/>
  <p:tag name="FILENAME" val=""/>
  <p:tag name="INPUTTYPE" val="0"/>
  <p:tag name="LATEXENGINEID" val="0"/>
  <p:tag name="TEMPFOLDER" val="c:\temp\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2,7184"/>
  <p:tag name="ORIGINALWIDTH" val="1298,838"/>
  <p:tag name="OUTPUTDPI" val="1200"/>
  <p:tag name="LATEXADDIN" val="\documentclass{article}&#10;\usepackage{amsmath}&#10;\pagestyle{empty}&#10;\begin{document}&#10;\begin{displaymath}&#10;\vec{n}\times\vec{H}&#10;= \frac{1}{Z}\;\vec{n}\times (\vec{n}\times\vec{E})&#10;\end{displaymath}&#10;\end{document}"/>
  <p:tag name="IGUANATEXSIZE" val="20"/>
  <p:tag name="IGUANATEXCURSOR" val="121"/>
  <p:tag name="TRANSPARENCY" val="Wahr"/>
  <p:tag name="FILENAME" val=""/>
  <p:tag name="INPUTTYPE" val="0"/>
  <p:tag name="LATEXENGINEID" val="0"/>
  <p:tag name="TEMPFOLDER" val="c:\temp\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2,2309"/>
  <p:tag name="ORIGINALWIDTH" val="341,2073"/>
  <p:tag name="OUTPUTDPI" val="1200"/>
  <p:tag name="LATEXADDIN" val="\documentclass{article}&#10;\usepackage{amsmath}&#10;\pagestyle{empty}&#10;\begin{document}&#10;\begin{displaymath}&#10;\vec{n}\stackrel{!}{=}\vec{e}_z&#10;\end{displaymath}&#10;\end{document}"/>
  <p:tag name="IGUANATEXSIZE" val="16"/>
  <p:tag name="IGUANATEXCURSOR" val="122"/>
  <p:tag name="TRANSPARENCY" val="Wahr"/>
  <p:tag name="FILENAME" val=""/>
  <p:tag name="INPUTTYPE" val="0"/>
  <p:tag name="LATEXENGINEID" val="0"/>
  <p:tag name="TEMPFOLDER" val="c:\temp\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,9843"/>
  <p:tag name="ORIGINALWIDTH" val="639,67"/>
  <p:tag name="OUTPUTDPI" val="1200"/>
  <p:tag name="LATEXADDIN" val="\documentclass{article}&#10;\usepackage{amsmath}&#10;\pagestyle{empty}&#10;\begin{document}&#10;\begin{displaymath}&#10;\partial_x = \partial_y = 0&#10;\end{displaymath}&#10;\end{document}"/>
  <p:tag name="IGUANATEXSIZE" val="16"/>
  <p:tag name="IGUANATEXCURSOR" val="123"/>
  <p:tag name="TRANSPARENCY" val="Wahr"/>
  <p:tag name="FILENAME" val=""/>
  <p:tag name="INPUTTYPE" val="0"/>
  <p:tag name="LATEXENGINEID" val="0"/>
  <p:tag name="TEMPFOLDER" val="c:\temp\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2,2309"/>
  <p:tag name="ORIGINALWIDTH" val="1799,025"/>
  <p:tag name="OUTPUTDPI" val="1200"/>
  <p:tag name="LATEXADDIN" val="\documentclass{article}&#10;\usepackage{amsmath}&#10;\pagestyle{empty}&#10;\begin{document}&#10;\begin{displaymath}&#10;\vec{E}&#10;= \vec{e}_x\,E_x&#10;= \vec{e}_x\,(c_{1}\,e^{\alpha z}+c_{2}\,e^{-\alpha z})&#10;\end{displaymath}&#10;\end{document}"/>
  <p:tag name="IGUANATEXSIZE" val="20"/>
  <p:tag name="IGUANATEXCURSOR" val="124"/>
  <p:tag name="TRANSPARENCY" val="Wahr"/>
  <p:tag name="FILENAME" val=""/>
  <p:tag name="INPUTTYPE" val="0"/>
  <p:tag name="LATEXENGINEID" val="0"/>
  <p:tag name="TEMPFOLDER" val="c:\temp\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,9843"/>
  <p:tag name="ORIGINALWIDTH" val="639,67"/>
  <p:tag name="OUTPUTDPI" val="1200"/>
  <p:tag name="LATEXADDIN" val="\documentclass{article}&#10;\usepackage{amsmath}&#10;\pagestyle{empty}&#10;\begin{document}&#10;\begin{displaymath}&#10;\partial_x = \partial_y = 0&#10;\end{displaymath}&#10;\end{document}"/>
  <p:tag name="IGUANATEXSIZE" val="16"/>
  <p:tag name="IGUANATEXCURSOR" val="123"/>
  <p:tag name="TRANSPARENCY" val="Wahr"/>
  <p:tag name="FILENAME" val=""/>
  <p:tag name="INPUTTYPE" val="0"/>
  <p:tag name="LATEXENGINEID" val="0"/>
  <p:tag name="TEMPFOLDER" val="c:\temp\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7,7315"/>
  <p:tag name="ORIGINALWIDTH" val="891,6385"/>
  <p:tag name="OUTPUTDPI" val="1200"/>
  <p:tag name="LATEXADDIN" val="\documentclass{article}&#10;\usepackage{amsmath}&#10;\pagestyle{empty}&#10;\begin{document}&#10;\begin{displaymath}&#10;\textrm{curl}\vec{E} = -j \omega \mu \vec{H}&#10;\end{displaymath}&#10;\end{document}"/>
  <p:tag name="IGUANATEXSIZE" val="20"/>
  <p:tag name="IGUANATEXCURSOR" val="123"/>
  <p:tag name="TRANSPARENCY" val="Wahr"/>
  <p:tag name="FILENAME" val=""/>
  <p:tag name="INPUTTYPE" val="0"/>
  <p:tag name="LATEXENGINEID" val="0"/>
  <p:tag name="TEMPFOLDER" val="c:\temp\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1,2186"/>
  <p:tag name="ORIGINALWIDTH" val="2179,978"/>
  <p:tag name="OUTPUTDPI" val="1200"/>
  <p:tag name="LATEXADDIN" val="\documentclass{article}&#10;\usepackage{amsmath}&#10;\pagestyle{empty}&#10;\begin{document}&#10;\begin{displaymath}&#10;\vec{H}&#10;= \vec{e}_y\,H_y&#10;= \vec{e}_y\,\frac{\alpha}{-j\omega\mu}\,&#10;(c_{1}\,e^{\alpha z}-c_{2}\,e^{-\alpha z})&#10;\end{displaymath}&#10;\end{document}"/>
  <p:tag name="IGUANATEXSIZE" val="20"/>
  <p:tag name="IGUANATEXCURSOR" val="125"/>
  <p:tag name="TRANSPARENCY" val="Wahr"/>
  <p:tag name="FILENAME" val=""/>
  <p:tag name="INPUTTYPE" val="0"/>
  <p:tag name="LATEXENGINEID" val="0"/>
  <p:tag name="TEMPFOLDER" val="c:\temp\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9,4826"/>
  <p:tag name="ORIGINALWIDTH" val="128,9839"/>
  <p:tag name="OUTPUTDPI" val="1200"/>
  <p:tag name="LATEXADDIN" val="\documentclass{article}&#10;\usepackage{amsmath}&#10;\pagestyle{empty}&#10;\begin{document}&#10;\begin{displaymath}&#10;\vec{E}_1&#10;\end{displaymath}&#10;\end{document}"/>
  <p:tag name="IGUANATEXSIZE" val="16"/>
  <p:tag name="IGUANATEXCURSOR" val="109"/>
  <p:tag name="TRANSPARENCY" val="Wahr"/>
  <p:tag name="FILENAME" val=""/>
  <p:tag name="INPUTTYPE" val="0"/>
  <p:tag name="LATEXENGINEID" val="0"/>
  <p:tag name="TEMPFOLDER" val="c:\temp\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9,4826"/>
  <p:tag name="ORIGINALWIDTH" val="140,2324"/>
  <p:tag name="OUTPUTDPI" val="1200"/>
  <p:tag name="LATEXADDIN" val="\documentclass{article}&#10;\usepackage{amsmath}&#10;\pagestyle{empty}&#10;\begin{document}&#10;\begin{displaymath}&#10;\vec{H}_1&#10;\end{displaymath}&#10;\end{document}"/>
  <p:tag name="IGUANATEXSIZE" val="16"/>
  <p:tag name="IGUANATEXCURSOR" val="106"/>
  <p:tag name="TRANSPARENCY" val="Wahr"/>
  <p:tag name="FILENAME" val=""/>
  <p:tag name="INPUTTYPE" val="0"/>
  <p:tag name="LATEXENGINEID" val="0"/>
  <p:tag name="TEMPFOLDER" val="c:\temp\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0,9824"/>
  <p:tag name="ORIGINALWIDTH" val="132,7334"/>
  <p:tag name="OUTPUTDPI" val="1200"/>
  <p:tag name="LATEXADDIN" val="\documentclass{article}&#10;\usepackage{amsmath}&#10;\pagestyle{empty}&#10;\begin{document}&#10;\begin{displaymath}&#10;\vec{E}_0&#10;\end{displaymath}&#10;\end{document}"/>
  <p:tag name="IGUANATEXSIZE" val="16"/>
  <p:tag name="IGUANATEXCURSOR" val="109"/>
  <p:tag name="TRANSPARENCY" val="Wahr"/>
  <p:tag name="FILENAME" val=""/>
  <p:tag name="INPUTTYPE" val="0"/>
  <p:tag name="LATEXENGINEID" val="0"/>
  <p:tag name="TEMPFOLDER" val="c:\temp\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0,9824"/>
  <p:tag name="ORIGINALWIDTH" val="143,982"/>
  <p:tag name="OUTPUTDPI" val="1200"/>
  <p:tag name="LATEXADDIN" val="\documentclass{article}&#10;\usepackage{amsmath}&#10;\pagestyle{empty}&#10;\begin{document}&#10;\begin{displaymath}&#10;\vec{H}_0&#10;\end{displaymath}&#10;\end{document}"/>
  <p:tag name="IGUANATEXSIZE" val="16"/>
  <p:tag name="IGUANATEXCURSOR" val="109"/>
  <p:tag name="TRANSPARENCY" val="Wahr"/>
  <p:tag name="FILENAME" val=""/>
  <p:tag name="INPUTTYPE" val="0"/>
  <p:tag name="LATEXENGINEID" val="0"/>
  <p:tag name="TEMPFOLDER" val="c:\temp\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1,2336"/>
  <p:tag name="ORIGINALWIDTH" val="1204,349"/>
  <p:tag name="OUTPUTDPI" val="1200"/>
  <p:tag name="LATEXADDIN" val="\documentclass{article}&#10;\usepackage{amsmath}&#10;\pagestyle{empty}&#10;\begin{document}&#10;\begin{displaymath}&#10;\textrm{curl curl}\,\vec{E}&#10;+ \alpha^2 \,\vec{E}&#10;= 0&#10;\end{displaymath}&#10;\end{document}"/>
  <p:tag name="IGUANATEXSIZE" val="20"/>
  <p:tag name="IGUANATEXCURSOR" val="138"/>
  <p:tag name="TRANSPARENCY" val="Wahr"/>
  <p:tag name="FILENAME" val=""/>
  <p:tag name="INPUTTYPE" val="0"/>
  <p:tag name="LATEXENGINEID" val="0"/>
  <p:tag name="TEMPFOLDER" val="c:\temp\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0,9824"/>
  <p:tag name="ORIGINALWIDTH" val="1057,368"/>
  <p:tag name="OUTPUTDPI" val="1200"/>
  <p:tag name="LATEXADDIN" val="\documentclass{article}&#10;\usepackage{amsmath}&#10;\pagestyle{empty}&#10;\begin{document}&#10;\begin{displaymath}&#10;-\partial_z^2 E_x + \alpha^2 \,E_x = 0&#10;\end{displaymath}&#10;\end{document}"/>
  <p:tag name="IGUANATEXSIZE" val="20"/>
  <p:tag name="IGUANATEXCURSOR" val="101"/>
  <p:tag name="TRANSPARENCY" val="Wahr"/>
  <p:tag name="FILENAME" val=""/>
  <p:tag name="INPUTTYPE" val="0"/>
  <p:tag name="LATEXENGINEID" val="0"/>
  <p:tag name="TEMPFOLDER" val="c:\temp\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2,2309"/>
  <p:tag name="ORIGINALWIDTH" val="341,2073"/>
  <p:tag name="OUTPUTDPI" val="1200"/>
  <p:tag name="LATEXADDIN" val="\documentclass{article}&#10;\usepackage{amsmath}&#10;\pagestyle{empty}&#10;\begin{document}&#10;\begin{displaymath}&#10;\vec{n}\stackrel{!}{=}\vec{e}_z&#10;\end{displaymath}&#10;\end{document}"/>
  <p:tag name="IGUANATEXSIZE" val="16"/>
  <p:tag name="IGUANATEXCURSOR" val="122"/>
  <p:tag name="TRANSPARENCY" val="Wahr"/>
  <p:tag name="FILENAME" val=""/>
  <p:tag name="INPUTTYPE" val="0"/>
  <p:tag name="LATEXENGINEID" val="0"/>
  <p:tag name="TEMPFOLDER" val="c:\temp\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1,4848"/>
  <p:tag name="ORIGINALWIDTH" val="686,1642"/>
  <p:tag name="OUTPUTDPI" val="1200"/>
  <p:tag name="LATEXADDIN" val="\documentclass{article}&#10;\usepackage{amsmath}&#10;\pagestyle{empty}&#10;\begin{document}&#10;\begin{displaymath}&#10;E_y = E_z = 0&#10;\end{displaymath}&#10;\end{document}"/>
  <p:tag name="IGUANATEXSIZE" val="20"/>
  <p:tag name="IGUANATEXCURSOR" val="110"/>
  <p:tag name="TRANSPARENCY" val="Wahr"/>
  <p:tag name="FILENAME" val=""/>
  <p:tag name="INPUTTYPE" val="0"/>
  <p:tag name="LATEXENGINEID" val="0"/>
  <p:tag name="TEMPFOLDER" val="c:\temp\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,9843"/>
  <p:tag name="ORIGINALWIDTH" val="639,67"/>
  <p:tag name="OUTPUTDPI" val="1200"/>
  <p:tag name="LATEXADDIN" val="\documentclass{article}&#10;\usepackage{amsmath}&#10;\pagestyle{empty}&#10;\begin{document}&#10;\begin{displaymath}&#10;\partial_x = \partial_y = 0&#10;\end{displaymath}&#10;\end{document}"/>
  <p:tag name="IGUANATEXSIZE" val="16"/>
  <p:tag name="IGUANATEXCURSOR" val="123"/>
  <p:tag name="TRANSPARENCY" val="Wahr"/>
  <p:tag name="FILENAME" val=""/>
  <p:tag name="INPUTTYPE" val="0"/>
  <p:tag name="LATEXENGINEID" val="0"/>
  <p:tag name="TEMPFOLDER" val="c:\temp\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30,7086"/>
  <p:tag name="ORIGINALWIDTH" val="2542,182"/>
  <p:tag name="OUTPUTDPI" val="1200"/>
  <p:tag name="LATEXADDIN" val="\documentclass{article}&#10;\usepackage{amsmath}&#10;\pagestyle{empty}&#10;\begin{document}&#10;\begin{displaymath}&#10;Z&#10;= \left.\frac{E_x}{H_y}\right|_{z=0}\!\!\!\!&#10;= \frac{c_2}{\frac{\alpha}{j\omega\mu}c_2}&#10;= \frac{j\omega\mu}{\alpha}&#10;= \frac{j\omega\mu}{\sqrt{j \omega\sigma\mu&#10;- \omega^2 \varepsilon \mu}}&#10;\end{displaymath}&#10;\end{document}"/>
  <p:tag name="IGUANATEXSIZE" val="20"/>
  <p:tag name="IGUANATEXCURSOR" val="146"/>
  <p:tag name="TRANSPARENCY" val="Wahr"/>
  <p:tag name="FILENAME" val=""/>
  <p:tag name="INPUTTYPE" val="0"/>
  <p:tag name="LATEXENGINEID" val="0"/>
  <p:tag name="TEMPFOLDER" val="c:\temp\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8,74016"/>
  <p:tag name="ORIGINALWIDTH" val="400,4499"/>
  <p:tag name="OUTPUTDPI" val="1200"/>
  <p:tag name="LATEXADDIN" val="\documentclass{article}&#10;\usepackage{amsmath}&#10;\usepackage[dvipsnames]{xcolor}&#10;\pagestyle{empty}&#10;\begin{document}&#10;\begin{displaymath}&#10;\color{Maroon}&#10;\sigma \gg \omega\varepsilon&#10;\end{displaymath}&#10;\end{document}"/>
  <p:tag name="IGUANATEXSIZE" val="16"/>
  <p:tag name="IGUANATEXCURSOR" val="157"/>
  <p:tag name="TRANSPARENCY" val="Wahr"/>
  <p:tag name="FILENAME" val=""/>
  <p:tag name="INPUTTYPE" val="0"/>
  <p:tag name="LATEXENGINEID" val="0"/>
  <p:tag name="TEMPFOLDER" val="c:\temp\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2,2309"/>
  <p:tag name="ORIGINALWIDTH" val="341,2073"/>
  <p:tag name="OUTPUTDPI" val="1200"/>
  <p:tag name="LATEXADDIN" val="\documentclass{article}&#10;\usepackage{amsmath}&#10;\pagestyle{empty}&#10;\begin{document}&#10;\begin{displaymath}&#10;\vec{n}\stackrel{!}{=}\vec{e}_z&#10;\end{displaymath}&#10;\end{document}"/>
  <p:tag name="IGUANATEXSIZE" val="16"/>
  <p:tag name="IGUANATEXCURSOR" val="122"/>
  <p:tag name="TRANSPARENCY" val="Wahr"/>
  <p:tag name="FILENAME" val=""/>
  <p:tag name="INPUTTYPE" val="0"/>
  <p:tag name="LATEXENGINEID" val="0"/>
  <p:tag name="TEMPFOLDER" val="c:\temp\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9,4826"/>
  <p:tag name="ORIGINALWIDTH" val="128,9839"/>
  <p:tag name="OUTPUTDPI" val="1200"/>
  <p:tag name="LATEXADDIN" val="\documentclass{article}&#10;\usepackage{amsmath}&#10;\pagestyle{empty}&#10;\begin{document}&#10;\begin{displaymath}&#10;\vec{E}_1&#10;\end{displaymath}&#10;\end{document}"/>
  <p:tag name="IGUANATEXSIZE" val="16"/>
  <p:tag name="IGUANATEXCURSOR" val="109"/>
  <p:tag name="TRANSPARENCY" val="Wahr"/>
  <p:tag name="FILENAME" val=""/>
  <p:tag name="INPUTTYPE" val="0"/>
  <p:tag name="LATEXENGINEID" val="0"/>
  <p:tag name="TEMPFOLDER" val="c:\temp\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9,4826"/>
  <p:tag name="ORIGINALWIDTH" val="140,2324"/>
  <p:tag name="OUTPUTDPI" val="1200"/>
  <p:tag name="LATEXADDIN" val="\documentclass{article}&#10;\usepackage{amsmath}&#10;\pagestyle{empty}&#10;\begin{document}&#10;\begin{displaymath}&#10;\vec{H}_1&#10;\end{displaymath}&#10;\end{document}"/>
  <p:tag name="IGUANATEXSIZE" val="16"/>
  <p:tag name="IGUANATEXCURSOR" val="106"/>
  <p:tag name="TRANSPARENCY" val="Wahr"/>
  <p:tag name="FILENAME" val=""/>
  <p:tag name="INPUTTYPE" val="0"/>
  <p:tag name="LATEXENGINEID" val="0"/>
  <p:tag name="TEMPFOLDER" val="c:\temp\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0,2324"/>
  <p:tag name="ORIGINALWIDTH" val="778,4026"/>
  <p:tag name="OUTPUTDPI" val="1200"/>
  <p:tag name="LATEXADDIN" val="\documentclass{article}&#10;\usepackage{amsmath}&#10;\pagestyle{empty}&#10;\begin{document}&#10;\begin{displaymath}&#10;\vec{E}&#10;= \vec{e}_x\,c_{2}\,e^{-\alpha z}&#10;\end{displaymath}&#10;\end{document}"/>
  <p:tag name="IGUANATEXSIZE" val="20"/>
  <p:tag name="IGUANATEXCURSOR" val="138"/>
  <p:tag name="TRANSPARENCY" val="Wahr"/>
  <p:tag name="FILENAME" val=""/>
  <p:tag name="INPUTTYPE" val="0"/>
  <p:tag name="LATEXENGINEID" val="0"/>
  <p:tag name="TEMPFOLDER" val="c:\temp\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69,4788"/>
  <p:tag name="ORIGINALWIDTH" val="639,67"/>
  <p:tag name="OUTPUTDPI" val="1200"/>
  <p:tag name="LATEXADDIN" val="\documentclass{article}&#10;\usepackage{amsmath}&#10;\pagestyle{empty}&#10;\begin{document}&#10;\begin{displaymath}&#10;\partial_x = \partial_y \stackrel{!}{=} 0&#10;\end{displaymath}&#10;\end{document}"/>
  <p:tag name="IGUANATEXSIZE" val="20"/>
  <p:tag name="IGUANATEXCURSOR" val="138"/>
  <p:tag name="TRANSPARENCY" val="Wahr"/>
  <p:tag name="FILENAME" val=""/>
  <p:tag name="INPUTTYPE" val="0"/>
  <p:tag name="LATEXENGINEID" val="0"/>
  <p:tag name="TEMPFOLDER" val="c:\temp\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1,2186"/>
  <p:tag name="ORIGINALWIDTH" val="1055,868"/>
  <p:tag name="OUTPUTDPI" val="1200"/>
  <p:tag name="LATEXADDIN" val="\documentclass{article}&#10;\usepackage{amsmath}&#10;\pagestyle{empty}&#10;\begin{document}&#10;\begin{displaymath}&#10;\vec{H}&#10;= \vec{e}_y\,\frac{\alpha}{j\omega\mu}\,&#10;c_{2}\,e^{-\alpha z}&#10;\end{displaymath}&#10;\end{document}"/>
  <p:tag name="IGUANATEXSIZE" val="20"/>
  <p:tag name="IGUANATEXCURSOR" val="166"/>
  <p:tag name="TRANSPARENCY" val="Wahr"/>
  <p:tag name="FILENAME" val=""/>
  <p:tag name="INPUTTYPE" val="0"/>
  <p:tag name="LATEXENGINEID" val="0"/>
  <p:tag name="TEMPFOLDER" val="c:\temp\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20,21"/>
  <p:tag name="ORIGINALWIDTH" val="1484,814"/>
  <p:tag name="OUTPUTDPI" val="1200"/>
  <p:tag name="LATEXADDIN" val="\documentclass{article}&#10;\usepackage{amsmath}&#10;\pagestyle{empty}&#10;\begin{document}&#10;\begin{displaymath}&#10;\approx \frac{j\omega\mu}{\sqrt{j \omega\sigma\mu}}&#10;= (1+j)\,\sqrt{\frac{\pi f \mu}{\sigma}}&#10;\end{displaymath}&#10;\end{document}"/>
  <p:tag name="IGUANATEXSIZE" val="20"/>
  <p:tag name="IGUANATEXCURSOR" val="154"/>
  <p:tag name="TRANSPARENCY" val="Wahr"/>
  <p:tag name="FILENAME" val=""/>
  <p:tag name="INPUTTYPE" val="0"/>
  <p:tag name="LATEXENGINEID" val="0"/>
  <p:tag name="TEMPFOLDER" val="c:\temp\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0,9824"/>
  <p:tag name="ORIGINALWIDTH" val="132,7334"/>
  <p:tag name="OUTPUTDPI" val="1200"/>
  <p:tag name="LATEXADDIN" val="\documentclass{article}&#10;\usepackage{amsmath}&#10;\pagestyle{empty}&#10;\begin{document}&#10;\begin{displaymath}&#10;\vec{E}_0&#10;\end{displaymath}&#10;\end{document}"/>
  <p:tag name="IGUANATEXSIZE" val="16"/>
  <p:tag name="IGUANATEXCURSOR" val="109"/>
  <p:tag name="TRANSPARENCY" val="Wahr"/>
  <p:tag name="FILENAME" val=""/>
  <p:tag name="INPUTTYPE" val="0"/>
  <p:tag name="LATEXENGINEID" val="0"/>
  <p:tag name="TEMPFOLDER" val="c:\temp\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0,9824"/>
  <p:tag name="ORIGINALWIDTH" val="143,982"/>
  <p:tag name="OUTPUTDPI" val="1200"/>
  <p:tag name="LATEXADDIN" val="\documentclass{article}&#10;\usepackage{amsmath}&#10;\pagestyle{empty}&#10;\begin{document}&#10;\begin{displaymath}&#10;\vec{H}_0&#10;\end{displaymath}&#10;\end{document}"/>
  <p:tag name="IGUANATEXSIZE" val="16"/>
  <p:tag name="IGUANATEXCURSOR" val="109"/>
  <p:tag name="TRANSPARENCY" val="Wahr"/>
  <p:tag name="FILENAME" val=""/>
  <p:tag name="INPUTTYPE" val="0"/>
  <p:tag name="LATEXENGINEID" val="0"/>
  <p:tag name="TEMPFOLDER" val="c:\temp\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2,2309"/>
  <p:tag name="ORIGINALWIDTH" val="545,1818"/>
  <p:tag name="OUTPUTDPI" val="1200"/>
  <p:tag name="LATEXADDIN" val="\documentclass{article}&#10;\usepackage{amsmath}&#10;\pagestyle{empty}&#10;\begin{document}&#10;\begin{displaymath}&#10;\vec{E} \stackrel{!}{=} \vec{e}_x\,E_x&#10;\end{displaymath}&#10;\end{document}"/>
  <p:tag name="IGUANATEXSIZE" val="16"/>
  <p:tag name="IGUANATEXCURSOR" val="138"/>
  <p:tag name="TRANSPARENCY" val="Wahr"/>
  <p:tag name="FILENAME" val=""/>
  <p:tag name="INPUTTYPE" val="0"/>
  <p:tag name="LATEXENGINEID" val="0"/>
  <p:tag name="TEMPFOLDER" val="c:\temp\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2,2309"/>
  <p:tag name="ORIGINALWIDTH" val="341,2073"/>
  <p:tag name="OUTPUTDPI" val="1200"/>
  <p:tag name="LATEXADDIN" val="\documentclass{article}&#10;\usepackage{amsmath}&#10;\pagestyle{empty}&#10;\begin{document}&#10;\begin{displaymath}&#10;\vec{n}\stackrel{!}{=}\vec{e}_z&#10;\end{displaymath}&#10;\end{document}"/>
  <p:tag name="IGUANATEXSIZE" val="16"/>
  <p:tag name="IGUANATEXCURSOR" val="122"/>
  <p:tag name="TRANSPARENCY" val="Wahr"/>
  <p:tag name="FILENAME" val=""/>
  <p:tag name="INPUTTYPE" val="0"/>
  <p:tag name="LATEXENGINEID" val="0"/>
  <p:tag name="TEMPFOLDER" val="c:\temp\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12,7109"/>
  <p:tag name="ORIGINALWIDTH" val="674,9156"/>
  <p:tag name="OUTPUTDPI" val="1200"/>
  <p:tag name="LATEXADDIN" val="\documentclass{article}&#10;\usepackage{amsmath}&#10;\pagestyle{empty}&#10;\begin{document}&#10;\begin{displaymath}&#10;Z = \left.\frac{E_x}{H_y}\right|_{z=0}&#10;\end{displaymath}&#10;\end{document}"/>
  <p:tag name="IGUANATEXSIZE" val="16"/>
  <p:tag name="IGUANATEXCURSOR" val="102"/>
  <p:tag name="TRANSPARENCY" val="Wahr"/>
  <p:tag name="FILENAME" val=""/>
  <p:tag name="INPUTTYPE" val="0"/>
  <p:tag name="LATEXENGINEID" val="0"/>
  <p:tag name="TEMPFOLDER" val="c:\temp\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,9843"/>
  <p:tag name="ORIGINALWIDTH" val="639,67"/>
  <p:tag name="OUTPUTDPI" val="1200"/>
  <p:tag name="LATEXADDIN" val="\documentclass{article}&#10;\usepackage{amsmath}&#10;\pagestyle{empty}&#10;\begin{document}&#10;\begin{displaymath}&#10;\partial_x = \partial_y = 0&#10;\end{displaymath}&#10;\end{document}"/>
  <p:tag name="IGUANATEXSIZE" val="16"/>
  <p:tag name="IGUANATEXCURSOR" val="123"/>
  <p:tag name="TRANSPARENCY" val="Wahr"/>
  <p:tag name="FILENAME" val=""/>
  <p:tag name="INPUTTYPE" val="0"/>
  <p:tag name="LATEXENGINEID" val="0"/>
  <p:tag name="TEMPFOLDER" val="c:\temp\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2,2309"/>
  <p:tag name="ORIGINALWIDTH" val="545,1818"/>
  <p:tag name="OUTPUTDPI" val="1200"/>
  <p:tag name="LATEXADDIN" val="\documentclass{article}&#10;\usepackage{amsmath}&#10;\pagestyle{empty}&#10;\begin{document}&#10;\begin{displaymath}&#10;\vec{E} \stackrel{!}{=} \vec{e}_x\,E_x&#10;\end{displaymath}&#10;\end{document}"/>
  <p:tag name="IGUANATEXSIZE" val="16"/>
  <p:tag name="IGUANATEXCURSOR" val="138"/>
  <p:tag name="TRANSPARENCY" val="Wahr"/>
  <p:tag name="FILENAME" val=""/>
  <p:tag name="INPUTTYPE" val="0"/>
  <p:tag name="LATEXENGINEID" val="0"/>
  <p:tag name="TEMPFOLDER" val="c:\temp\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2,2309"/>
  <p:tag name="ORIGINALWIDTH" val="341,2073"/>
  <p:tag name="OUTPUTDPI" val="1200"/>
  <p:tag name="LATEXADDIN" val="\documentclass{article}&#10;\usepackage{amsmath}&#10;\pagestyle{empty}&#10;\begin{document}&#10;\begin{displaymath}&#10;\vec{n}\stackrel{!}{=}\vec{e}_z&#10;\end{displaymath}&#10;\end{document}"/>
  <p:tag name="IGUANATEXSIZE" val="16"/>
  <p:tag name="IGUANATEXCURSOR" val="122"/>
  <p:tag name="TRANSPARENCY" val="Wahr"/>
  <p:tag name="FILENAME" val=""/>
  <p:tag name="INPUTTYPE" val="0"/>
  <p:tag name="LATEXENGINEID" val="0"/>
  <p:tag name="TEMPFOLDER" val="c:\temp\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7,7315"/>
  <p:tag name="ORIGINALWIDTH" val="891,6385"/>
  <p:tag name="OUTPUTDPI" val="1200"/>
  <p:tag name="LATEXADDIN" val="\documentclass{article}&#10;\usepackage{amsmath}&#10;\pagestyle{empty}&#10;\begin{document}&#10;\begin{displaymath}&#10;\textrm{curl}\vec{E} = -j \omega \mu \vec{H}&#10;\end{displaymath}&#10;\end{document}"/>
  <p:tag name="IGUANATEXSIZE" val="20"/>
  <p:tag name="IGUANATEXCURSOR" val="123"/>
  <p:tag name="TRANSPARENCY" val="Wahr"/>
  <p:tag name="FILENAME" val=""/>
  <p:tag name="INPUTTYPE" val="0"/>
  <p:tag name="LATEXENGINEID" val="0"/>
  <p:tag name="TEMPFOLDER" val="c:\temp\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12,7109"/>
  <p:tag name="ORIGINALWIDTH" val="674,9156"/>
  <p:tag name="OUTPUTDPI" val="1200"/>
  <p:tag name="LATEXADDIN" val="\documentclass{article}&#10;\usepackage{amsmath}&#10;\pagestyle{empty}&#10;\begin{document}&#10;\begin{displaymath}&#10;Z = \left.\frac{E_x}{H_y}\right|_{z=0}&#10;\end{displaymath}&#10;\end{document}"/>
  <p:tag name="IGUANATEXSIZE" val="16"/>
  <p:tag name="IGUANATEXCURSOR" val="102"/>
  <p:tag name="TRANSPARENCY" val="Wahr"/>
  <p:tag name="FILENAME" val=""/>
  <p:tag name="INPUTTYPE" val="0"/>
  <p:tag name="LATEXENGINEID" val="0"/>
  <p:tag name="TEMPFOLDER" val="c:\temp\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,9843"/>
  <p:tag name="ORIGINALWIDTH" val="639,67"/>
  <p:tag name="OUTPUTDPI" val="1200"/>
  <p:tag name="LATEXADDIN" val="\documentclass{article}&#10;\usepackage{amsmath}&#10;\pagestyle{empty}&#10;\begin{document}&#10;\begin{displaymath}&#10;\partial_x = \partial_y = 0&#10;\end{displaymath}&#10;\end{document}"/>
  <p:tag name="IGUANATEXSIZE" val="16"/>
  <p:tag name="IGUANATEXCURSOR" val="123"/>
  <p:tag name="TRANSPARENCY" val="Wahr"/>
  <p:tag name="FILENAME" val=""/>
  <p:tag name="INPUTTYPE" val="0"/>
  <p:tag name="LATEXENGINEID" val="0"/>
  <p:tag name="TEMPFOLDER" val="c:\temp\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2,2309"/>
  <p:tag name="ORIGINALWIDTH" val="545,1818"/>
  <p:tag name="OUTPUTDPI" val="1200"/>
  <p:tag name="LATEXADDIN" val="\documentclass{article}&#10;\usepackage{amsmath}&#10;\pagestyle{empty}&#10;\begin{document}&#10;\begin{displaymath}&#10;\vec{E} \stackrel{!}{=} \vec{e}_x\,E_x&#10;\end{displaymath}&#10;\end{document}"/>
  <p:tag name="IGUANATEXSIZE" val="16"/>
  <p:tag name="IGUANATEXCURSOR" val="138"/>
  <p:tag name="TRANSPARENCY" val="Wahr"/>
  <p:tag name="FILENAME" val=""/>
  <p:tag name="INPUTTYPE" val="0"/>
  <p:tag name="LATEXENGINEID" val="0"/>
  <p:tag name="TEMPFOLDER" val="c:\temp\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6,2317"/>
  <p:tag name="ORIGINALWIDTH" val="1033,371"/>
  <p:tag name="OUTPUTDPI" val="1200"/>
  <p:tag name="LATEXADDIN" val="\documentclass{article}&#10;\usepackage{amsmath}&#10;\pagestyle{empty}&#10;\begin{document}&#10;\begin{displaymath}&#10;\textrm{curl}\,\vec{H}&#10;= \vec{J}+j \omega \varepsilon \vec{E}&#10;\end{displaymath}&#10;\end{document}"/>
  <p:tag name="IGUANATEXSIZE" val="20"/>
  <p:tag name="IGUANATEXCURSOR" val="161"/>
  <p:tag name="TRANSPARENCY" val="Wahr"/>
  <p:tag name="FILENAME" val=""/>
  <p:tag name="INPUTTYPE" val="0"/>
  <p:tag name="LATEXENGINEID" val="0"/>
  <p:tag name="TEMPFOLDER" val="c:\temp\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7,7315"/>
  <p:tag name="ORIGINALWIDTH" val="891,6385"/>
  <p:tag name="OUTPUTDPI" val="1200"/>
  <p:tag name="LATEXADDIN" val="\documentclass{article}&#10;\usepackage{amsmath}&#10;\pagestyle{empty}&#10;\begin{document}&#10;\begin{displaymath}&#10;\textrm{curl}\vec{E} = -j \omega \mu \vec{H}&#10;\end{displaymath}&#10;\end{document}"/>
  <p:tag name="IGUANATEXSIZE" val="20"/>
  <p:tag name="IGUANATEXCURSOR" val="123"/>
  <p:tag name="TRANSPARENCY" val="Wahr"/>
  <p:tag name="FILENAME" val=""/>
  <p:tag name="INPUTTYPE" val="0"/>
  <p:tag name="LATEXENGINEID" val="0"/>
  <p:tag name="TEMPFOLDER" val="c:\temp\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5,4818"/>
  <p:tag name="ORIGINALWIDTH" val="521,9348"/>
  <p:tag name="OUTPUTDPI" val="1200"/>
  <p:tag name="LATEXADDIN" val="\documentclass{article}&#10;\usepackage{amsmath}&#10;\pagestyle{empty}&#10;\begin{document}&#10;\begin{displaymath}&#10;\textrm{div}\,\vec{D} = \varrho&#10;\end{displaymath}&#10;\end{document}"/>
  <p:tag name="IGUANATEXSIZE" val="20"/>
  <p:tag name="IGUANATEXCURSOR" val="122"/>
  <p:tag name="TRANSPARENCY" val="Wahr"/>
  <p:tag name="FILENAME" val=""/>
  <p:tag name="INPUTTYPE" val="0"/>
  <p:tag name="LATEXENGINEID" val="0"/>
  <p:tag name="TEMPFOLDER" val="c:\temp\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,7346"/>
  <p:tag name="ORIGINALWIDTH" val="490,4387"/>
  <p:tag name="OUTPUTDPI" val="1200"/>
  <p:tag name="LATEXADDIN" val="\documentclass{article}&#10;\usepackage{amsmath}&#10;\pagestyle{empty}&#10;\begin{document}&#10;\begin{displaymath}&#10;\textrm{div}\vec{B} = 0&#10;\end{displaymath}&#10;\end{document}"/>
  <p:tag name="IGUANATEXSIZE" val="20"/>
  <p:tag name="IGUANATEXCURSOR" val="123"/>
  <p:tag name="TRANSPARENCY" val="Wahr"/>
  <p:tag name="FILENAME" val=""/>
  <p:tag name="INPUTTYPE" val="0"/>
  <p:tag name="LATEXENGINEID" val="0"/>
  <p:tag name="TEMPFOLDER" val="c:\temp\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,7346"/>
  <p:tag name="ORIGINALWIDTH" val="423,697"/>
  <p:tag name="OUTPUTDPI" val="1200"/>
  <p:tag name="LATEXADDIN" val="\documentclass{article}&#10;\usepackage{amsmath}&#10;\pagestyle{empty}&#10;\begin{document}&#10;\begin{displaymath}&#10;\vec{D} = \varepsilon \vec{E}&#10;\end{displaymath}&#10;\end{document}"/>
  <p:tag name="IGUANATEXSIZE" val="20"/>
  <p:tag name="IGUANATEXCURSOR" val="128"/>
  <p:tag name="TRANSPARENCY" val="Wahr"/>
  <p:tag name="FILENAME" val=""/>
  <p:tag name="INPUTTYPE" val="0"/>
  <p:tag name="LATEXENGINEID" val="0"/>
  <p:tag name="TEMPFOLDER" val="c:\temp\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7,7315"/>
  <p:tag name="ORIGINALWIDTH" val="447,694"/>
  <p:tag name="OUTPUTDPI" val="1200"/>
  <p:tag name="LATEXADDIN" val="\documentclass{article}&#10;\usepackage{amsmath}&#10;\pagestyle{empty}&#10;\begin{document}&#10;\begin{displaymath}&#10;\vec{B} = \mu \vec{H}&#10;\end{displaymath}&#10;\end{document}"/>
  <p:tag name="IGUANATEXSIZE" val="20"/>
  <p:tag name="IGUANATEXCURSOR" val="120"/>
  <p:tag name="TRANSPARENCY" val="Wahr"/>
  <p:tag name="FILENAME" val=""/>
  <p:tag name="INPUTTYPE" val="0"/>
  <p:tag name="LATEXENGINEID" val="0"/>
  <p:tag name="TEMPFOLDER" val="c:\temp\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,7346"/>
  <p:tag name="ORIGINALWIDTH" val="373,4533"/>
  <p:tag name="OUTPUTDPI" val="1200"/>
  <p:tag name="LATEXADDIN" val="\documentclass{article}&#10;\usepackage{amsmath}&#10;\pagestyle{empty}&#10;\begin{document}&#10;\begin{displaymath}&#10;\vec{J} = \ldots&#10;\end{displaymath}&#10;\end{document}"/>
  <p:tag name="IGUANATEXSIZE" val="20"/>
  <p:tag name="IGUANATEXCURSOR" val="106"/>
  <p:tag name="TRANSPARENCY" val="Wahr"/>
  <p:tag name="FILENAME" val=""/>
  <p:tag name="INPUTTYPE" val="0"/>
  <p:tag name="LATEXENGINEID" val="0"/>
  <p:tag name="TEMPFOLDER" val="c:\temp\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9,4826"/>
  <p:tag name="ORIGINALWIDTH" val="128,9839"/>
  <p:tag name="OUTPUTDPI" val="1200"/>
  <p:tag name="LATEXADDIN" val="\documentclass{article}&#10;\usepackage{amsmath}&#10;\pagestyle{empty}&#10;\begin{document}&#10;\begin{displaymath}&#10;\vec{E}_1&#10;\end{displaymath}&#10;\end{document}"/>
  <p:tag name="IGUANATEXSIZE" val="16"/>
  <p:tag name="IGUANATEXCURSOR" val="109"/>
  <p:tag name="TRANSPARENCY" val="Wahr"/>
  <p:tag name="FILENAME" val=""/>
  <p:tag name="INPUTTYPE" val="0"/>
  <p:tag name="LATEXENGINEID" val="0"/>
  <p:tag name="TEMPFOLDER" val="c:\temp\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2,7184"/>
  <p:tag name="ORIGINALWIDTH" val="1298,838"/>
  <p:tag name="OUTPUTDPI" val="1200"/>
  <p:tag name="LATEXADDIN" val="\documentclass{article}&#10;\usepackage{amsmath}&#10;\pagestyle{empty}&#10;\begin{document}&#10;\begin{displaymath}&#10;\vec{n}\times\vec{H}&#10;= \frac{1}{Z}\;\vec{n}\times (\vec{n}\times\vec{E})&#10;\end{displaymath}&#10;\end{document}"/>
  <p:tag name="IGUANATEXSIZE" val="20"/>
  <p:tag name="IGUANATEXCURSOR" val="121"/>
  <p:tag name="TRANSPARENCY" val="Wahr"/>
  <p:tag name="FILENAME" val=""/>
  <p:tag name="INPUTTYPE" val="0"/>
  <p:tag name="LATEXENGINEID" val="0"/>
  <p:tag name="TEMPFOLDER" val="c:\temp\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6,2317"/>
  <p:tag name="ORIGINALWIDTH" val="1033,371"/>
  <p:tag name="OUTPUTDPI" val="1200"/>
  <p:tag name="LATEXADDIN" val="\documentclass{article}&#10;\usepackage{amsmath}&#10;\pagestyle{empty}&#10;\begin{document}&#10;\begin{displaymath}&#10;\textrm{curl}\,\vec{H}&#10;= \vec{J}+j \omega \varepsilon \vec{E}&#10;\end{displaymath}&#10;\end{document}"/>
  <p:tag name="IGUANATEXSIZE" val="20"/>
  <p:tag name="IGUANATEXCURSOR" val="161"/>
  <p:tag name="TRANSPARENCY" val="Wahr"/>
  <p:tag name="FILENAME" val=""/>
  <p:tag name="INPUTTYPE" val="0"/>
  <p:tag name="LATEXENGINEID" val="0"/>
  <p:tag name="TEMPFOLDER" val="c:\temp\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7,7315"/>
  <p:tag name="ORIGINALWIDTH" val="891,6385"/>
  <p:tag name="OUTPUTDPI" val="1200"/>
  <p:tag name="LATEXADDIN" val="\documentclass{article}&#10;\usepackage{amsmath}&#10;\pagestyle{empty}&#10;\begin{document}&#10;\begin{displaymath}&#10;\textrm{curl}\vec{E} = -j \omega \mu \vec{H}&#10;\end{displaymath}&#10;\end{document}"/>
  <p:tag name="IGUANATEXSIZE" val="20"/>
  <p:tag name="IGUANATEXCURSOR" val="123"/>
  <p:tag name="TRANSPARENCY" val="Wahr"/>
  <p:tag name="FILENAME" val=""/>
  <p:tag name="INPUTTYPE" val="0"/>
  <p:tag name="LATEXENGINEID" val="0"/>
  <p:tag name="TEMPFOLDER" val="c:\temp\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,2126"/>
  <p:tag name="ORIGINALWIDTH" val="1340,832"/>
  <p:tag name="OUTPUTTYPE" val="PNG"/>
  <p:tag name="IGUANATEXVERSION" val="160"/>
  <p:tag name="LATEXADDIN" val="\documentclass{article}&#10;\usepackage{amsmath}&#10;\pagestyle{empty}&#10;\begin{document}&#10;\begin{displaymath}&#10;\textrm{curl}&#10;\left(&#10;\frac{1}{\mu}\,\textrm{curl}\vec{E}&#10;\right)&#10;=\omega^2\,\varepsilon\,\vec{E}&#10;\end{displaymath}&#10;\end{document}"/>
  <p:tag name="IGUANATEXSIZE" val="20"/>
  <p:tag name="IGUANATEXCURSOR" val="189"/>
  <p:tag name="TRANSPARENCY" val="Wahr"/>
  <p:tag name="FILENAME" val=""/>
  <p:tag name="LATEXENGINEID" val="0"/>
  <p:tag name="TEMPFOLDER" val="c:\temp\"/>
  <p:tag name="LATEXFORMHEIGHT" val="320"/>
  <p:tag name="LATEXFORMWIDTH" val="385"/>
  <p:tag name="LATEXFORMWRAP" val="Wahr"/>
  <p:tag name="BITMAPVECTOR" val="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,2126"/>
  <p:tag name="ORIGINALWIDTH" val="1737,533"/>
  <p:tag name="OUTPUTTYPE" val="PNG"/>
  <p:tag name="IGUANATEXVERSION" val="160"/>
  <p:tag name="LATEXADDIN" val="\documentclass{article}&#10;\usepackage{amsmath}&#10;\pagestyle{empty}&#10;\begin{document}&#10;\begin{displaymath}&#10;\textrm{curl}&#10;\left(&#10;\frac{1}{\mu_r\,\mu_0}\,\textrm{curl}\vec{E}&#10;\right)&#10;=\omega^2\,\varepsilon_r\,\varepsilon_0\,\vec{E}&#10;\end{displaymath}&#10;\end{document}"/>
  <p:tag name="IGUANATEXSIZE" val="20"/>
  <p:tag name="IGUANATEXCURSOR" val="213"/>
  <p:tag name="TRANSPARENCY" val="Wahr"/>
  <p:tag name="FILENAME" val=""/>
  <p:tag name="LATEXENGINEID" val="0"/>
  <p:tag name="TEMPFOLDER" val="c:\temp\"/>
  <p:tag name="LATEXFORMHEIGHT" val="320"/>
  <p:tag name="LATEXFORMWIDTH" val="385"/>
  <p:tag name="LATEXFORMWRAP" val="Wahr"/>
  <p:tag name="BITMAPVECTOR" val="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26,2092"/>
  <p:tag name="ORIGINALWIDTH" val="1691,788"/>
  <p:tag name="OUTPUTTYPE" val="PNG"/>
  <p:tag name="IGUANATEXVERSION" val="160"/>
  <p:tag name="LATEXADDIN" val="\documentclass{article}&#10;\usepackage{amsmath}&#10;\pagestyle{empty}&#10;\begin{document}&#10;\begin{displaymath}&#10;\textrm{curl}&#10;\left(&#10;\frac{1}{\mu_r}\,\textrm{curl}\vec{E}&#10;\right)&#10;=\left(\frac{\omega}{c_0}\right)^2\varepsilon_r\,\vec{E}&#10;\end{displaymath}&#10;\end{document}"/>
  <p:tag name="IGUANATEXSIZE" val="20"/>
  <p:tag name="IGUANATEXCURSOR" val="201"/>
  <p:tag name="TRANSPARENCY" val="Wahr"/>
  <p:tag name="FILENAME" val=""/>
  <p:tag name="LATEXENGINEID" val="0"/>
  <p:tag name="TEMPFOLDER" val="c:\temp\"/>
  <p:tag name="LATEXFORMHEIGHT" val="320"/>
  <p:tag name="LATEXFORMWIDTH" val="385"/>
  <p:tag name="LATEXFORMWRAP" val="Wahr"/>
  <p:tag name="BITMAPVECTOR" val="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,2126"/>
  <p:tag name="ORIGINALWIDTH" val="1385,827"/>
  <p:tag name="OUTPUTTYPE" val="PNG"/>
  <p:tag name="IGUANATEXVERSION" val="160"/>
  <p:tag name="LATEXADDIN" val="\documentclass{article}&#10;\usepackage{amsmath}&#10;\pagestyle{empty}&#10;\begin{document}&#10;\begin{displaymath}&#10;\textrm{curl}&#10;\left(&#10;\frac{1}{\mu_r}\,\textrm{curl}\vec{E}&#10;\right)&#10;=\lambda\,\varepsilon_r\,\vec{E}&#10;\end{displaymath}&#10;\end{document}"/>
  <p:tag name="IGUANATEXSIZE" val="20"/>
  <p:tag name="IGUANATEXCURSOR" val="177"/>
  <p:tag name="TRANSPARENCY" val="Wahr"/>
  <p:tag name="FILENAME" val=""/>
  <p:tag name="LATEXENGINEID" val="0"/>
  <p:tag name="TEMPFOLDER" val="c:\temp\"/>
  <p:tag name="LATEXFORMHEIGHT" val="320"/>
  <p:tag name="LATEXFORMWIDTH" val="385"/>
  <p:tag name="LATEXFORMWRAP" val="Wahr"/>
  <p:tag name="BITMAPVECTOR" val="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,2126"/>
  <p:tag name="ORIGINALWIDTH" val="2553,431"/>
  <p:tag name="OUTPUTTYPE" val="PNG"/>
  <p:tag name="IGUANATEXVERSION" val="160"/>
  <p:tag name="LATEXADDIN" val="\documentclass{article}&#10;\usepackage{amsmath}&#10;\pagestyle{empty}&#10;\begin{document}&#10;\begin{displaymath}&#10;\int_V&#10;\textrm{curl}&#10;\left(&#10;\frac{1}{\mu_r}\,\textrm{curl}\vec{E}&#10;\right)&#10;\cdot\vec{\omega_j}\,\textrm{d}V&#10;=\int_V&#10;\lambda\,\varepsilon_r\,\vec{E}&#10;\cdot\vec{\omega_j}\,\textrm{d}V&#10;\end{displaymath}&#10;\end{document}"/>
  <p:tag name="IGUANATEXSIZE" val="20"/>
  <p:tag name="IGUANATEXCURSOR" val="209"/>
  <p:tag name="TRANSPARENCY" val="Wahr"/>
  <p:tag name="FILENAME" val=""/>
  <p:tag name="LATEXENGINEID" val="0"/>
  <p:tag name="TEMPFOLDER" val="c:\temp\"/>
  <p:tag name="LATEXFORMHEIGHT" val="320"/>
  <p:tag name="LATEXFORMWIDTH" val="385"/>
  <p:tag name="LATEXFORMWRAP" val="Wahr"/>
  <p:tag name="BITMAPVECTOR" val="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84,9644"/>
  <p:tag name="ORIGINALWIDTH" val="3596,551"/>
  <p:tag name="OUTPUTTYPE" val="PNG"/>
  <p:tag name="IGUANATEXVERSION" val="160"/>
  <p:tag name="LATEXADDIN" val="\documentclass{article}&#10;\usepackage{amsmath}&#10;\pagestyle{empty}&#10;\begin{document}&#10;\begin{displaymath}&#10;\int_A&#10;\frac{1}{\mu_r}(\vec{n}\times\textrm{curl}\vec{E})&#10;\!\cdot\!&#10;\vec{\omega_j}&#10;\,\textrm{d}A&#10;+&#10;\!\!\int_V&#10;\frac{1}{\mu_r}\,\textrm{curl}\vec{E}&#10;\!\cdot\!&#10;\textrm{curl}\vec{\omega_j}\,\textrm{d}V&#10;\!=\!&#10;\!\int_V&#10;\!\lambda\,\varepsilon_r\vec{E}&#10;\!\cdot\!&#10;\vec{\omega_j}\,\textrm{d}V&#10;\end{displaymath}&#10;\end{document}"/>
  <p:tag name="IGUANATEXSIZE" val="20"/>
  <p:tag name="IGUANATEXCURSOR" val="314"/>
  <p:tag name="TRANSPARENCY" val="Wahr"/>
  <p:tag name="FILENAME" val=""/>
  <p:tag name="LATEXENGINEID" val="0"/>
  <p:tag name="TEMPFOLDER" val="c:\temp\"/>
  <p:tag name="LATEXFORMHEIGHT" val="320"/>
  <p:tag name="LATEXFORMWIDTH" val="502,6"/>
  <p:tag name="LATEXFORMWRAP" val="Wahr"/>
  <p:tag name="BITMAPVECTOR" val="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27"/>
  <p:tag name="ORIGINALWIDTH" val="600"/>
  <p:tag name="OUTPUTTYPE" val="PNG"/>
  <p:tag name="IGUANATEXVERSION" val="160"/>
  <p:tag name="LATEXADDIN" val="\documentclass{article}&#10;\usepackage{amsmath}&#10;\pagestyle{empty}&#10;\begin{document}&#10;\begin{displaymath}&#10;\lambda = \left(\frac{\omega}{c_0}\right)^2&#10;\end{displaymath}&#10;\end{document}"/>
  <p:tag name="IGUANATEXSIZE" val="20"/>
  <p:tag name="IGUANATEXCURSOR" val="110"/>
  <p:tag name="TRANSPARENCY" val="Wahr"/>
  <p:tag name="FILENAME" val=""/>
  <p:tag name="LATEXENGINEID" val="0"/>
  <p:tag name="TEMPFOLDER" val="c:\temp\"/>
  <p:tag name="LATEXFORMHEIGHT" val="320"/>
  <p:tag name="LATEXFORMWIDTH" val="385"/>
  <p:tag name="LATEXFORMWRAP" val="Wahr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9,4826"/>
  <p:tag name="ORIGINALWIDTH" val="140,2324"/>
  <p:tag name="OUTPUTDPI" val="1200"/>
  <p:tag name="LATEXADDIN" val="\documentclass{article}&#10;\usepackage{amsmath}&#10;\pagestyle{empty}&#10;\begin{document}&#10;\begin{displaymath}&#10;\vec{H}_1&#10;\end{displaymath}&#10;\end{document}"/>
  <p:tag name="IGUANATEXSIZE" val="16"/>
  <p:tag name="IGUANATEXCURSOR" val="106"/>
  <p:tag name="TRANSPARENCY" val="Wahr"/>
  <p:tag name="FILENAME" val=""/>
  <p:tag name="INPUTTYPE" val="0"/>
  <p:tag name="LATEXENGINEID" val="0"/>
  <p:tag name="TEMPFOLDER" val="c:\temp\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84,9644"/>
  <p:tag name="ORIGINALWIDTH" val="3596,551"/>
  <p:tag name="OUTPUTTYPE" val="PNG"/>
  <p:tag name="IGUANATEXVERSION" val="160"/>
  <p:tag name="LATEXADDIN" val="\documentclass{article}&#10;\usepackage{amsmath}&#10;\pagestyle{empty}&#10;\begin{document}&#10;\begin{displaymath}&#10;\int_A&#10;\frac{1}{\mu_r}(\vec{n}\times\textrm{curl}\vec{E})&#10;\!\cdot\!&#10;\vec{\omega_j}&#10;\,\textrm{d}A&#10;+&#10;\!\!\int_V&#10;\frac{1}{\mu_r}\,\textrm{curl}\vec{E}&#10;\!\cdot\!&#10;\textrm{curl}\vec{\omega_j}\,\textrm{d}V&#10;\!=\!&#10;\!\int_V&#10;\!\lambda\,\varepsilon_r\vec{E}&#10;\!\cdot\!&#10;\vec{\omega_j}\,\textrm{d}V&#10;\end{displaymath}&#10;\end{document}"/>
  <p:tag name="IGUANATEXSIZE" val="20"/>
  <p:tag name="IGUANATEXCURSOR" val="314"/>
  <p:tag name="TRANSPARENCY" val="Wahr"/>
  <p:tag name="FILENAME" val=""/>
  <p:tag name="LATEXENGINEID" val="0"/>
  <p:tag name="TEMPFOLDER" val="c:\temp\"/>
  <p:tag name="LATEXFORMHEIGHT" val="320"/>
  <p:tag name="LATEXFORMWIDTH" val="502,6"/>
  <p:tag name="LATEXFORMWRAP" val="Wahr"/>
  <p:tag name="BITMAPVECTOR" val="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83,4646"/>
  <p:tag name="ORIGINALWIDTH" val="1925,759"/>
  <p:tag name="OUTPUTTYPE" val="PNG"/>
  <p:tag name="IGUANATEXVERSION" val="160"/>
  <p:tag name="LATEXADDIN" val="\documentclass{article}&#10;\usepackage{amsmath}&#10;\pagestyle{empty}&#10;\begin{document}&#10;\begin{displaymath}&#10;-j \omega\!\!\int_A&#10;\frac{1}{\mu_r}(\vec{n}\times\mu_0\mu_r \vec{H})&#10;\cdot&#10;\vec{\omega_j}&#10;\,\textrm{d}A&#10;+ \ldots&#10;\end{displaymath}&#10;\end{document}"/>
  <p:tag name="IGUANATEXSIZE" val="20"/>
  <p:tag name="IGUANATEXCURSOR" val="114"/>
  <p:tag name="TRANSPARENCY" val="Wahr"/>
  <p:tag name="FILENAME" val=""/>
  <p:tag name="LATEXENGINEID" val="0"/>
  <p:tag name="TEMPFOLDER" val="c:\temp\"/>
  <p:tag name="LATEXFORMHEIGHT" val="414,75"/>
  <p:tag name="LATEXFORMWIDTH" val="502,6"/>
  <p:tag name="LATEXFORMWRAP" val="Wahr"/>
  <p:tag name="BITMAPVECTOR" val="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83,4646"/>
  <p:tag name="ORIGINALWIDTH" val="1615,298"/>
  <p:tag name="OUTPUTTYPE" val="PNG"/>
  <p:tag name="IGUANATEXVERSION" val="160"/>
  <p:tag name="LATEXADDIN" val="\documentclass{article}&#10;\usepackage{amsmath}&#10;\pagestyle{empty}&#10;\begin{document}&#10;\begin{displaymath}&#10;-j \omega\mu_0\!\!\int_A&#10;(\vec{n}\times \vec{H})&#10;\cdot&#10;\vec{\omega_j}&#10;\,\textrm{d}A&#10;+ \ldots&#10;\end{displaymath}&#10;\end{document}"/>
  <p:tag name="IGUANATEXSIZE" val="20"/>
  <p:tag name="IGUANATEXCURSOR" val="119"/>
  <p:tag name="TRANSPARENCY" val="Wahr"/>
  <p:tag name="FILENAME" val=""/>
  <p:tag name="LATEXENGINEID" val="0"/>
  <p:tag name="TEMPFOLDER" val="c:\temp\"/>
  <p:tag name="LATEXFORMHEIGHT" val="414,75"/>
  <p:tag name="LATEXFORMWIDTH" val="502,6"/>
  <p:tag name="LATEXFORMWRAP" val="Wahr"/>
  <p:tag name="BITMAPVECTOR" val="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,2126"/>
  <p:tag name="ORIGINALWIDTH" val="2230,971"/>
  <p:tag name="OUTPUTTYPE" val="PNG"/>
  <p:tag name="IGUANATEXVERSION" val="160"/>
  <p:tag name="LATEXADDIN" val="\documentclass{article}&#10;\usepackage{amsmath}&#10;\pagestyle{empty}&#10;\begin{document}&#10;\begin{displaymath}&#10;-j \omega\mu_0\!\!\int_A&#10;\left(\frac{1}{Z}\;\vec{n}\times (\vec{n}\times\vec{E})\right)&#10;\cdot\&#10;\vec{\omega_j}&#10;\,\textrm{d}A&#10;+ \ldots&#10;\end{displaymath}&#10;\end{document}"/>
  <p:tag name="IGUANATEXSIZE" val="20"/>
  <p:tag name="IGUANATEXCURSOR" val="119"/>
  <p:tag name="TRANSPARENCY" val="Wahr"/>
  <p:tag name="FILENAME" val=""/>
  <p:tag name="LATEXENGINEID" val="0"/>
  <p:tag name="TEMPFOLDER" val="c:\temp\"/>
  <p:tag name="LATEXFORMHEIGHT" val="414,75"/>
  <p:tag name="LATEXFORMWIDTH" val="502,6"/>
  <p:tag name="LATEXFORMWRAP" val="Wahr"/>
  <p:tag name="BITMAPVECTOR" val="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83,4646"/>
  <p:tag name="ORIGINALWIDTH" val="2105,737"/>
  <p:tag name="OUTPUTTYPE" val="PNG"/>
  <p:tag name="IGUANATEXVERSION" val="160"/>
  <p:tag name="LATEXADDIN" val="\documentclass{article}&#10;\usepackage{amsmath}&#10;\pagestyle{empty}&#10;\begin{document}&#10;\begin{displaymath}&#10;+j \omega\mu_0\!\!\int_A&#10;\frac{1}{Z}\;(\vec{n}\times\vec{E})&#10;\cdot (\vec{n}\times\vec{\omega}_j)&#10;\,\textrm{d}A&#10;+ \ldots&#10;\end{displaymath}&#10;\end{document}"/>
  <p:tag name="IGUANATEXSIZE" val="20"/>
  <p:tag name="IGUANATEXCURSOR" val="119"/>
  <p:tag name="TRANSPARENCY" val="Wahr"/>
  <p:tag name="FILENAME" val=""/>
  <p:tag name="LATEXENGINEID" val="0"/>
  <p:tag name="TEMPFOLDER" val="c:\temp\"/>
  <p:tag name="LATEXFORMHEIGHT" val="414,75"/>
  <p:tag name="LATEXFORMWIDTH" val="502,6"/>
  <p:tag name="LATEXFORMWRAP" val="Wahr"/>
  <p:tag name="BITMAPVECTOR" val="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86,4642"/>
  <p:tag name="ORIGINALWIDTH" val="3358,08"/>
  <p:tag name="OUTPUTTYPE" val="PNG"/>
  <p:tag name="IGUANATEXVERSION" val="160"/>
  <p:tag name="LATEXADDIN" val="\documentclass{article}&#10;\usepackage{amsmath}&#10;\pagestyle{empty}&#10;\begin{document}&#10;\begin{displaymath}&#10;j \omega\mu_0\!\int_A&#10;\frac{1}{Z(\lambda)}\,(\vec{n}\times\vec{E})&#10;\cdot (\vec{n}\times\vec{\omega}_j)&#10;\,\textrm{d}A&#10;+&#10;\!\int_V&#10;\frac{1}{\mu_r}\,\textrm{curl}\,\vec{E}&#10;\cdot&#10;\textrm{curl}\,\vec{\omega_j}\,\textrm{d}V&#10;\end{displaymath}&#10;\end{document}"/>
  <p:tag name="IGUANATEXSIZE" val="20"/>
  <p:tag name="IGUANATEXCURSOR" val="222"/>
  <p:tag name="TRANSPARENCY" val="Wahr"/>
  <p:tag name="FILENAME" val=""/>
  <p:tag name="LATEXENGINEID" val="0"/>
  <p:tag name="TEMPFOLDER" val="c:\temp\"/>
  <p:tag name="LATEXFORMHEIGHT" val="414,75"/>
  <p:tag name="LATEXFORMWIDTH" val="502,6"/>
  <p:tag name="LATEXFORMWRAP" val="Wahr"/>
  <p:tag name="BITMAPVECTOR" val="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84,9644"/>
  <p:tag name="ORIGINALWIDTH" val="991,376"/>
  <p:tag name="OUTPUTTYPE" val="PNG"/>
  <p:tag name="IGUANATEXVERSION" val="160"/>
  <p:tag name="LATEXADDIN" val="\documentclass{article}&#10;\usepackage{amsmath}&#10;\pagestyle{empty}&#10;\begin{document}&#10;\begin{displaymath}&#10;=&#10;\lambda\int_V&#10;\!\!\varepsilon_r\,\vec{E}&#10;\cdot&#10;\vec{\omega_j}\,\textrm{d}V&#10;\end{displaymath}&#10;\end{document}"/>
  <p:tag name="IGUANATEXSIZE" val="20"/>
  <p:tag name="IGUANATEXCURSOR" val="110"/>
  <p:tag name="TRANSPARENCY" val="Wahr"/>
  <p:tag name="FILENAME" val=""/>
  <p:tag name="LATEXENGINEID" val="0"/>
  <p:tag name="TEMPFOLDER" val="c:\temp\"/>
  <p:tag name="LATEXFORMHEIGHT" val="414,75"/>
  <p:tag name="LATEXFORMWIDTH" val="502,6"/>
  <p:tag name="LATEXFORMWRAP" val="Wahr"/>
  <p:tag name="BITMAPVECTOR" val="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41,2073"/>
  <p:tag name="ORIGINALWIDTH" val="1077,615"/>
  <p:tag name="OUTPUTTYPE" val="PNG"/>
  <p:tag name="IGUANATEXVERSION" val="160"/>
  <p:tag name="LATEXADDIN" val="\documentclass{article}&#10;\usepackage{amsmath}&#10;\pagestyle{empty}&#10;\begin{document}&#10;\begin{displaymath}&#10;\vec{E}(\vec{r}\,)=\sum_{i=1}^n&#10;\alpha_i\;\vec{\omega}_i(\vec{r}\,)&#10;\end{displaymath}&#10;\end{document}"/>
  <p:tag name="IGUANATEXSIZE" val="20"/>
  <p:tag name="IGUANATEXCURSOR" val="166"/>
  <p:tag name="TRANSPARENCY" val="Wahr"/>
  <p:tag name="FILENAME" val=""/>
  <p:tag name="LATEXENGINEID" val="0"/>
  <p:tag name="TEMPFOLDER" val="c:\temp\"/>
  <p:tag name="LATEXFORMHEIGHT" val="414,75"/>
  <p:tag name="LATEXFORMWIDTH" val="502,6"/>
  <p:tag name="LATEXFORMWRAP" val="Wahr"/>
  <p:tag name="BITMAPVECTOR" val="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"/>
  <p:tag name="ORIGINALWIDTH" val="863,25"/>
  <p:tag name="OUTPUTTYPE" val="PNG"/>
  <p:tag name="IGUANATEXVERSION" val="160"/>
  <p:tag name="LATEXADDIN" val="\documentclass{article}&#10;\usepackage{amsmath}&#10;\pagestyle{empty}&#10;\begin{document}&#10;\begin{displaymath}&#10;A(\lambda)\;\vec{\alpha} = \lambda\;B\;\vec{\alpha}&#10;\end{displaymath}&#10;\end{document}"/>
  <p:tag name="IGUANATEXSIZE" val="20"/>
  <p:tag name="IGUANATEXCURSOR" val="109"/>
  <p:tag name="TRANSPARENCY" val="Wahr"/>
  <p:tag name="FILENAME" val=""/>
  <p:tag name="LATEXENGINEID" val="0"/>
  <p:tag name="TEMPFOLDER" val="c:\temp\"/>
  <p:tag name="LATEXFORMHEIGHT" val="414,75"/>
  <p:tag name="LATEXFORMWIDTH" val="502,6"/>
  <p:tag name="LATEXFORMWRAP" val="Wahr"/>
  <p:tag name="BITMAPVECTOR" val="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86,4642"/>
  <p:tag name="ORIGINALWIDTH" val="3710,536"/>
  <p:tag name="OUTPUTTYPE" val="PNG"/>
  <p:tag name="IGUANATEXVERSION" val="160"/>
  <p:tag name="LATEXADDIN" val="\documentclass{article}&#10;\usepackage{amsmath}&#10;\pagestyle{empty}&#10;\begin{document}&#10;\begin{displaymath}&#10;a_{ij}=&#10;j \omega\mu_0\!\int_A&#10;\frac{1}{Z(\lambda)}\,(\vec{n}\times\vec{\omega}_i)&#10;\cdot (\vec{n}\times\vec{\omega}_j)&#10;\,\textrm{d}A&#10;+&#10;\!\int_V&#10;\frac{1}{\mu_r}\,\textrm{curl}\,\vec{\omega}_i&#10;\cdot&#10;\textrm{curl}\,\vec{\omega_j}\,\textrm{d}V&#10;\end{displaymath}&#10;\end{document}"/>
  <p:tag name="IGUANATEXSIZE" val="20"/>
  <p:tag name="IGUANATEXCURSOR" val="237"/>
  <p:tag name="TRANSPARENCY" val="Wahr"/>
  <p:tag name="FILENAME" val=""/>
  <p:tag name="LATEXENGINEID" val="0"/>
  <p:tag name="TEMPFOLDER" val="c:\temp\"/>
  <p:tag name="LATEXFORMHEIGHT" val="414,75"/>
  <p:tag name="LATEXFORMWIDTH" val="502,6"/>
  <p:tag name="LATEXFORMWRAP" val="Wahr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0,9824"/>
  <p:tag name="ORIGINALWIDTH" val="132,7334"/>
  <p:tag name="OUTPUTDPI" val="1200"/>
  <p:tag name="LATEXADDIN" val="\documentclass{article}&#10;\usepackage{amsmath}&#10;\pagestyle{empty}&#10;\begin{document}&#10;\begin{displaymath}&#10;\vec{E}_0&#10;\end{displaymath}&#10;\end{document}"/>
  <p:tag name="IGUANATEXSIZE" val="16"/>
  <p:tag name="IGUANATEXCURSOR" val="109"/>
  <p:tag name="TRANSPARENCY" val="Wahr"/>
  <p:tag name="FILENAME" val=""/>
  <p:tag name="INPUTTYPE" val="0"/>
  <p:tag name="LATEXENGINEID" val="0"/>
  <p:tag name="TEMPFOLDER" val="c:\temp\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84,9644"/>
  <p:tag name="ORIGINALWIDTH" val="1130,109"/>
  <p:tag name="OUTPUTTYPE" val="PNG"/>
  <p:tag name="IGUANATEXVERSION" val="160"/>
  <p:tag name="LATEXADDIN" val="\documentclass{article}&#10;\usepackage{amsmath}&#10;\pagestyle{empty}&#10;\begin{document}&#10;\begin{displaymath}&#10;b_{ij}&#10;=&#10;\int_V&#10;\!\varepsilon_r\,\vec{\omega}_i&#10;\cdot&#10;\vec{\omega_j}\;\textrm{d}V&#10;\end{displaymath}&#10;\end{document}"/>
  <p:tag name="IGUANATEXSIZE" val="20"/>
  <p:tag name="IGUANATEXCURSOR" val="116"/>
  <p:tag name="TRANSPARENCY" val="Wahr"/>
  <p:tag name="FILENAME" val=""/>
  <p:tag name="LATEXENGINEID" val="0"/>
  <p:tag name="TEMPFOLDER" val="c:\temp\"/>
  <p:tag name="LATEXFORMHEIGHT" val="414,75"/>
  <p:tag name="LATEXFORMWIDTH" val="502,6"/>
  <p:tag name="LATEXFORMWRAP" val="Wahr"/>
  <p:tag name="BITMAPVECT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0,9824"/>
  <p:tag name="ORIGINALWIDTH" val="143,982"/>
  <p:tag name="OUTPUTDPI" val="1200"/>
  <p:tag name="LATEXADDIN" val="\documentclass{article}&#10;\usepackage{amsmath}&#10;\pagestyle{empty}&#10;\begin{document}&#10;\begin{displaymath}&#10;\vec{H}_0&#10;\end{displaymath}&#10;\end{document}"/>
  <p:tag name="IGUANATEXSIZE" val="16"/>
  <p:tag name="IGUANATEXCURSOR" val="109"/>
  <p:tag name="TRANSPARENCY" val="Wahr"/>
  <p:tag name="FILENAME" val=""/>
  <p:tag name="INPUTTYPE" val="0"/>
  <p:tag name="LATEXENGINEID" val="0"/>
  <p:tag name="TEMPFOLDER" val="c:\temp\"/>
</p:tagLst>
</file>

<file path=ppt/theme/theme1.xml><?xml version="1.0" encoding="utf-8"?>
<a:theme xmlns:a="http://schemas.openxmlformats.org/drawingml/2006/main" name="powerpointvorlag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DCA00"/>
      </a:accent1>
      <a:accent2>
        <a:srgbClr val="243572"/>
      </a:accent2>
      <a:accent3>
        <a:srgbClr val="FFFFFF"/>
      </a:accent3>
      <a:accent4>
        <a:srgbClr val="000000"/>
      </a:accent4>
      <a:accent5>
        <a:srgbClr val="FEE1AA"/>
      </a:accent5>
      <a:accent6>
        <a:srgbClr val="202F67"/>
      </a:accent6>
      <a:hlink>
        <a:srgbClr val="00715E"/>
      </a:hlink>
      <a:folHlink>
        <a:srgbClr val="E6001A"/>
      </a:folHlink>
    </a:clrScheme>
    <a:fontScheme name="powerpointvorlag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owerpointvorlag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vorlag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vorlag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vorlag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vorlag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vorlag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vorlag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vorlag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vorlag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vorlag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vorlag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vorlag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C:\Dokumente und Einstellungen\mueller\Lokale Einstellungen\Temp\powerpointvorlage.pot</Template>
  <TotalTime>0</TotalTime>
  <Words>954</Words>
  <Application>Microsoft Office PowerPoint</Application>
  <PresentationFormat>Bildschirmpräsentation (4:3)</PresentationFormat>
  <Paragraphs>307</Paragraphs>
  <Slides>24</Slides>
  <Notes>1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24</vt:i4>
      </vt:variant>
    </vt:vector>
  </HeadingPairs>
  <TitlesOfParts>
    <vt:vector size="30" baseType="lpstr">
      <vt:lpstr>Arial</vt:lpstr>
      <vt:lpstr>Bitstream Charter</vt:lpstr>
      <vt:lpstr>Stafford</vt:lpstr>
      <vt:lpstr>Wingdings</vt:lpstr>
      <vt:lpstr>powerpointvorlage</vt:lpstr>
      <vt:lpstr>Equation</vt:lpstr>
      <vt:lpstr>Numerical Simulations Considering Layered Surface Structures</vt:lpstr>
      <vt:lpstr>Motivation</vt:lpstr>
      <vt:lpstr>Geometric Modeling</vt:lpstr>
      <vt:lpstr>Geometric Modeling</vt:lpstr>
      <vt:lpstr>Geometric Modeling</vt:lpstr>
      <vt:lpstr>Numerical Modeling</vt:lpstr>
      <vt:lpstr>Numerical Modeling</vt:lpstr>
      <vt:lpstr>Numerical Modeling</vt:lpstr>
      <vt:lpstr>Numerical Modeling</vt:lpstr>
      <vt:lpstr>Numerical Modeling</vt:lpstr>
      <vt:lpstr>Theoretical Fundamentals</vt:lpstr>
      <vt:lpstr>Theoretical Fundamentals</vt:lpstr>
      <vt:lpstr>Theoretical Fundamentals</vt:lpstr>
      <vt:lpstr>Theoretical Fundamentals</vt:lpstr>
      <vt:lpstr>Theoretical Fundamentals</vt:lpstr>
      <vt:lpstr>Theoretical Fundamentals</vt:lpstr>
      <vt:lpstr>Theoretical Fundamentals</vt:lpstr>
      <vt:lpstr>Theoretical Fundamentals</vt:lpstr>
      <vt:lpstr>Theoretical Fundamentals</vt:lpstr>
      <vt:lpstr>Theoretical Fundamentals</vt:lpstr>
      <vt:lpstr>Theoretical Fundamentals</vt:lpstr>
      <vt:lpstr>Road Map</vt:lpstr>
      <vt:lpstr>Road Map</vt:lpstr>
      <vt:lpstr>PowerPoint-Präsentation</vt:lpstr>
    </vt:vector>
  </TitlesOfParts>
  <Company>TEMF, TU Darmstadt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SMART</dc:title>
  <dc:subject>DESY Status Report 2019</dc:subject>
  <dc:creator>Wolfgang Ackermann</dc:creator>
  <cp:lastModifiedBy>Wolfgang Ackermann</cp:lastModifiedBy>
  <cp:revision>2158</cp:revision>
  <cp:lastPrinted>2019-04-12T09:06:02Z</cp:lastPrinted>
  <dcterms:created xsi:type="dcterms:W3CDTF">2008-01-08T12:53:38Z</dcterms:created>
  <dcterms:modified xsi:type="dcterms:W3CDTF">2024-11-26T11:17:30Z</dcterms:modified>
</cp:coreProperties>
</file>