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8"/>
  </p:notesMasterIdLst>
  <p:sldIdLst>
    <p:sldId id="4357" r:id="rId3"/>
    <p:sldId id="467" r:id="rId4"/>
    <p:sldId id="468" r:id="rId5"/>
    <p:sldId id="4913" r:id="rId6"/>
    <p:sldId id="469" r:id="rId7"/>
    <p:sldId id="4356" r:id="rId8"/>
    <p:sldId id="4933" r:id="rId9"/>
    <p:sldId id="332" r:id="rId10"/>
    <p:sldId id="335" r:id="rId11"/>
    <p:sldId id="413" r:id="rId12"/>
    <p:sldId id="336" r:id="rId13"/>
    <p:sldId id="337" r:id="rId14"/>
    <p:sldId id="338" r:id="rId15"/>
    <p:sldId id="472" r:id="rId16"/>
    <p:sldId id="4934" r:id="rId1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9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22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5C7667-E331-47F4-8D34-494A463B188F}" type="datetimeFigureOut">
              <a:rPr lang="de-DE" smtClean="0"/>
              <a:t>04.12.2024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42F25A-90CC-4B96-8455-DD8D0838610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384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B39C8-6D5D-40E8-8D83-C1E41A39F5E0}" type="slidenum">
              <a:rPr lang="de-DE" smtClean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29859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B39C8-6D5D-40E8-8D83-C1E41A39F5E0}" type="slidenum">
              <a:rPr lang="de-DE" smtClean="0"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9678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5428F9-9CEF-431F-8842-84CDA7CEA9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6119" y="2523814"/>
            <a:ext cx="1422341" cy="14223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2000" y="1120776"/>
            <a:ext cx="8039624" cy="1050925"/>
          </a:xfrm>
        </p:spPr>
        <p:txBody>
          <a:bodyPr anchor="b"/>
          <a:lstStyle>
            <a:lvl1pPr algn="l">
              <a:defRPr sz="28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3889" y="2583180"/>
            <a:ext cx="8039624" cy="333025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pic>
        <p:nvPicPr>
          <p:cNvPr id="7" name="Grafik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4125" y="771527"/>
            <a:ext cx="1423988" cy="1422341"/>
          </a:xfrm>
          <a:prstGeom prst="rect">
            <a:avLst/>
          </a:prstGeom>
        </p:spPr>
      </p:pic>
      <p:pic>
        <p:nvPicPr>
          <p:cNvPr id="14" name="Grafik 7" descr="Logo Helmholtz">
            <a:extLst>
              <a:ext uri="{FF2B5EF4-FFF2-40B4-BE49-F238E27FC236}">
                <a16:creationId xmlns:a16="http://schemas.microsoft.com/office/drawing/2014/main" id="{93AFB185-EF8C-4D52-81A6-0C088909563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4125" y="4276101"/>
            <a:ext cx="1345038" cy="18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814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,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8" y="2024064"/>
            <a:ext cx="8101013" cy="3889375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23887" y="5913438"/>
            <a:ext cx="8101013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8934451" y="2033590"/>
            <a:ext cx="2633662" cy="3879847"/>
          </a:xfrm>
        </p:spPr>
        <p:txBody>
          <a:bodyPr/>
          <a:lstStyle>
            <a:lvl1pPr marL="266700" indent="-266700">
              <a:defRPr sz="1400"/>
            </a:lvl1pPr>
            <a:lvl2pPr marL="542925" indent="-276225">
              <a:defRPr sz="1400"/>
            </a:lvl2pPr>
            <a:lvl3pPr marL="809625" indent="-266700">
              <a:defRPr sz="1400"/>
            </a:lvl3pPr>
            <a:lvl4pPr marL="990600" indent="-180975">
              <a:defRPr sz="1400"/>
            </a:lvl4pPr>
            <a:lvl5pPr marL="1162050" indent="-171450"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37872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501024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39" y="1406427"/>
            <a:ext cx="5616574" cy="501024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6428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2000" y="1120776"/>
            <a:ext cx="8039624" cy="1050925"/>
          </a:xfrm>
        </p:spPr>
        <p:txBody>
          <a:bodyPr anchor="b"/>
          <a:lstStyle>
            <a:lvl1pPr algn="l">
              <a:defRPr sz="28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3889" y="2583180"/>
            <a:ext cx="8039624" cy="333025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pic>
        <p:nvPicPr>
          <p:cNvPr id="7" name="Grafik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125" y="771527"/>
            <a:ext cx="1423988" cy="142234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8" y="6413956"/>
            <a:ext cx="2275200" cy="120448"/>
          </a:xfrm>
          <a:prstGeom prst="rect">
            <a:avLst/>
          </a:prstGeom>
        </p:spPr>
      </p:pic>
      <p:pic>
        <p:nvPicPr>
          <p:cNvPr id="5" name="Picture 4" descr="A blue and black letter h&#10;&#10;Description automatically generated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125" y="4438623"/>
            <a:ext cx="1433009" cy="194923"/>
          </a:xfrm>
          <a:prstGeom prst="rect">
            <a:avLst/>
          </a:prstGeom>
        </p:spPr>
      </p:pic>
      <p:pic>
        <p:nvPicPr>
          <p:cNvPr id="4" name="Picture 3" descr="DESY_logo_3C_web_neu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09225" y="2682240"/>
            <a:ext cx="1268095" cy="126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664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27716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635" y="1552576"/>
            <a:ext cx="10961477" cy="3814764"/>
          </a:xfrm>
        </p:spPr>
        <p:txBody>
          <a:bodyPr anchor="ctr"/>
          <a:lstStyle>
            <a:lvl1pPr>
              <a:defRPr sz="63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5448300"/>
            <a:ext cx="10944225" cy="574676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87885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730525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16619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8" y="2024063"/>
            <a:ext cx="10944224" cy="3889375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51595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8" y="828675"/>
            <a:ext cx="10944224" cy="50847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23887" y="5913438"/>
            <a:ext cx="10944225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19984638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9" y="1196976"/>
            <a:ext cx="5292723" cy="47164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275388" y="1196976"/>
            <a:ext cx="5292725" cy="47164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5913438"/>
            <a:ext cx="5292726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275385" y="5913438"/>
            <a:ext cx="5292727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3359146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21560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7" y="2024063"/>
            <a:ext cx="5292725" cy="3062288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275389" y="2024063"/>
            <a:ext cx="5292724" cy="3062288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5086351"/>
            <a:ext cx="5292726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275385" y="5086351"/>
            <a:ext cx="5292727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19003697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,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8" y="2024064"/>
            <a:ext cx="8101013" cy="3889375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23887" y="5913438"/>
            <a:ext cx="8101013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8934451" y="2033590"/>
            <a:ext cx="2633662" cy="3879847"/>
          </a:xfrm>
        </p:spPr>
        <p:txBody>
          <a:bodyPr/>
          <a:lstStyle>
            <a:lvl1pPr marL="266700" indent="-266700">
              <a:defRPr sz="1400"/>
            </a:lvl1pPr>
            <a:lvl2pPr marL="542925" indent="-276225">
              <a:defRPr sz="1400"/>
            </a:lvl2pPr>
            <a:lvl3pPr marL="809625" indent="-266700">
              <a:defRPr sz="1400"/>
            </a:lvl3pPr>
            <a:lvl4pPr marL="990600" indent="-180975">
              <a:defRPr sz="1400"/>
            </a:lvl4pPr>
            <a:lvl5pPr marL="1162050" indent="-171450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200239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8" y="2024063"/>
            <a:ext cx="10944224" cy="3889375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29871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8" y="828675"/>
            <a:ext cx="10944224" cy="50847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23887" y="5913438"/>
            <a:ext cx="10944225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40758147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9" y="1196976"/>
            <a:ext cx="5292723" cy="47164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275388" y="1196976"/>
            <a:ext cx="5292725" cy="47164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5913438"/>
            <a:ext cx="5292726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275385" y="5913438"/>
            <a:ext cx="5292727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14195326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7" y="2024063"/>
            <a:ext cx="5292725" cy="3062288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275389" y="2024063"/>
            <a:ext cx="5292724" cy="3062288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5086351"/>
            <a:ext cx="5292726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275385" y="5086351"/>
            <a:ext cx="5292727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29481817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Picture,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8" y="2024064"/>
            <a:ext cx="8101013" cy="3889375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23887" y="5913438"/>
            <a:ext cx="8101013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8934451" y="2033590"/>
            <a:ext cx="2633662" cy="3879847"/>
          </a:xfrm>
        </p:spPr>
        <p:txBody>
          <a:bodyPr/>
          <a:lstStyle>
            <a:lvl1pPr marL="266700" indent="-266700">
              <a:defRPr sz="1400"/>
            </a:lvl1pPr>
            <a:lvl2pPr marL="542925" indent="-276225">
              <a:defRPr sz="1400"/>
            </a:lvl2pPr>
            <a:lvl3pPr marL="809625" indent="-266700">
              <a:defRPr sz="1400"/>
            </a:lvl3pPr>
            <a:lvl4pPr marL="990600" indent="-180975">
              <a:defRPr sz="1400"/>
            </a:lvl4pPr>
            <a:lvl5pPr marL="1162050" indent="-171450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645587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8" y="2024063"/>
            <a:ext cx="10944224" cy="3889375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73163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8" y="828675"/>
            <a:ext cx="10944224" cy="50847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23887" y="5913438"/>
            <a:ext cx="10944225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12490200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9" y="1196976"/>
            <a:ext cx="5292723" cy="47164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275388" y="1196976"/>
            <a:ext cx="5292725" cy="47164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5913438"/>
            <a:ext cx="5292726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275385" y="5913438"/>
            <a:ext cx="5292727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1949457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635" y="1552576"/>
            <a:ext cx="10961477" cy="3814764"/>
          </a:xfrm>
        </p:spPr>
        <p:txBody>
          <a:bodyPr anchor="ctr"/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5448300"/>
            <a:ext cx="10944225" cy="574676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8855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7" y="2024063"/>
            <a:ext cx="5292725" cy="3062288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275389" y="2024063"/>
            <a:ext cx="5292724" cy="3062288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5086351"/>
            <a:ext cx="5292726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275385" y="5086351"/>
            <a:ext cx="5292727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21805242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Picture,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8" y="2024064"/>
            <a:ext cx="8101013" cy="3889375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23887" y="5913438"/>
            <a:ext cx="8101013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8934451" y="2033590"/>
            <a:ext cx="2633662" cy="3879847"/>
          </a:xfrm>
        </p:spPr>
        <p:txBody>
          <a:bodyPr/>
          <a:lstStyle>
            <a:lvl1pPr marL="266700" indent="-266700">
              <a:defRPr sz="1400"/>
            </a:lvl1pPr>
            <a:lvl2pPr marL="542925" indent="-276225">
              <a:defRPr sz="1400"/>
            </a:lvl2pPr>
            <a:lvl3pPr marL="809625" indent="-266700">
              <a:defRPr sz="1400"/>
            </a:lvl3pPr>
            <a:lvl4pPr marL="990600" indent="-180975">
              <a:defRPr sz="1400"/>
            </a:lvl4pPr>
            <a:lvl5pPr marL="1162050" indent="-171450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508329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8" y="2024063"/>
            <a:ext cx="10944224" cy="3889375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04018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8" y="828675"/>
            <a:ext cx="10944224" cy="50847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23887" y="5913438"/>
            <a:ext cx="10944225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4264764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9" y="1196976"/>
            <a:ext cx="5292723" cy="47164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275388" y="1196976"/>
            <a:ext cx="5292725" cy="47164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5913438"/>
            <a:ext cx="5292726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275385" y="5913438"/>
            <a:ext cx="5292727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42030827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7" y="2024063"/>
            <a:ext cx="5292725" cy="3062288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275389" y="2024063"/>
            <a:ext cx="5292724" cy="3062288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5086351"/>
            <a:ext cx="5292726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275385" y="5086351"/>
            <a:ext cx="5292727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7592620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, Picture,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8" y="2024064"/>
            <a:ext cx="8101013" cy="3889375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23887" y="5913438"/>
            <a:ext cx="8101013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8934451" y="2033590"/>
            <a:ext cx="2633662" cy="3879847"/>
          </a:xfrm>
        </p:spPr>
        <p:txBody>
          <a:bodyPr/>
          <a:lstStyle>
            <a:lvl1pPr marL="266700" indent="-266700">
              <a:defRPr sz="1400"/>
            </a:lvl1pPr>
            <a:lvl2pPr marL="542925" indent="-276225">
              <a:defRPr sz="1400"/>
            </a:lvl2pPr>
            <a:lvl3pPr marL="809625" indent="-266700">
              <a:defRPr sz="1400"/>
            </a:lvl3pPr>
            <a:lvl4pPr marL="990600" indent="-180975">
              <a:defRPr sz="1400"/>
            </a:lvl4pPr>
            <a:lvl5pPr marL="1162050" indent="-171450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7891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37392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8087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8" y="2024063"/>
            <a:ext cx="10944224" cy="3889375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9658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8" y="828675"/>
            <a:ext cx="10944224" cy="50847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23887" y="5913438"/>
            <a:ext cx="10944225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401713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9" y="1196976"/>
            <a:ext cx="5292723" cy="47164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275388" y="1196976"/>
            <a:ext cx="5292725" cy="47164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5913438"/>
            <a:ext cx="5292726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275385" y="5913438"/>
            <a:ext cx="5292727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3837849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7" y="2024063"/>
            <a:ext cx="5292725" cy="3062288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275389" y="2024063"/>
            <a:ext cx="5292724" cy="3062288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5086351"/>
            <a:ext cx="5292726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275385" y="5086351"/>
            <a:ext cx="5292727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1395209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1189" y="712232"/>
            <a:ext cx="10956924" cy="37565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1460824"/>
            <a:ext cx="10944224" cy="445261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1377083" y="293577"/>
            <a:ext cx="514351" cy="29379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A5DEC3FA-4FB7-4309-A077-6BB31CA8E81A}" type="slidenum">
              <a:rPr lang="en-US" sz="1600" noProof="0" smtClean="0"/>
              <a:pPr algn="r"/>
              <a:t>‹#›</a:t>
            </a:fld>
            <a:endParaRPr lang="en-US" sz="1600" noProof="0" dirty="0"/>
          </a:p>
        </p:txBody>
      </p:sp>
      <p:cxnSp>
        <p:nvCxnSpPr>
          <p:cNvPr id="11" name="Gerader Verbinder 10"/>
          <p:cNvCxnSpPr/>
          <p:nvPr/>
        </p:nvCxnSpPr>
        <p:spPr>
          <a:xfrm>
            <a:off x="623889" y="339297"/>
            <a:ext cx="5292724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/>
          <p:cNvCxnSpPr/>
          <p:nvPr/>
        </p:nvCxnSpPr>
        <p:spPr>
          <a:xfrm>
            <a:off x="6275389" y="339297"/>
            <a:ext cx="5292726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88" y="6413956"/>
            <a:ext cx="2275200" cy="120448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623888" y="381001"/>
            <a:ext cx="5292725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sz="900" dirty="0"/>
              <a:t>European XFEL Accelerator Mid Term Activities</a:t>
            </a:r>
          </a:p>
        </p:txBody>
      </p:sp>
      <p:sp>
        <p:nvSpPr>
          <p:cNvPr id="8" name="Rechteck 7"/>
          <p:cNvSpPr/>
          <p:nvPr/>
        </p:nvSpPr>
        <p:spPr>
          <a:xfrm>
            <a:off x="6275389" y="381001"/>
            <a:ext cx="5292724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sz="900" dirty="0" err="1"/>
              <a:t>Winni</a:t>
            </a:r>
            <a:r>
              <a:rPr lang="en-US" sz="900" dirty="0"/>
              <a:t> Decking, DESY-MXL                                                        STFC-DESY-XFEL Meeting  04.12.2024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5930EC-8340-497F-A71B-B2C4DE78AE9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8836" y="6337008"/>
            <a:ext cx="536494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201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914400" rtl="0" eaLnBrk="1" latinLnBrk="0" hangingPunct="1">
        <a:lnSpc>
          <a:spcPct val="114000"/>
        </a:lnSpc>
        <a:spcBef>
          <a:spcPts val="1800"/>
        </a:spcBef>
        <a:buClr>
          <a:schemeClr val="bg2"/>
        </a:buClr>
        <a:buFontTx/>
        <a:buBlip>
          <a:blip r:embed="rId15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14375" indent="-357188" algn="l" defTabSz="914400" rtl="0" eaLnBrk="1" latinLnBrk="0" hangingPunct="1">
        <a:lnSpc>
          <a:spcPct val="114000"/>
        </a:lnSpc>
        <a:spcBef>
          <a:spcPts val="0"/>
        </a:spcBef>
        <a:buClr>
          <a:schemeClr val="accent2"/>
        </a:buClr>
        <a:buFontTx/>
        <a:buBlip>
          <a:blip r:embed="rId16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82663" indent="-268288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►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173038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47788" indent="-180975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275">
          <p15:clr>
            <a:srgbClr val="F26B43"/>
          </p15:clr>
        </p15:guide>
        <p15:guide id="2" pos="3727">
          <p15:clr>
            <a:srgbClr val="F26B43"/>
          </p15:clr>
        </p15:guide>
        <p15:guide id="3" pos="3953">
          <p15:clr>
            <a:srgbClr val="F26B43"/>
          </p15:clr>
        </p15:guide>
        <p15:guide id="4" pos="393">
          <p15:clr>
            <a:srgbClr val="F26B43"/>
          </p15:clr>
        </p15:guide>
        <p15:guide id="5" pos="7287">
          <p15:clr>
            <a:srgbClr val="F26B43"/>
          </p15:clr>
        </p15:guide>
        <p15:guide id="6" orient="horz" pos="3725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1189" y="712232"/>
            <a:ext cx="10956924" cy="78054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2024064"/>
            <a:ext cx="10944224" cy="38893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</p:spTree>
    <p:extLst>
      <p:ext uri="{BB962C8B-B14F-4D97-AF65-F5344CB8AC3E}">
        <p14:creationId xmlns:p14="http://schemas.microsoft.com/office/powerpoint/2010/main" val="1392863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7505" indent="-357505" algn="l" defTabSz="914400" rtl="0" eaLnBrk="1" latinLnBrk="0" hangingPunct="1">
        <a:lnSpc>
          <a:spcPct val="114000"/>
        </a:lnSpc>
        <a:spcBef>
          <a:spcPts val="1800"/>
        </a:spcBef>
        <a:buClr>
          <a:schemeClr val="bg2"/>
        </a:buClr>
        <a:buSzPct val="60000"/>
        <a:buFontTx/>
        <a:buBlip>
          <a:blip r:embed="rId27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14375" indent="-357505" algn="l" defTabSz="914400" rtl="0" eaLnBrk="1" latinLnBrk="0" hangingPunct="1">
        <a:lnSpc>
          <a:spcPct val="114000"/>
        </a:lnSpc>
        <a:spcBef>
          <a:spcPts val="0"/>
        </a:spcBef>
        <a:buClr>
          <a:schemeClr val="accent2"/>
        </a:buClr>
        <a:buSzPct val="120000"/>
        <a:buFont typeface="Wingdings" panose="05000000000000000000" charset="0"/>
        <a:buChar char="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82980" indent="-268605" algn="l" defTabSz="914400" rtl="0" eaLnBrk="1" latinLnBrk="0" hangingPunct="1">
        <a:lnSpc>
          <a:spcPct val="114000"/>
        </a:lnSpc>
        <a:spcBef>
          <a:spcPts val="0"/>
        </a:spcBef>
        <a:buSzPct val="70000"/>
        <a:buFont typeface="Arial" panose="020B0604020202020204" pitchFamily="34" charset="0"/>
        <a:buChar char="►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173355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48105" indent="-180975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emf"/><Relationship Id="rId5" Type="http://schemas.openxmlformats.org/officeDocument/2006/relationships/image" Target="../media/image3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9.png"/><Relationship Id="rId11" Type="http://schemas.openxmlformats.org/officeDocument/2006/relationships/image" Target="../media/image44.jpe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.em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jpeg"/><Relationship Id="rId5" Type="http://schemas.openxmlformats.org/officeDocument/2006/relationships/image" Target="../media/image16.emf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1.emf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9106A8A-8D41-4DF4-BB70-E09693686E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European XFEL </a:t>
            </a:r>
            <a:br>
              <a:rPr lang="en-US" dirty="0"/>
            </a:br>
            <a:r>
              <a:rPr lang="en-US" dirty="0"/>
              <a:t>Mid-Term Accelerator Developments</a:t>
            </a:r>
            <a:endParaRPr lang="de-DE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A192E7B2-A20E-4DA6-8EE1-310B499CE7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STFC-DESY-XFEL Collaboration Meeting</a:t>
            </a:r>
          </a:p>
          <a:p>
            <a:r>
              <a:rPr lang="en-US" dirty="0"/>
              <a:t>5.12.2024</a:t>
            </a:r>
          </a:p>
          <a:p>
            <a:r>
              <a:rPr lang="en-US" dirty="0"/>
              <a:t>Hamburg</a:t>
            </a:r>
          </a:p>
          <a:p>
            <a:endParaRPr lang="en-US" dirty="0"/>
          </a:p>
          <a:p>
            <a:r>
              <a:rPr lang="en-US" dirty="0" err="1"/>
              <a:t>Winni</a:t>
            </a:r>
            <a:r>
              <a:rPr lang="en-US" dirty="0"/>
              <a:t> Decking</a:t>
            </a:r>
          </a:p>
          <a:p>
            <a:r>
              <a:rPr lang="en-US" dirty="0"/>
              <a:t>MXL, DESY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70634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05" y="712470"/>
            <a:ext cx="10956925" cy="376555"/>
          </a:xfrm>
        </p:spPr>
        <p:txBody>
          <a:bodyPr/>
          <a:lstStyle/>
          <a:p>
            <a:r>
              <a:rPr lang="en-US" u="sng"/>
              <a:t>Anticipated</a:t>
            </a:r>
            <a:r>
              <a:rPr lang="en-US"/>
              <a:t> Final SCU Configuration </a:t>
            </a:r>
            <a:r>
              <a:rPr lang="en-US" sz="1800"/>
              <a:t>(pending Council Approval)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90" y="1123315"/>
            <a:ext cx="11055350" cy="48190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9075" y="3890010"/>
            <a:ext cx="3592830" cy="121094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7839075" y="5165725"/>
            <a:ext cx="3583940" cy="499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indent="0">
              <a:lnSpc>
                <a:spcPct val="112000"/>
              </a:lnSpc>
              <a:buNone/>
            </a:pPr>
            <a:r>
              <a:rPr lang="en-US" sz="1400" dirty="0" err="1"/>
              <a:t>Task force is being set-up </a:t>
            </a:r>
            <a:br>
              <a:rPr lang="en-US" sz="1400" dirty="0" err="1"/>
            </a:br>
            <a:r>
              <a:rPr lang="en-US" sz="1400" dirty="0" err="1"/>
              <a:t>but did not yet start to work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4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9530080" y="560070"/>
            <a:ext cx="2467610" cy="1020445"/>
          </a:xfrm>
          <a:prstGeom prst="rect">
            <a:avLst/>
          </a:prstGeom>
          <a:ln w="0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05" y="712470"/>
            <a:ext cx="10956925" cy="440690"/>
          </a:xfrm>
        </p:spPr>
        <p:txBody>
          <a:bodyPr/>
          <a:lstStyle/>
          <a:p>
            <a:r>
              <a:rPr lang="en-US"/>
              <a:t>STERN Installations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205" y="1440815"/>
            <a:ext cx="10944225" cy="4472940"/>
          </a:xfrm>
        </p:spPr>
        <p:txBody>
          <a:bodyPr/>
          <a:lstStyle/>
          <a:p>
            <a:r>
              <a:rPr lang="en-US"/>
              <a:t>STERN: Superradiant Terahertz Radiation geNeration using di-electric narrow tubes</a:t>
            </a:r>
          </a:p>
          <a:p>
            <a:pPr lvl="1"/>
            <a:r>
              <a:rPr lang="en-US"/>
              <a:t>e.g. using atomic layer deposition developed at DESY with UHH; currently being characterized with laser-based THz setup</a:t>
            </a:r>
          </a:p>
          <a:p>
            <a:pPr lvl="1"/>
            <a:r>
              <a:rPr lang="en-US"/>
              <a:t>or waveguide based approach</a:t>
            </a:r>
          </a:p>
          <a:p>
            <a:pPr lvl="0"/>
            <a:r>
              <a:rPr lang="en-US"/>
              <a:t>Tasks during LIMP2025:</a:t>
            </a:r>
          </a:p>
          <a:p>
            <a:pPr lvl="1"/>
            <a:r>
              <a:rPr lang="en-US"/>
              <a:t>update the lattice to accomodate main STERN chamber</a:t>
            </a:r>
          </a:p>
          <a:p>
            <a:pPr lvl="2"/>
            <a:r>
              <a:rPr lang="en-US"/>
              <a:t>chamber is under construction</a:t>
            </a:r>
          </a:p>
          <a:p>
            <a:pPr lvl="1"/>
            <a:r>
              <a:rPr lang="en-US"/>
              <a:t>install THz beam line to experimental station for THz characterization</a:t>
            </a:r>
          </a:p>
          <a:p>
            <a:pPr lvl="2"/>
            <a:r>
              <a:rPr lang="en-US"/>
              <a:t>station design on-going; no installation is planned in 2025</a:t>
            </a:r>
          </a:p>
          <a:p>
            <a:pPr lvl="1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2626"/>
          <a:stretch>
            <a:fillRect/>
          </a:stretch>
        </p:blipFill>
        <p:spPr>
          <a:xfrm>
            <a:off x="9204960" y="2756535"/>
            <a:ext cx="2541270" cy="184213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 flipV="1">
            <a:off x="11133455" y="956310"/>
            <a:ext cx="323215" cy="16637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6"/>
                </a:solidFill>
              </a14:hiddenFill>
            </a:ext>
          </a:extLst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US" sz="1400" dirty="0" err="1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10103485" y="4679315"/>
            <a:ext cx="13208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8"/>
          <p:cNvSpPr txBox="1"/>
          <p:nvPr/>
        </p:nvSpPr>
        <p:spPr>
          <a:xfrm>
            <a:off x="11436350" y="4498340"/>
            <a:ext cx="1114425" cy="30543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indent="0">
              <a:lnSpc>
                <a:spcPct val="112000"/>
              </a:lnSpc>
              <a:buNone/>
            </a:pPr>
            <a:r>
              <a:rPr lang="en-US" sz="1400" dirty="0" err="1"/>
              <a:t>e-beam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8838565" y="2830195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indent="0">
              <a:lnSpc>
                <a:spcPct val="112000"/>
              </a:lnSpc>
              <a:buNone/>
            </a:pPr>
            <a:r>
              <a:rPr lang="en-US" sz="1400" dirty="0" err="1"/>
              <a:t>exp. </a:t>
            </a:r>
            <a:br>
              <a:rPr lang="en-US" sz="1400" dirty="0" err="1"/>
            </a:br>
            <a:r>
              <a:rPr lang="en-US" sz="1400" dirty="0" err="1"/>
              <a:t>station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05" y="712470"/>
            <a:ext cx="10956925" cy="442595"/>
          </a:xfrm>
        </p:spPr>
        <p:txBody>
          <a:bodyPr/>
          <a:lstStyle/>
          <a:p>
            <a:r>
              <a:rPr lang="en-US"/>
              <a:t>SASE1 Modifications and Updates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205" y="1522730"/>
            <a:ext cx="4227195" cy="4391025"/>
          </a:xfrm>
        </p:spPr>
        <p:txBody>
          <a:bodyPr/>
          <a:lstStyle/>
          <a:p>
            <a:r>
              <a:rPr lang="en-US"/>
              <a:t>complete (laser-less) ASPECT set-up in front of SASE1 undulator</a:t>
            </a:r>
          </a:p>
          <a:p>
            <a:pPr lvl="1"/>
            <a:r>
              <a:rPr lang="en-US"/>
              <a:t>installation of chicane</a:t>
            </a:r>
          </a:p>
          <a:p>
            <a:pPr lvl="1"/>
            <a:r>
              <a:rPr lang="en-US"/>
              <a:t>update general infrastructure (e.g. cooling)</a:t>
            </a:r>
          </a:p>
          <a:p>
            <a:pPr lvl="0"/>
            <a:r>
              <a:rPr lang="en-US"/>
              <a:t>modify water pipe routing to accommodate laser beam line</a:t>
            </a:r>
          </a:p>
          <a:p>
            <a:pPr lvl="0"/>
            <a:r>
              <a:rPr lang="en-US"/>
              <a:t>install HXRSS chicane in SASE1 cell 17</a:t>
            </a:r>
          </a:p>
          <a:p>
            <a:pPr lvl="0"/>
            <a:r>
              <a:rPr lang="en-US"/>
              <a:t>ASPECT chicane installation also in front of SASE3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472" y="1342152"/>
            <a:ext cx="6783138" cy="2000476"/>
          </a:xfrm>
          <a:prstGeom prst="rect">
            <a:avLst/>
          </a:prstGeom>
        </p:spPr>
      </p:pic>
      <p:pic>
        <p:nvPicPr>
          <p:cNvPr id="5" name="Picture 4" descr="20240826_ASPECT_SA1_Uebersicht_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944745" y="3471545"/>
            <a:ext cx="7039610" cy="2404745"/>
          </a:xfrm>
          <a:prstGeom prst="rect">
            <a:avLst/>
          </a:prstGeom>
        </p:spPr>
      </p:pic>
      <p:sp>
        <p:nvSpPr>
          <p:cNvPr id="6" name="Rectangles 5"/>
          <p:cNvSpPr/>
          <p:nvPr/>
        </p:nvSpPr>
        <p:spPr>
          <a:xfrm>
            <a:off x="7454265" y="1294130"/>
            <a:ext cx="1725930" cy="2099310"/>
          </a:xfrm>
          <a:prstGeom prst="rect">
            <a:avLst/>
          </a:prstGeom>
          <a:noFill/>
          <a:ln w="28575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6"/>
                </a:solidFill>
              </a14:hiddenFill>
            </a:ext>
          </a:extLst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US" sz="1400" dirty="0" err="1"/>
          </a:p>
        </p:txBody>
      </p:sp>
      <p:sp>
        <p:nvSpPr>
          <p:cNvPr id="7" name="Text Box 6"/>
          <p:cNvSpPr txBox="1"/>
          <p:nvPr/>
        </p:nvSpPr>
        <p:spPr>
          <a:xfrm>
            <a:off x="4929505" y="5563870"/>
            <a:ext cx="2849880" cy="3041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indent="0">
              <a:lnSpc>
                <a:spcPct val="112000"/>
              </a:lnSpc>
              <a:buNone/>
            </a:pPr>
            <a:r>
              <a:rPr lang="en-US" sz="1600" dirty="0" err="1"/>
              <a:t>3D model SASE1 after LIMP2025</a:t>
            </a:r>
          </a:p>
        </p:txBody>
      </p:sp>
      <p:pic>
        <p:nvPicPr>
          <p:cNvPr id="24" name="Grafik 4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9116060" y="227330"/>
            <a:ext cx="2467610" cy="1020445"/>
          </a:xfrm>
          <a:prstGeom prst="rect">
            <a:avLst/>
          </a:prstGeom>
          <a:ln w="0">
            <a:noFill/>
          </a:ln>
        </p:spPr>
      </p:pic>
      <p:sp>
        <p:nvSpPr>
          <p:cNvPr id="8" name="Oval 7"/>
          <p:cNvSpPr/>
          <p:nvPr/>
        </p:nvSpPr>
        <p:spPr>
          <a:xfrm flipV="1">
            <a:off x="10018395" y="796290"/>
            <a:ext cx="602615" cy="15557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6"/>
                </a:solidFill>
              </a14:hiddenFill>
            </a:ext>
          </a:extLst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US" sz="1400" dirty="0" err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240923_Streaker_North_Uebersicht_1"/>
          <p:cNvPicPr>
            <a:picLocks noChangeAspect="1"/>
          </p:cNvPicPr>
          <p:nvPr/>
        </p:nvPicPr>
        <p:blipFill rotWithShape="1">
          <a:blip r:embed="rId2"/>
          <a:srcRect t="10463"/>
          <a:stretch>
            <a:fillRect/>
          </a:stretch>
        </p:blipFill>
        <p:spPr>
          <a:xfrm>
            <a:off x="887366" y="1892837"/>
            <a:ext cx="4890632" cy="205080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580" y="1181100"/>
            <a:ext cx="5390515" cy="4495800"/>
          </a:xfrm>
        </p:spPr>
        <p:txBody>
          <a:bodyPr/>
          <a:lstStyle/>
          <a:p>
            <a:r>
              <a:rPr lang="en-US" dirty="0"/>
              <a:t>installation of a passive streaker for long. phase space measurement also behind SASE3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install Optical Delay Line in SASE3, cell 13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05" y="712470"/>
            <a:ext cx="10956925" cy="384175"/>
          </a:xfrm>
        </p:spPr>
        <p:txBody>
          <a:bodyPr/>
          <a:lstStyle/>
          <a:p>
            <a:r>
              <a:rPr lang="en-US"/>
              <a:t>SASE3 Section Modifications and Updates</a:t>
            </a:r>
          </a:p>
        </p:txBody>
      </p:sp>
      <p:pic>
        <p:nvPicPr>
          <p:cNvPr id="5" name="Picture 4" descr="20240923_ODL_SA3_Uebersicht_1"/>
          <p:cNvPicPr>
            <a:picLocks noChangeAspect="1"/>
          </p:cNvPicPr>
          <p:nvPr/>
        </p:nvPicPr>
        <p:blipFill>
          <a:blip r:embed="rId3"/>
          <a:srcRect l="242" t="18546" r="-242" b="24148"/>
          <a:stretch>
            <a:fillRect/>
          </a:stretch>
        </p:blipFill>
        <p:spPr>
          <a:xfrm>
            <a:off x="683504" y="4516312"/>
            <a:ext cx="4276685" cy="1733257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3050360" y="3289593"/>
            <a:ext cx="2332355" cy="46418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indent="0">
              <a:lnSpc>
                <a:spcPct val="112000"/>
              </a:lnSpc>
              <a:buNone/>
            </a:pPr>
            <a:r>
              <a:rPr lang="en-US" sz="1400" dirty="0"/>
              <a:t>streaker integration after SASE3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2472566" y="5761355"/>
            <a:ext cx="1482090" cy="33464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indent="0">
              <a:lnSpc>
                <a:spcPct val="112000"/>
              </a:lnSpc>
              <a:buNone/>
            </a:pPr>
            <a:r>
              <a:rPr lang="en-US" sz="1400" dirty="0" err="1"/>
              <a:t>ODL integration</a:t>
            </a:r>
          </a:p>
        </p:txBody>
      </p:sp>
      <p:pic>
        <p:nvPicPr>
          <p:cNvPr id="24" name="Grafik 4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8639810" y="488950"/>
            <a:ext cx="2467610" cy="1020445"/>
          </a:xfrm>
          <a:prstGeom prst="rect">
            <a:avLst/>
          </a:prstGeom>
          <a:ln w="0">
            <a:noFill/>
          </a:ln>
        </p:spPr>
      </p:pic>
      <p:sp>
        <p:nvSpPr>
          <p:cNvPr id="8" name="Oval 7"/>
          <p:cNvSpPr/>
          <p:nvPr/>
        </p:nvSpPr>
        <p:spPr>
          <a:xfrm rot="1320000" flipV="1">
            <a:off x="10500360" y="1132205"/>
            <a:ext cx="323215" cy="16637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6"/>
                </a:solidFill>
              </a14:hiddenFill>
            </a:ext>
          </a:extLst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US" sz="1400" dirty="0" err="1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721" y="2570093"/>
            <a:ext cx="4863709" cy="285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/>
          <p:cNvSpPr txBox="1"/>
          <p:nvPr/>
        </p:nvSpPr>
        <p:spPr>
          <a:xfrm>
            <a:off x="6595806" y="1750695"/>
            <a:ext cx="5317273" cy="4495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57505" indent="-357505" algn="l" defTabSz="914400" rtl="0" eaLnBrk="1" latinLnBrk="0" hangingPunct="1">
              <a:lnSpc>
                <a:spcPct val="114000"/>
              </a:lnSpc>
              <a:spcBef>
                <a:spcPts val="1800"/>
              </a:spcBef>
              <a:buClr>
                <a:schemeClr val="bg2"/>
              </a:buClr>
              <a:buSzPct val="60000"/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357505" algn="l" defTabSz="914400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SzPct val="120000"/>
              <a:buFont typeface="Wingdings" panose="05000000000000000000" charset="0"/>
              <a:buChar char="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980" indent="-268605" algn="l" defTabSz="914400" rtl="0" eaLnBrk="1" latinLnBrk="0" hangingPunct="1">
              <a:lnSpc>
                <a:spcPct val="114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173355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8105" indent="-180975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‘Streaker’ Lattice compatible with later installation of active transverse deflecting system</a:t>
            </a:r>
          </a:p>
        </p:txBody>
      </p:sp>
      <p:sp>
        <p:nvSpPr>
          <p:cNvPr id="12" name="Text Box 5"/>
          <p:cNvSpPr txBox="1"/>
          <p:nvPr/>
        </p:nvSpPr>
        <p:spPr>
          <a:xfrm>
            <a:off x="7214044" y="5427097"/>
            <a:ext cx="2332355" cy="46418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indent="0">
              <a:lnSpc>
                <a:spcPct val="112000"/>
              </a:lnSpc>
              <a:buNone/>
            </a:pPr>
            <a:r>
              <a:rPr lang="en-US" sz="1400" dirty="0"/>
              <a:t>Longitudinal resolution for</a:t>
            </a:r>
          </a:p>
          <a:p>
            <a:pPr marL="285750" indent="-285750">
              <a:lnSpc>
                <a:spcPct val="112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Passive streaker</a:t>
            </a:r>
          </a:p>
          <a:p>
            <a:pPr marL="285750" indent="-285750">
              <a:lnSpc>
                <a:spcPct val="112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X-band TDS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2D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B43BE9BE-753A-43CA-A4C7-53F454D0708A}"/>
              </a:ext>
            </a:extLst>
          </p:cNvPr>
          <p:cNvSpPr txBox="1"/>
          <p:nvPr/>
        </p:nvSpPr>
        <p:spPr>
          <a:xfrm>
            <a:off x="283468" y="178493"/>
            <a:ext cx="9927332" cy="5225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Research and Development Program - Highlights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200" marR="0" lvl="1" indent="0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1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E3B282A-9ABB-4F27-A4E4-F9BE92B5DB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2000" y="0"/>
            <a:ext cx="900000" cy="9000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E5ED697-B85F-4371-8D3A-973A926ECDDB}"/>
              </a:ext>
            </a:extLst>
          </p:cNvPr>
          <p:cNvCxnSpPr/>
          <p:nvPr/>
        </p:nvCxnSpPr>
        <p:spPr>
          <a:xfrm>
            <a:off x="0" y="3779520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4E2A83C-EC6C-405C-86F9-A96BF153B6D3}"/>
              </a:ext>
            </a:extLst>
          </p:cNvPr>
          <p:cNvCxnSpPr>
            <a:cxnSpLocks/>
          </p:cNvCxnSpPr>
          <p:nvPr/>
        </p:nvCxnSpPr>
        <p:spPr>
          <a:xfrm flipV="1">
            <a:off x="5760720" y="900000"/>
            <a:ext cx="0" cy="59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A25A2543-4ADA-4EA4-B300-7DD5ED57E1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5947003" y="4992999"/>
            <a:ext cx="4015714" cy="1483977"/>
          </a:xfrm>
          <a:prstGeom prst="rect">
            <a:avLst/>
          </a:prstGeom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D441048D-7266-45F8-8826-E2675B083C1E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10149000" y="3900132"/>
            <a:ext cx="1981200" cy="1214905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</p:pic>
      <p:pic>
        <p:nvPicPr>
          <p:cNvPr id="18" name="Picture 57">
            <a:extLst>
              <a:ext uri="{FF2B5EF4-FFF2-40B4-BE49-F238E27FC236}">
                <a16:creationId xmlns:a16="http://schemas.microsoft.com/office/drawing/2014/main" id="{4B5B0C0D-5156-42B6-ADAA-3527F6156CD9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10149000" y="5186823"/>
            <a:ext cx="1981197" cy="1472218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0DC9B79-8BD9-49CE-A790-1EDD8C92EFAD}"/>
              </a:ext>
            </a:extLst>
          </p:cNvPr>
          <p:cNvSpPr txBox="1"/>
          <p:nvPr/>
        </p:nvSpPr>
        <p:spPr>
          <a:xfrm>
            <a:off x="5495548" y="3940129"/>
            <a:ext cx="5477249" cy="4863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57200" marR="0" lvl="1" indent="0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Reducing Bandwidth: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XFEL Oscillator</a:t>
            </a:r>
            <a:endParaRPr kumimoji="0" lang="de-DE" sz="2000" b="1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FF0172-B48F-4199-B002-847931B69D39}"/>
              </a:ext>
            </a:extLst>
          </p:cNvPr>
          <p:cNvSpPr txBox="1"/>
          <p:nvPr/>
        </p:nvSpPr>
        <p:spPr>
          <a:xfrm>
            <a:off x="-74843" y="3940129"/>
            <a:ext cx="5477249" cy="4863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57200" marR="0" lvl="1" indent="0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Increasing Brightness: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Attosecond Hard X-rays</a:t>
            </a:r>
            <a:endParaRPr kumimoji="0" lang="de-DE" sz="2000" b="1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ABE3E6-C96C-427D-9731-DB846C8E36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648" y="4703777"/>
            <a:ext cx="4743948" cy="197573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F63A84A-6410-459E-B6E1-05DEA4423377}"/>
              </a:ext>
            </a:extLst>
          </p:cNvPr>
          <p:cNvSpPr txBox="1"/>
          <p:nvPr/>
        </p:nvSpPr>
        <p:spPr>
          <a:xfrm>
            <a:off x="-74843" y="861648"/>
            <a:ext cx="5477249" cy="4863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57200" marR="0" lvl="1" indent="0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Increasing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Stability: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Single Digit fs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Stabilization</a:t>
            </a:r>
            <a:endParaRPr kumimoji="0" lang="de-DE" sz="2000" b="1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EA038B-5C57-441B-93C1-BD1FFE6F07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3856" y="1003145"/>
            <a:ext cx="3194278" cy="251174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6F8BD32-BEA9-4160-B05D-287998B2D7D1}"/>
              </a:ext>
            </a:extLst>
          </p:cNvPr>
          <p:cNvSpPr txBox="1"/>
          <p:nvPr/>
        </p:nvSpPr>
        <p:spPr>
          <a:xfrm>
            <a:off x="5521484" y="891474"/>
            <a:ext cx="4853542" cy="16672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57200" marR="0" lvl="1" indent="0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Increasing Photon Energy:</a:t>
            </a:r>
          </a:p>
          <a:p>
            <a:pPr marL="457200" marR="0" lvl="1" indent="0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Superconducting  Undulators</a:t>
            </a:r>
          </a:p>
          <a:p>
            <a:pPr marL="630238" marR="0" lvl="1" indent="-173038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R&amp;D by XFEL with DESY support</a:t>
            </a:r>
          </a:p>
          <a:p>
            <a:pPr marL="630238" marR="0" lvl="1" indent="-173038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 be installed 2026-28</a:t>
            </a:r>
          </a:p>
          <a:p>
            <a:pPr marL="630238" marR="0" lvl="1" indent="-173038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Increase photon energy to 50 keV</a:t>
            </a:r>
          </a:p>
          <a:p>
            <a:pPr marL="457200" marR="0" lvl="1" indent="0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F23A72-B7BC-4DD7-A771-F4A1BDCFD48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3079"/>
          <a:stretch/>
        </p:blipFill>
        <p:spPr>
          <a:xfrm>
            <a:off x="3620783" y="3922000"/>
            <a:ext cx="2046796" cy="18053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5549BF-FBA2-4838-9F41-4BAB3626E6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80403" y="1347992"/>
            <a:ext cx="2149345" cy="21365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1F038B-56BC-4B0D-B511-7BA6889D4C5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073" t="47219" r="-1073" b="23773"/>
          <a:stretch/>
        </p:blipFill>
        <p:spPr>
          <a:xfrm>
            <a:off x="5867370" y="2719302"/>
            <a:ext cx="4853542" cy="76034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D46DAF8-B30C-47FE-9D4B-CD6761C922BC}"/>
              </a:ext>
            </a:extLst>
          </p:cNvPr>
          <p:cNvSpPr txBox="1"/>
          <p:nvPr/>
        </p:nvSpPr>
        <p:spPr>
          <a:xfrm>
            <a:off x="10293372" y="2815136"/>
            <a:ext cx="1918949" cy="5266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57200" marR="0" lvl="1" indent="0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Test Area DESY Hall3</a:t>
            </a:r>
          </a:p>
          <a:p>
            <a:pPr marL="457200" marR="0" lvl="1" indent="0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A9AFF03-FA27-47A2-BA9F-E82EEDD3B5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311" y="3081768"/>
            <a:ext cx="355429" cy="35542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0B28678-0EAE-45D5-99BA-1DB43DC86A51}"/>
              </a:ext>
            </a:extLst>
          </p:cNvPr>
          <p:cNvSpPr txBox="1"/>
          <p:nvPr/>
        </p:nvSpPr>
        <p:spPr>
          <a:xfrm rot="19695853">
            <a:off x="10314194" y="5041109"/>
            <a:ext cx="1918949" cy="5266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57200" marR="0" lvl="1" indent="0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Simulations</a:t>
            </a:r>
          </a:p>
          <a:p>
            <a:pPr marL="457200" marR="0" lvl="1" indent="0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35B7FC2-79B0-4264-A1CD-0FF58097967A}"/>
              </a:ext>
            </a:extLst>
          </p:cNvPr>
          <p:cNvSpPr txBox="1"/>
          <p:nvPr/>
        </p:nvSpPr>
        <p:spPr>
          <a:xfrm rot="19695853">
            <a:off x="6470858" y="5355890"/>
            <a:ext cx="3199703" cy="5266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57200" marR="0" lvl="1" indent="0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Test installation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Commissioning ongoing</a:t>
            </a:r>
          </a:p>
          <a:p>
            <a:pPr marL="457200" marR="0" lvl="1" indent="0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81609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1212CC3-F1EF-4645-8CEF-F99E5CE9A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years at the European XFEL accelerator</a:t>
            </a:r>
            <a:endParaRPr lang="de-DE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A3876E1-C4DC-445E-B0D3-4C6C98EE01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314175"/>
            <a:ext cx="10944224" cy="445261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Survive the 2025 maintenance ;-)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Further explore short pulse options (ASPECT), eventually install better longitudinal diagnostics, positive R56 before SASE1, … (Marc </a:t>
            </a:r>
            <a:r>
              <a:rPr lang="en-US" dirty="0" err="1"/>
              <a:t>Guetg</a:t>
            </a:r>
            <a:r>
              <a:rPr lang="en-US" dirty="0"/>
              <a:t>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Install superconducting undulators and see how that works (Shan Liu, Ye Chen, Frank Brinker)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Commission SASE1 HXRSS (Shan Liu)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Explore THz generation (Francois </a:t>
            </a:r>
            <a:r>
              <a:rPr lang="en-US" dirty="0" err="1"/>
              <a:t>Lemery</a:t>
            </a:r>
            <a:r>
              <a:rPr lang="en-US" dirty="0"/>
              <a:t>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Oscillate in the DEMO-XFELO (Patrick </a:t>
            </a:r>
            <a:r>
              <a:rPr lang="en-US" dirty="0" err="1"/>
              <a:t>Rauer</a:t>
            </a:r>
            <a:r>
              <a:rPr lang="en-US" dirty="0"/>
              <a:t>) and push further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Explore capabilities of new laser system (pulse shaping, charge variation, twin bunches) (Ye Chen, Marc </a:t>
            </a:r>
            <a:r>
              <a:rPr lang="en-US" dirty="0" err="1"/>
              <a:t>Guetg</a:t>
            </a:r>
            <a:r>
              <a:rPr lang="en-US" dirty="0"/>
              <a:t>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Understand beam physics better, commission virtual and combined diagnostics, prepare for HDC parameters (Sergey Tomin, Igor </a:t>
            </a:r>
            <a:r>
              <a:rPr lang="en-US" dirty="0" err="1"/>
              <a:t>Zagorodnov</a:t>
            </a:r>
            <a:r>
              <a:rPr lang="en-US" dirty="0"/>
              <a:t>, Ye Chen, Marc </a:t>
            </a:r>
            <a:r>
              <a:rPr lang="en-US" dirty="0" err="1"/>
              <a:t>Guetg</a:t>
            </a:r>
            <a:r>
              <a:rPr lang="en-US" dirty="0"/>
              <a:t>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Efficient operation and optimization (Matthias Scholz)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Explore different modes of bunch distribution (fully interleaved vs. beam regions)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474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2D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98FF67-D24F-41B0-B1D3-D06B79AB604A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612809" y="1104882"/>
            <a:ext cx="4700523" cy="26435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88F064-A420-439C-B6F6-774C9C0148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09" r="30387" b="7546"/>
          <a:stretch/>
        </p:blipFill>
        <p:spPr>
          <a:xfrm>
            <a:off x="707628" y="3955092"/>
            <a:ext cx="4670215" cy="287785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7B73D82-0EFC-4F25-A1B2-EF9849645418}"/>
              </a:ext>
            </a:extLst>
          </p:cNvPr>
          <p:cNvGrpSpPr/>
          <p:nvPr/>
        </p:nvGrpSpPr>
        <p:grpSpPr>
          <a:xfrm>
            <a:off x="6257071" y="3588706"/>
            <a:ext cx="4933290" cy="2900560"/>
            <a:chOff x="6257071" y="3588706"/>
            <a:chExt cx="4933290" cy="290056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85CC707-A33B-4BEA-96EC-9AE15EBCE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12992"/>
            <a:stretch/>
          </p:blipFill>
          <p:spPr>
            <a:xfrm>
              <a:off x="6257807" y="3611410"/>
              <a:ext cx="4932553" cy="287785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EACA939-43F0-4670-BD45-E0E68B1854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32420" r="12989" b="33192"/>
            <a:stretch/>
          </p:blipFill>
          <p:spPr>
            <a:xfrm>
              <a:off x="6257071" y="3588706"/>
              <a:ext cx="4933290" cy="98955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BEBEDFF-3666-4601-8A42-8ABBABB7BE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13845" b="65611"/>
            <a:stretch/>
          </p:blipFill>
          <p:spPr>
            <a:xfrm>
              <a:off x="6257808" y="4555559"/>
              <a:ext cx="4884782" cy="989557"/>
            </a:xfrm>
            <a:prstGeom prst="rect">
              <a:avLst/>
            </a:prstGeom>
          </p:spPr>
        </p:pic>
      </p:grpSp>
      <p:sp>
        <p:nvSpPr>
          <p:cNvPr id="10" name="Arrow: Left 9">
            <a:extLst>
              <a:ext uri="{FF2B5EF4-FFF2-40B4-BE49-F238E27FC236}">
                <a16:creationId xmlns:a16="http://schemas.microsoft.com/office/drawing/2014/main" id="{E939EFB6-2632-46C9-879F-EDA2F6B36953}"/>
              </a:ext>
            </a:extLst>
          </p:cNvPr>
          <p:cNvSpPr/>
          <p:nvPr/>
        </p:nvSpPr>
        <p:spPr>
          <a:xfrm rot="10800000" flipV="1">
            <a:off x="6814158" y="6464212"/>
            <a:ext cx="4196218" cy="368735"/>
          </a:xfrm>
          <a:prstGeom prst="leftArrow">
            <a:avLst/>
          </a:prstGeom>
          <a:solidFill>
            <a:schemeClr val="accent6"/>
          </a:solidFill>
        </p:spPr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 year</a:t>
            </a:r>
            <a:endParaRPr kumimoji="0" lang="de-DE" sz="1400" b="1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2072F3F4-71F5-4911-8F97-D192D4E9823F}"/>
              </a:ext>
            </a:extLst>
          </p:cNvPr>
          <p:cNvSpPr/>
          <p:nvPr/>
        </p:nvSpPr>
        <p:spPr>
          <a:xfrm rot="5400000" flipV="1">
            <a:off x="10227663" y="4873359"/>
            <a:ext cx="2581146" cy="331256"/>
          </a:xfrm>
          <a:prstGeom prst="leftArrow">
            <a:avLst>
              <a:gd name="adj1" fmla="val 71815"/>
              <a:gd name="adj2" fmla="val 48940"/>
            </a:avLst>
          </a:prstGeom>
          <a:solidFill>
            <a:srgbClr val="E3EBF2"/>
          </a:solidFill>
          <a:ln>
            <a:solidFill>
              <a:schemeClr val="bg1"/>
            </a:solidFill>
          </a:ln>
        </p:spPr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FEL intensities</a:t>
            </a:r>
            <a:endParaRPr kumimoji="0" lang="de-DE" sz="1400" b="1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5DA88C-CF8B-4651-B9CD-832B901F6715}"/>
              </a:ext>
            </a:extLst>
          </p:cNvPr>
          <p:cNvSpPr txBox="1"/>
          <p:nvPr/>
        </p:nvSpPr>
        <p:spPr>
          <a:xfrm>
            <a:off x="6257071" y="664504"/>
            <a:ext cx="5755389" cy="258114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69875" marR="0" lvl="0" indent="-269875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6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About 6500 h/year accelerator operation</a:t>
            </a:r>
          </a:p>
          <a:p>
            <a:pPr marL="269875" marR="0" lvl="0" indent="-269875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6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&gt; 4500 h/year  X-ray delivery</a:t>
            </a:r>
          </a:p>
          <a:p>
            <a:pPr marL="269875" marR="0" lvl="0" indent="-269875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6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Fully parallel operation of three FEL sources (since 2019) , about 10.000 h/year scheduled user experiments</a:t>
            </a:r>
          </a:p>
          <a:p>
            <a:pPr marL="269875" marR="0" lvl="0" indent="-269875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6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Record stability, intensities, photon energy reach</a:t>
            </a:r>
            <a:endParaRPr kumimoji="0" lang="de-DE" sz="20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90CD042-5F4D-4E76-BA40-5A6A0B8A48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2000" y="0"/>
            <a:ext cx="900000" cy="900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53932D6-1E65-4368-853C-06299EC7FD61}"/>
              </a:ext>
            </a:extLst>
          </p:cNvPr>
          <p:cNvSpPr txBox="1"/>
          <p:nvPr/>
        </p:nvSpPr>
        <p:spPr>
          <a:xfrm>
            <a:off x="612809" y="125762"/>
            <a:ext cx="5755389" cy="513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operation since 2017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5518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2D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ACC3E45-EEDA-4A11-B662-C83A750C1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291" y="730666"/>
            <a:ext cx="4762530" cy="24313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43BE9BE-753A-43CA-A4C7-53F454D0708A}"/>
              </a:ext>
            </a:extLst>
          </p:cNvPr>
          <p:cNvSpPr txBox="1"/>
          <p:nvPr/>
        </p:nvSpPr>
        <p:spPr>
          <a:xfrm>
            <a:off x="6107008" y="528266"/>
            <a:ext cx="5669526" cy="33413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69875" marR="0" lvl="0" indent="-269875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High overall system availability (&gt; 90 %)</a:t>
            </a:r>
          </a:p>
          <a:p>
            <a:pPr marL="727075" marR="0" lvl="1" indent="-269875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Diligence</a:t>
            </a:r>
          </a:p>
          <a:p>
            <a:pPr marL="727075" marR="0" lvl="1" indent="-269875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Rigorous quality management</a:t>
            </a:r>
          </a:p>
          <a:p>
            <a:pPr marL="727075" marR="0" lvl="1" indent="-269875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Continuous development and improvement</a:t>
            </a:r>
          </a:p>
          <a:p>
            <a:pPr marL="269875" marR="0" lvl="0" indent="-269875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Efficient and customized operation</a:t>
            </a:r>
          </a:p>
          <a:p>
            <a:pPr marL="727075" marR="0" lvl="1" indent="-269875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Intelligent controls</a:t>
            </a:r>
          </a:p>
          <a:p>
            <a:pPr marL="727075" marR="0" lvl="1" indent="-269875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Close collaboration with photon users</a:t>
            </a:r>
          </a:p>
          <a:p>
            <a:pPr marL="457200" marR="0" lvl="1" indent="0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1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E3B282A-9ABB-4F27-A4E4-F9BE92B5DB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2000" y="0"/>
            <a:ext cx="900000" cy="900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025D561-C617-49C0-9AC6-D903C5099A55}"/>
              </a:ext>
            </a:extLst>
          </p:cNvPr>
          <p:cNvSpPr txBox="1"/>
          <p:nvPr/>
        </p:nvSpPr>
        <p:spPr>
          <a:xfrm>
            <a:off x="140463" y="3243264"/>
            <a:ext cx="5816253" cy="77765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Example: Development of alternative cold compressor motor together with manufacturer</a:t>
            </a:r>
          </a:p>
          <a:p>
            <a:pPr marL="457200" marR="0" lvl="1" indent="0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1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71F38BE-CA31-4D99-9562-47E870E77546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511197" y="4201572"/>
            <a:ext cx="1568337" cy="1254071"/>
          </a:xfrm>
          <a:prstGeom prst="rect">
            <a:avLst/>
          </a:prstGeom>
        </p:spPr>
      </p:pic>
      <p:pic>
        <p:nvPicPr>
          <p:cNvPr id="19" name="Grafik 34">
            <a:extLst>
              <a:ext uri="{FF2B5EF4-FFF2-40B4-BE49-F238E27FC236}">
                <a16:creationId xmlns:a16="http://schemas.microsoft.com/office/drawing/2014/main" id="{96597C86-20EB-46C2-B144-F2D9CB42AC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46620" y="4399487"/>
            <a:ext cx="2031086" cy="152321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76C52D6-9D71-44C6-A9F0-6EF5DC72067B}"/>
              </a:ext>
            </a:extLst>
          </p:cNvPr>
          <p:cNvSpPr txBox="1"/>
          <p:nvPr/>
        </p:nvSpPr>
        <p:spPr>
          <a:xfrm>
            <a:off x="271226" y="5618129"/>
            <a:ext cx="2509552" cy="77765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Failure of motor bearings root cause for longest down-times</a:t>
            </a:r>
          </a:p>
          <a:p>
            <a:pPr marL="457200" marR="0" lvl="1" indent="0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1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6AC7579-0E3E-44A3-A99E-EE0DCB688485}"/>
              </a:ext>
            </a:extLst>
          </p:cNvPr>
          <p:cNvSpPr txBox="1"/>
          <p:nvPr/>
        </p:nvSpPr>
        <p:spPr>
          <a:xfrm>
            <a:off x="4458994" y="4201572"/>
            <a:ext cx="1667659" cy="77765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New magnetic bearings in operation since summer 2024</a:t>
            </a:r>
          </a:p>
          <a:p>
            <a:pPr marL="457200" marR="0" lvl="1" indent="0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1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D08609-7A43-4351-93AF-6C4B399F6D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5594" y="4160397"/>
            <a:ext cx="2851727" cy="184043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D58E7FE-D437-47CD-AE10-E406B95FD432}"/>
              </a:ext>
            </a:extLst>
          </p:cNvPr>
          <p:cNvSpPr txBox="1"/>
          <p:nvPr/>
        </p:nvSpPr>
        <p:spPr>
          <a:xfrm>
            <a:off x="9559889" y="4145550"/>
            <a:ext cx="2427196" cy="77765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74625" marR="0" lvl="0" indent="-174625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Shape modulator pulse based on operations needs</a:t>
            </a:r>
          </a:p>
          <a:p>
            <a:pPr marL="174625" marR="0" lvl="0" indent="-174625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Only possible with highly automated RF regulation</a:t>
            </a:r>
          </a:p>
          <a:p>
            <a:pPr marL="457200" marR="0" lvl="1" indent="0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1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7197FF1-7637-4FD7-8893-4F084A87682C}"/>
              </a:ext>
            </a:extLst>
          </p:cNvPr>
          <p:cNvSpPr txBox="1"/>
          <p:nvPr/>
        </p:nvSpPr>
        <p:spPr>
          <a:xfrm>
            <a:off x="6382011" y="6080342"/>
            <a:ext cx="5747086" cy="77765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0.5 to 1 MW saving depending on operation mode</a:t>
            </a:r>
          </a:p>
          <a:p>
            <a:pPr marL="457200" marR="0" lvl="1" indent="0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1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B498E1-5943-4668-B564-4826DE84B61E}"/>
              </a:ext>
            </a:extLst>
          </p:cNvPr>
          <p:cNvSpPr/>
          <p:nvPr/>
        </p:nvSpPr>
        <p:spPr>
          <a:xfrm>
            <a:off x="6382011" y="3668734"/>
            <a:ext cx="6096000" cy="40927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Example: Optimized power consumption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FDA1616-3208-48A1-821B-6D239825EB2F}"/>
              </a:ext>
            </a:extLst>
          </p:cNvPr>
          <p:cNvSpPr txBox="1"/>
          <p:nvPr/>
        </p:nvSpPr>
        <p:spPr>
          <a:xfrm>
            <a:off x="989668" y="48975"/>
            <a:ext cx="6538891" cy="59930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Reliable and sustainable operation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200" marR="0" lvl="1" indent="0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1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10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8F2DE84-A181-4887-A514-EA5CECC7670B}"/>
              </a:ext>
            </a:extLst>
          </p:cNvPr>
          <p:cNvSpPr/>
          <p:nvPr/>
        </p:nvSpPr>
        <p:spPr>
          <a:xfrm>
            <a:off x="9500935" y="1200150"/>
            <a:ext cx="2508098" cy="5054852"/>
          </a:xfrm>
          <a:prstGeom prst="rect">
            <a:avLst/>
          </a:prstGeom>
          <a:solidFill>
            <a:srgbClr val="B8E08C">
              <a:alpha val="50000"/>
            </a:srgbClr>
          </a:solidFill>
        </p:spPr>
        <p:txBody>
          <a:bodyPr rtlCol="0" anchor="ctr">
            <a:noAutofit/>
          </a:bodyPr>
          <a:lstStyle/>
          <a:p>
            <a:pPr>
              <a:lnSpc>
                <a:spcPct val="113000"/>
              </a:lnSpc>
            </a:pPr>
            <a:endParaRPr lang="en-GB" b="1" dirty="0"/>
          </a:p>
          <a:p>
            <a:pPr>
              <a:lnSpc>
                <a:spcPct val="113000"/>
              </a:lnSpc>
            </a:pPr>
            <a:r>
              <a:rPr lang="en-GB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“</a:t>
            </a:r>
            <a:r>
              <a:rPr lang="en-GB" sz="2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Upgrade Path</a:t>
            </a:r>
            <a:r>
              <a:rPr lang="en-GB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”</a:t>
            </a:r>
          </a:p>
          <a:p>
            <a:pPr>
              <a:lnSpc>
                <a:spcPct val="113000"/>
              </a:lnSpc>
            </a:pPr>
            <a:endParaRPr lang="en-GB" sz="2000" b="1" dirty="0"/>
          </a:p>
          <a:p>
            <a:pPr>
              <a:lnSpc>
                <a:spcPct val="113000"/>
              </a:lnSpc>
            </a:pPr>
            <a:endParaRPr lang="en-GB" sz="1400" b="1" dirty="0"/>
          </a:p>
          <a:p>
            <a:pPr>
              <a:lnSpc>
                <a:spcPct val="113000"/>
              </a:lnSpc>
            </a:pPr>
            <a:endParaRPr lang="en-GB" sz="1400" b="1" dirty="0"/>
          </a:p>
          <a:p>
            <a:pPr>
              <a:lnSpc>
                <a:spcPct val="113000"/>
              </a:lnSpc>
            </a:pPr>
            <a:endParaRPr lang="en-GB" sz="1400" b="1" dirty="0"/>
          </a:p>
          <a:p>
            <a:pPr>
              <a:lnSpc>
                <a:spcPct val="113000"/>
              </a:lnSpc>
            </a:pPr>
            <a:endParaRPr lang="en-GB" sz="1400" b="1" dirty="0"/>
          </a:p>
          <a:p>
            <a:pPr>
              <a:lnSpc>
                <a:spcPct val="113000"/>
              </a:lnSpc>
            </a:pPr>
            <a:endParaRPr lang="en-GB" sz="1400" b="1" dirty="0"/>
          </a:p>
          <a:p>
            <a:pPr>
              <a:lnSpc>
                <a:spcPct val="113000"/>
              </a:lnSpc>
            </a:pPr>
            <a:endParaRPr lang="en-GB" sz="1400" b="1" dirty="0"/>
          </a:p>
          <a:p>
            <a:pPr>
              <a:lnSpc>
                <a:spcPct val="113000"/>
              </a:lnSpc>
            </a:pPr>
            <a:endParaRPr lang="en-GB" sz="1400" b="1" dirty="0"/>
          </a:p>
          <a:p>
            <a:pPr>
              <a:lnSpc>
                <a:spcPct val="113000"/>
              </a:lnSpc>
            </a:pPr>
            <a:endParaRPr lang="en-GB" sz="1400" b="1" dirty="0"/>
          </a:p>
          <a:p>
            <a:pPr>
              <a:lnSpc>
                <a:spcPct val="113000"/>
              </a:lnSpc>
            </a:pPr>
            <a:endParaRPr lang="en-GB" sz="1400" b="1" dirty="0"/>
          </a:p>
          <a:p>
            <a:pPr>
              <a:lnSpc>
                <a:spcPct val="113000"/>
              </a:lnSpc>
            </a:pPr>
            <a:endParaRPr lang="en-GB" sz="1400" b="1" dirty="0"/>
          </a:p>
          <a:p>
            <a:pPr>
              <a:lnSpc>
                <a:spcPct val="113000"/>
              </a:lnSpc>
            </a:pPr>
            <a:endParaRPr lang="en-GB" sz="1400" b="1" dirty="0"/>
          </a:p>
          <a:p>
            <a:pPr>
              <a:lnSpc>
                <a:spcPct val="113000"/>
              </a:lnSpc>
            </a:pPr>
            <a:endParaRPr lang="en-GB" sz="1400" b="1" dirty="0"/>
          </a:p>
          <a:p>
            <a:pPr>
              <a:lnSpc>
                <a:spcPct val="113000"/>
              </a:lnSpc>
            </a:pPr>
            <a:endParaRPr lang="en-GB" sz="1400" b="1" dirty="0"/>
          </a:p>
          <a:p>
            <a:pPr>
              <a:lnSpc>
                <a:spcPct val="113000"/>
              </a:lnSpc>
            </a:pPr>
            <a:endParaRPr lang="en-GB" sz="1400" b="1" dirty="0"/>
          </a:p>
          <a:p>
            <a:pPr>
              <a:lnSpc>
                <a:spcPct val="113000"/>
              </a:lnSpc>
            </a:pPr>
            <a:endParaRPr lang="en-GB" sz="1400" b="1" dirty="0"/>
          </a:p>
          <a:p>
            <a:pPr>
              <a:lnSpc>
                <a:spcPct val="113000"/>
              </a:lnSpc>
            </a:pPr>
            <a:endParaRPr lang="en-GB" sz="1400" b="1" dirty="0"/>
          </a:p>
          <a:p>
            <a:pPr>
              <a:lnSpc>
                <a:spcPct val="113000"/>
              </a:lnSpc>
            </a:pPr>
            <a:endParaRPr lang="en-GB" sz="1400" b="1" dirty="0"/>
          </a:p>
          <a:p>
            <a:pPr>
              <a:lnSpc>
                <a:spcPct val="113000"/>
              </a:lnSpc>
            </a:pPr>
            <a:endParaRPr lang="en-GB" sz="1400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569AD8-3384-4258-B4B6-DE83CCB9F3C6}"/>
              </a:ext>
            </a:extLst>
          </p:cNvPr>
          <p:cNvSpPr/>
          <p:nvPr/>
        </p:nvSpPr>
        <p:spPr>
          <a:xfrm>
            <a:off x="611189" y="1200150"/>
            <a:ext cx="8831771" cy="5054852"/>
          </a:xfrm>
          <a:prstGeom prst="rect">
            <a:avLst/>
          </a:prstGeom>
          <a:solidFill>
            <a:schemeClr val="accent6"/>
          </a:solidFill>
        </p:spPr>
        <p:txBody>
          <a:bodyPr rtlCol="0" anchor="ctr">
            <a:noAutofit/>
          </a:bodyPr>
          <a:lstStyle/>
          <a:p>
            <a:pPr>
              <a:lnSpc>
                <a:spcPct val="113000"/>
              </a:lnSpc>
            </a:pPr>
            <a:r>
              <a:rPr lang="en-GB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Strategy 2030 – Two-level strategy</a:t>
            </a:r>
          </a:p>
          <a:p>
            <a:pPr>
              <a:lnSpc>
                <a:spcPct val="113000"/>
              </a:lnSpc>
            </a:pPr>
            <a:r>
              <a:rPr lang="en-GB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“</a:t>
            </a:r>
            <a:r>
              <a:rPr lang="en-GB" sz="2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Harvesting Science and developing opportunities</a:t>
            </a:r>
            <a:r>
              <a:rPr lang="en-GB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”</a:t>
            </a:r>
          </a:p>
          <a:p>
            <a:pPr>
              <a:lnSpc>
                <a:spcPct val="113000"/>
              </a:lnSpc>
            </a:pPr>
            <a:r>
              <a:rPr lang="en-GB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It is essential to prioritize and focus</a:t>
            </a:r>
          </a:p>
          <a:p>
            <a:pPr>
              <a:lnSpc>
                <a:spcPct val="113000"/>
              </a:lnSpc>
            </a:pPr>
            <a:endParaRPr lang="en-GB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13000"/>
              </a:lnSpc>
            </a:pPr>
            <a:endParaRPr lang="en-GB" sz="1400" b="1" dirty="0"/>
          </a:p>
          <a:p>
            <a:pPr>
              <a:lnSpc>
                <a:spcPct val="113000"/>
              </a:lnSpc>
            </a:pPr>
            <a:endParaRPr lang="en-GB" sz="1400" b="1" dirty="0"/>
          </a:p>
          <a:p>
            <a:pPr>
              <a:lnSpc>
                <a:spcPct val="113000"/>
              </a:lnSpc>
            </a:pPr>
            <a:endParaRPr lang="en-GB" sz="1400" b="1" dirty="0"/>
          </a:p>
          <a:p>
            <a:pPr>
              <a:lnSpc>
                <a:spcPct val="113000"/>
              </a:lnSpc>
            </a:pPr>
            <a:endParaRPr lang="en-GB" sz="1400" b="1" dirty="0"/>
          </a:p>
          <a:p>
            <a:pPr>
              <a:lnSpc>
                <a:spcPct val="113000"/>
              </a:lnSpc>
            </a:pPr>
            <a:endParaRPr lang="en-GB" sz="1400" b="1" dirty="0"/>
          </a:p>
          <a:p>
            <a:pPr>
              <a:lnSpc>
                <a:spcPct val="113000"/>
              </a:lnSpc>
            </a:pPr>
            <a:endParaRPr lang="en-GB" sz="1400" b="1" dirty="0"/>
          </a:p>
          <a:p>
            <a:pPr>
              <a:lnSpc>
                <a:spcPct val="113000"/>
              </a:lnSpc>
            </a:pPr>
            <a:endParaRPr lang="en-GB" sz="1400" b="1" dirty="0"/>
          </a:p>
          <a:p>
            <a:pPr>
              <a:lnSpc>
                <a:spcPct val="113000"/>
              </a:lnSpc>
            </a:pPr>
            <a:endParaRPr lang="en-GB" sz="1400" b="1" dirty="0"/>
          </a:p>
          <a:p>
            <a:pPr>
              <a:lnSpc>
                <a:spcPct val="113000"/>
              </a:lnSpc>
            </a:pPr>
            <a:endParaRPr lang="en-GB" sz="1400" b="1" dirty="0"/>
          </a:p>
          <a:p>
            <a:pPr>
              <a:lnSpc>
                <a:spcPct val="113000"/>
              </a:lnSpc>
            </a:pPr>
            <a:endParaRPr lang="en-GB" sz="1400" b="1" dirty="0"/>
          </a:p>
          <a:p>
            <a:pPr>
              <a:lnSpc>
                <a:spcPct val="113000"/>
              </a:lnSpc>
            </a:pPr>
            <a:endParaRPr lang="en-GB" sz="1400" b="1" dirty="0"/>
          </a:p>
          <a:p>
            <a:pPr>
              <a:lnSpc>
                <a:spcPct val="113000"/>
              </a:lnSpc>
            </a:pPr>
            <a:endParaRPr lang="en-GB" sz="1400" b="1" dirty="0"/>
          </a:p>
          <a:p>
            <a:pPr>
              <a:lnSpc>
                <a:spcPct val="113000"/>
              </a:lnSpc>
            </a:pPr>
            <a:endParaRPr lang="en-GB" sz="1400" b="1" dirty="0"/>
          </a:p>
          <a:p>
            <a:pPr>
              <a:lnSpc>
                <a:spcPct val="113000"/>
              </a:lnSpc>
            </a:pPr>
            <a:endParaRPr lang="en-GB" sz="1400" b="1" dirty="0"/>
          </a:p>
          <a:p>
            <a:pPr>
              <a:lnSpc>
                <a:spcPct val="113000"/>
              </a:lnSpc>
            </a:pPr>
            <a:endParaRPr lang="en-GB" sz="1400" b="1" dirty="0"/>
          </a:p>
          <a:p>
            <a:pPr>
              <a:lnSpc>
                <a:spcPct val="113000"/>
              </a:lnSpc>
            </a:pPr>
            <a:endParaRPr lang="en-GB" sz="14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60210C-DCC7-47C2-89EA-94693351FE2E}"/>
              </a:ext>
            </a:extLst>
          </p:cNvPr>
          <p:cNvSpPr/>
          <p:nvPr/>
        </p:nvSpPr>
        <p:spPr>
          <a:xfrm>
            <a:off x="805313" y="728002"/>
            <a:ext cx="13358561" cy="5159179"/>
          </a:xfrm>
          <a:prstGeom prst="rect">
            <a:avLst/>
          </a:prstGeom>
          <a:noFill/>
        </p:spPr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55B242E-B9CC-467F-AFC5-F4DAED096ABD}"/>
              </a:ext>
            </a:extLst>
          </p:cNvPr>
          <p:cNvSpPr/>
          <p:nvPr/>
        </p:nvSpPr>
        <p:spPr>
          <a:xfrm>
            <a:off x="6779175" y="2214985"/>
            <a:ext cx="1733484" cy="3188372"/>
          </a:xfrm>
          <a:custGeom>
            <a:avLst/>
            <a:gdLst>
              <a:gd name="connsiteX0" fmla="*/ 0 w 1733484"/>
              <a:gd name="connsiteY0" fmla="*/ 0 h 3188372"/>
              <a:gd name="connsiteX1" fmla="*/ 1733484 w 1733484"/>
              <a:gd name="connsiteY1" fmla="*/ 0 h 3188372"/>
              <a:gd name="connsiteX2" fmla="*/ 1733484 w 1733484"/>
              <a:gd name="connsiteY2" fmla="*/ 3188372 h 3188372"/>
              <a:gd name="connsiteX3" fmla="*/ 0 w 1733484"/>
              <a:gd name="connsiteY3" fmla="*/ 3188372 h 3188372"/>
              <a:gd name="connsiteX4" fmla="*/ 0 w 1733484"/>
              <a:gd name="connsiteY4" fmla="*/ 0 h 3188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3484" h="3188372">
                <a:moveTo>
                  <a:pt x="0" y="0"/>
                </a:moveTo>
                <a:lnTo>
                  <a:pt x="1733484" y="0"/>
                </a:lnTo>
                <a:lnTo>
                  <a:pt x="1733484" y="3188372"/>
                </a:lnTo>
                <a:lnTo>
                  <a:pt x="0" y="318837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31821" tIns="0" rIns="0" bIns="0" numCol="1" spcCol="1270" anchor="t" anchorCtr="0">
            <a:noAutofit/>
          </a:bodyPr>
          <a:lstStyle/>
          <a:p>
            <a:pPr marL="0" lvl="0" indent="0" algn="l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6500" kern="1200" dirty="0"/>
          </a:p>
        </p:txBody>
      </p:sp>
      <p:sp>
        <p:nvSpPr>
          <p:cNvPr id="6" name="Shape 5">
            <a:extLst>
              <a:ext uri="{FF2B5EF4-FFF2-40B4-BE49-F238E27FC236}">
                <a16:creationId xmlns:a16="http://schemas.microsoft.com/office/drawing/2014/main" id="{BA10D913-1060-452D-8786-F1F736D1B814}"/>
              </a:ext>
            </a:extLst>
          </p:cNvPr>
          <p:cNvSpPr/>
          <p:nvPr/>
        </p:nvSpPr>
        <p:spPr>
          <a:xfrm>
            <a:off x="747338" y="1741316"/>
            <a:ext cx="10635411" cy="4460935"/>
          </a:xfrm>
          <a:prstGeom prst="swooshArrow">
            <a:avLst>
              <a:gd name="adj1" fmla="val 25000"/>
              <a:gd name="adj2" fmla="val 25000"/>
            </a:avLst>
          </a:prstGeom>
          <a:gradFill rotWithShape="0">
            <a:gsLst>
              <a:gs pos="7200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  <a:gs pos="56000">
                <a:schemeClr val="bg1">
                  <a:lumMod val="85000"/>
                  <a:alpha val="78000"/>
                </a:schemeClr>
              </a:gs>
            </a:gsLst>
            <a:lin ang="5400000" scaled="1"/>
          </a:gradFill>
          <a:ln>
            <a:noFill/>
          </a:ln>
        </p:spPr>
        <p:style>
          <a:lnRef idx="0">
            <a:scrgbClr r="0" g="0" b="0"/>
          </a:lnRef>
          <a:fillRef idx="1">
            <a:scrgbClr r="0" g="0" b="0"/>
          </a:fillRef>
          <a:effectRef idx="2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79546A9-8B97-4CD1-814F-3B46AF3C80BC}"/>
              </a:ext>
            </a:extLst>
          </p:cNvPr>
          <p:cNvGrpSpPr/>
          <p:nvPr/>
        </p:nvGrpSpPr>
        <p:grpSpPr>
          <a:xfrm>
            <a:off x="747338" y="4231169"/>
            <a:ext cx="2535463" cy="1647620"/>
            <a:chOff x="747338" y="4231169"/>
            <a:chExt cx="2535463" cy="164762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959949-8A9B-4723-9728-33634767295B}"/>
                </a:ext>
              </a:extLst>
            </p:cNvPr>
            <p:cNvSpPr/>
            <p:nvPr/>
          </p:nvSpPr>
          <p:spPr>
            <a:xfrm>
              <a:off x="878494" y="4231169"/>
              <a:ext cx="2300022" cy="743349"/>
            </a:xfrm>
            <a:custGeom>
              <a:avLst/>
              <a:gdLst>
                <a:gd name="connsiteX0" fmla="*/ 0 w 2769195"/>
                <a:gd name="connsiteY0" fmla="*/ 0 h 743349"/>
                <a:gd name="connsiteX1" fmla="*/ 2769195 w 2769195"/>
                <a:gd name="connsiteY1" fmla="*/ 0 h 743349"/>
                <a:gd name="connsiteX2" fmla="*/ 2769195 w 2769195"/>
                <a:gd name="connsiteY2" fmla="*/ 743349 h 743349"/>
                <a:gd name="connsiteX3" fmla="*/ 0 w 2769195"/>
                <a:gd name="connsiteY3" fmla="*/ 743349 h 743349"/>
                <a:gd name="connsiteX4" fmla="*/ 0 w 2769195"/>
                <a:gd name="connsiteY4" fmla="*/ 0 h 743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9195" h="743349">
                  <a:moveTo>
                    <a:pt x="0" y="0"/>
                  </a:moveTo>
                  <a:lnTo>
                    <a:pt x="2769195" y="0"/>
                  </a:lnTo>
                  <a:lnTo>
                    <a:pt x="2769195" y="743349"/>
                  </a:lnTo>
                  <a:lnTo>
                    <a:pt x="0" y="74334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0602" tIns="0" rIns="0" bIns="0" numCol="1" spcCol="1270" anchor="t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b="1" kern="1200" dirty="0"/>
                <a:t>2017–2021</a:t>
              </a:r>
              <a:r>
                <a:rPr lang="en-US" sz="4700" b="1" kern="1200" dirty="0"/>
                <a:t> 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2FB70D5-0F43-4372-86B3-1C752B8A8A58}"/>
                </a:ext>
              </a:extLst>
            </p:cNvPr>
            <p:cNvSpPr/>
            <p:nvPr/>
          </p:nvSpPr>
          <p:spPr>
            <a:xfrm>
              <a:off x="747338" y="4806196"/>
              <a:ext cx="2535463" cy="1072593"/>
            </a:xfrm>
            <a:prstGeom prst="roundRect">
              <a:avLst/>
            </a:prstGeom>
            <a:solidFill>
              <a:schemeClr val="accent1"/>
            </a:solidFill>
          </p:spPr>
          <p:txBody>
            <a:bodyPr rtlCol="0" anchor="ctr">
              <a:noAutofit/>
            </a:bodyPr>
            <a:lstStyle/>
            <a:p>
              <a:pPr algn="ctr">
                <a:lnSpc>
                  <a:spcPct val="112000"/>
                </a:lnSpc>
              </a:pPr>
              <a:r>
                <a:rPr lang="en-US" b="1" dirty="0">
                  <a:solidFill>
                    <a:schemeClr val="bg1"/>
                  </a:solidFill>
                </a:rPr>
                <a:t>STARTUP</a:t>
              </a:r>
            </a:p>
          </p:txBody>
        </p:sp>
      </p:grpSp>
      <p:sp>
        <p:nvSpPr>
          <p:cNvPr id="27" name="Rechteck 26">
            <a:extLst>
              <a:ext uri="{FF2B5EF4-FFF2-40B4-BE49-F238E27FC236}">
                <a16:creationId xmlns:a16="http://schemas.microsoft.com/office/drawing/2014/main" id="{DAEA5BE0-14B8-40F0-967D-FEF7E716798F}"/>
              </a:ext>
            </a:extLst>
          </p:cNvPr>
          <p:cNvSpPr/>
          <p:nvPr/>
        </p:nvSpPr>
        <p:spPr>
          <a:xfrm>
            <a:off x="7097234" y="7826598"/>
            <a:ext cx="2708990" cy="727187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91DA25-88D5-49D7-9380-8468489B8CFC}"/>
              </a:ext>
            </a:extLst>
          </p:cNvPr>
          <p:cNvSpPr txBox="1"/>
          <p:nvPr/>
        </p:nvSpPr>
        <p:spPr>
          <a:xfrm>
            <a:off x="5789364" y="3378128"/>
            <a:ext cx="914400" cy="9144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69875" indent="-269875">
              <a:lnSpc>
                <a:spcPct val="112000"/>
              </a:lnSpc>
              <a:buBlip>
                <a:blip r:embed="rId3"/>
              </a:buBlip>
            </a:pPr>
            <a:endParaRPr lang="en-US" sz="1400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D2D63728-7979-49EE-A07F-3C62DF5F0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9" y="712232"/>
            <a:ext cx="10956924" cy="780540"/>
          </a:xfrm>
        </p:spPr>
        <p:txBody>
          <a:bodyPr/>
          <a:lstStyle/>
          <a:p>
            <a:r>
              <a:rPr lang="en-US" dirty="0"/>
              <a:t>European XFEL Facility Roadmap </a:t>
            </a:r>
            <a:br>
              <a:rPr lang="en-US" dirty="0"/>
            </a:br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D595944-89AB-4399-99CE-25B1A38A6EE2}"/>
              </a:ext>
            </a:extLst>
          </p:cNvPr>
          <p:cNvGrpSpPr/>
          <p:nvPr/>
        </p:nvGrpSpPr>
        <p:grpSpPr>
          <a:xfrm>
            <a:off x="9444476" y="2147909"/>
            <a:ext cx="1938273" cy="1569332"/>
            <a:chOff x="9444476" y="2147909"/>
            <a:chExt cx="1938273" cy="1569332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888A1E84-0DEC-4AED-8181-333BD575EB1A}"/>
                </a:ext>
              </a:extLst>
            </p:cNvPr>
            <p:cNvSpPr/>
            <p:nvPr/>
          </p:nvSpPr>
          <p:spPr>
            <a:xfrm>
              <a:off x="9444476" y="2644648"/>
              <a:ext cx="1938273" cy="1072593"/>
            </a:xfrm>
            <a:prstGeom prst="roundRect">
              <a:avLst/>
            </a:prstGeom>
            <a:solidFill>
              <a:srgbClr val="669900"/>
            </a:solidFill>
          </p:spPr>
          <p:txBody>
            <a:bodyPr rtlCol="0" anchor="ctr">
              <a:noAutofit/>
            </a:bodyPr>
            <a:lstStyle/>
            <a:p>
              <a:pPr algn="ctr">
                <a:lnSpc>
                  <a:spcPct val="113000"/>
                </a:lnSpc>
              </a:pPr>
              <a:r>
                <a:rPr lang="en-US" b="1" dirty="0">
                  <a:solidFill>
                    <a:schemeClr val="bg1"/>
                  </a:solidFill>
                </a:rPr>
                <a:t>FACILITY UPGRADE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01283C4-82FF-4F19-AA40-D252E0F50480}"/>
                </a:ext>
              </a:extLst>
            </p:cNvPr>
            <p:cNvSpPr txBox="1"/>
            <p:nvPr/>
          </p:nvSpPr>
          <p:spPr>
            <a:xfrm>
              <a:off x="9511866" y="2147909"/>
              <a:ext cx="914400" cy="91440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en-GB" sz="3200" b="1" dirty="0"/>
                <a:t>2030</a:t>
              </a:r>
              <a:r>
                <a:rPr lang="en-GB" sz="3200" b="1" baseline="30000" dirty="0"/>
                <a:t>+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12C63DF-7C45-4326-A2A4-D4301D99E44A}"/>
              </a:ext>
            </a:extLst>
          </p:cNvPr>
          <p:cNvGrpSpPr/>
          <p:nvPr/>
        </p:nvGrpSpPr>
        <p:grpSpPr>
          <a:xfrm>
            <a:off x="5275035" y="2200273"/>
            <a:ext cx="4167926" cy="1521390"/>
            <a:chOff x="5275035" y="2200273"/>
            <a:chExt cx="4167926" cy="152139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32D93971-2CF7-4060-A58A-AAB4C01849C2}"/>
                </a:ext>
              </a:extLst>
            </p:cNvPr>
            <p:cNvSpPr/>
            <p:nvPr/>
          </p:nvSpPr>
          <p:spPr>
            <a:xfrm>
              <a:off x="5528107" y="2649070"/>
              <a:ext cx="3914854" cy="1072593"/>
            </a:xfrm>
            <a:prstGeom prst="roundRect">
              <a:avLst/>
            </a:prstGeom>
            <a:solidFill>
              <a:srgbClr val="92D050"/>
            </a:solidFill>
          </p:spPr>
          <p:txBody>
            <a:bodyPr rtlCol="0" anchor="ctr">
              <a:noAutofit/>
            </a:bodyPr>
            <a:lstStyle/>
            <a:p>
              <a:pPr algn="ctr">
                <a:lnSpc>
                  <a:spcPct val="113000"/>
                </a:lnSpc>
              </a:pPr>
              <a:r>
                <a:rPr lang="de-DE" b="1" dirty="0">
                  <a:solidFill>
                    <a:schemeClr val="bg1"/>
                  </a:solidFill>
                </a:rPr>
                <a:t>MID-TERM DEVELOPMENTS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8ACF87F-CEB0-40BE-B0B2-0664A4A17CE3}"/>
                </a:ext>
              </a:extLst>
            </p:cNvPr>
            <p:cNvSpPr/>
            <p:nvPr/>
          </p:nvSpPr>
          <p:spPr>
            <a:xfrm>
              <a:off x="5275035" y="2200273"/>
              <a:ext cx="2508611" cy="561910"/>
            </a:xfrm>
            <a:custGeom>
              <a:avLst/>
              <a:gdLst>
                <a:gd name="connsiteX0" fmla="*/ 0 w 2508611"/>
                <a:gd name="connsiteY0" fmla="*/ 0 h 1164523"/>
                <a:gd name="connsiteX1" fmla="*/ 2508611 w 2508611"/>
                <a:gd name="connsiteY1" fmla="*/ 0 h 1164523"/>
                <a:gd name="connsiteX2" fmla="*/ 2508611 w 2508611"/>
                <a:gd name="connsiteY2" fmla="*/ 1164523 h 1164523"/>
                <a:gd name="connsiteX3" fmla="*/ 0 w 2508611"/>
                <a:gd name="connsiteY3" fmla="*/ 1164523 h 1164523"/>
                <a:gd name="connsiteX4" fmla="*/ 0 w 2508611"/>
                <a:gd name="connsiteY4" fmla="*/ 0 h 1164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08611" h="1164523">
                  <a:moveTo>
                    <a:pt x="0" y="0"/>
                  </a:moveTo>
                  <a:lnTo>
                    <a:pt x="2508611" y="0"/>
                  </a:lnTo>
                  <a:lnTo>
                    <a:pt x="2508611" y="1164523"/>
                  </a:lnTo>
                  <a:lnTo>
                    <a:pt x="0" y="116452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10553" tIns="0" rIns="0" bIns="0" numCol="1" spcCol="1270" anchor="ctr" anchorCtr="0">
              <a:noAutofit/>
            </a:bodyPr>
            <a:lstStyle/>
            <a:p>
              <a:pPr lvl="0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/>
                <a:t>2024–2029</a:t>
              </a:r>
              <a:endParaRPr lang="en-US" sz="3200" b="1" kern="1200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6EC2115-42EE-493A-8F9F-2F964E7868E6}"/>
              </a:ext>
            </a:extLst>
          </p:cNvPr>
          <p:cNvGrpSpPr/>
          <p:nvPr/>
        </p:nvGrpSpPr>
        <p:grpSpPr>
          <a:xfrm>
            <a:off x="3113345" y="3367563"/>
            <a:ext cx="6767687" cy="1514201"/>
            <a:chOff x="3113345" y="3367563"/>
            <a:chExt cx="6767687" cy="1514201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233B480-A087-4593-8AD1-2390CE89118A}"/>
                </a:ext>
              </a:extLst>
            </p:cNvPr>
            <p:cNvSpPr/>
            <p:nvPr/>
          </p:nvSpPr>
          <p:spPr>
            <a:xfrm>
              <a:off x="3282801" y="3809171"/>
              <a:ext cx="6598231" cy="1072593"/>
            </a:xfrm>
            <a:prstGeom prst="roundRect">
              <a:avLst/>
            </a:prstGeom>
            <a:solidFill>
              <a:srgbClr val="FFC000"/>
            </a:solidFill>
          </p:spPr>
          <p:txBody>
            <a:bodyPr rtlCol="0" anchor="ctr">
              <a:noAutofit/>
            </a:bodyPr>
            <a:lstStyle/>
            <a:p>
              <a:pPr algn="ctr">
                <a:lnSpc>
                  <a:spcPct val="113000"/>
                </a:lnSpc>
              </a:pPr>
              <a:r>
                <a:rPr lang="en-US" b="1" dirty="0">
                  <a:solidFill>
                    <a:schemeClr val="bg1"/>
                  </a:solidFill>
                </a:rPr>
                <a:t>HARVESTING</a:t>
              </a: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722D2A1-27A4-49AD-8AF7-E15B919DC919}"/>
                </a:ext>
              </a:extLst>
            </p:cNvPr>
            <p:cNvSpPr/>
            <p:nvPr/>
          </p:nvSpPr>
          <p:spPr>
            <a:xfrm>
              <a:off x="3113345" y="3367563"/>
              <a:ext cx="2442721" cy="490961"/>
            </a:xfrm>
            <a:custGeom>
              <a:avLst/>
              <a:gdLst>
                <a:gd name="connsiteX0" fmla="*/ 0 w 2442721"/>
                <a:gd name="connsiteY0" fmla="*/ 0 h 2522008"/>
                <a:gd name="connsiteX1" fmla="*/ 2442721 w 2442721"/>
                <a:gd name="connsiteY1" fmla="*/ 0 h 2522008"/>
                <a:gd name="connsiteX2" fmla="*/ 2442721 w 2442721"/>
                <a:gd name="connsiteY2" fmla="*/ 2522008 h 2522008"/>
                <a:gd name="connsiteX3" fmla="*/ 0 w 2442721"/>
                <a:gd name="connsiteY3" fmla="*/ 2522008 h 2522008"/>
                <a:gd name="connsiteX4" fmla="*/ 0 w 2442721"/>
                <a:gd name="connsiteY4" fmla="*/ 0 h 2522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2721" h="2522008">
                  <a:moveTo>
                    <a:pt x="0" y="0"/>
                  </a:moveTo>
                  <a:lnTo>
                    <a:pt x="2442721" y="0"/>
                  </a:lnTo>
                  <a:lnTo>
                    <a:pt x="2442721" y="2522008"/>
                  </a:lnTo>
                  <a:lnTo>
                    <a:pt x="0" y="252200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4959" tIns="0" rIns="0" bIns="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/>
                <a:t>2022–2030</a:t>
              </a:r>
              <a:endParaRPr lang="en-US" sz="3200" b="1" kern="1200" baseline="30000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D04DACB-585A-43BE-A58D-3034FF46E6A8}"/>
              </a:ext>
            </a:extLst>
          </p:cNvPr>
          <p:cNvSpPr txBox="1"/>
          <p:nvPr/>
        </p:nvSpPr>
        <p:spPr>
          <a:xfrm>
            <a:off x="8651631" y="3818373"/>
            <a:ext cx="914400" cy="9144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69875" indent="-269875">
              <a:lnSpc>
                <a:spcPct val="112000"/>
              </a:lnSpc>
              <a:buBlip>
                <a:blip r:embed="rId3"/>
              </a:buBlip>
            </a:pPr>
            <a:endParaRPr lang="en-US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DC710D-FCC8-4A27-AE14-52222DF3688B}"/>
              </a:ext>
            </a:extLst>
          </p:cNvPr>
          <p:cNvSpPr txBox="1"/>
          <p:nvPr/>
        </p:nvSpPr>
        <p:spPr>
          <a:xfrm>
            <a:off x="8651631" y="3818373"/>
            <a:ext cx="914400" cy="9144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69875" indent="-269875">
              <a:lnSpc>
                <a:spcPct val="112000"/>
              </a:lnSpc>
              <a:buBlip>
                <a:blip r:embed="rId3"/>
              </a:buBlip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52468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2D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B43BE9BE-753A-43CA-A4C7-53F454D0708A}"/>
              </a:ext>
            </a:extLst>
          </p:cNvPr>
          <p:cNvSpPr txBox="1"/>
          <p:nvPr/>
        </p:nvSpPr>
        <p:spPr>
          <a:xfrm>
            <a:off x="283468" y="178493"/>
            <a:ext cx="6881420" cy="57087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Research and Development Program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69875" marR="0" lvl="0" indent="-2698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Competitive accelerator R&amp;D program supported by European XFEL operation funds</a:t>
            </a:r>
          </a:p>
          <a:p>
            <a:pPr marL="269875" marR="0" lvl="0" indent="-2698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About 40 FTE and 2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Meuro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invest per year</a:t>
            </a:r>
          </a:p>
          <a:p>
            <a:pPr marL="269875" marR="0" lvl="0" indent="-2698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supports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tmid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and long-term strategic goals of European XFEL</a:t>
            </a:r>
          </a:p>
          <a:p>
            <a:pPr marL="727075" marR="0" lvl="1" indent="-2698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Facility Improvement (diagnostics, feedbacks, components) </a:t>
            </a:r>
          </a:p>
          <a:p>
            <a:pPr marL="727075" marR="0" lvl="1" indent="-2698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Extending facility capabilities (wavelength range, pulse length, spectral brightness, novel sources)</a:t>
            </a:r>
          </a:p>
          <a:p>
            <a:pPr marL="727075" marR="0" lvl="1" indent="-2698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Exploring SRF technology (next slide)</a:t>
            </a:r>
          </a:p>
          <a:p>
            <a:pPr marL="727075" marR="0" lvl="1" indent="-2698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Intelligent process control and robotics </a:t>
            </a:r>
          </a:p>
          <a:p>
            <a:pPr marL="727075" marR="0" lvl="1" indent="-2698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Advanced accelerator concepts</a:t>
            </a:r>
          </a:p>
          <a:p>
            <a:pPr marL="269875" marR="0" lvl="0" indent="-2698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Closely linked to Helmholtz ARD ST1,3,4  </a:t>
            </a:r>
          </a:p>
          <a:p>
            <a:pPr marL="727075" marR="0" lvl="1" indent="-269875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endParaRPr kumimoji="0" lang="de-DE" sz="2000" b="1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E3B282A-9ABB-4F27-A4E4-F9BE92B5DB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2000" y="0"/>
            <a:ext cx="900000" cy="900000"/>
          </a:xfrm>
          <a:prstGeom prst="rect">
            <a:avLst/>
          </a:prstGeom>
        </p:spPr>
      </p:pic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EE28E245-4063-44F1-B5FD-7BAE7ACFAD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7786" y="1195320"/>
            <a:ext cx="4608088" cy="3341319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947560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192F2-16A5-4BC3-A692-DE5E794A7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Extending the capabilities of European XFEL – Installations 2017-now</a:t>
            </a:r>
            <a:endParaRPr lang="de-D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854B97-477A-40BA-9806-4D4E44289E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189" y="1264230"/>
            <a:ext cx="11140021" cy="4833803"/>
          </a:xfrm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3A796F39-2FCE-4732-B09D-9959DD993612}"/>
              </a:ext>
            </a:extLst>
          </p:cNvPr>
          <p:cNvSpPr/>
          <p:nvPr/>
        </p:nvSpPr>
        <p:spPr>
          <a:xfrm>
            <a:off x="4004509" y="4074950"/>
            <a:ext cx="2739052" cy="918392"/>
          </a:xfrm>
          <a:prstGeom prst="wedgeEllipseCallout">
            <a:avLst>
              <a:gd name="adj1" fmla="val -18252"/>
              <a:gd name="adj2" fmla="val -177221"/>
            </a:avLst>
          </a:prstGeom>
          <a:solidFill>
            <a:schemeClr val="bg1"/>
          </a:solidFill>
        </p:spPr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fs Generation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ASPECT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Wiggler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Chirper.</a:t>
            </a:r>
            <a:endParaRPr kumimoji="0" lang="de-DE" sz="10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4182B1FE-BC4F-4504-8357-97E0EE73D340}"/>
              </a:ext>
            </a:extLst>
          </p:cNvPr>
          <p:cNvSpPr/>
          <p:nvPr/>
        </p:nvSpPr>
        <p:spPr>
          <a:xfrm>
            <a:off x="2657103" y="2989034"/>
            <a:ext cx="2165426" cy="443981"/>
          </a:xfrm>
          <a:prstGeom prst="wedgeEllipseCallout">
            <a:avLst>
              <a:gd name="adj1" fmla="val 39551"/>
              <a:gd name="adj2" fmla="val -80440"/>
            </a:avLst>
          </a:prstGeom>
          <a:solidFill>
            <a:schemeClr val="accent6"/>
          </a:solidFill>
        </p:spPr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SASE2 HXRSS</a:t>
            </a:r>
            <a:endParaRPr kumimoji="0" lang="de-DE" sz="1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97D05380-7C9B-41E8-88FD-B2A2732B6786}"/>
              </a:ext>
            </a:extLst>
          </p:cNvPr>
          <p:cNvSpPr/>
          <p:nvPr/>
        </p:nvSpPr>
        <p:spPr>
          <a:xfrm>
            <a:off x="744989" y="3248840"/>
            <a:ext cx="2380252" cy="671535"/>
          </a:xfrm>
          <a:prstGeom prst="wedgeEllipseCallout">
            <a:avLst>
              <a:gd name="adj1" fmla="val 57546"/>
              <a:gd name="adj2" fmla="val -179127"/>
            </a:avLst>
          </a:prstGeom>
          <a:solidFill>
            <a:schemeClr val="bg1"/>
          </a:solidFill>
        </p:spPr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Long. Diagnostics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streaker</a:t>
            </a:r>
            <a:endParaRPr kumimoji="0" lang="de-DE" sz="11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12BF7F84-1BF2-4E13-864D-029D2116B85C}"/>
              </a:ext>
            </a:extLst>
          </p:cNvPr>
          <p:cNvSpPr/>
          <p:nvPr/>
        </p:nvSpPr>
        <p:spPr>
          <a:xfrm>
            <a:off x="4665660" y="1455775"/>
            <a:ext cx="2158309" cy="443981"/>
          </a:xfrm>
          <a:prstGeom prst="wedgeEllipseCallout">
            <a:avLst>
              <a:gd name="adj1" fmla="val -114425"/>
              <a:gd name="adj2" fmla="val 120533"/>
            </a:avLst>
          </a:prstGeom>
          <a:solidFill>
            <a:schemeClr val="accent6"/>
          </a:solidFill>
        </p:spPr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SASE3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Delay Line</a:t>
            </a:r>
            <a:endParaRPr kumimoji="0" lang="de-DE" sz="1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6299B3DC-947E-4BF7-BB57-567EBE8C075E}"/>
              </a:ext>
            </a:extLst>
          </p:cNvPr>
          <p:cNvSpPr/>
          <p:nvPr/>
        </p:nvSpPr>
        <p:spPr>
          <a:xfrm>
            <a:off x="3213650" y="1413589"/>
            <a:ext cx="1371602" cy="443981"/>
          </a:xfrm>
          <a:prstGeom prst="wedgeEllipseCallout">
            <a:avLst>
              <a:gd name="adj1" fmla="val -50999"/>
              <a:gd name="adj2" fmla="val 127881"/>
            </a:avLst>
          </a:prstGeom>
          <a:solidFill>
            <a:schemeClr val="accent6"/>
          </a:solidFill>
        </p:spPr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SASE3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APPLE-X</a:t>
            </a:r>
            <a:endParaRPr kumimoji="0" lang="de-DE" sz="105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CF530F7F-6C61-4290-9598-897BEE7EAB66}"/>
              </a:ext>
            </a:extLst>
          </p:cNvPr>
          <p:cNvSpPr/>
          <p:nvPr/>
        </p:nvSpPr>
        <p:spPr>
          <a:xfrm>
            <a:off x="6023688" y="5275994"/>
            <a:ext cx="2380252" cy="671535"/>
          </a:xfrm>
          <a:prstGeom prst="wedgeEllipseCallout">
            <a:avLst>
              <a:gd name="adj1" fmla="val 57546"/>
              <a:gd name="adj2" fmla="val -179127"/>
            </a:avLst>
          </a:prstGeom>
          <a:solidFill>
            <a:schemeClr val="bg1"/>
          </a:solidFill>
        </p:spPr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Long. Diagnostics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Pulse compressor</a:t>
            </a:r>
            <a:endParaRPr kumimoji="0" lang="de-DE" sz="11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68B8A43C-E544-4887-8E48-D6D4E2D8922D}"/>
              </a:ext>
            </a:extLst>
          </p:cNvPr>
          <p:cNvSpPr/>
          <p:nvPr/>
        </p:nvSpPr>
        <p:spPr>
          <a:xfrm>
            <a:off x="7935945" y="1911969"/>
            <a:ext cx="2380252" cy="671535"/>
          </a:xfrm>
          <a:prstGeom prst="wedgeEllipseCallout">
            <a:avLst>
              <a:gd name="adj1" fmla="val 22143"/>
              <a:gd name="adj2" fmla="val 377550"/>
            </a:avLst>
          </a:prstGeom>
          <a:solidFill>
            <a:schemeClr val="bg1"/>
          </a:solidFill>
        </p:spPr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Trans. Kicker Systems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Pulse compressor</a:t>
            </a:r>
            <a:endParaRPr kumimoji="0" lang="de-DE" sz="11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165E4DFE-CD28-44C1-81C2-179550B48244}"/>
              </a:ext>
            </a:extLst>
          </p:cNvPr>
          <p:cNvSpPr/>
          <p:nvPr/>
        </p:nvSpPr>
        <p:spPr>
          <a:xfrm>
            <a:off x="7935945" y="1920014"/>
            <a:ext cx="2380252" cy="671535"/>
          </a:xfrm>
          <a:prstGeom prst="wedgeEllipseCallout">
            <a:avLst>
              <a:gd name="adj1" fmla="val -165418"/>
              <a:gd name="adj2" fmla="val 127913"/>
            </a:avLst>
          </a:prstGeom>
          <a:solidFill>
            <a:schemeClr val="bg1"/>
          </a:solidFill>
        </p:spPr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Trans. Kicker Systems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Pulse compressor</a:t>
            </a:r>
            <a:endParaRPr kumimoji="0" lang="de-DE" sz="11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id="{8F573571-1F32-418E-8DF6-893569521D44}"/>
              </a:ext>
            </a:extLst>
          </p:cNvPr>
          <p:cNvSpPr/>
          <p:nvPr/>
        </p:nvSpPr>
        <p:spPr>
          <a:xfrm>
            <a:off x="7935945" y="1937581"/>
            <a:ext cx="2380252" cy="671535"/>
          </a:xfrm>
          <a:prstGeom prst="wedgeEllipseCallout">
            <a:avLst>
              <a:gd name="adj1" fmla="val -215510"/>
              <a:gd name="adj2" fmla="val 43811"/>
            </a:avLst>
          </a:prstGeom>
          <a:solidFill>
            <a:schemeClr val="bg1"/>
          </a:solidFill>
        </p:spPr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Trans. Kicker Systems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Pulse compressor</a:t>
            </a:r>
            <a:endParaRPr kumimoji="0" lang="de-DE" sz="11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B8B1F8DC-AD9A-4E1E-9216-81511CBF2C99}"/>
              </a:ext>
            </a:extLst>
          </p:cNvPr>
          <p:cNvSpPr/>
          <p:nvPr/>
        </p:nvSpPr>
        <p:spPr>
          <a:xfrm>
            <a:off x="9126071" y="3696713"/>
            <a:ext cx="2088776" cy="918392"/>
          </a:xfrm>
          <a:prstGeom prst="wedgeEllipseCallout">
            <a:avLst>
              <a:gd name="adj1" fmla="val -13563"/>
              <a:gd name="adj2" fmla="val 73066"/>
            </a:avLst>
          </a:prstGeom>
          <a:solidFill>
            <a:schemeClr val="accent6"/>
          </a:solidFill>
        </p:spPr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NEPAL-X Injector Laser</a:t>
            </a:r>
            <a:endParaRPr kumimoji="0" lang="de-DE" sz="1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C0BFF14D-B56C-4DA7-872B-E18D1BAEAA45}"/>
              </a:ext>
            </a:extLst>
          </p:cNvPr>
          <p:cNvSpPr/>
          <p:nvPr/>
        </p:nvSpPr>
        <p:spPr>
          <a:xfrm>
            <a:off x="6221506" y="2757641"/>
            <a:ext cx="2068901" cy="523495"/>
          </a:xfrm>
          <a:prstGeom prst="wedgeEllipseCallout">
            <a:avLst>
              <a:gd name="adj1" fmla="val -72089"/>
              <a:gd name="adj2" fmla="val 40924"/>
            </a:avLst>
          </a:prstGeom>
          <a:solidFill>
            <a:schemeClr val="accent6"/>
          </a:solidFill>
        </p:spPr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Beam Arrival Time Feedback</a:t>
            </a:r>
            <a:endParaRPr kumimoji="0" lang="de-DE" sz="1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D710858B-B234-469C-A9A4-12A27DE0B223}"/>
              </a:ext>
            </a:extLst>
          </p:cNvPr>
          <p:cNvSpPr/>
          <p:nvPr/>
        </p:nvSpPr>
        <p:spPr>
          <a:xfrm>
            <a:off x="6287733" y="2775208"/>
            <a:ext cx="2068901" cy="523495"/>
          </a:xfrm>
          <a:prstGeom prst="wedgeEllipseCallout">
            <a:avLst>
              <a:gd name="adj1" fmla="val 87802"/>
              <a:gd name="adj2" fmla="val 306357"/>
            </a:avLst>
          </a:prstGeom>
          <a:solidFill>
            <a:schemeClr val="accent6"/>
          </a:solidFill>
        </p:spPr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Beam Arrival Time Feedback</a:t>
            </a:r>
            <a:endParaRPr kumimoji="0" lang="de-DE" sz="1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6EFCB23A-C685-4593-8DDD-2EF4D2126E2E}"/>
              </a:ext>
            </a:extLst>
          </p:cNvPr>
          <p:cNvSpPr/>
          <p:nvPr/>
        </p:nvSpPr>
        <p:spPr>
          <a:xfrm>
            <a:off x="7679634" y="3248840"/>
            <a:ext cx="1266810" cy="523495"/>
          </a:xfrm>
          <a:prstGeom prst="wedgeEllipseCallout">
            <a:avLst>
              <a:gd name="adj1" fmla="val -25292"/>
              <a:gd name="adj2" fmla="val 121410"/>
            </a:avLst>
          </a:prstGeom>
          <a:solidFill>
            <a:schemeClr val="accent6"/>
          </a:solidFill>
        </p:spPr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Beam Regions</a:t>
            </a:r>
            <a:endParaRPr kumimoji="0" lang="de-DE" sz="1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5332237D-3549-41FB-A061-500FE237AB15}"/>
              </a:ext>
            </a:extLst>
          </p:cNvPr>
          <p:cNvSpPr/>
          <p:nvPr/>
        </p:nvSpPr>
        <p:spPr>
          <a:xfrm>
            <a:off x="9492035" y="5041599"/>
            <a:ext cx="2088776" cy="918392"/>
          </a:xfrm>
          <a:prstGeom prst="wedgeEllipseCallout">
            <a:avLst>
              <a:gd name="adj1" fmla="val -20997"/>
              <a:gd name="adj2" fmla="val -77221"/>
            </a:avLst>
          </a:prstGeom>
          <a:solidFill>
            <a:schemeClr val="accent6"/>
          </a:solidFill>
        </p:spPr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2K He Plant</a:t>
            </a:r>
          </a:p>
          <a:p>
            <a:pPr marL="0" marR="0" lvl="0" indent="0" algn="ctr" defTabSz="457200" rtl="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00"/>
                </a:solidFill>
                <a:latin typeface="Arial"/>
              </a:rPr>
              <a:t>New compressor motors</a:t>
            </a:r>
            <a:endParaRPr kumimoji="0" lang="de-DE" sz="12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926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>
            <a:extLst>
              <a:ext uri="{FF2B5EF4-FFF2-40B4-BE49-F238E27FC236}">
                <a16:creationId xmlns:a16="http://schemas.microsoft.com/office/drawing/2014/main" id="{96FF08AB-EEEA-4068-ACFA-5B2CE97C3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240" y="816402"/>
            <a:ext cx="10955520" cy="374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200" b="1" strike="noStrike" spc="-1" dirty="0">
                <a:solidFill>
                  <a:schemeClr val="dk1"/>
                </a:solidFill>
                <a:latin typeface="Arial"/>
              </a:rPr>
              <a:t>Extending the capabilities of the European XFEL:</a:t>
            </a:r>
            <a:br>
              <a:rPr lang="en-US" sz="2200" spc="-1" dirty="0">
                <a:solidFill>
                  <a:schemeClr val="dk1"/>
                </a:solidFill>
                <a:latin typeface="Arial"/>
              </a:rPr>
            </a:br>
            <a:r>
              <a:rPr lang="en-US" sz="2200" spc="-1" dirty="0">
                <a:solidFill>
                  <a:schemeClr val="dk1"/>
                </a:solidFill>
                <a:latin typeface="Arial"/>
              </a:rPr>
              <a:t>Long installation and maintenance period 2025 </a:t>
            </a:r>
            <a:endParaRPr lang="de-DE" sz="22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61D4BC12-08FF-4366-9583-8E14D6CCD3E0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11280" y="1264320"/>
            <a:ext cx="11138760" cy="4832280"/>
          </a:xfrm>
          <a:prstGeom prst="rect">
            <a:avLst/>
          </a:prstGeom>
          <a:ln w="0">
            <a:noFill/>
          </a:ln>
        </p:spPr>
      </p:pic>
      <p:sp>
        <p:nvSpPr>
          <p:cNvPr id="7" name="Speech Bubble: Oval 7">
            <a:extLst>
              <a:ext uri="{FF2B5EF4-FFF2-40B4-BE49-F238E27FC236}">
                <a16:creationId xmlns:a16="http://schemas.microsoft.com/office/drawing/2014/main" id="{A5D29B53-A286-4E7E-B578-ACC459FC4066}"/>
              </a:ext>
            </a:extLst>
          </p:cNvPr>
          <p:cNvSpPr/>
          <p:nvPr/>
        </p:nvSpPr>
        <p:spPr>
          <a:xfrm>
            <a:off x="7580949" y="1439477"/>
            <a:ext cx="2459163" cy="669961"/>
          </a:xfrm>
          <a:prstGeom prst="round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1400" strike="noStrike" spc="-1" dirty="0">
                <a:solidFill>
                  <a:srgbClr val="000000"/>
                </a:solidFill>
                <a:latin typeface="Arial"/>
              </a:rPr>
              <a:t>Pre-SASE1/3</a:t>
            </a:r>
            <a:endParaRPr lang="de-DE" sz="140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1200" strike="noStrike" spc="-1" dirty="0">
                <a:solidFill>
                  <a:srgbClr val="000000"/>
                </a:solidFill>
                <a:latin typeface="Arial"/>
              </a:rPr>
              <a:t>Magnetic chicanes for long. </a:t>
            </a:r>
            <a:r>
              <a:rPr lang="en-US" sz="1200" spc="-1" dirty="0">
                <a:solidFill>
                  <a:srgbClr val="000000"/>
                </a:solidFill>
                <a:latin typeface="Arial"/>
              </a:rPr>
              <a:t>phase space manipulation</a:t>
            </a:r>
            <a:endParaRPr lang="de-DE" sz="120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Speech Bubble: Oval 10">
            <a:extLst>
              <a:ext uri="{FF2B5EF4-FFF2-40B4-BE49-F238E27FC236}">
                <a16:creationId xmlns:a16="http://schemas.microsoft.com/office/drawing/2014/main" id="{8DE91EAA-C1F7-49B3-94BE-1C6DC06DE7CA}"/>
              </a:ext>
            </a:extLst>
          </p:cNvPr>
          <p:cNvSpPr/>
          <p:nvPr/>
        </p:nvSpPr>
        <p:spPr>
          <a:xfrm>
            <a:off x="1292291" y="2978353"/>
            <a:ext cx="3607263" cy="911802"/>
          </a:xfrm>
          <a:prstGeom prst="round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1400" strike="noStrike" spc="-1" dirty="0">
                <a:solidFill>
                  <a:srgbClr val="000000"/>
                </a:solidFill>
                <a:latin typeface="Arial"/>
              </a:rPr>
              <a:t>SASE2 </a:t>
            </a:r>
          </a:p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1200" strike="noStrike" spc="-1" dirty="0">
                <a:solidFill>
                  <a:srgbClr val="000000"/>
                </a:solidFill>
                <a:latin typeface="Arial"/>
              </a:rPr>
              <a:t>Extension of undulator section by 50 m and preparation of infrastructure for installation of</a:t>
            </a:r>
            <a:r>
              <a:rPr lang="en-US" sz="1200" spc="-1" dirty="0">
                <a:solidFill>
                  <a:srgbClr val="000000"/>
                </a:solidFill>
                <a:latin typeface="Arial"/>
              </a:rPr>
              <a:t> up to six 5 m long superconducting undulators</a:t>
            </a:r>
          </a:p>
        </p:txBody>
      </p:sp>
      <p:sp>
        <p:nvSpPr>
          <p:cNvPr id="9" name="Speech Bubble: Oval 12">
            <a:extLst>
              <a:ext uri="{FF2B5EF4-FFF2-40B4-BE49-F238E27FC236}">
                <a16:creationId xmlns:a16="http://schemas.microsoft.com/office/drawing/2014/main" id="{D3286218-6453-4C62-ACA4-C47C50A66AA8}"/>
              </a:ext>
            </a:extLst>
          </p:cNvPr>
          <p:cNvSpPr/>
          <p:nvPr/>
        </p:nvSpPr>
        <p:spPr>
          <a:xfrm>
            <a:off x="2892055" y="1346039"/>
            <a:ext cx="1906773" cy="669961"/>
          </a:xfrm>
          <a:prstGeom prst="wedgeRoundRectCallout">
            <a:avLst>
              <a:gd name="adj1" fmla="val -10834"/>
              <a:gd name="adj2" fmla="val 45925"/>
              <a:gd name="adj3" fmla="val 16667"/>
            </a:avLst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1400" strike="noStrike" spc="-1" dirty="0">
                <a:solidFill>
                  <a:srgbClr val="000000"/>
                </a:solidFill>
                <a:latin typeface="Arial"/>
              </a:rPr>
              <a:t>Post-SASE1/3</a:t>
            </a:r>
            <a:endParaRPr lang="de-DE" sz="140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1200" spc="-1" dirty="0">
                <a:solidFill>
                  <a:srgbClr val="000000"/>
                </a:solidFill>
              </a:rPr>
              <a:t>Passive streaker for longitudinal diagnostics</a:t>
            </a:r>
            <a:endParaRPr lang="de-DE" sz="1200" spc="-1" dirty="0">
              <a:solidFill>
                <a:srgbClr val="000000"/>
              </a:solidFill>
            </a:endParaRPr>
          </a:p>
        </p:txBody>
      </p:sp>
      <p:sp>
        <p:nvSpPr>
          <p:cNvPr id="10" name="Speech Bubble: Oval 17">
            <a:extLst>
              <a:ext uri="{FF2B5EF4-FFF2-40B4-BE49-F238E27FC236}">
                <a16:creationId xmlns:a16="http://schemas.microsoft.com/office/drawing/2014/main" id="{EE799D62-7C55-4B07-9ABB-39CE8784B417}"/>
              </a:ext>
            </a:extLst>
          </p:cNvPr>
          <p:cNvSpPr/>
          <p:nvPr/>
        </p:nvSpPr>
        <p:spPr>
          <a:xfrm>
            <a:off x="5806125" y="4329446"/>
            <a:ext cx="2380945" cy="887673"/>
          </a:xfrm>
          <a:prstGeom prst="round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1400" strike="noStrike" spc="-1" dirty="0">
                <a:solidFill>
                  <a:srgbClr val="000000"/>
                </a:solidFill>
                <a:latin typeface="Arial"/>
              </a:rPr>
              <a:t>Accelerator</a:t>
            </a:r>
          </a:p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1200" strike="noStrike" spc="-1" dirty="0">
                <a:solidFill>
                  <a:srgbClr val="000000"/>
                </a:solidFill>
                <a:latin typeface="Arial"/>
              </a:rPr>
              <a:t>Linear accelerator warmed up for extensive maintenance of He </a:t>
            </a:r>
            <a:r>
              <a:rPr lang="en-US" sz="1200" spc="-1" dirty="0">
                <a:solidFill>
                  <a:srgbClr val="000000"/>
                </a:solidFill>
                <a:latin typeface="Arial"/>
              </a:rPr>
              <a:t>pressure vessels</a:t>
            </a:r>
          </a:p>
        </p:txBody>
      </p:sp>
      <p:sp>
        <p:nvSpPr>
          <p:cNvPr id="11" name="Speech Bubble: Oval 5">
            <a:extLst>
              <a:ext uri="{FF2B5EF4-FFF2-40B4-BE49-F238E27FC236}">
                <a16:creationId xmlns:a16="http://schemas.microsoft.com/office/drawing/2014/main" id="{0237632D-1B37-4104-A47A-EFF21B7165D7}"/>
              </a:ext>
            </a:extLst>
          </p:cNvPr>
          <p:cNvSpPr/>
          <p:nvPr/>
        </p:nvSpPr>
        <p:spPr>
          <a:xfrm>
            <a:off x="8902262" y="3517972"/>
            <a:ext cx="2813759" cy="1022497"/>
          </a:xfrm>
          <a:prstGeom prst="round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6000" rIns="0" bIns="36000" anchor="ctr">
            <a:noAutofit/>
          </a:bodyPr>
          <a:lstStyle/>
          <a:p>
            <a:pPr algn="ctr" defTabSz="457200">
              <a:lnSpc>
                <a:spcPct val="113000"/>
              </a:lnSpc>
              <a:tabLst>
                <a:tab pos="0" algn="l"/>
              </a:tabLst>
            </a:pPr>
            <a:r>
              <a:rPr lang="en-US" sz="1400" strike="noStrike" spc="-1" dirty="0">
                <a:solidFill>
                  <a:srgbClr val="000000"/>
                </a:solidFill>
                <a:latin typeface="Arial"/>
              </a:rPr>
              <a:t>Injector</a:t>
            </a:r>
          </a:p>
          <a:p>
            <a:pPr marL="92075" indent="-92075" algn="ctr" defTabSz="457200">
              <a:lnSpc>
                <a:spcPct val="113000"/>
              </a:lnSpc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1200" spc="-1" dirty="0">
                <a:solidFill>
                  <a:srgbClr val="000000"/>
                </a:solidFill>
                <a:latin typeface="Arial"/>
              </a:rPr>
              <a:t>Novel Gun for extension of pulse length by 30%</a:t>
            </a:r>
          </a:p>
          <a:p>
            <a:pPr marL="92075" indent="-92075" algn="ctr" defTabSz="457200">
              <a:lnSpc>
                <a:spcPct val="113000"/>
              </a:lnSpc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1200" spc="-1" dirty="0">
                <a:solidFill>
                  <a:srgbClr val="000000"/>
                </a:solidFill>
                <a:latin typeface="Arial"/>
              </a:rPr>
              <a:t>Cryogenic preparation for installation of future superconducting CW gun</a:t>
            </a:r>
            <a:endParaRPr lang="de-DE" sz="110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Speech Bubble: Oval 10">
            <a:extLst>
              <a:ext uri="{FF2B5EF4-FFF2-40B4-BE49-F238E27FC236}">
                <a16:creationId xmlns:a16="http://schemas.microsoft.com/office/drawing/2014/main" id="{D9EAE972-A654-478C-8376-93D5FA1E7369}"/>
              </a:ext>
            </a:extLst>
          </p:cNvPr>
          <p:cNvSpPr/>
          <p:nvPr/>
        </p:nvSpPr>
        <p:spPr>
          <a:xfrm>
            <a:off x="5203574" y="2243249"/>
            <a:ext cx="2797426" cy="602678"/>
          </a:xfrm>
          <a:prstGeom prst="round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1400" strike="noStrike" spc="-1" dirty="0">
                <a:solidFill>
                  <a:srgbClr val="000000"/>
                </a:solidFill>
                <a:latin typeface="Arial"/>
              </a:rPr>
              <a:t>SASE1 </a:t>
            </a:r>
          </a:p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1200" spc="-1" dirty="0">
                <a:solidFill>
                  <a:srgbClr val="000000"/>
                </a:solidFill>
              </a:rPr>
              <a:t>Hard X-ray self-seeding and </a:t>
            </a:r>
            <a:br>
              <a:rPr lang="en-US" sz="1200" spc="-1" dirty="0">
                <a:solidFill>
                  <a:srgbClr val="000000"/>
                </a:solidFill>
              </a:rPr>
            </a:br>
            <a:r>
              <a:rPr lang="en-US" sz="1200" spc="-1" dirty="0">
                <a:solidFill>
                  <a:srgbClr val="000000"/>
                </a:solidFill>
              </a:rPr>
              <a:t>two-colour operation</a:t>
            </a:r>
          </a:p>
        </p:txBody>
      </p:sp>
      <p:sp>
        <p:nvSpPr>
          <p:cNvPr id="13" name="Speech Bubble: Oval 10">
            <a:extLst>
              <a:ext uri="{FF2B5EF4-FFF2-40B4-BE49-F238E27FC236}">
                <a16:creationId xmlns:a16="http://schemas.microsoft.com/office/drawing/2014/main" id="{3DB6F3CA-2AC0-4511-ADD3-CE16B0B46363}"/>
              </a:ext>
            </a:extLst>
          </p:cNvPr>
          <p:cNvSpPr/>
          <p:nvPr/>
        </p:nvSpPr>
        <p:spPr>
          <a:xfrm>
            <a:off x="754854" y="2275898"/>
            <a:ext cx="1467138" cy="602678"/>
          </a:xfrm>
          <a:prstGeom prst="round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1200" spc="-1" dirty="0">
                <a:solidFill>
                  <a:srgbClr val="000000"/>
                </a:solidFill>
                <a:latin typeface="Arial"/>
              </a:rPr>
              <a:t>Post SASE2</a:t>
            </a:r>
          </a:p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1200" spc="-1" dirty="0">
                <a:solidFill>
                  <a:srgbClr val="000000"/>
                </a:solidFill>
                <a:latin typeface="Arial"/>
              </a:rPr>
              <a:t>THZ generation</a:t>
            </a:r>
            <a:r>
              <a:rPr lang="en-US" sz="1200" strike="noStrike" spc="-1" dirty="0">
                <a:solidFill>
                  <a:srgbClr val="000000"/>
                </a:solidFill>
                <a:latin typeface="Arial"/>
              </a:rPr>
              <a:t> </a:t>
            </a:r>
          </a:p>
        </p:txBody>
      </p:sp>
      <p:sp>
        <p:nvSpPr>
          <p:cNvPr id="14" name="Speech Bubble: Oval 10">
            <a:extLst>
              <a:ext uri="{FF2B5EF4-FFF2-40B4-BE49-F238E27FC236}">
                <a16:creationId xmlns:a16="http://schemas.microsoft.com/office/drawing/2014/main" id="{4EC8A03B-3799-40C7-B8CD-DAB286080C9D}"/>
              </a:ext>
            </a:extLst>
          </p:cNvPr>
          <p:cNvSpPr/>
          <p:nvPr/>
        </p:nvSpPr>
        <p:spPr>
          <a:xfrm>
            <a:off x="4899554" y="1475656"/>
            <a:ext cx="1583542" cy="540344"/>
          </a:xfrm>
          <a:prstGeom prst="round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1400" strike="noStrike" spc="-1" dirty="0">
                <a:solidFill>
                  <a:srgbClr val="000000"/>
                </a:solidFill>
                <a:latin typeface="Arial"/>
              </a:rPr>
              <a:t>SASE3 </a:t>
            </a:r>
          </a:p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1200" spc="-1" dirty="0">
                <a:solidFill>
                  <a:srgbClr val="000000"/>
                </a:solidFill>
              </a:rPr>
              <a:t>Optical delay line</a:t>
            </a:r>
          </a:p>
        </p:txBody>
      </p:sp>
      <p:sp>
        <p:nvSpPr>
          <p:cNvPr id="15" name="Speech Bubble: Oval 17">
            <a:extLst>
              <a:ext uri="{FF2B5EF4-FFF2-40B4-BE49-F238E27FC236}">
                <a16:creationId xmlns:a16="http://schemas.microsoft.com/office/drawing/2014/main" id="{B84700EE-42C6-4FC7-8622-DBF82ACA054F}"/>
              </a:ext>
            </a:extLst>
          </p:cNvPr>
          <p:cNvSpPr/>
          <p:nvPr/>
        </p:nvSpPr>
        <p:spPr>
          <a:xfrm>
            <a:off x="2165226" y="5364875"/>
            <a:ext cx="7052198" cy="478625"/>
          </a:xfrm>
          <a:prstGeom prst="round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1400" strike="noStrike" spc="-1" dirty="0">
                <a:solidFill>
                  <a:srgbClr val="000000"/>
                </a:solidFill>
                <a:latin typeface="Arial"/>
              </a:rPr>
              <a:t>Facility</a:t>
            </a:r>
          </a:p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1200" strike="noStrike" spc="-1" dirty="0">
                <a:solidFill>
                  <a:srgbClr val="000000"/>
                </a:solidFill>
                <a:latin typeface="Arial"/>
              </a:rPr>
              <a:t>Extended maintenance and refurbishment of infrastructures and technical subsystems</a:t>
            </a:r>
            <a:endParaRPr lang="en-US" sz="1200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8724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05" y="712470"/>
            <a:ext cx="10956925" cy="472440"/>
          </a:xfrm>
        </p:spPr>
        <p:txBody>
          <a:bodyPr/>
          <a:lstStyle/>
          <a:p>
            <a:r>
              <a:rPr lang="en-US"/>
              <a:t>Replace XFEL Gun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05" y="1301115"/>
            <a:ext cx="7212330" cy="3889375"/>
          </a:xfrm>
        </p:spPr>
        <p:txBody>
          <a:bodyPr/>
          <a:lstStyle/>
          <a:p>
            <a:r>
              <a:rPr lang="en-US" dirty="0"/>
              <a:t>new RF Gun of type 5 </a:t>
            </a:r>
            <a:r>
              <a:rPr lang="en-US" dirty="0" err="1"/>
              <a:t>developmment</a:t>
            </a:r>
            <a:r>
              <a:rPr lang="en-US" dirty="0"/>
              <a:t> is completed</a:t>
            </a:r>
          </a:p>
          <a:p>
            <a:pPr lvl="1"/>
            <a:r>
              <a:rPr lang="en-US" dirty="0"/>
              <a:t>longer RF pulse</a:t>
            </a:r>
          </a:p>
          <a:p>
            <a:pPr lvl="1"/>
            <a:r>
              <a:rPr lang="en-US" dirty="0"/>
              <a:t>double RF window design</a:t>
            </a:r>
          </a:p>
          <a:p>
            <a:pPr lvl="1"/>
            <a:r>
              <a:rPr lang="en-US" dirty="0"/>
              <a:t>RF probe in gun body</a:t>
            </a:r>
          </a:p>
          <a:p>
            <a:pPr lvl="1"/>
            <a:r>
              <a:rPr lang="en-US" dirty="0"/>
              <a:t>improved cathode spring design</a:t>
            </a:r>
          </a:p>
          <a:p>
            <a:pPr lvl="1"/>
            <a:r>
              <a:rPr lang="en-US" dirty="0"/>
              <a:t>improved cooling</a:t>
            </a:r>
          </a:p>
          <a:p>
            <a:pPr lvl="0"/>
            <a:r>
              <a:rPr lang="en-US" dirty="0"/>
              <a:t>production of needed guns (incl. spares) is on-going</a:t>
            </a:r>
          </a:p>
          <a:p>
            <a:pPr lvl="1"/>
            <a:r>
              <a:rPr lang="en-US" dirty="0"/>
              <a:t>new conditioning stand FALCO in operation since Q2/2024</a:t>
            </a:r>
          </a:p>
          <a:p>
            <a:pPr lvl="0"/>
            <a:r>
              <a:rPr lang="en-US" dirty="0"/>
              <a:t>LIMP2025 tasks:</a:t>
            </a:r>
          </a:p>
          <a:p>
            <a:pPr lvl="1"/>
            <a:r>
              <a:rPr lang="en-US" dirty="0"/>
              <a:t>remove Gun4</a:t>
            </a:r>
          </a:p>
          <a:p>
            <a:pPr lvl="1"/>
            <a:r>
              <a:rPr lang="en-US" dirty="0"/>
              <a:t>reconstruct RF distribution to </a:t>
            </a:r>
            <a:r>
              <a:rPr lang="en-US" dirty="0" err="1"/>
              <a:t>accomodate</a:t>
            </a:r>
            <a:r>
              <a:rPr lang="en-US" dirty="0"/>
              <a:t> 2 window set-up</a:t>
            </a:r>
          </a:p>
          <a:p>
            <a:pPr lvl="1"/>
            <a:r>
              <a:rPr lang="en-US" dirty="0"/>
              <a:t>install Gun5</a:t>
            </a:r>
          </a:p>
          <a:p>
            <a:pPr lvl="1"/>
            <a:r>
              <a:rPr lang="en-US" dirty="0"/>
              <a:t>update control system</a:t>
            </a:r>
          </a:p>
          <a:p>
            <a:pPr lvl="1"/>
            <a:r>
              <a:rPr lang="en-US" dirty="0"/>
              <a:t>optimize laser beam line</a:t>
            </a:r>
          </a:p>
          <a:p>
            <a:pPr lvl="1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599296" y="1387789"/>
            <a:ext cx="2857845" cy="2386333"/>
          </a:xfrm>
          <a:prstGeom prst="rect">
            <a:avLst/>
          </a:prstGeom>
        </p:spPr>
      </p:pic>
      <p:pic>
        <p:nvPicPr>
          <p:cNvPr id="6" name="Picture 5" descr="Layout_XFE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3430" y="425450"/>
            <a:ext cx="2915285" cy="92011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1073765" y="1071245"/>
            <a:ext cx="299720" cy="36004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6"/>
                </a:solidFill>
              </a14:hiddenFill>
            </a:ext>
          </a:extLst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US" sz="1400" dirty="0" err="1"/>
          </a:p>
        </p:txBody>
      </p:sp>
      <p:pic>
        <p:nvPicPr>
          <p:cNvPr id="9" name="Picture 8" descr="20240528_124732"/>
          <p:cNvPicPr>
            <a:picLocks noChangeAspect="1"/>
          </p:cNvPicPr>
          <p:nvPr/>
        </p:nvPicPr>
        <p:blipFill>
          <a:blip r:embed="rId4"/>
          <a:srcRect l="17785" t="15315" r="30201" b="18796"/>
          <a:stretch>
            <a:fillRect/>
          </a:stretch>
        </p:blipFill>
        <p:spPr>
          <a:xfrm rot="5400000">
            <a:off x="8803640" y="3846195"/>
            <a:ext cx="2908935" cy="2763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4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8820150" y="94615"/>
            <a:ext cx="2467610" cy="1020445"/>
          </a:xfrm>
          <a:prstGeom prst="rect">
            <a:avLst/>
          </a:prstGeom>
          <a:ln w="0">
            <a:noFill/>
          </a:ln>
        </p:spPr>
      </p:pic>
      <p:grpSp>
        <p:nvGrpSpPr>
          <p:cNvPr id="6" name="Group 5"/>
          <p:cNvGrpSpPr/>
          <p:nvPr/>
        </p:nvGrpSpPr>
        <p:grpSpPr>
          <a:xfrm>
            <a:off x="5739765" y="2234565"/>
            <a:ext cx="6739890" cy="2754630"/>
            <a:chOff x="9039" y="1899"/>
            <a:chExt cx="10614" cy="4338"/>
          </a:xfrm>
        </p:grpSpPr>
        <p:grpSp>
          <p:nvGrpSpPr>
            <p:cNvPr id="5" name="Group 4"/>
            <p:cNvGrpSpPr/>
            <p:nvPr/>
          </p:nvGrpSpPr>
          <p:grpSpPr>
            <a:xfrm>
              <a:off x="9039" y="2226"/>
              <a:ext cx="10614" cy="3898"/>
              <a:chOff x="2104" y="1115"/>
              <a:chExt cx="18462" cy="5622"/>
            </a:xfrm>
          </p:grpSpPr>
          <p:pic>
            <p:nvPicPr>
              <p:cNvPr id="4" name="Content Placeholder 16"/>
              <p:cNvPicPr>
                <a:picLocks noGrp="1"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4" y="1115"/>
                <a:ext cx="18463" cy="5622"/>
              </a:xfrm>
              <a:prstGeom prst="rect">
                <a:avLst/>
              </a:prstGeom>
            </p:spPr>
          </p:pic>
          <p:sp>
            <p:nvSpPr>
              <p:cNvPr id="10" name="Triangle 9"/>
              <p:cNvSpPr/>
              <p:nvPr/>
            </p:nvSpPr>
            <p:spPr>
              <a:xfrm>
                <a:off x="7413" y="2078"/>
                <a:ext cx="249" cy="1364"/>
              </a:xfrm>
              <a:prstGeom prst="triangle">
                <a:avLst/>
              </a:prstGeom>
              <a:solidFill>
                <a:srgbClr val="00B050"/>
              </a:solidFill>
            </p:spPr>
            <p:txBody>
              <a:bodyPr rtlCol="0" anchor="ctr">
                <a:noAutofit/>
              </a:bodyPr>
              <a:lstStyle/>
              <a:p>
                <a:pPr algn="ctr">
                  <a:lnSpc>
                    <a:spcPct val="113000"/>
                  </a:lnSpc>
                </a:pPr>
                <a:endParaRPr lang="en-US" sz="1400" dirty="0" err="1"/>
              </a:p>
            </p:txBody>
          </p:sp>
          <p:sp>
            <p:nvSpPr>
              <p:cNvPr id="11" name="Triangle 10"/>
              <p:cNvSpPr/>
              <p:nvPr/>
            </p:nvSpPr>
            <p:spPr>
              <a:xfrm>
                <a:off x="8155" y="4257"/>
                <a:ext cx="249" cy="1364"/>
              </a:xfrm>
              <a:prstGeom prst="triangle">
                <a:avLst/>
              </a:prstGeom>
              <a:solidFill>
                <a:srgbClr val="00B050"/>
              </a:solidFill>
            </p:spPr>
            <p:txBody>
              <a:bodyPr rtlCol="0" anchor="ctr">
                <a:noAutofit/>
              </a:bodyPr>
              <a:lstStyle/>
              <a:p>
                <a:pPr algn="ctr">
                  <a:lnSpc>
                    <a:spcPct val="113000"/>
                  </a:lnSpc>
                </a:pPr>
                <a:endParaRPr lang="en-US" sz="1400" dirty="0" err="1"/>
              </a:p>
            </p:txBody>
          </p:sp>
          <p:sp>
            <p:nvSpPr>
              <p:cNvPr id="12" name="Triangle 11"/>
              <p:cNvSpPr/>
              <p:nvPr/>
            </p:nvSpPr>
            <p:spPr>
              <a:xfrm>
                <a:off x="10726" y="2075"/>
                <a:ext cx="249" cy="1364"/>
              </a:xfrm>
              <a:prstGeom prst="triangle">
                <a:avLst/>
              </a:prstGeom>
              <a:solidFill>
                <a:srgbClr val="00B050"/>
              </a:solidFill>
            </p:spPr>
            <p:txBody>
              <a:bodyPr rtlCol="0" anchor="ctr">
                <a:noAutofit/>
              </a:bodyPr>
              <a:lstStyle/>
              <a:p>
                <a:pPr algn="ctr">
                  <a:lnSpc>
                    <a:spcPct val="113000"/>
                  </a:lnSpc>
                </a:pPr>
                <a:endParaRPr lang="en-US" sz="1400" dirty="0" err="1"/>
              </a:p>
            </p:txBody>
          </p:sp>
          <p:sp>
            <p:nvSpPr>
              <p:cNvPr id="13" name="Triangle 12"/>
              <p:cNvSpPr/>
              <p:nvPr/>
            </p:nvSpPr>
            <p:spPr>
              <a:xfrm>
                <a:off x="11457" y="4257"/>
                <a:ext cx="249" cy="1364"/>
              </a:xfrm>
              <a:prstGeom prst="triangle">
                <a:avLst/>
              </a:prstGeom>
              <a:solidFill>
                <a:srgbClr val="00B050"/>
              </a:solidFill>
            </p:spPr>
            <p:txBody>
              <a:bodyPr rtlCol="0" anchor="ctr">
                <a:noAutofit/>
              </a:bodyPr>
              <a:lstStyle/>
              <a:p>
                <a:pPr algn="ctr">
                  <a:lnSpc>
                    <a:spcPct val="113000"/>
                  </a:lnSpc>
                </a:pPr>
                <a:endParaRPr lang="en-US" sz="1400" dirty="0" err="1"/>
              </a:p>
            </p:txBody>
          </p:sp>
        </p:grpSp>
        <p:sp>
          <p:nvSpPr>
            <p:cNvPr id="7" name="Text Box 6"/>
            <p:cNvSpPr txBox="1"/>
            <p:nvPr/>
          </p:nvSpPr>
          <p:spPr>
            <a:xfrm>
              <a:off x="10270" y="2247"/>
              <a:ext cx="364" cy="40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noAutofit/>
            </a:bodyPr>
            <a:lstStyle/>
            <a:p>
              <a:pPr indent="0">
                <a:lnSpc>
                  <a:spcPct val="112000"/>
                </a:lnSpc>
                <a:buNone/>
              </a:pPr>
              <a:r>
                <a:rPr lang="en-US" sz="1000" dirty="0" err="1"/>
                <a:t>1</a:t>
              </a:r>
            </a:p>
          </p:txBody>
        </p:sp>
        <p:sp>
          <p:nvSpPr>
            <p:cNvPr id="8" name="Text Box 7"/>
            <p:cNvSpPr txBox="1"/>
            <p:nvPr/>
          </p:nvSpPr>
          <p:spPr>
            <a:xfrm>
              <a:off x="14500" y="2265"/>
              <a:ext cx="364" cy="40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noAutofit/>
            </a:bodyPr>
            <a:lstStyle/>
            <a:p>
              <a:pPr indent="0">
                <a:lnSpc>
                  <a:spcPct val="112000"/>
                </a:lnSpc>
                <a:buNone/>
              </a:pPr>
              <a:r>
                <a:rPr lang="en-US" sz="1000" dirty="0" err="1"/>
                <a:t>21</a:t>
              </a:r>
            </a:p>
          </p:txBody>
        </p:sp>
        <p:sp>
          <p:nvSpPr>
            <p:cNvPr id="9" name="Text Box 8"/>
            <p:cNvSpPr txBox="1"/>
            <p:nvPr/>
          </p:nvSpPr>
          <p:spPr>
            <a:xfrm>
              <a:off x="12407" y="2265"/>
              <a:ext cx="364" cy="40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noAutofit/>
            </a:bodyPr>
            <a:lstStyle/>
            <a:p>
              <a:pPr indent="0">
                <a:lnSpc>
                  <a:spcPct val="112000"/>
                </a:lnSpc>
                <a:buNone/>
              </a:pPr>
              <a:r>
                <a:rPr lang="en-US" sz="900" dirty="0" err="1"/>
                <a:t>11</a:t>
              </a:r>
            </a:p>
          </p:txBody>
        </p:sp>
        <p:sp>
          <p:nvSpPr>
            <p:cNvPr id="14" name="Text Box 13"/>
            <p:cNvSpPr txBox="1"/>
            <p:nvPr/>
          </p:nvSpPr>
          <p:spPr>
            <a:xfrm>
              <a:off x="16548" y="2251"/>
              <a:ext cx="364" cy="40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noAutofit/>
            </a:bodyPr>
            <a:lstStyle/>
            <a:p>
              <a:pPr indent="0">
                <a:lnSpc>
                  <a:spcPct val="112000"/>
                </a:lnSpc>
                <a:buNone/>
              </a:pPr>
              <a:r>
                <a:rPr lang="en-US" sz="900" dirty="0" err="1"/>
                <a:t>31</a:t>
              </a:r>
            </a:p>
          </p:txBody>
        </p:sp>
        <p:sp>
          <p:nvSpPr>
            <p:cNvPr id="15" name="Text Box 14"/>
            <p:cNvSpPr txBox="1"/>
            <p:nvPr/>
          </p:nvSpPr>
          <p:spPr>
            <a:xfrm>
              <a:off x="18251" y="2253"/>
              <a:ext cx="364" cy="40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noAutofit/>
            </a:bodyPr>
            <a:lstStyle/>
            <a:p>
              <a:pPr indent="0">
                <a:lnSpc>
                  <a:spcPct val="112000"/>
                </a:lnSpc>
                <a:buNone/>
              </a:pPr>
              <a:r>
                <a:rPr lang="en-US" sz="900" dirty="0" err="1"/>
                <a:t>39</a:t>
              </a:r>
            </a:p>
          </p:txBody>
        </p:sp>
        <p:sp>
          <p:nvSpPr>
            <p:cNvPr id="16" name="Text Box 15"/>
            <p:cNvSpPr txBox="1"/>
            <p:nvPr/>
          </p:nvSpPr>
          <p:spPr>
            <a:xfrm>
              <a:off x="13770" y="1899"/>
              <a:ext cx="1834" cy="47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noAutofit/>
            </a:bodyPr>
            <a:lstStyle/>
            <a:p>
              <a:pPr indent="0">
                <a:lnSpc>
                  <a:spcPct val="112000"/>
                </a:lnSpc>
                <a:buNone/>
              </a:pPr>
              <a:r>
                <a:rPr lang="en-US" sz="1400" dirty="0" err="1"/>
                <a:t>Cell Number</a:t>
              </a:r>
            </a:p>
          </p:txBody>
        </p:sp>
        <p:sp>
          <p:nvSpPr>
            <p:cNvPr id="18" name="Text Box 17"/>
            <p:cNvSpPr txBox="1"/>
            <p:nvPr/>
          </p:nvSpPr>
          <p:spPr>
            <a:xfrm>
              <a:off x="11678" y="5765"/>
              <a:ext cx="856" cy="40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noAutofit/>
            </a:bodyPr>
            <a:lstStyle/>
            <a:p>
              <a:pPr indent="0">
                <a:lnSpc>
                  <a:spcPct val="112000"/>
                </a:lnSpc>
                <a:buNone/>
              </a:pPr>
              <a:r>
                <a:rPr lang="en-US" sz="1000" dirty="0" err="1"/>
                <a:t>2250 m</a:t>
              </a:r>
            </a:p>
          </p:txBody>
        </p:sp>
        <p:sp>
          <p:nvSpPr>
            <p:cNvPr id="21" name="Text Box 20"/>
            <p:cNvSpPr txBox="1"/>
            <p:nvPr/>
          </p:nvSpPr>
          <p:spPr>
            <a:xfrm>
              <a:off x="13424" y="5746"/>
              <a:ext cx="1391" cy="44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noAutofit/>
            </a:bodyPr>
            <a:lstStyle/>
            <a:p>
              <a:pPr indent="0">
                <a:lnSpc>
                  <a:spcPct val="112000"/>
                </a:lnSpc>
                <a:buNone/>
              </a:pPr>
              <a:r>
                <a:rPr lang="en-US" sz="1000" dirty="0" err="1"/>
                <a:t>2300 m</a:t>
              </a:r>
            </a:p>
          </p:txBody>
        </p:sp>
        <p:sp>
          <p:nvSpPr>
            <p:cNvPr id="22" name="Text Box 21"/>
            <p:cNvSpPr txBox="1"/>
            <p:nvPr/>
          </p:nvSpPr>
          <p:spPr>
            <a:xfrm>
              <a:off x="15263" y="5733"/>
              <a:ext cx="667" cy="50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noAutofit/>
            </a:bodyPr>
            <a:lstStyle/>
            <a:p>
              <a:pPr indent="0">
                <a:lnSpc>
                  <a:spcPct val="112000"/>
                </a:lnSpc>
                <a:buNone/>
              </a:pPr>
              <a:r>
                <a:rPr lang="en-US" sz="1000" dirty="0" err="1"/>
                <a:t>2350 m</a:t>
              </a:r>
            </a:p>
          </p:txBody>
        </p:sp>
        <p:sp>
          <p:nvSpPr>
            <p:cNvPr id="23" name="Text Box 22"/>
            <p:cNvSpPr txBox="1"/>
            <p:nvPr/>
          </p:nvSpPr>
          <p:spPr>
            <a:xfrm>
              <a:off x="16987" y="5733"/>
              <a:ext cx="667" cy="50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noAutofit/>
            </a:bodyPr>
            <a:lstStyle/>
            <a:p>
              <a:pPr indent="0">
                <a:lnSpc>
                  <a:spcPct val="112000"/>
                </a:lnSpc>
                <a:buNone/>
              </a:pPr>
              <a:r>
                <a:rPr lang="en-US" sz="1000" dirty="0" err="1"/>
                <a:t>2400 m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05" y="712470"/>
            <a:ext cx="10956925" cy="402590"/>
          </a:xfrm>
        </p:spPr>
        <p:txBody>
          <a:bodyPr/>
          <a:lstStyle/>
          <a:p>
            <a:r>
              <a:rPr lang="en-US"/>
              <a:t>SASE2 and SCU Undulator Updates and Modifications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915" y="2061845"/>
            <a:ext cx="6003925" cy="4317365"/>
          </a:xfrm>
        </p:spPr>
        <p:txBody>
          <a:bodyPr/>
          <a:lstStyle/>
          <a:p>
            <a:r>
              <a:rPr lang="en-US"/>
              <a:t>prepare space in front of SASE2 undulator for future hardware and optics for beam manipulation</a:t>
            </a:r>
          </a:p>
          <a:p>
            <a:pPr lvl="1"/>
            <a:r>
              <a:rPr lang="en-US"/>
              <a:t>options could be</a:t>
            </a:r>
          </a:p>
          <a:p>
            <a:pPr lvl="2"/>
            <a:r>
              <a:rPr lang="en-US"/>
              <a:t>ASPECT wiggler for atto-second generation</a:t>
            </a:r>
          </a:p>
          <a:p>
            <a:pPr lvl="2"/>
            <a:r>
              <a:rPr lang="en-US"/>
              <a:t>de-chirper</a:t>
            </a:r>
          </a:p>
          <a:p>
            <a:pPr lvl="0"/>
            <a:r>
              <a:rPr lang="en-US"/>
              <a:t>LIMP2025 tasks:</a:t>
            </a:r>
          </a:p>
          <a:p>
            <a:pPr lvl="1"/>
            <a:r>
              <a:rPr lang="en-US"/>
              <a:t>move cells 1 and 2 to end of PMU section</a:t>
            </a:r>
          </a:p>
          <a:p>
            <a:pPr lvl="1"/>
            <a:r>
              <a:rPr lang="en-US"/>
              <a:t>move 2 self-seeding chicanes to restore devision of undulator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612140" y="1130300"/>
            <a:ext cx="10971500" cy="944698"/>
            <a:chOff x="377" y="1781"/>
            <a:chExt cx="18135" cy="2085"/>
          </a:xfrm>
        </p:grpSpPr>
        <p:grpSp>
          <p:nvGrpSpPr>
            <p:cNvPr id="28" name="Group 27"/>
            <p:cNvGrpSpPr/>
            <p:nvPr/>
          </p:nvGrpSpPr>
          <p:grpSpPr>
            <a:xfrm>
              <a:off x="377" y="1781"/>
              <a:ext cx="18135" cy="2085"/>
              <a:chOff x="145655" y="1385789"/>
              <a:chExt cx="11515675" cy="1323953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5655" y="1385789"/>
                <a:ext cx="11515675" cy="1323953"/>
              </a:xfrm>
              <a:prstGeom prst="rect">
                <a:avLst/>
              </a:prstGeom>
            </p:spPr>
          </p:pic>
          <p:sp>
            <p:nvSpPr>
              <p:cNvPr id="30" name="Content Placeholder 2"/>
              <p:cNvSpPr txBox="1"/>
              <p:nvPr/>
            </p:nvSpPr>
            <p:spPr>
              <a:xfrm>
                <a:off x="241630" y="1432065"/>
                <a:ext cx="3007893" cy="315033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Autofit/>
              </a:bodyPr>
              <a:lstStyle>
                <a:lvl1pPr marL="357505" indent="-357505" algn="l" defTabSz="914400" rtl="0" eaLnBrk="1" latinLnBrk="0" hangingPunct="1">
                  <a:lnSpc>
                    <a:spcPct val="114000"/>
                  </a:lnSpc>
                  <a:spcBef>
                    <a:spcPts val="1800"/>
                  </a:spcBef>
                  <a:buClr>
                    <a:schemeClr val="bg2"/>
                  </a:buClr>
                  <a:buFontTx/>
                  <a:buBlip>
                    <a:blip r:embed="rId5"/>
                  </a:buBlip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14375" indent="-357505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buClr>
                    <a:schemeClr val="accent2"/>
                  </a:buClr>
                  <a:buFontTx/>
                  <a:buBlip>
                    <a:blip r:embed="rId6"/>
                  </a:buBlip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82980" indent="-268605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buFont typeface="Arial" panose="020B0604020202020204" pitchFamily="34" charset="0"/>
                  <a:buChar char="►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2050" indent="-173355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48105" indent="-180975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1600" dirty="0"/>
                  <a:t>SASE2 Current Installation </a:t>
                </a:r>
              </a:p>
            </p:txBody>
          </p:sp>
        </p:grpSp>
        <p:cxnSp>
          <p:nvCxnSpPr>
            <p:cNvPr id="31" name="Straight Arrow Connector 30"/>
            <p:cNvCxnSpPr/>
            <p:nvPr/>
          </p:nvCxnSpPr>
          <p:spPr>
            <a:xfrm>
              <a:off x="625" y="3463"/>
              <a:ext cx="13120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9"/>
            <p:cNvSpPr txBox="1"/>
            <p:nvPr/>
          </p:nvSpPr>
          <p:spPr>
            <a:xfrm>
              <a:off x="15576" y="2307"/>
              <a:ext cx="1131" cy="7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800" dirty="0">
                  <a:solidFill>
                    <a:srgbClr val="002060"/>
                  </a:solidFill>
                </a:rPr>
                <a:t>Diagnostic </a:t>
              </a:r>
              <a:r>
                <a:rPr lang="en-GB" sz="800" dirty="0" err="1">
                  <a:solidFill>
                    <a:srgbClr val="002060"/>
                  </a:solidFill>
                </a:rPr>
                <a:t>Dechirper</a:t>
              </a:r>
              <a:endParaRPr lang="en-US" sz="800" dirty="0">
                <a:solidFill>
                  <a:srgbClr val="002060"/>
                </a:solidFill>
              </a:endParaRP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>
              <a:off x="15984" y="3463"/>
              <a:ext cx="31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2"/>
            <p:cNvSpPr txBox="1"/>
            <p:nvPr/>
          </p:nvSpPr>
          <p:spPr>
            <a:xfrm>
              <a:off x="625" y="2238"/>
              <a:ext cx="13120" cy="6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rgbClr val="002060"/>
                  </a:solidFill>
                </a:rPr>
                <a:t>Permanent Magnet Undulator System</a:t>
              </a:r>
              <a:endParaRPr lang="en-US" sz="1400" dirty="0">
                <a:solidFill>
                  <a:srgbClr val="002060"/>
                </a:solidFill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13745" y="2922"/>
              <a:ext cx="0" cy="54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15984" y="2843"/>
              <a:ext cx="0" cy="62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16299" y="2843"/>
              <a:ext cx="0" cy="62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625" y="2840"/>
              <a:ext cx="0" cy="62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612140" y="5161280"/>
            <a:ext cx="10784165" cy="948510"/>
            <a:chOff x="408" y="7882"/>
            <a:chExt cx="18135" cy="2085"/>
          </a:xfrm>
        </p:grpSpPr>
        <p:grpSp>
          <p:nvGrpSpPr>
            <p:cNvPr id="36" name="Group 35"/>
            <p:cNvGrpSpPr/>
            <p:nvPr/>
          </p:nvGrpSpPr>
          <p:grpSpPr>
            <a:xfrm>
              <a:off x="408" y="7882"/>
              <a:ext cx="18135" cy="2085"/>
              <a:chOff x="145654" y="4167199"/>
              <a:chExt cx="11515675" cy="1323953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5654" y="4167199"/>
                <a:ext cx="11515675" cy="1323953"/>
              </a:xfrm>
              <a:prstGeom prst="rect">
                <a:avLst/>
              </a:prstGeom>
            </p:spPr>
          </p:pic>
          <p:sp>
            <p:nvSpPr>
              <p:cNvPr id="39" name="Content Placeholder 2"/>
              <p:cNvSpPr txBox="1"/>
              <p:nvPr/>
            </p:nvSpPr>
            <p:spPr>
              <a:xfrm>
                <a:off x="241940" y="4196448"/>
                <a:ext cx="4036570" cy="314654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Autofit/>
              </a:bodyPr>
              <a:lstStyle>
                <a:lvl1pPr marL="357505" indent="-357505" algn="l" defTabSz="914400" rtl="0" eaLnBrk="1" latinLnBrk="0" hangingPunct="1">
                  <a:lnSpc>
                    <a:spcPct val="114000"/>
                  </a:lnSpc>
                  <a:spcBef>
                    <a:spcPts val="1800"/>
                  </a:spcBef>
                  <a:buClr>
                    <a:schemeClr val="bg2"/>
                  </a:buClr>
                  <a:buFontTx/>
                  <a:buBlip>
                    <a:blip r:embed="rId5"/>
                  </a:buBlip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14375" indent="-357505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buClr>
                    <a:schemeClr val="accent2"/>
                  </a:buClr>
                  <a:buFontTx/>
                  <a:buBlip>
                    <a:blip r:embed="rId6"/>
                  </a:buBlip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82980" indent="-268605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buFont typeface="Arial" panose="020B0604020202020204" pitchFamily="34" charset="0"/>
                  <a:buChar char="►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2050" indent="-173355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48105" indent="-180975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1600" dirty="0"/>
                  <a:t>SASE2 After 2025 Shutdown Installation </a:t>
                </a:r>
              </a:p>
            </p:txBody>
          </p:sp>
        </p:grpSp>
        <p:cxnSp>
          <p:nvCxnSpPr>
            <p:cNvPr id="47" name="Straight Arrow Connector 46"/>
            <p:cNvCxnSpPr/>
            <p:nvPr/>
          </p:nvCxnSpPr>
          <p:spPr>
            <a:xfrm>
              <a:off x="1383" y="9528"/>
              <a:ext cx="13120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1383" y="8368"/>
              <a:ext cx="13120" cy="6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rgbClr val="002060"/>
                  </a:solidFill>
                </a:rPr>
                <a:t>Permanent Magnet Undulator System</a:t>
              </a:r>
              <a:endParaRPr lang="en-US" sz="1400" dirty="0">
                <a:solidFill>
                  <a:srgbClr val="002060"/>
                </a:solidFill>
              </a:endParaRPr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14503" y="8987"/>
              <a:ext cx="0" cy="54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1393" y="8905"/>
              <a:ext cx="0" cy="62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Oval 51"/>
            <p:cNvSpPr/>
            <p:nvPr/>
          </p:nvSpPr>
          <p:spPr>
            <a:xfrm>
              <a:off x="625" y="8800"/>
              <a:ext cx="720" cy="29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txBody>
            <a:bodyPr rtlCol="0" anchor="ctr">
              <a:noAutofit/>
            </a:bodyPr>
            <a:lstStyle/>
            <a:p>
              <a:pPr algn="ctr">
                <a:lnSpc>
                  <a:spcPct val="113000"/>
                </a:lnSpc>
              </a:pPr>
              <a:endParaRPr lang="en-US" sz="1400" dirty="0" err="1"/>
            </a:p>
          </p:txBody>
        </p:sp>
        <p:sp>
          <p:nvSpPr>
            <p:cNvPr id="53" name="Oval 52"/>
            <p:cNvSpPr/>
            <p:nvPr/>
          </p:nvSpPr>
          <p:spPr>
            <a:xfrm>
              <a:off x="13760" y="8780"/>
              <a:ext cx="720" cy="29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txBody>
            <a:bodyPr rtlCol="0" anchor="ctr">
              <a:noAutofit/>
            </a:bodyPr>
            <a:lstStyle/>
            <a:p>
              <a:pPr algn="ctr">
                <a:lnSpc>
                  <a:spcPct val="113000"/>
                </a:lnSpc>
              </a:pPr>
              <a:endParaRPr lang="en-US" sz="1400" dirty="0" err="1"/>
            </a:p>
          </p:txBody>
        </p:sp>
        <p:cxnSp>
          <p:nvCxnSpPr>
            <p:cNvPr id="63" name="Curved Connector 62"/>
            <p:cNvCxnSpPr>
              <a:stCxn id="52" idx="0"/>
              <a:endCxn id="53" idx="0"/>
            </p:cNvCxnSpPr>
            <p:nvPr/>
          </p:nvCxnSpPr>
          <p:spPr>
            <a:xfrm rot="5400000" flipH="1" flipV="1">
              <a:off x="7542" y="2222"/>
              <a:ext cx="20" cy="13135"/>
            </a:xfrm>
            <a:prstGeom prst="curvedConnector3">
              <a:avLst>
                <a:gd name="adj1" fmla="val 1867298"/>
              </a:avLst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17109" y="8373"/>
              <a:ext cx="1131" cy="7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800" dirty="0">
                  <a:solidFill>
                    <a:srgbClr val="002060"/>
                  </a:solidFill>
                </a:rPr>
                <a:t>Diagnostic </a:t>
              </a:r>
              <a:r>
                <a:rPr lang="en-GB" sz="800" dirty="0" err="1">
                  <a:solidFill>
                    <a:srgbClr val="002060"/>
                  </a:solidFill>
                </a:rPr>
                <a:t>Dechirper</a:t>
              </a:r>
              <a:endParaRPr lang="en-US" sz="800" dirty="0">
                <a:solidFill>
                  <a:srgbClr val="002060"/>
                </a:solidFill>
              </a:endParaRPr>
            </a:p>
          </p:txBody>
        </p:sp>
        <p:cxnSp>
          <p:nvCxnSpPr>
            <p:cNvPr id="67" name="Straight Arrow Connector 66"/>
            <p:cNvCxnSpPr/>
            <p:nvPr/>
          </p:nvCxnSpPr>
          <p:spPr>
            <a:xfrm>
              <a:off x="17517" y="9528"/>
              <a:ext cx="31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17517" y="8908"/>
              <a:ext cx="0" cy="62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17832" y="8908"/>
              <a:ext cx="0" cy="62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14503" y="9528"/>
              <a:ext cx="370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14873" y="8987"/>
              <a:ext cx="0" cy="54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/>
            <p:cNvSpPr txBox="1"/>
            <p:nvPr/>
          </p:nvSpPr>
          <p:spPr>
            <a:xfrm>
              <a:off x="14073" y="8468"/>
              <a:ext cx="1131" cy="7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800" dirty="0">
                  <a:solidFill>
                    <a:srgbClr val="002060"/>
                  </a:solidFill>
                </a:rPr>
                <a:t>S-PRESSO</a:t>
              </a:r>
              <a:endParaRPr lang="en-US" sz="800" dirty="0">
                <a:solidFill>
                  <a:srgbClr val="002060"/>
                </a:solidFill>
              </a:endParaRPr>
            </a:p>
          </p:txBody>
        </p:sp>
        <p:cxnSp>
          <p:nvCxnSpPr>
            <p:cNvPr id="77" name="Straight Arrow Connector 76"/>
            <p:cNvCxnSpPr/>
            <p:nvPr/>
          </p:nvCxnSpPr>
          <p:spPr>
            <a:xfrm>
              <a:off x="14875" y="9528"/>
              <a:ext cx="2642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14999" y="9258"/>
              <a:ext cx="2417" cy="4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800" dirty="0">
                  <a:solidFill>
                    <a:srgbClr val="002060"/>
                  </a:solidFill>
                </a:rPr>
                <a:t>Lattice Update for FESTA</a:t>
              </a:r>
              <a:endParaRPr lang="en-US" sz="800" dirty="0">
                <a:solidFill>
                  <a:srgbClr val="002060"/>
                </a:solidFill>
              </a:endParaRPr>
            </a:p>
          </p:txBody>
        </p:sp>
      </p:grpSp>
      <p:sp>
        <p:nvSpPr>
          <p:cNvPr id="19" name="Oval 18"/>
          <p:cNvSpPr/>
          <p:nvPr/>
        </p:nvSpPr>
        <p:spPr>
          <a:xfrm rot="20820000">
            <a:off x="9244965" y="478790"/>
            <a:ext cx="679450" cy="25273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6"/>
                </a:solidFill>
              </a14:hiddenFill>
            </a:ext>
          </a:extLst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US" sz="1400" dirty="0" err="1"/>
          </a:p>
        </p:txBody>
      </p:sp>
      <p:sp>
        <p:nvSpPr>
          <p:cNvPr id="40" name="Text Box 39"/>
          <p:cNvSpPr txBox="1"/>
          <p:nvPr/>
        </p:nvSpPr>
        <p:spPr>
          <a:xfrm>
            <a:off x="10225405" y="957580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69875" indent="-269875">
              <a:lnSpc>
                <a:spcPct val="112000"/>
              </a:lnSpc>
              <a:buBlip>
                <a:blip r:embed="rId5"/>
              </a:buBlip>
            </a:pPr>
            <a:endParaRPr lang="en-US" sz="1400" dirty="0" err="1"/>
          </a:p>
        </p:txBody>
      </p:sp>
      <p:sp>
        <p:nvSpPr>
          <p:cNvPr id="17" name="Text Box 16"/>
          <p:cNvSpPr txBox="1"/>
          <p:nvPr/>
        </p:nvSpPr>
        <p:spPr>
          <a:xfrm>
            <a:off x="10067925" y="3127375"/>
            <a:ext cx="464820" cy="339725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none" rtlCol="0">
            <a:noAutofit/>
          </a:bodyPr>
          <a:lstStyle/>
          <a:p>
            <a:pPr indent="0">
              <a:lnSpc>
                <a:spcPct val="112000"/>
              </a:lnSpc>
              <a:buNone/>
            </a:pPr>
            <a:r>
              <a:rPr lang="en-US" sz="1400" b="1" dirty="0" err="1"/>
              <a:t>now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10067925" y="3884295"/>
            <a:ext cx="969645" cy="339725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none" rtlCol="0">
            <a:noAutofit/>
          </a:bodyPr>
          <a:lstStyle/>
          <a:p>
            <a:pPr indent="0">
              <a:lnSpc>
                <a:spcPct val="112000"/>
              </a:lnSpc>
              <a:buNone/>
            </a:pPr>
            <a:r>
              <a:rPr lang="en-US" sz="1400" b="1" dirty="0" err="1"/>
              <a:t>after 2025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theme/theme1.xml><?xml version="1.0" encoding="utf-8"?>
<a:theme xmlns:a="http://schemas.openxmlformats.org/drawingml/2006/main" name="XFEL_PowerPoint_16x9_v3_RW">
  <a:themeElements>
    <a:clrScheme name="Benutzerdefiniert 59">
      <a:dk1>
        <a:srgbClr val="000000"/>
      </a:dk1>
      <a:lt1>
        <a:sysClr val="window" lastClr="FFFFFF"/>
      </a:lt1>
      <a:dk2>
        <a:srgbClr val="B2B2B2"/>
      </a:dk2>
      <a:lt2>
        <a:srgbClr val="F39200"/>
      </a:lt2>
      <a:accent1>
        <a:srgbClr val="0D1546"/>
      </a:accent1>
      <a:accent2>
        <a:srgbClr val="559DBB"/>
      </a:accent2>
      <a:accent3>
        <a:srgbClr val="81B0C8"/>
      </a:accent3>
      <a:accent4>
        <a:srgbClr val="A4C3D6"/>
      </a:accent4>
      <a:accent5>
        <a:srgbClr val="C5D6E4"/>
      </a:accent5>
      <a:accent6>
        <a:srgbClr val="E3EBF2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</a:spPr>
      <a:bodyPr rtlCol="0" anchor="ctr">
        <a:noAutofit/>
      </a:bodyPr>
      <a:lstStyle>
        <a:defPPr algn="ctr">
          <a:lnSpc>
            <a:spcPct val="113000"/>
          </a:lnSpc>
          <a:defRPr sz="1400" dirty="0" err="1" smtClean="0"/>
        </a:defPPr>
      </a:lst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 marL="269875" indent="-269875">
          <a:lnSpc>
            <a:spcPct val="112000"/>
          </a:lnSpc>
          <a:buBlip>
            <a:blip xmlns:r="http://schemas.openxmlformats.org/officeDocument/2006/relationships" r:embed="rId1"/>
          </a:buBlip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XFEL-DESY_template_new(1).pptx" id="{CF4EBC88-86BB-4181-906E-52480D209311}" vid="{CCBFB964-55EB-46D3-8DBA-8F41E6A144D2}"/>
    </a:ext>
  </a:extLst>
</a:theme>
</file>

<file path=ppt/theme/theme2.xml><?xml version="1.0" encoding="utf-8"?>
<a:theme xmlns:a="http://schemas.openxmlformats.org/drawingml/2006/main" name="3_XFEL_PowerPoint_16x9_v3_RW">
  <a:themeElements>
    <a:clrScheme name="Benutzerdefiniert 59">
      <a:dk1>
        <a:srgbClr val="000000"/>
      </a:dk1>
      <a:lt1>
        <a:sysClr val="window" lastClr="FFFFFF"/>
      </a:lt1>
      <a:dk2>
        <a:srgbClr val="B2B2B2"/>
      </a:dk2>
      <a:lt2>
        <a:srgbClr val="F39200"/>
      </a:lt2>
      <a:accent1>
        <a:srgbClr val="0D1546"/>
      </a:accent1>
      <a:accent2>
        <a:srgbClr val="559DBB"/>
      </a:accent2>
      <a:accent3>
        <a:srgbClr val="81B0C8"/>
      </a:accent3>
      <a:accent4>
        <a:srgbClr val="A4C3D6"/>
      </a:accent4>
      <a:accent5>
        <a:srgbClr val="C5D6E4"/>
      </a:accent5>
      <a:accent6>
        <a:srgbClr val="E3EBF2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</a:spPr>
      <a:bodyPr rtlCol="0" anchor="ctr">
        <a:noAutofit/>
      </a:bodyPr>
      <a:lstStyle>
        <a:defPPr algn="ctr">
          <a:lnSpc>
            <a:spcPct val="113000"/>
          </a:lnSpc>
          <a:defRPr sz="1400" dirty="0" err="1" smtClean="0"/>
        </a:defPPr>
      </a:lst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 marL="269875" indent="-269875">
          <a:lnSpc>
            <a:spcPct val="112000"/>
          </a:lnSpc>
          <a:buBlip>
            <a:blip xmlns:r="http://schemas.openxmlformats.org/officeDocument/2006/relationships" r:embed="rId1"/>
          </a:buBlip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1047</Words>
  <Application>Microsoft Office PowerPoint</Application>
  <PresentationFormat>Widescreen</PresentationFormat>
  <Paragraphs>233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Wingdings</vt:lpstr>
      <vt:lpstr>XFEL_PowerPoint_16x9_v3_RW</vt:lpstr>
      <vt:lpstr>3_XFEL_PowerPoint_16x9_v3_RW</vt:lpstr>
      <vt:lpstr>European XFEL  Mid-Term Accelerator Developments</vt:lpstr>
      <vt:lpstr>PowerPoint Presentation</vt:lpstr>
      <vt:lpstr>PowerPoint Presentation</vt:lpstr>
      <vt:lpstr>European XFEL Facility Roadmap  </vt:lpstr>
      <vt:lpstr>PowerPoint Presentation</vt:lpstr>
      <vt:lpstr>Extending the capabilities of European XFEL – Installations 2017-now</vt:lpstr>
      <vt:lpstr>Extending the capabilities of the European XFEL: Long installation and maintenance period 2025 </vt:lpstr>
      <vt:lpstr>Replace XFEL Gun</vt:lpstr>
      <vt:lpstr>SASE2 and SCU Undulator Updates and Modifications</vt:lpstr>
      <vt:lpstr>Anticipated Final SCU Configuration (pending Council Approval)</vt:lpstr>
      <vt:lpstr>STERN Installations</vt:lpstr>
      <vt:lpstr>SASE1 Modifications and Updates</vt:lpstr>
      <vt:lpstr>SASE3 Section Modifications and Updates</vt:lpstr>
      <vt:lpstr>PowerPoint Presentation</vt:lpstr>
      <vt:lpstr>Next years at the European XFEL accelerator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Extending the capabilities of European XFEL – Installations 2017-now</dc:title>
  <dc:creator>Decking, Winfried</dc:creator>
  <cp:lastModifiedBy>Decking, Winfried</cp:lastModifiedBy>
  <cp:revision>5</cp:revision>
  <dcterms:created xsi:type="dcterms:W3CDTF">2024-03-12T13:58:04Z</dcterms:created>
  <dcterms:modified xsi:type="dcterms:W3CDTF">2024-12-04T19:42:42Z</dcterms:modified>
</cp:coreProperties>
</file>