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4653" r:id="rId3"/>
    <p:sldId id="4659" r:id="rId4"/>
    <p:sldId id="4660" r:id="rId5"/>
    <p:sldId id="4661" r:id="rId6"/>
    <p:sldId id="4663" r:id="rId7"/>
    <p:sldId id="4662" r:id="rId8"/>
    <p:sldId id="4664" r:id="rId9"/>
    <p:sldId id="4665" r:id="rId10"/>
    <p:sldId id="466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112"/>
    <a:srgbClr val="FFC440"/>
    <a:srgbClr val="83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86" autoAdjust="0"/>
    <p:restoredTop sz="85581" autoAdjust="0"/>
  </p:normalViewPr>
  <p:slideViewPr>
    <p:cSldViewPr snapToGrid="0" showGuides="1">
      <p:cViewPr varScale="1">
        <p:scale>
          <a:sx n="124" d="100"/>
          <a:sy n="124" d="100"/>
        </p:scale>
        <p:origin x="23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05.12.24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05.12.24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43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6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922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630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B39C8-6D5D-40E8-8D83-C1E41A39F5E0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528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7" r="10105"/>
          <a:stretch/>
        </p:blipFill>
        <p:spPr bwMode="auto">
          <a:xfrm>
            <a:off x="9897762" y="2218450"/>
            <a:ext cx="2038865" cy="7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194" y="3410043"/>
            <a:ext cx="1224000" cy="12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837" y="926731"/>
            <a:ext cx="145271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888141-1D0C-4F40-BA72-B413593C968F}"/>
              </a:ext>
            </a:extLst>
          </p:cNvPr>
          <p:cNvSpPr txBox="1"/>
          <p:nvPr userDrawn="1"/>
        </p:nvSpPr>
        <p:spPr>
          <a:xfrm>
            <a:off x="1602089" y="4383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US" sz="140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24F424-F49B-F04A-ABCB-C7BEFFDA6DAB}"/>
              </a:ext>
            </a:extLst>
          </p:cNvPr>
          <p:cNvSpPr txBox="1"/>
          <p:nvPr userDrawn="1"/>
        </p:nvSpPr>
        <p:spPr>
          <a:xfrm>
            <a:off x="1485041" y="4400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US" sz="1400" dirty="0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4B194-0DA7-624F-9967-9B0A22AFA085}"/>
              </a:ext>
            </a:extLst>
          </p:cNvPr>
          <p:cNvSpPr txBox="1"/>
          <p:nvPr userDrawn="1"/>
        </p:nvSpPr>
        <p:spPr>
          <a:xfrm>
            <a:off x="859398" y="43313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1235677"/>
            <a:ext cx="10944224" cy="4677762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1158790"/>
            <a:ext cx="10944224" cy="48864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065951" y="381001"/>
            <a:ext cx="514351" cy="1497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000" noProof="0" smtClean="0"/>
              <a:pPr algn="r"/>
              <a:t>‹#›</a:t>
            </a:fld>
            <a:endParaRPr lang="en-US" sz="1600" noProof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8" y="6452060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/>
              <a:t>Possible Extension: SASE4/5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101693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1000" dirty="0"/>
              <a:t>Marc Guetg, et al. 05.12.24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558" y="6242284"/>
            <a:ext cx="54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em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doi.org/10.48550/arXiv.2408.0385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683270"/>
            <a:ext cx="8039624" cy="1462404"/>
          </a:xfrm>
        </p:spPr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Possible Extension: SASE4/5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3195740"/>
            <a:ext cx="9057321" cy="28415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Marc Guetg for the SASE4/5 team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08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4FFB-6F2C-ABBA-DB1C-AA5E4AB8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48D31-F097-CA73-DF73-DAE74F1FD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SASE 4/5 are a possible mid-term upgrade for </a:t>
            </a:r>
            <a:r>
              <a:rPr lang="en-US" dirty="0" err="1"/>
              <a:t>EuXFEL</a:t>
            </a:r>
            <a:endParaRPr lang="en-US" dirty="0"/>
          </a:p>
          <a:p>
            <a:pPr lvl="1"/>
            <a:r>
              <a:rPr lang="en-US" dirty="0"/>
              <a:t>Would increase the wavelength reach</a:t>
            </a:r>
          </a:p>
          <a:p>
            <a:pPr lvl="1"/>
            <a:r>
              <a:rPr lang="en-US" dirty="0"/>
              <a:t>Decrease operational complexity</a:t>
            </a:r>
          </a:p>
          <a:p>
            <a:pPr lvl="1"/>
            <a:r>
              <a:rPr lang="en-US" dirty="0"/>
              <a:t>Stretch the operational envelope of the facility</a:t>
            </a:r>
          </a:p>
          <a:p>
            <a:r>
              <a:rPr lang="en-US" dirty="0"/>
              <a:t>Possible operation modes</a:t>
            </a:r>
          </a:p>
          <a:p>
            <a:pPr lvl="1"/>
            <a:r>
              <a:rPr lang="en-US" dirty="0"/>
              <a:t>SASE</a:t>
            </a:r>
          </a:p>
          <a:p>
            <a:pPr lvl="1"/>
            <a:r>
              <a:rPr lang="en-US" dirty="0"/>
              <a:t>Short-Pulses</a:t>
            </a:r>
          </a:p>
          <a:p>
            <a:pPr lvl="1"/>
            <a:r>
              <a:rPr lang="en-US" dirty="0"/>
              <a:t>Coherence control</a:t>
            </a:r>
          </a:p>
          <a:p>
            <a:pPr lvl="1"/>
            <a:r>
              <a:rPr lang="en-US" dirty="0"/>
              <a:t>Twin-Pulses</a:t>
            </a:r>
          </a:p>
        </p:txBody>
      </p:sp>
    </p:spTree>
    <p:extLst>
      <p:ext uri="{BB962C8B-B14F-4D97-AF65-F5344CB8AC3E}">
        <p14:creationId xmlns:p14="http://schemas.microsoft.com/office/powerpoint/2010/main" val="229125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B76B294-B8C2-DFF3-EF68-0EB91370A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692" y="820351"/>
            <a:ext cx="5699507" cy="2803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4BB848-2A12-364F-8A8F-A303E413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610632"/>
            <a:ext cx="10956924" cy="387519"/>
          </a:xfrm>
        </p:spPr>
        <p:txBody>
          <a:bodyPr/>
          <a:lstStyle/>
          <a:p>
            <a:r>
              <a:rPr lang="en-US" dirty="0" err="1"/>
              <a:t>EuXFEL</a:t>
            </a:r>
            <a:r>
              <a:rPr lang="en-US" dirty="0"/>
              <a:t> – Possible Extension of Photon Beamlines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7EC0C-72BA-C141-82CD-A4E691C8F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Possible mid-term upgrade: SASE 4 &amp; SASE 5</a:t>
            </a:r>
          </a:p>
          <a:p>
            <a:pPr lvl="1"/>
            <a:r>
              <a:rPr lang="en-US" sz="1800" dirty="0"/>
              <a:t>About 100 m per undulator line</a:t>
            </a:r>
          </a:p>
          <a:p>
            <a:pPr lvl="1"/>
            <a:r>
              <a:rPr lang="en-US" sz="1800" dirty="0"/>
              <a:t>Reserved space for experimental hutches exists</a:t>
            </a:r>
          </a:p>
          <a:p>
            <a:pPr lvl="1"/>
            <a:r>
              <a:rPr lang="en-US" sz="1800" dirty="0"/>
              <a:t>Allows for continuous photon energy coverage</a:t>
            </a:r>
          </a:p>
          <a:p>
            <a:r>
              <a:rPr lang="en-US" sz="1800" dirty="0"/>
              <a:t>Possible long-term upgrade: Second Fan</a:t>
            </a:r>
          </a:p>
          <a:p>
            <a:pPr lvl="1"/>
            <a:r>
              <a:rPr lang="en-US" sz="1800" dirty="0"/>
              <a:t>Potentially doubles the reach of the facility</a:t>
            </a:r>
          </a:p>
          <a:p>
            <a:pPr lvl="1"/>
            <a:r>
              <a:rPr lang="en-US" sz="1800" dirty="0"/>
              <a:t>Requires major civil engineering</a:t>
            </a:r>
          </a:p>
          <a:p>
            <a:pPr lvl="2"/>
            <a:endParaRPr lang="en-US" sz="1800" dirty="0"/>
          </a:p>
          <a:p>
            <a:pPr lvl="2"/>
            <a:endParaRPr lang="en-US" sz="1800" dirty="0"/>
          </a:p>
          <a:p>
            <a:pPr marL="357187" lvl="1" indent="0"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08909-63F7-C29D-1B92-CD8057ED1D67}"/>
              </a:ext>
            </a:extLst>
          </p:cNvPr>
          <p:cNvSpPr txBox="1"/>
          <p:nvPr/>
        </p:nvSpPr>
        <p:spPr>
          <a:xfrm>
            <a:off x="3254188" y="-122368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4"/>
              </a:buBlip>
            </a:pPr>
            <a:endParaRPr lang="en-US" sz="14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5767BC-FA26-82B9-CB6A-EB7BE07E2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794109"/>
            <a:ext cx="6950899" cy="2973959"/>
          </a:xfrm>
          <a:prstGeom prst="rect">
            <a:avLst/>
          </a:prstGeom>
        </p:spPr>
      </p:pic>
      <p:pic>
        <p:nvPicPr>
          <p:cNvPr id="11" name="Picture 76">
            <a:extLst>
              <a:ext uri="{FF2B5EF4-FFF2-40B4-BE49-F238E27FC236}">
                <a16:creationId xmlns:a16="http://schemas.microsoft.com/office/drawing/2014/main" id="{C409960A-79FB-558B-0552-52A144B881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23" t="21620" r="17712" b="24943"/>
          <a:stretch/>
        </p:blipFill>
        <p:spPr>
          <a:xfrm>
            <a:off x="352038" y="4485503"/>
            <a:ext cx="4689416" cy="185935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6718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A9F7-48A6-F7BF-22A0-BD1AAABF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SASE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4F072-03E6-232C-18AF-21E64F8DA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158790"/>
            <a:ext cx="5687534" cy="4886410"/>
          </a:xfrm>
        </p:spPr>
        <p:txBody>
          <a:bodyPr/>
          <a:lstStyle/>
          <a:p>
            <a:r>
              <a:rPr lang="en-US" dirty="0"/>
              <a:t>Surrounding shaft buildings limit the available space </a:t>
            </a:r>
          </a:p>
          <a:p>
            <a:r>
              <a:rPr lang="en-US" dirty="0"/>
              <a:t>Could serve x-rays 10+ keV</a:t>
            </a:r>
          </a:p>
          <a:p>
            <a:r>
              <a:rPr lang="en-US" dirty="0"/>
              <a:t>Deteriorating effects from SASE2 and T3 arc are acceptable</a:t>
            </a:r>
          </a:p>
          <a:p>
            <a:pPr lvl="1"/>
            <a:r>
              <a:rPr lang="en-US" dirty="0"/>
              <a:t>Will become problematic for higher photon energies</a:t>
            </a:r>
          </a:p>
          <a:p>
            <a:r>
              <a:rPr lang="en-US" dirty="0"/>
              <a:t>Severely limited for “two-color options”</a:t>
            </a:r>
          </a:p>
          <a:p>
            <a:pPr lvl="1"/>
            <a:r>
              <a:rPr lang="en-US" dirty="0"/>
              <a:t>HXRSS</a:t>
            </a:r>
          </a:p>
          <a:p>
            <a:pPr lvl="1"/>
            <a:r>
              <a:rPr lang="en-US" dirty="0"/>
              <a:t>Multi-stage</a:t>
            </a:r>
          </a:p>
          <a:p>
            <a:pPr lvl="1"/>
            <a:r>
              <a:rPr lang="en-US" dirty="0"/>
              <a:t>Two-color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25880C-A827-5E3E-C4EB-BAAD7E472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4" y="3298344"/>
            <a:ext cx="2499333" cy="35596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EA7572-451C-9178-6281-654214A99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76" y="610632"/>
            <a:ext cx="4996452" cy="268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02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9BFE8-7880-1EC4-FF27-A41506203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SASE 4 – Cavity Based FEL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FD53D-0028-3C3B-8CFD-79292B543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158790"/>
            <a:ext cx="6276974" cy="4886410"/>
          </a:xfrm>
        </p:spPr>
        <p:txBody>
          <a:bodyPr/>
          <a:lstStyle/>
          <a:p>
            <a:r>
              <a:rPr lang="en-US" dirty="0"/>
              <a:t>Available space likely sufficient</a:t>
            </a:r>
          </a:p>
          <a:p>
            <a:r>
              <a:rPr lang="en-US" dirty="0"/>
              <a:t>Would offer a potentially unique source</a:t>
            </a:r>
          </a:p>
          <a:p>
            <a:pPr lvl="1"/>
            <a:r>
              <a:rPr lang="en-US" dirty="0"/>
              <a:t>~10x brightness compared to HXRSS</a:t>
            </a:r>
          </a:p>
          <a:p>
            <a:r>
              <a:rPr lang="en-US" dirty="0"/>
              <a:t>Demonstrator (7 keV) is currently being commissioned in SASE1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FC51C5-238F-749F-DFCE-FCF116EAE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338" y="3925498"/>
            <a:ext cx="7772400" cy="23909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82825-BED8-26F1-D42B-C0A62A94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6489" y="998151"/>
            <a:ext cx="5000624" cy="25003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01CB6C-80C2-152B-8FF5-DFB82140DB2F}"/>
              </a:ext>
            </a:extLst>
          </p:cNvPr>
          <p:cNvSpPr txBox="1"/>
          <p:nvPr/>
        </p:nvSpPr>
        <p:spPr>
          <a:xfrm>
            <a:off x="3914775" y="3600446"/>
            <a:ext cx="5743575" cy="3250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Simulation Results for several round trips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755A80-B531-9A46-E4BA-C58FB6160558}"/>
              </a:ext>
            </a:extLst>
          </p:cNvPr>
          <p:cNvSpPr txBox="1"/>
          <p:nvPr/>
        </p:nvSpPr>
        <p:spPr>
          <a:xfrm>
            <a:off x="3100389" y="6375063"/>
            <a:ext cx="8639174" cy="9154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/>
              <a:t>Curtesy of Patrick </a:t>
            </a:r>
            <a:r>
              <a:rPr lang="en-US" sz="900" dirty="0" err="1"/>
              <a:t>Rauer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6405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98C0A-23D0-7293-E0E2-92B128AC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SASE 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78CF0-2489-435C-B7E4-FDE0B62B0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158790"/>
            <a:ext cx="6105524" cy="4886410"/>
          </a:xfrm>
        </p:spPr>
        <p:txBody>
          <a:bodyPr/>
          <a:lstStyle/>
          <a:p>
            <a:r>
              <a:rPr lang="en-US" dirty="0"/>
              <a:t>Surrounding shaft building and the beam dump limited the available space</a:t>
            </a:r>
          </a:p>
          <a:p>
            <a:r>
              <a:rPr lang="en-US" dirty="0"/>
              <a:t>Could serve the very soft x-ray regime</a:t>
            </a:r>
          </a:p>
          <a:p>
            <a:r>
              <a:rPr lang="en-US" dirty="0"/>
              <a:t>Deteriorating effects from previous beamlines are acceptable at low photon energies</a:t>
            </a:r>
          </a:p>
          <a:p>
            <a:r>
              <a:rPr lang="en-US" dirty="0"/>
              <a:t>Very K values might require method to reduce background from SASE2 &amp; SASE4</a:t>
            </a:r>
          </a:p>
          <a:p>
            <a:r>
              <a:rPr lang="en-US" dirty="0"/>
              <a:t>Two-color options might be possible</a:t>
            </a:r>
          </a:p>
          <a:p>
            <a:r>
              <a:rPr lang="en-US" dirty="0"/>
              <a:t>Gain length might improve with helical undulators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2DB78-A12A-EAE0-A33D-07025E834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13" y="610632"/>
            <a:ext cx="5013776" cy="26401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0E1565-E086-D7D4-1C0B-E8E7230A4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6" y="3260861"/>
            <a:ext cx="2331985" cy="348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29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0415-7F31-7232-6D1B-090BF2668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SASE5 – Coherence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148B-6741-2283-FF2E-DED7C492F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SXRSS at SASE5 could in principle work for higher photon energies</a:t>
            </a:r>
          </a:p>
          <a:p>
            <a:pPr lvl="1"/>
            <a:r>
              <a:rPr lang="en-US" dirty="0"/>
              <a:t>Further studies are required</a:t>
            </a:r>
          </a:p>
          <a:p>
            <a:r>
              <a:rPr lang="en-US" dirty="0"/>
              <a:t>HGHG could potentially be feasible for SASE5, thereby allowing external seeding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EEHG is likely not feasible due to quantum diffusion effects</a:t>
            </a:r>
          </a:p>
        </p:txBody>
      </p:sp>
      <p:pic>
        <p:nvPicPr>
          <p:cNvPr id="4" name="image15.png">
            <a:extLst>
              <a:ext uri="{FF2B5EF4-FFF2-40B4-BE49-F238E27FC236}">
                <a16:creationId xmlns:a16="http://schemas.microsoft.com/office/drawing/2014/main" id="{568E7E5D-AA01-8C8A-BFEE-7152BEBBAF44}"/>
              </a:ext>
            </a:extLst>
          </p:cNvPr>
          <p:cNvPicPr/>
          <p:nvPr/>
        </p:nvPicPr>
        <p:blipFill>
          <a:blip r:embed="rId2"/>
          <a:srcRect r="43395"/>
          <a:stretch>
            <a:fillRect/>
          </a:stretch>
        </p:blipFill>
        <p:spPr>
          <a:xfrm>
            <a:off x="2941678" y="2433767"/>
            <a:ext cx="5535429" cy="1457591"/>
          </a:xfrm>
          <a:prstGeom prst="rect">
            <a:avLst/>
          </a:prstGeom>
          <a:ln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4A6E58-4207-503B-9B75-FCC16751C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482" y="4216385"/>
            <a:ext cx="5626625" cy="189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45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1D7F2-66F0-5842-1301-0A1F82999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Attosecond Pulse Generation with Self-chirping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F92E7-3947-1DAE-BBCE-377CA1E4B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Positive R</a:t>
            </a:r>
            <a:r>
              <a:rPr lang="en-US" baseline="-25000" dirty="0"/>
              <a:t>56</a:t>
            </a:r>
            <a:r>
              <a:rPr lang="en-US" dirty="0"/>
              <a:t> from the T3 and T5 chicane together with non-linear compression can produce extremely short pulses</a:t>
            </a:r>
          </a:p>
          <a:p>
            <a:r>
              <a:rPr lang="en-US" dirty="0"/>
              <a:t>Already utilized </a:t>
            </a:r>
            <a:r>
              <a:rPr lang="en-US"/>
              <a:t>in SASE2 </a:t>
            </a:r>
            <a:r>
              <a:rPr lang="en-US" dirty="0"/>
              <a:t>&amp; SASE3</a:t>
            </a:r>
          </a:p>
          <a:p>
            <a:pPr lvl="1"/>
            <a:r>
              <a:rPr lang="en-US" dirty="0"/>
              <a:t>Could also work for SASE4 &amp; SASE5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BE081-4FAE-CFD7-B9EC-0140D6E0E0F5}"/>
              </a:ext>
            </a:extLst>
          </p:cNvPr>
          <p:cNvSpPr txBox="1"/>
          <p:nvPr/>
        </p:nvSpPr>
        <p:spPr>
          <a:xfrm>
            <a:off x="3100389" y="6375063"/>
            <a:ext cx="8639174" cy="9154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900" dirty="0" err="1"/>
              <a:t>J.Yan</a:t>
            </a:r>
            <a:r>
              <a:rPr lang="en-US" sz="900" dirty="0"/>
              <a:t> et al, Terawatt-attosecond hard X-ray free-electron laser at high repetition rate, https://</a:t>
            </a:r>
            <a:r>
              <a:rPr lang="en-US" sz="900" dirty="0" err="1"/>
              <a:t>www.nature.com</a:t>
            </a:r>
            <a:r>
              <a:rPr lang="en-US" sz="900" dirty="0"/>
              <a:t>/articles/s41566-024-01566-0</a:t>
            </a:r>
          </a:p>
          <a:p>
            <a:pPr>
              <a:lnSpc>
                <a:spcPct val="112000"/>
              </a:lnSpc>
            </a:pPr>
            <a:endParaRPr lang="en-US" sz="1400" dirty="0"/>
          </a:p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US" sz="1400" dirty="0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9CD55BA6-F810-E988-DA03-33F3CA497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67" y="3062354"/>
            <a:ext cx="6991288" cy="291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879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04987-DFA9-425B-2E34-7D2C3220E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Attosecond Pulse Generation with Self-chirping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54E666-6541-1BDD-045C-28102099B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 utilized for several user soft x-ray deliveries and one hard x-ray</a:t>
            </a:r>
          </a:p>
          <a:p>
            <a:pPr lvl="1"/>
            <a:r>
              <a:rPr lang="en-US" dirty="0"/>
              <a:t>Two-color atto-seconds (soft)</a:t>
            </a:r>
          </a:p>
          <a:p>
            <a:pPr lvl="1"/>
            <a:r>
              <a:rPr lang="en-US" dirty="0"/>
              <a:t>Polarization control (soft)</a:t>
            </a:r>
          </a:p>
          <a:p>
            <a:r>
              <a:rPr lang="en-US" dirty="0"/>
              <a:t>Sub fs-pulses have been confirmed for both cases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3CD35D-28D8-AE2D-41C8-470583635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86" y="2846632"/>
            <a:ext cx="5763630" cy="32755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166CD6-739F-6BA4-C8D0-7E2850A805F6}"/>
              </a:ext>
            </a:extLst>
          </p:cNvPr>
          <p:cNvSpPr txBox="1"/>
          <p:nvPr/>
        </p:nvSpPr>
        <p:spPr>
          <a:xfrm>
            <a:off x="3095406" y="6398964"/>
            <a:ext cx="7684888" cy="234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900" dirty="0"/>
              <a:t>L. Funke et al, Capturing Nonlinear Electron Dynamics with Fully characterized Attosecond X-ray Pulses, </a:t>
            </a:r>
            <a:r>
              <a:rPr lang="en-US" sz="900" dirty="0">
                <a:hlinkClick r:id="rId4"/>
              </a:rPr>
              <a:t>https://doi.org/10.48550/arXiv.2408.03858</a:t>
            </a:r>
            <a:endParaRPr lang="en-US" sz="9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52273-5C4E-4780-ADAE-57BC706B2EEF}"/>
              </a:ext>
            </a:extLst>
          </p:cNvPr>
          <p:cNvSpPr txBox="1"/>
          <p:nvPr/>
        </p:nvSpPr>
        <p:spPr>
          <a:xfrm>
            <a:off x="7648649" y="2617445"/>
            <a:ext cx="2943225" cy="3307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US" sz="1400" dirty="0"/>
              <a:t>Angular Streaking Result for 1 keV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053F4017-B95A-8EEE-3930-21FCD21C6DF6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338211" y="2890412"/>
            <a:ext cx="2186690" cy="3376169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92834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0342-DB62-0DD5-16E7-62A7DB4C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Twin Pulses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FE7BF-EC2E-CC8B-3D0E-1B45F718D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Twin Pulses offer an opportunity for two-color operation at larger delays</a:t>
            </a:r>
          </a:p>
          <a:p>
            <a:pPr lvl="1"/>
            <a:r>
              <a:rPr lang="en-US" dirty="0"/>
              <a:t>Multiples of 770 </a:t>
            </a:r>
            <a:r>
              <a:rPr lang="en-US" dirty="0" err="1"/>
              <a:t>ps</a:t>
            </a:r>
            <a:endParaRPr lang="en-US" dirty="0"/>
          </a:p>
          <a:p>
            <a:pPr lvl="1"/>
            <a:r>
              <a:rPr lang="en-US" dirty="0"/>
              <a:t>Smaller delays (fs level) are tough to achieve</a:t>
            </a:r>
          </a:p>
          <a:p>
            <a:r>
              <a:rPr lang="en-US" dirty="0"/>
              <a:t>Initial experiment at SASE2 produced 2x1.5 </a:t>
            </a:r>
            <a:r>
              <a:rPr lang="en-US" dirty="0" err="1"/>
              <a:t>mJ</a:t>
            </a:r>
            <a:r>
              <a:rPr lang="en-US" dirty="0"/>
              <a:t> @ 9keV with 770 </a:t>
            </a:r>
            <a:r>
              <a:rPr lang="en-US" dirty="0" err="1"/>
              <a:t>ps</a:t>
            </a:r>
            <a:r>
              <a:rPr lang="en-US" dirty="0"/>
              <a:t> separation</a:t>
            </a:r>
          </a:p>
          <a:p>
            <a:r>
              <a:rPr lang="en-US" dirty="0" err="1"/>
              <a:t>ErUM</a:t>
            </a:r>
            <a:r>
              <a:rPr lang="en-US" dirty="0"/>
              <a:t> Proposal with Uni Siegen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31B7F8-586E-B0EA-1FCE-D3E863E94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398" y="3429000"/>
            <a:ext cx="3457228" cy="304859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463F55D-E2D0-3197-0FE1-12921B10D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34" y="3358812"/>
            <a:ext cx="4033544" cy="33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88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template-european-xfel-DESY-new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template-european-xfel-DESY-new</Template>
  <TotalTime>41536</TotalTime>
  <Words>456</Words>
  <Application>Microsoft Macintosh PowerPoint</Application>
  <PresentationFormat>Widescreen</PresentationFormat>
  <Paragraphs>74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Arial</vt:lpstr>
      <vt:lpstr>template-european-xfel-DESY-new</vt:lpstr>
      <vt:lpstr>Possible Extension: SASE4/5</vt:lpstr>
      <vt:lpstr>EuXFEL – Possible Extension of Photon Beamlines</vt:lpstr>
      <vt:lpstr>SASE 4</vt:lpstr>
      <vt:lpstr>SASE 4 – Cavity Based FEL</vt:lpstr>
      <vt:lpstr>SASE 5</vt:lpstr>
      <vt:lpstr>SASE5 – Coherence Control</vt:lpstr>
      <vt:lpstr>Attosecond Pulse Generation with Self-chirping</vt:lpstr>
      <vt:lpstr>Attosecond Pulse Generation with Self-chirping</vt:lpstr>
      <vt:lpstr>Twin Pulses</vt:lpstr>
      <vt:lpstr>Summary</vt:lpstr>
    </vt:vector>
  </TitlesOfParts>
  <Manager/>
  <Company>DESY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guetg</dc:creator>
  <cp:keywords/>
  <dc:description/>
  <cp:lastModifiedBy>Microsoft Office User</cp:lastModifiedBy>
  <cp:revision>539</cp:revision>
  <cp:lastPrinted>2020-09-05T20:21:27Z</cp:lastPrinted>
  <dcterms:created xsi:type="dcterms:W3CDTF">2019-08-20T09:13:12Z</dcterms:created>
  <dcterms:modified xsi:type="dcterms:W3CDTF">2024-12-05T15:27:40Z</dcterms:modified>
  <cp:category/>
</cp:coreProperties>
</file>