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0" r:id="rId3"/>
    <p:sldMasterId id="2147483674" r:id="rId4"/>
    <p:sldMasterId id="2147483676" r:id="rId5"/>
    <p:sldMasterId id="2147483758" r:id="rId6"/>
    <p:sldMasterId id="2147483764" r:id="rId7"/>
  </p:sldMasterIdLst>
  <p:notesMasterIdLst>
    <p:notesMasterId r:id="rId39"/>
  </p:notesMasterIdLst>
  <p:sldIdLst>
    <p:sldId id="256" r:id="rId8"/>
    <p:sldId id="257" r:id="rId9"/>
    <p:sldId id="259" r:id="rId10"/>
    <p:sldId id="260" r:id="rId11"/>
    <p:sldId id="261" r:id="rId12"/>
    <p:sldId id="262" r:id="rId13"/>
    <p:sldId id="4444" r:id="rId14"/>
    <p:sldId id="263" r:id="rId15"/>
    <p:sldId id="446" r:id="rId16"/>
    <p:sldId id="447" r:id="rId17"/>
    <p:sldId id="264" r:id="rId18"/>
    <p:sldId id="4443" r:id="rId19"/>
    <p:sldId id="4442" r:id="rId20"/>
    <p:sldId id="4445" r:id="rId21"/>
    <p:sldId id="265" r:id="rId22"/>
    <p:sldId id="4446" r:id="rId23"/>
    <p:sldId id="283" r:id="rId24"/>
    <p:sldId id="284" r:id="rId25"/>
    <p:sldId id="441" r:id="rId26"/>
    <p:sldId id="448" r:id="rId27"/>
    <p:sldId id="4426" r:id="rId28"/>
    <p:sldId id="4427" r:id="rId29"/>
    <p:sldId id="267" r:id="rId30"/>
    <p:sldId id="268" r:id="rId31"/>
    <p:sldId id="574" r:id="rId32"/>
    <p:sldId id="4433" r:id="rId33"/>
    <p:sldId id="4434" r:id="rId34"/>
    <p:sldId id="270" r:id="rId35"/>
    <p:sldId id="271" r:id="rId36"/>
    <p:sldId id="4435" r:id="rId37"/>
    <p:sldId id="274" r:id="rId3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9"/>
    <p:restoredTop sz="94368"/>
  </p:normalViewPr>
  <p:slideViewPr>
    <p:cSldViewPr snapToGrid="0">
      <p:cViewPr>
        <p:scale>
          <a:sx n="210" d="100"/>
          <a:sy n="210" d="100"/>
        </p:scale>
        <p:origin x="144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41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416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417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418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950A7322-4A38-4BDA-9389-6F41CC3BA8C7}" type="slidenum">
              <a:rPr lang="en-GB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4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6BCEEFB-ED70-4226-8A89-56F460227FA8}" type="slidenum">
              <a:rPr lang="de-DE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Consider minimum requirements</a:t>
            </a:r>
          </a:p>
          <a:p>
            <a:r>
              <a:rPr lang="en-GB" dirty="0"/>
              <a:t>Experience from LCLS-II and LCLS-II(HE)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362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AAF4-B8EE-B0E2-825A-F1D4DE9D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3E1DB-4112-B9AC-E83C-76B0DD2A0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9A62F-90A8-BD7F-F050-89E01AE26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Consider minimum requirements</a:t>
            </a:r>
          </a:p>
          <a:p>
            <a:r>
              <a:rPr lang="en-GB" dirty="0"/>
              <a:t>Experience from LCLS-II and LCLS-II(HE)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6159A-1295-BB10-F0B6-DA3A48885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94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7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F172E14-C190-457F-A4F2-D90748838871}" type="slidenum">
              <a:rPr lang="de-DE" sz="1200" b="0" strike="noStrike" spc="-1">
                <a:solidFill>
                  <a:srgbClr val="000000"/>
                </a:solidFill>
                <a:latin typeface="Arial"/>
                <a:ea typeface="+mn-ea"/>
              </a:rPr>
              <a:t>4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950BF4F8-8CD4-49F9-B398-9E6D5BFDD71B}" type="slidenum">
              <a:rPr lang="de-DE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3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5DC6D0AA-A5FD-45AF-B5F7-B916FD5B92F1}" type="slidenum">
              <a:rPr lang="de-DE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Is it confusing that the animated gif shows longer pulses without reducing the gradient…. 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6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BCD6F3D-B91A-4FEE-8C6B-B705D72D900F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11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6D65B-34B0-F439-D942-6AED96E6E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>
            <a:extLst>
              <a:ext uri="{FF2B5EF4-FFF2-40B4-BE49-F238E27FC236}">
                <a16:creationId xmlns:a16="http://schemas.microsoft.com/office/drawing/2014/main" id="{760EE22A-BDF1-E0A4-67B1-250DC6830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75" name="PlaceHolder 2">
            <a:extLst>
              <a:ext uri="{FF2B5EF4-FFF2-40B4-BE49-F238E27FC236}">
                <a16:creationId xmlns:a16="http://schemas.microsoft.com/office/drawing/2014/main" id="{A5C0E4B5-412B-71C0-CB55-AE4BBE47722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Is it confusing that the animated gif shows longer pulses without reducing the gradient…. 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6" name="PlaceHolder 3">
            <a:extLst>
              <a:ext uri="{FF2B5EF4-FFF2-40B4-BE49-F238E27FC236}">
                <a16:creationId xmlns:a16="http://schemas.microsoft.com/office/drawing/2014/main" id="{93D79B1B-EE7B-BB74-C575-D2F4AE37092B}"/>
              </a:ext>
            </a:extLst>
          </p:cNvPr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BCD6F3D-B91A-4FEE-8C6B-B705D72D900F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12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88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06FCB-AC10-736F-8853-52B7AA75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>
            <a:extLst>
              <a:ext uri="{FF2B5EF4-FFF2-40B4-BE49-F238E27FC236}">
                <a16:creationId xmlns:a16="http://schemas.microsoft.com/office/drawing/2014/main" id="{75DFD93C-7691-44DD-BE2F-DC7FDFF08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75" name="PlaceHolder 2">
            <a:extLst>
              <a:ext uri="{FF2B5EF4-FFF2-40B4-BE49-F238E27FC236}">
                <a16:creationId xmlns:a16="http://schemas.microsoft.com/office/drawing/2014/main" id="{925D144D-7EC3-4223-EFCA-A84F5ACA32D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Is it confusing that the animated gif shows longer pulses without reducing the gradient…. 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6" name="PlaceHolder 3">
            <a:extLst>
              <a:ext uri="{FF2B5EF4-FFF2-40B4-BE49-F238E27FC236}">
                <a16:creationId xmlns:a16="http://schemas.microsoft.com/office/drawing/2014/main" id="{FC4DC5F3-F5CD-2CFB-741D-C0BD0B8E787C}"/>
              </a:ext>
            </a:extLst>
          </p:cNvPr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BCD6F3D-B91A-4FEE-8C6B-B705D72D900F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13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41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2A49-947B-D5F2-C9F8-DDA3365DC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>
            <a:extLst>
              <a:ext uri="{FF2B5EF4-FFF2-40B4-BE49-F238E27FC236}">
                <a16:creationId xmlns:a16="http://schemas.microsoft.com/office/drawing/2014/main" id="{CA8C7428-C1AE-1715-1BF6-BCB38BC0B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75" name="PlaceHolder 2">
            <a:extLst>
              <a:ext uri="{FF2B5EF4-FFF2-40B4-BE49-F238E27FC236}">
                <a16:creationId xmlns:a16="http://schemas.microsoft.com/office/drawing/2014/main" id="{5BB8E428-2E0F-9A12-3C09-8C8D0871D68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Is it confusing that the animated gif shows longer pulses without reducing the gradient…. 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6" name="PlaceHolder 3">
            <a:extLst>
              <a:ext uri="{FF2B5EF4-FFF2-40B4-BE49-F238E27FC236}">
                <a16:creationId xmlns:a16="http://schemas.microsoft.com/office/drawing/2014/main" id="{023F47E7-1FFD-6C0A-76D1-E87B3C55B900}"/>
              </a:ext>
            </a:extLst>
          </p:cNvPr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BCD6F3D-B91A-4FEE-8C6B-B705D72D900F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14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75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pPr indent="0" algn="r">
              <a:buNone/>
            </a:pPr>
            <a:fld id="{950A7322-4A38-4BDA-9389-6F41CC3BA8C7}" type="slidenum">
              <a:rPr lang="en-GB" sz="1400" b="0" strike="noStrike" spc="-1" smtClean="0">
                <a:solidFill>
                  <a:srgbClr val="000000"/>
                </a:solidFill>
                <a:latin typeface="Calibri"/>
              </a:rPr>
              <a:t>23</a:t>
            </a:fld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4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5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23880" y="1460880"/>
            <a:ext cx="10944000" cy="445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45155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677166"/>
            <a:ext cx="10944224" cy="423627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9" y="1230848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50070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428F9-9CEF-431F-8842-84CDA7CEA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119" y="2523814"/>
            <a:ext cx="1422341" cy="1422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14" name="Grafik 7" descr="Logo Helmholtz">
            <a:extLst>
              <a:ext uri="{FF2B5EF4-FFF2-40B4-BE49-F238E27FC236}">
                <a16:creationId xmlns:a16="http://schemas.microsoft.com/office/drawing/2014/main" id="{93AFB185-EF8C-4D52-81A6-0C08890956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5" y="4276101"/>
            <a:ext cx="1345038" cy="183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31314-80AC-57AA-FC4A-9305EC879B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1372" y="1762783"/>
            <a:ext cx="5632314" cy="4696638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76200" dir="10560000" sx="101000" sy="101000" kx="1200000" algn="b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  <a:sp3d prstMaterial="matte"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827A8C-51FF-F41C-561D-92713F668AAE}"/>
              </a:ext>
            </a:extLst>
          </p:cNvPr>
          <p:cNvSpPr/>
          <p:nvPr userDrawn="1"/>
        </p:nvSpPr>
        <p:spPr>
          <a:xfrm>
            <a:off x="1309816" y="1902941"/>
            <a:ext cx="8765060" cy="455648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/>
          </a:p>
        </p:txBody>
      </p:sp>
    </p:spTree>
    <p:extLst>
      <p:ext uri="{BB962C8B-B14F-4D97-AF65-F5344CB8AC3E}">
        <p14:creationId xmlns:p14="http://schemas.microsoft.com/office/powerpoint/2010/main" val="10982637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9044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1412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0305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685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8909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605089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1463039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227652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444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84970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45155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677166"/>
            <a:ext cx="10944224" cy="423627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9" y="1230848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513527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7965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7283711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1835849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26516349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32261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45155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677166"/>
            <a:ext cx="10944224" cy="423627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9" y="1230848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508863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29869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526465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815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00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844824"/>
            <a:ext cx="10944224" cy="40686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2870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95682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5873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wmf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6.wmf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8" hidden="1"/>
          <p:cNvSpPr/>
          <p:nvPr/>
        </p:nvSpPr>
        <p:spPr>
          <a:xfrm>
            <a:off x="11377080" y="293400"/>
            <a:ext cx="514080" cy="29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fld id="{573E92F6-7722-45C8-A135-CF923F84EE59}" type="slidenum">
              <a:rPr lang="en-US" sz="1600" b="0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3" name="Gerader Verbinder 10"/>
          <p:cNvCxnSpPr/>
          <p:nvPr/>
        </p:nvCxnSpPr>
        <p:spPr>
          <a:xfrm>
            <a:off x="62388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cxnSp>
        <p:nvCxnSpPr>
          <p:cNvPr id="2" name="Gerader Verbinder 12"/>
          <p:cNvCxnSpPr/>
          <p:nvPr/>
        </p:nvCxnSpPr>
        <p:spPr>
          <a:xfrm>
            <a:off x="627516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pic>
        <p:nvPicPr>
          <p:cNvPr id="3" name="Grafik 9"/>
          <p:cNvPicPr/>
          <p:nvPr/>
        </p:nvPicPr>
        <p:blipFill>
          <a:blip r:embed="rId3"/>
          <a:stretch/>
        </p:blipFill>
        <p:spPr>
          <a:xfrm>
            <a:off x="623880" y="6414120"/>
            <a:ext cx="2274840" cy="120240"/>
          </a:xfrm>
          <a:prstGeom prst="rect">
            <a:avLst/>
          </a:prstGeom>
          <a:ln w="0">
            <a:noFill/>
          </a:ln>
        </p:spPr>
      </p:pic>
      <p:sp>
        <p:nvSpPr>
          <p:cNvPr id="4" name="Rechteck 6" hidden="1"/>
          <p:cNvSpPr/>
          <p:nvPr/>
        </p:nvSpPr>
        <p:spPr>
          <a:xfrm>
            <a:off x="62388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Arial"/>
              </a:rPr>
              <a:t>XFEL HDC Use Cases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hteck 7" hidden="1"/>
          <p:cNvSpPr/>
          <p:nvPr/>
        </p:nvSpPr>
        <p:spPr>
          <a:xfrm>
            <a:off x="627552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Arial"/>
              </a:rPr>
              <a:t>Harald Sinn, Nick Walker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1"/>
          <p:cNvPicPr/>
          <p:nvPr/>
        </p:nvPicPr>
        <p:blipFill>
          <a:blip r:embed="rId4"/>
          <a:stretch/>
        </p:blipFill>
        <p:spPr>
          <a:xfrm>
            <a:off x="11108880" y="6337080"/>
            <a:ext cx="536040" cy="273960"/>
          </a:xfrm>
          <a:prstGeom prst="rect">
            <a:avLst/>
          </a:prstGeom>
          <a:ln w="0">
            <a:noFill/>
          </a:ln>
        </p:spPr>
      </p:pic>
      <p:pic>
        <p:nvPicPr>
          <p:cNvPr id="7" name="Picture 4"/>
          <p:cNvPicPr/>
          <p:nvPr/>
        </p:nvPicPr>
        <p:blipFill>
          <a:blip r:embed="rId5"/>
          <a:stretch/>
        </p:blipFill>
        <p:spPr>
          <a:xfrm>
            <a:off x="10136160" y="2523960"/>
            <a:ext cx="1422000" cy="14220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12000" y="1120680"/>
            <a:ext cx="8039160" cy="105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2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9" name="Grafik 2"/>
          <p:cNvPicPr/>
          <p:nvPr/>
        </p:nvPicPr>
        <p:blipFill>
          <a:blip r:embed="rId6"/>
          <a:stretch/>
        </p:blipFill>
        <p:spPr>
          <a:xfrm>
            <a:off x="10144080" y="771480"/>
            <a:ext cx="1423800" cy="1422000"/>
          </a:xfrm>
          <a:prstGeom prst="rect">
            <a:avLst/>
          </a:prstGeom>
          <a:ln w="0">
            <a:noFill/>
          </a:ln>
        </p:spPr>
      </p:pic>
      <p:pic>
        <p:nvPicPr>
          <p:cNvPr id="10" name="Grafik 7" descr="Logo Helmholtz"/>
          <p:cNvPicPr/>
          <p:nvPr/>
        </p:nvPicPr>
        <p:blipFill>
          <a:blip r:embed="rId7"/>
          <a:stretch/>
        </p:blipFill>
        <p:spPr>
          <a:xfrm>
            <a:off x="10144080" y="4276080"/>
            <a:ext cx="1344600" cy="182880"/>
          </a:xfrm>
          <a:prstGeom prst="rect">
            <a:avLst/>
          </a:prstGeom>
          <a:ln w="0">
            <a:noFill/>
          </a:ln>
        </p:spPr>
      </p:pic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feld 8"/>
          <p:cNvSpPr/>
          <p:nvPr/>
        </p:nvSpPr>
        <p:spPr>
          <a:xfrm>
            <a:off x="11377080" y="293400"/>
            <a:ext cx="514080" cy="29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fld id="{0EEF2E67-F1DC-42CB-93FD-D25F8B2BD720}" type="slidenum">
              <a:rPr lang="en-US" sz="1600" b="0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9" name="Gerader Verbinder 10"/>
          <p:cNvCxnSpPr/>
          <p:nvPr/>
        </p:nvCxnSpPr>
        <p:spPr>
          <a:xfrm>
            <a:off x="62388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cxnSp>
        <p:nvCxnSpPr>
          <p:cNvPr id="90" name="Gerader Verbinder 12"/>
          <p:cNvCxnSpPr/>
          <p:nvPr/>
        </p:nvCxnSpPr>
        <p:spPr>
          <a:xfrm>
            <a:off x="627516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pic>
        <p:nvPicPr>
          <p:cNvPr id="91" name="Grafik 9"/>
          <p:cNvPicPr/>
          <p:nvPr/>
        </p:nvPicPr>
        <p:blipFill>
          <a:blip r:embed="rId3"/>
          <a:stretch/>
        </p:blipFill>
        <p:spPr>
          <a:xfrm>
            <a:off x="623880" y="6414120"/>
            <a:ext cx="2274840" cy="120240"/>
          </a:xfrm>
          <a:prstGeom prst="rect">
            <a:avLst/>
          </a:prstGeom>
          <a:ln w="0">
            <a:noFill/>
          </a:ln>
        </p:spPr>
      </p:pic>
      <p:sp>
        <p:nvSpPr>
          <p:cNvPr id="92" name="Rechteck 6"/>
          <p:cNvSpPr/>
          <p:nvPr/>
        </p:nvSpPr>
        <p:spPr>
          <a:xfrm>
            <a:off x="62388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Arial"/>
              </a:rPr>
              <a:t>XFEL HDC Use Cases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Rechteck 7"/>
          <p:cNvSpPr/>
          <p:nvPr/>
        </p:nvSpPr>
        <p:spPr>
          <a:xfrm>
            <a:off x="627552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 dirty="0">
                <a:solidFill>
                  <a:schemeClr val="dk1"/>
                </a:solidFill>
                <a:latin typeface="Arial"/>
              </a:rPr>
              <a:t>Nick Walker, Harald Sinn, </a:t>
            </a:r>
            <a:endParaRPr lang="en-GB" sz="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Picture 11"/>
          <p:cNvPicPr/>
          <p:nvPr/>
        </p:nvPicPr>
        <p:blipFill>
          <a:blip r:embed="rId4"/>
          <a:stretch/>
        </p:blipFill>
        <p:spPr>
          <a:xfrm>
            <a:off x="11108880" y="6337080"/>
            <a:ext cx="536040" cy="27396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23880" y="1677240"/>
            <a:ext cx="10944000" cy="423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5"/>
              </a:buBlip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Master text styles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11280" y="123084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Click to edit subtitle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feld 8"/>
          <p:cNvSpPr/>
          <p:nvPr/>
        </p:nvSpPr>
        <p:spPr>
          <a:xfrm>
            <a:off x="11377080" y="293400"/>
            <a:ext cx="514080" cy="29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fld id="{BB0D1008-8013-42F5-87F6-03CDEB0C6E3E}" type="slidenum">
              <a:rPr lang="en-US" sz="1600" b="0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3" name="Gerader Verbinder 10"/>
          <p:cNvCxnSpPr/>
          <p:nvPr/>
        </p:nvCxnSpPr>
        <p:spPr>
          <a:xfrm>
            <a:off x="62388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cxnSp>
        <p:nvCxnSpPr>
          <p:cNvPr id="124" name="Gerader Verbinder 12"/>
          <p:cNvCxnSpPr/>
          <p:nvPr/>
        </p:nvCxnSpPr>
        <p:spPr>
          <a:xfrm>
            <a:off x="627516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pic>
        <p:nvPicPr>
          <p:cNvPr id="125" name="Grafik 9"/>
          <p:cNvPicPr/>
          <p:nvPr/>
        </p:nvPicPr>
        <p:blipFill>
          <a:blip r:embed="rId3"/>
          <a:stretch/>
        </p:blipFill>
        <p:spPr>
          <a:xfrm>
            <a:off x="623880" y="6414120"/>
            <a:ext cx="2274840" cy="120240"/>
          </a:xfrm>
          <a:prstGeom prst="rect">
            <a:avLst/>
          </a:prstGeom>
          <a:ln w="0">
            <a:noFill/>
          </a:ln>
        </p:spPr>
      </p:pic>
      <p:sp>
        <p:nvSpPr>
          <p:cNvPr id="126" name="Rechteck 6"/>
          <p:cNvSpPr/>
          <p:nvPr/>
        </p:nvSpPr>
        <p:spPr>
          <a:xfrm>
            <a:off x="62388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Arial"/>
              </a:rPr>
              <a:t>XFEL HDC Use Cases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Rechteck 7"/>
          <p:cNvSpPr/>
          <p:nvPr/>
        </p:nvSpPr>
        <p:spPr>
          <a:xfrm>
            <a:off x="627552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 dirty="0">
                <a:solidFill>
                  <a:schemeClr val="dk1"/>
                </a:solidFill>
                <a:latin typeface="Arial"/>
              </a:rPr>
              <a:t>Nick Walker, Harald Sinn</a:t>
            </a:r>
            <a:endParaRPr lang="en-GB" sz="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Picture 11"/>
          <p:cNvPicPr/>
          <p:nvPr/>
        </p:nvPicPr>
        <p:blipFill>
          <a:blip r:embed="rId4"/>
          <a:stretch/>
        </p:blipFill>
        <p:spPr>
          <a:xfrm>
            <a:off x="11108880" y="6337080"/>
            <a:ext cx="536040" cy="273960"/>
          </a:xfrm>
          <a:prstGeom prst="rect">
            <a:avLst/>
          </a:prstGeom>
          <a:ln w="0"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body"/>
          </p:nvPr>
        </p:nvSpPr>
        <p:spPr>
          <a:xfrm>
            <a:off x="623880" y="1460880"/>
            <a:ext cx="10944000" cy="445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5"/>
              </a:buBlip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Edit Master text styles</a:t>
            </a:r>
          </a:p>
        </p:txBody>
      </p:sp>
      <p:sp>
        <p:nvSpPr>
          <p:cNvPr id="130" name="TextBox 3"/>
          <p:cNvSpPr/>
          <p:nvPr/>
        </p:nvSpPr>
        <p:spPr>
          <a:xfrm>
            <a:off x="6928560" y="43380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-44280" rIns="90000" bIns="-44280" anchor="t">
            <a:noAutofit/>
          </a:bodyPr>
          <a:lstStyle/>
          <a:p>
            <a:pPr defTabSz="457200">
              <a:lnSpc>
                <a:spcPct val="112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feld 8"/>
          <p:cNvSpPr/>
          <p:nvPr/>
        </p:nvSpPr>
        <p:spPr>
          <a:xfrm>
            <a:off x="11377080" y="293400"/>
            <a:ext cx="514080" cy="29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fld id="{013CFA40-85F8-4330-A44E-046F8CC119D2}" type="slidenum">
              <a:rPr lang="en-US" sz="1600" b="0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2" name="Gerader Verbinder 10"/>
          <p:cNvCxnSpPr/>
          <p:nvPr/>
        </p:nvCxnSpPr>
        <p:spPr>
          <a:xfrm>
            <a:off x="62388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cxnSp>
        <p:nvCxnSpPr>
          <p:cNvPr id="143" name="Gerader Verbinder 12"/>
          <p:cNvCxnSpPr/>
          <p:nvPr/>
        </p:nvCxnSpPr>
        <p:spPr>
          <a:xfrm>
            <a:off x="627516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pic>
        <p:nvPicPr>
          <p:cNvPr id="144" name="Grafik 9"/>
          <p:cNvPicPr/>
          <p:nvPr/>
        </p:nvPicPr>
        <p:blipFill>
          <a:blip r:embed="rId3"/>
          <a:stretch/>
        </p:blipFill>
        <p:spPr>
          <a:xfrm>
            <a:off x="623880" y="6414120"/>
            <a:ext cx="2274840" cy="120240"/>
          </a:xfrm>
          <a:prstGeom prst="rect">
            <a:avLst/>
          </a:prstGeom>
          <a:ln w="0">
            <a:noFill/>
          </a:ln>
        </p:spPr>
      </p:pic>
      <p:sp>
        <p:nvSpPr>
          <p:cNvPr id="145" name="Rechteck 6"/>
          <p:cNvSpPr/>
          <p:nvPr/>
        </p:nvSpPr>
        <p:spPr>
          <a:xfrm>
            <a:off x="62388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Arial"/>
              </a:rPr>
              <a:t>XFEL HDC Use Cases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Rechteck 7"/>
          <p:cNvSpPr/>
          <p:nvPr/>
        </p:nvSpPr>
        <p:spPr>
          <a:xfrm>
            <a:off x="627552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 dirty="0">
                <a:solidFill>
                  <a:schemeClr val="dk1"/>
                </a:solidFill>
                <a:latin typeface="Arial"/>
              </a:rPr>
              <a:t>Nick Walker, Harald Sinn</a:t>
            </a:r>
            <a:endParaRPr lang="en-GB" sz="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7" name="Picture 11"/>
          <p:cNvPicPr/>
          <p:nvPr/>
        </p:nvPicPr>
        <p:blipFill>
          <a:blip r:embed="rId4"/>
          <a:stretch/>
        </p:blipFill>
        <p:spPr>
          <a:xfrm>
            <a:off x="11108880" y="6337080"/>
            <a:ext cx="536040" cy="273960"/>
          </a:xfrm>
          <a:prstGeom prst="rect">
            <a:avLst/>
          </a:prstGeom>
          <a:ln w="0">
            <a:noFill/>
          </a:ln>
        </p:spPr>
      </p:pic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feld 8"/>
          <p:cNvSpPr/>
          <p:nvPr/>
        </p:nvSpPr>
        <p:spPr>
          <a:xfrm>
            <a:off x="11377080" y="293400"/>
            <a:ext cx="514080" cy="29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fld id="{FFE1EC3B-3925-4AE9-BC97-698DB2F220F8}" type="slidenum">
              <a:rPr lang="en-US" sz="1600" b="0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52" name="Gerader Verbinder 10"/>
          <p:cNvCxnSpPr/>
          <p:nvPr/>
        </p:nvCxnSpPr>
        <p:spPr>
          <a:xfrm>
            <a:off x="62388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cxnSp>
        <p:nvCxnSpPr>
          <p:cNvPr id="153" name="Gerader Verbinder 12"/>
          <p:cNvCxnSpPr/>
          <p:nvPr/>
        </p:nvCxnSpPr>
        <p:spPr>
          <a:xfrm>
            <a:off x="6275160" y="339120"/>
            <a:ext cx="5293080" cy="360"/>
          </a:xfrm>
          <a:prstGeom prst="straightConnector1">
            <a:avLst/>
          </a:prstGeom>
          <a:ln>
            <a:solidFill>
              <a:srgbClr val="0D1546"/>
            </a:solidFill>
          </a:ln>
        </p:spPr>
      </p:cxnSp>
      <p:pic>
        <p:nvPicPr>
          <p:cNvPr id="154" name="Grafik 9"/>
          <p:cNvPicPr/>
          <p:nvPr/>
        </p:nvPicPr>
        <p:blipFill>
          <a:blip r:embed="rId3"/>
          <a:stretch/>
        </p:blipFill>
        <p:spPr>
          <a:xfrm>
            <a:off x="623880" y="6414120"/>
            <a:ext cx="2274840" cy="120240"/>
          </a:xfrm>
          <a:prstGeom prst="rect">
            <a:avLst/>
          </a:prstGeom>
          <a:ln w="0">
            <a:noFill/>
          </a:ln>
        </p:spPr>
      </p:pic>
      <p:sp>
        <p:nvSpPr>
          <p:cNvPr id="155" name="Rechteck 6"/>
          <p:cNvSpPr/>
          <p:nvPr/>
        </p:nvSpPr>
        <p:spPr>
          <a:xfrm>
            <a:off x="62388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Arial"/>
              </a:rPr>
              <a:t>XFEL HDC Use Cases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Rechteck 7"/>
          <p:cNvSpPr/>
          <p:nvPr/>
        </p:nvSpPr>
        <p:spPr>
          <a:xfrm>
            <a:off x="6275520" y="380880"/>
            <a:ext cx="529236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900" b="0" strike="noStrike" spc="-1" dirty="0">
                <a:solidFill>
                  <a:schemeClr val="dk1"/>
                </a:solidFill>
                <a:latin typeface="Arial"/>
              </a:rPr>
              <a:t>Nick Walker, Harald Sinn</a:t>
            </a:r>
            <a:endParaRPr lang="en-GB" sz="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" name="Picture 11"/>
          <p:cNvPicPr/>
          <p:nvPr/>
        </p:nvPicPr>
        <p:blipFill>
          <a:blip r:embed="rId4"/>
          <a:stretch/>
        </p:blipFill>
        <p:spPr>
          <a:xfrm>
            <a:off x="11108880" y="6337080"/>
            <a:ext cx="536040" cy="273960"/>
          </a:xfrm>
          <a:prstGeom prst="rect">
            <a:avLst/>
          </a:prstGeom>
          <a:ln w="0">
            <a:noFill/>
          </a:ln>
        </p:spPr>
      </p:pic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1"/>
            <a:ext cx="10956924" cy="8028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772816"/>
            <a:ext cx="10944224" cy="41406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altLang="en-DE" sz="900" dirty="0">
                <a:latin typeface="Arial" panose="020B0604020202020204" pitchFamily="34" charset="0"/>
              </a:rPr>
              <a:t>XFEL HDC Use Cases</a:t>
            </a:r>
          </a:p>
          <a:p>
            <a:pPr lvl="0"/>
            <a:endParaRPr lang="en-US" sz="900" dirty="0">
              <a:latin typeface="+mj-lt"/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altLang="en-DE" sz="900" dirty="0">
                <a:latin typeface="Arial" panose="020B0604020202020204" pitchFamily="34" charset="0"/>
              </a:rPr>
              <a:t>Harald Sinn, Nick Walker </a:t>
            </a:r>
          </a:p>
          <a:p>
            <a:pPr lvl="0"/>
            <a:endParaRPr lang="en-US" sz="900" dirty="0">
              <a:latin typeface="+mj-lt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B14E098-EE23-B3E7-FE36-1F5036BB0E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325" y="6337300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02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756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460824"/>
            <a:ext cx="10944224" cy="445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HDC Option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Nick Walker DESY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930EC-8340-497F-A71B-B2C4DE78AE9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8836" y="6337008"/>
            <a:ext cx="53649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12000" y="656280"/>
            <a:ext cx="8900280" cy="6768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4400" b="1" strike="noStrike" spc="-1" dirty="0">
                <a:solidFill>
                  <a:schemeClr val="dk1"/>
                </a:solidFill>
                <a:latin typeface="Arial"/>
              </a:rPr>
              <a:t>XFEL High-Duty-Cycle Upgrade</a:t>
            </a:r>
            <a:endParaRPr lang="en-US" sz="36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subTitle"/>
          </p:nvPr>
        </p:nvSpPr>
        <p:spPr>
          <a:xfrm>
            <a:off x="612000" y="3886560"/>
            <a:ext cx="8039160" cy="19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14000"/>
              </a:lnSpc>
              <a:tabLst>
                <a:tab pos="0" algn="l"/>
              </a:tabLst>
            </a:pPr>
            <a:r>
              <a:rPr lang="en-GB" sz="2000" b="0" strike="noStrike" spc="-1" dirty="0">
                <a:solidFill>
                  <a:schemeClr val="dk1"/>
                </a:solidFill>
                <a:latin typeface="Arial"/>
              </a:rPr>
              <a:t>Nick Walker (DESY)</a:t>
            </a:r>
          </a:p>
          <a:p>
            <a:pPr>
              <a:lnSpc>
                <a:spcPct val="114000"/>
              </a:lnSpc>
              <a:tabLst>
                <a:tab pos="0" algn="l"/>
              </a:tabLst>
            </a:pPr>
            <a:r>
              <a:rPr lang="en-GB" sz="2000" spc="-1" dirty="0">
                <a:solidFill>
                  <a:schemeClr val="dk1"/>
                </a:solidFill>
                <a:latin typeface="Arial"/>
              </a:rPr>
              <a:t>for the XFEL-HDC team</a:t>
            </a:r>
            <a:endParaRPr lang="en-GB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endParaRPr lang="en-GB" sz="2000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GB" sz="2000" b="0" strike="noStrike" spc="-1" dirty="0">
                <a:solidFill>
                  <a:schemeClr val="dk1"/>
                </a:solidFill>
                <a:latin typeface="Arial"/>
              </a:rPr>
              <a:t>DESY-STFC-XFEL meeting</a:t>
            </a:r>
          </a:p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GB" sz="2000" spc="-1" dirty="0">
                <a:solidFill>
                  <a:schemeClr val="dk1"/>
                </a:solidFill>
                <a:latin typeface="Arial"/>
              </a:rPr>
              <a:t>5.12.2024</a:t>
            </a:r>
            <a:endParaRPr lang="en-GB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1" name="Picture 3"/>
          <p:cNvPicPr/>
          <p:nvPr/>
        </p:nvPicPr>
        <p:blipFill>
          <a:blip r:embed="rId2"/>
          <a:stretch/>
        </p:blipFill>
        <p:spPr>
          <a:xfrm>
            <a:off x="4789440" y="2844720"/>
            <a:ext cx="3861720" cy="319536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79506-5C1C-9F3F-6463-9659B7D1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Picture 2">
            <a:extLst>
              <a:ext uri="{FF2B5EF4-FFF2-40B4-BE49-F238E27FC236}">
                <a16:creationId xmlns:a16="http://schemas.microsoft.com/office/drawing/2014/main" id="{746D1ECB-DEB9-4BE5-6F8E-AE89416378B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26440" y="1297440"/>
            <a:ext cx="6360120" cy="5105880"/>
          </a:xfrm>
          <a:prstGeom prst="rect">
            <a:avLst/>
          </a:prstGeom>
          <a:ln w="0">
            <a:noFill/>
          </a:ln>
        </p:spPr>
      </p:pic>
      <p:sp>
        <p:nvSpPr>
          <p:cNvPr id="887" name="PlaceHolder 1">
            <a:extLst>
              <a:ext uri="{FF2B5EF4-FFF2-40B4-BE49-F238E27FC236}">
                <a16:creationId xmlns:a16="http://schemas.microsoft.com/office/drawing/2014/main" id="{114CDBED-5B5A-EEF4-2B2D-A502A9D7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The HDC concept: constant average cryogenic 2K load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88" name="PlaceHolder 2">
            <a:extLst>
              <a:ext uri="{FF2B5EF4-FFF2-40B4-BE49-F238E27FC236}">
                <a16:creationId xmlns:a16="http://schemas.microsoft.com/office/drawing/2014/main" id="{366DA27B-BDB0-81CD-165A-0BF8E9CB3DA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1280" y="123084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</a:rPr>
              <a:t>We are constrained by our existing linac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89" name="Picture 5">
            <a:extLst>
              <a:ext uri="{FF2B5EF4-FFF2-40B4-BE49-F238E27FC236}">
                <a16:creationId xmlns:a16="http://schemas.microsoft.com/office/drawing/2014/main" id="{3665D0FE-C0A5-B925-DAE3-FD6E2666F9B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5160" y="1716840"/>
            <a:ext cx="4484160" cy="122904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741C8-C348-2493-3031-0EC5572BBCB4}"/>
              </a:ext>
            </a:extLst>
          </p:cNvPr>
          <p:cNvSpPr txBox="1"/>
          <p:nvPr/>
        </p:nvSpPr>
        <p:spPr>
          <a:xfrm>
            <a:off x="8134463" y="2005501"/>
            <a:ext cx="5838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/>
              <a:t>7 GeV</a:t>
            </a:r>
          </a:p>
          <a:p>
            <a:pPr algn="ctr"/>
            <a:r>
              <a:rPr lang="en-GB" sz="1050" dirty="0"/>
              <a:t>CW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E4FFEBE-FA3E-AF44-2BCF-7D1968BEDC1F}"/>
              </a:ext>
            </a:extLst>
          </p:cNvPr>
          <p:cNvCxnSpPr>
            <a:cxnSpLocks/>
          </p:cNvCxnSpPr>
          <p:nvPr/>
        </p:nvCxnSpPr>
        <p:spPr>
          <a:xfrm flipH="1" flipV="1">
            <a:off x="7546694" y="1777872"/>
            <a:ext cx="601883" cy="285224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0E1ED5-1CBF-2CBF-A945-24735FA857B3}"/>
              </a:ext>
            </a:extLst>
          </p:cNvPr>
          <p:cNvSpPr txBox="1"/>
          <p:nvPr/>
        </p:nvSpPr>
        <p:spPr>
          <a:xfrm>
            <a:off x="7268901" y="1540110"/>
            <a:ext cx="439838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1695D-A584-87D8-6EB2-8F67A198CAB6}"/>
              </a:ext>
            </a:extLst>
          </p:cNvPr>
          <p:cNvSpPr txBox="1"/>
          <p:nvPr/>
        </p:nvSpPr>
        <p:spPr>
          <a:xfrm>
            <a:off x="611280" y="5058137"/>
            <a:ext cx="3432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Parameter scenarios for photon user discussions</a:t>
            </a:r>
          </a:p>
          <a:p>
            <a:r>
              <a:rPr lang="en-GB" dirty="0">
                <a:solidFill>
                  <a:schemeClr val="bg2"/>
                </a:solidFill>
              </a:rPr>
              <a:t>(USE cases)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535691-24BA-357E-45F5-FA803D9B5F8C}"/>
              </a:ext>
            </a:extLst>
          </p:cNvPr>
          <p:cNvCxnSpPr>
            <a:cxnSpLocks/>
          </p:cNvCxnSpPr>
          <p:nvPr/>
        </p:nvCxnSpPr>
        <p:spPr>
          <a:xfrm flipV="1">
            <a:off x="4109013" y="1852230"/>
            <a:ext cx="3218330" cy="3205907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CACD00-8D61-72C8-A120-597724253677}"/>
              </a:ext>
            </a:extLst>
          </p:cNvPr>
          <p:cNvCxnSpPr>
            <a:cxnSpLocks/>
          </p:cNvCxnSpPr>
          <p:nvPr/>
        </p:nvCxnSpPr>
        <p:spPr>
          <a:xfrm flipV="1">
            <a:off x="4201121" y="4201610"/>
            <a:ext cx="4051628" cy="1016446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EA39F1-CAAB-4A36-44FC-90AAB947F09F}"/>
              </a:ext>
            </a:extLst>
          </p:cNvPr>
          <p:cNvCxnSpPr>
            <a:cxnSpLocks/>
          </p:cNvCxnSpPr>
          <p:nvPr/>
        </p:nvCxnSpPr>
        <p:spPr>
          <a:xfrm>
            <a:off x="4201610" y="5359078"/>
            <a:ext cx="5578998" cy="34725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90B02-02B0-CED7-632F-38C72B8D2DF2}"/>
              </a:ext>
            </a:extLst>
          </p:cNvPr>
          <p:cNvCxnSpPr>
            <a:cxnSpLocks/>
          </p:cNvCxnSpPr>
          <p:nvPr/>
        </p:nvCxnSpPr>
        <p:spPr>
          <a:xfrm>
            <a:off x="4190035" y="5416952"/>
            <a:ext cx="6362968" cy="178333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1760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What does HDC really look like?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92" name="Picture 14"/>
          <p:cNvPicPr/>
          <p:nvPr/>
        </p:nvPicPr>
        <p:blipFill>
          <a:blip r:embed="rId3"/>
          <a:stretch/>
        </p:blipFill>
        <p:spPr>
          <a:xfrm>
            <a:off x="315360" y="1182960"/>
            <a:ext cx="7094520" cy="2571120"/>
          </a:xfrm>
          <a:prstGeom prst="rect">
            <a:avLst/>
          </a:prstGeom>
          <a:ln w="0">
            <a:noFill/>
          </a:ln>
        </p:spPr>
      </p:pic>
      <p:sp>
        <p:nvSpPr>
          <p:cNvPr id="893" name="TextBox 15"/>
          <p:cNvSpPr/>
          <p:nvPr/>
        </p:nvSpPr>
        <p:spPr>
          <a:xfrm>
            <a:off x="7910640" y="2501280"/>
            <a:ext cx="91404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TODAY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94" name="Straight Arrow Connector 19"/>
          <p:cNvCxnSpPr/>
          <p:nvPr/>
        </p:nvCxnSpPr>
        <p:spPr>
          <a:xfrm>
            <a:off x="6324480" y="3276720"/>
            <a:ext cx="543240" cy="360"/>
          </a:xfrm>
          <a:prstGeom prst="straightConnector1">
            <a:avLst/>
          </a:prstGeom>
          <a:ln w="38100">
            <a:solidFill>
              <a:srgbClr val="559DBB"/>
            </a:solidFill>
            <a:tailEnd type="triangle" w="med" len="med"/>
          </a:ln>
        </p:spPr>
      </p:cxnSp>
      <p:sp>
        <p:nvSpPr>
          <p:cNvPr id="898" name="Right Brace 2"/>
          <p:cNvSpPr/>
          <p:nvPr/>
        </p:nvSpPr>
        <p:spPr>
          <a:xfrm>
            <a:off x="7571520" y="161136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E72C3-049B-30C0-6C02-07484944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>
            <a:extLst>
              <a:ext uri="{FF2B5EF4-FFF2-40B4-BE49-F238E27FC236}">
                <a16:creationId xmlns:a16="http://schemas.microsoft.com/office/drawing/2014/main" id="{EC166F70-B1DF-CBBB-A742-750155A7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What does HDC really look like?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92" name="Picture 14">
            <a:extLst>
              <a:ext uri="{FF2B5EF4-FFF2-40B4-BE49-F238E27FC236}">
                <a16:creationId xmlns:a16="http://schemas.microsoft.com/office/drawing/2014/main" id="{085D6C1A-69E6-9586-5A8E-6BC90C2BC66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15360" y="1182960"/>
            <a:ext cx="7094520" cy="2571120"/>
          </a:xfrm>
          <a:prstGeom prst="rect">
            <a:avLst/>
          </a:prstGeom>
          <a:ln w="0">
            <a:noFill/>
          </a:ln>
        </p:spPr>
      </p:pic>
      <p:sp>
        <p:nvSpPr>
          <p:cNvPr id="893" name="TextBox 15">
            <a:extLst>
              <a:ext uri="{FF2B5EF4-FFF2-40B4-BE49-F238E27FC236}">
                <a16:creationId xmlns:a16="http://schemas.microsoft.com/office/drawing/2014/main" id="{4643700F-7239-0663-BBE8-B37CA34E365C}"/>
              </a:ext>
            </a:extLst>
          </p:cNvPr>
          <p:cNvSpPr/>
          <p:nvPr/>
        </p:nvSpPr>
        <p:spPr>
          <a:xfrm>
            <a:off x="7910640" y="2501280"/>
            <a:ext cx="91404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TODAY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94" name="Straight Arrow Connector 19">
            <a:extLst>
              <a:ext uri="{FF2B5EF4-FFF2-40B4-BE49-F238E27FC236}">
                <a16:creationId xmlns:a16="http://schemas.microsoft.com/office/drawing/2014/main" id="{A3884A47-5A98-A2C1-EAD6-1DE6D99A3CF4}"/>
              </a:ext>
            </a:extLst>
          </p:cNvPr>
          <p:cNvCxnSpPr/>
          <p:nvPr/>
        </p:nvCxnSpPr>
        <p:spPr>
          <a:xfrm>
            <a:off x="6324480" y="3276720"/>
            <a:ext cx="543240" cy="360"/>
          </a:xfrm>
          <a:prstGeom prst="straightConnector1">
            <a:avLst/>
          </a:prstGeom>
          <a:ln w="38100">
            <a:solidFill>
              <a:srgbClr val="559DBB"/>
            </a:solidFill>
            <a:tailEnd type="triangle" w="med" len="med"/>
          </a:ln>
        </p:spPr>
      </p:cxnSp>
      <p:sp>
        <p:nvSpPr>
          <p:cNvPr id="895" name="Right Brace 16">
            <a:extLst>
              <a:ext uri="{FF2B5EF4-FFF2-40B4-BE49-F238E27FC236}">
                <a16:creationId xmlns:a16="http://schemas.microsoft.com/office/drawing/2014/main" id="{93B0EE2D-D4A2-2CA1-6F76-89A95B3F911D}"/>
              </a:ext>
            </a:extLst>
          </p:cNvPr>
          <p:cNvSpPr/>
          <p:nvPr/>
        </p:nvSpPr>
        <p:spPr>
          <a:xfrm>
            <a:off x="7571520" y="400248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96" name="TextBox 17">
            <a:extLst>
              <a:ext uri="{FF2B5EF4-FFF2-40B4-BE49-F238E27FC236}">
                <a16:creationId xmlns:a16="http://schemas.microsoft.com/office/drawing/2014/main" id="{5359A5C8-0030-E76D-7DC6-1AE7873DF24F}"/>
              </a:ext>
            </a:extLst>
          </p:cNvPr>
          <p:cNvSpPr/>
          <p:nvPr/>
        </p:nvSpPr>
        <p:spPr>
          <a:xfrm>
            <a:off x="7826760" y="4907520"/>
            <a:ext cx="220860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High Duty Cycle (HDC)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7" name="Picture 23">
            <a:extLst>
              <a:ext uri="{FF2B5EF4-FFF2-40B4-BE49-F238E27FC236}">
                <a16:creationId xmlns:a16="http://schemas.microsoft.com/office/drawing/2014/main" id="{E05F5867-FD16-2FA1-69EE-C8FEAC3212C1}"/>
              </a:ext>
            </a:extLst>
          </p:cNvPr>
          <p:cNvPicPr/>
          <p:nvPr/>
        </p:nvPicPr>
        <p:blipFill>
          <a:blip r:embed="rId4"/>
          <a:srcRect t="31203"/>
          <a:stretch/>
        </p:blipFill>
        <p:spPr>
          <a:xfrm>
            <a:off x="315360" y="4039560"/>
            <a:ext cx="7088400" cy="2295720"/>
          </a:xfrm>
          <a:prstGeom prst="rect">
            <a:avLst/>
          </a:prstGeom>
          <a:ln w="0">
            <a:noFill/>
          </a:ln>
        </p:spPr>
      </p:pic>
      <p:sp>
        <p:nvSpPr>
          <p:cNvPr id="898" name="Right Brace 2">
            <a:extLst>
              <a:ext uri="{FF2B5EF4-FFF2-40B4-BE49-F238E27FC236}">
                <a16:creationId xmlns:a16="http://schemas.microsoft.com/office/drawing/2014/main" id="{52EA1FF4-2BDE-4976-FC00-A3F4856D275D}"/>
              </a:ext>
            </a:extLst>
          </p:cNvPr>
          <p:cNvSpPr/>
          <p:nvPr/>
        </p:nvSpPr>
        <p:spPr>
          <a:xfrm>
            <a:off x="7571520" y="161136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3060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9ACBC-8B15-5BF5-5B85-CE0E0CAE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>
            <a:extLst>
              <a:ext uri="{FF2B5EF4-FFF2-40B4-BE49-F238E27FC236}">
                <a16:creationId xmlns:a16="http://schemas.microsoft.com/office/drawing/2014/main" id="{BF7947DC-94AD-5DDD-5573-645C572F7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What does HDC really look like?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92" name="Picture 14">
            <a:extLst>
              <a:ext uri="{FF2B5EF4-FFF2-40B4-BE49-F238E27FC236}">
                <a16:creationId xmlns:a16="http://schemas.microsoft.com/office/drawing/2014/main" id="{933A3A77-3429-9779-7DC3-AFB1737C8E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15360" y="1182960"/>
            <a:ext cx="7094520" cy="2571120"/>
          </a:xfrm>
          <a:prstGeom prst="rect">
            <a:avLst/>
          </a:prstGeom>
          <a:ln w="0">
            <a:noFill/>
          </a:ln>
        </p:spPr>
      </p:pic>
      <p:sp>
        <p:nvSpPr>
          <p:cNvPr id="893" name="TextBox 15">
            <a:extLst>
              <a:ext uri="{FF2B5EF4-FFF2-40B4-BE49-F238E27FC236}">
                <a16:creationId xmlns:a16="http://schemas.microsoft.com/office/drawing/2014/main" id="{787AA483-B1E2-D222-F3D3-856E3D77433B}"/>
              </a:ext>
            </a:extLst>
          </p:cNvPr>
          <p:cNvSpPr/>
          <p:nvPr/>
        </p:nvSpPr>
        <p:spPr>
          <a:xfrm>
            <a:off x="7910640" y="2501280"/>
            <a:ext cx="91404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TODAY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94" name="Straight Arrow Connector 19">
            <a:extLst>
              <a:ext uri="{FF2B5EF4-FFF2-40B4-BE49-F238E27FC236}">
                <a16:creationId xmlns:a16="http://schemas.microsoft.com/office/drawing/2014/main" id="{1C674A74-BF71-D888-D382-2909EDBFAF94}"/>
              </a:ext>
            </a:extLst>
          </p:cNvPr>
          <p:cNvCxnSpPr/>
          <p:nvPr/>
        </p:nvCxnSpPr>
        <p:spPr>
          <a:xfrm>
            <a:off x="6324480" y="3276720"/>
            <a:ext cx="543240" cy="360"/>
          </a:xfrm>
          <a:prstGeom prst="straightConnector1">
            <a:avLst/>
          </a:prstGeom>
          <a:ln w="38100">
            <a:solidFill>
              <a:srgbClr val="559DBB"/>
            </a:solidFill>
            <a:tailEnd type="triangle" w="med" len="med"/>
          </a:ln>
        </p:spPr>
      </p:cxnSp>
      <p:sp>
        <p:nvSpPr>
          <p:cNvPr id="895" name="Right Brace 16">
            <a:extLst>
              <a:ext uri="{FF2B5EF4-FFF2-40B4-BE49-F238E27FC236}">
                <a16:creationId xmlns:a16="http://schemas.microsoft.com/office/drawing/2014/main" id="{1ACA8607-2266-9B38-4715-E9F9D7387E93}"/>
              </a:ext>
            </a:extLst>
          </p:cNvPr>
          <p:cNvSpPr/>
          <p:nvPr/>
        </p:nvSpPr>
        <p:spPr>
          <a:xfrm>
            <a:off x="7571520" y="400248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96" name="TextBox 17">
            <a:extLst>
              <a:ext uri="{FF2B5EF4-FFF2-40B4-BE49-F238E27FC236}">
                <a16:creationId xmlns:a16="http://schemas.microsoft.com/office/drawing/2014/main" id="{CC7C210E-B900-963F-B754-55B1274FEF1E}"/>
              </a:ext>
            </a:extLst>
          </p:cNvPr>
          <p:cNvSpPr/>
          <p:nvPr/>
        </p:nvSpPr>
        <p:spPr>
          <a:xfrm>
            <a:off x="7826760" y="4907520"/>
            <a:ext cx="220860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High Duty Cycle (HDC)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7" name="Picture 23">
            <a:extLst>
              <a:ext uri="{FF2B5EF4-FFF2-40B4-BE49-F238E27FC236}">
                <a16:creationId xmlns:a16="http://schemas.microsoft.com/office/drawing/2014/main" id="{4520888D-1A04-3D67-5C14-592832D9CE77}"/>
              </a:ext>
            </a:extLst>
          </p:cNvPr>
          <p:cNvPicPr/>
          <p:nvPr/>
        </p:nvPicPr>
        <p:blipFill>
          <a:blip r:embed="rId4"/>
          <a:srcRect t="31203"/>
          <a:stretch/>
        </p:blipFill>
        <p:spPr>
          <a:xfrm>
            <a:off x="315360" y="4039560"/>
            <a:ext cx="7088400" cy="2295720"/>
          </a:xfrm>
          <a:prstGeom prst="rect">
            <a:avLst/>
          </a:prstGeom>
          <a:ln w="0">
            <a:noFill/>
          </a:ln>
        </p:spPr>
      </p:pic>
      <p:sp>
        <p:nvSpPr>
          <p:cNvPr id="898" name="Right Brace 2">
            <a:extLst>
              <a:ext uri="{FF2B5EF4-FFF2-40B4-BE49-F238E27FC236}">
                <a16:creationId xmlns:a16="http://schemas.microsoft.com/office/drawing/2014/main" id="{0517A4F1-FB68-013D-0617-0755E8F48AF5}"/>
              </a:ext>
            </a:extLst>
          </p:cNvPr>
          <p:cNvSpPr/>
          <p:nvPr/>
        </p:nvSpPr>
        <p:spPr>
          <a:xfrm>
            <a:off x="7571520" y="161136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C73130-9BB6-A4B7-4310-DBD1931BA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8" y="724803"/>
            <a:ext cx="2718122" cy="2052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EF8714-936B-F6AD-4E10-1F6B5771B9B4}"/>
              </a:ext>
            </a:extLst>
          </p:cNvPr>
          <p:cNvSpPr txBox="1"/>
          <p:nvPr/>
        </p:nvSpPr>
        <p:spPr>
          <a:xfrm>
            <a:off x="9306046" y="28483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1 Hz pulse rep rate</a:t>
            </a:r>
          </a:p>
        </p:txBody>
      </p:sp>
    </p:spTree>
    <p:extLst>
      <p:ext uri="{BB962C8B-B14F-4D97-AF65-F5344CB8AC3E}">
        <p14:creationId xmlns:p14="http://schemas.microsoft.com/office/powerpoint/2010/main" val="6742544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6DCF6-91F8-24C6-64B7-57C37D7D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>
            <a:extLst>
              <a:ext uri="{FF2B5EF4-FFF2-40B4-BE49-F238E27FC236}">
                <a16:creationId xmlns:a16="http://schemas.microsoft.com/office/drawing/2014/main" id="{D1071A7C-07AE-B58C-F06E-AF4A360D1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What does HDC really look like?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92" name="Picture 14">
            <a:extLst>
              <a:ext uri="{FF2B5EF4-FFF2-40B4-BE49-F238E27FC236}">
                <a16:creationId xmlns:a16="http://schemas.microsoft.com/office/drawing/2014/main" id="{65D6D918-FC88-081D-D811-CAC6B4E850C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15360" y="1182960"/>
            <a:ext cx="7094520" cy="2571120"/>
          </a:xfrm>
          <a:prstGeom prst="rect">
            <a:avLst/>
          </a:prstGeom>
          <a:ln w="0">
            <a:noFill/>
          </a:ln>
        </p:spPr>
      </p:pic>
      <p:sp>
        <p:nvSpPr>
          <p:cNvPr id="893" name="TextBox 15">
            <a:extLst>
              <a:ext uri="{FF2B5EF4-FFF2-40B4-BE49-F238E27FC236}">
                <a16:creationId xmlns:a16="http://schemas.microsoft.com/office/drawing/2014/main" id="{0F5685D2-9D5B-CE09-DE95-670D4D06870D}"/>
              </a:ext>
            </a:extLst>
          </p:cNvPr>
          <p:cNvSpPr/>
          <p:nvPr/>
        </p:nvSpPr>
        <p:spPr>
          <a:xfrm>
            <a:off x="7910640" y="2501280"/>
            <a:ext cx="91404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TODAY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94" name="Straight Arrow Connector 19">
            <a:extLst>
              <a:ext uri="{FF2B5EF4-FFF2-40B4-BE49-F238E27FC236}">
                <a16:creationId xmlns:a16="http://schemas.microsoft.com/office/drawing/2014/main" id="{AB84B9A9-BBF5-8E24-672E-A8BE1C38EA85}"/>
              </a:ext>
            </a:extLst>
          </p:cNvPr>
          <p:cNvCxnSpPr/>
          <p:nvPr/>
        </p:nvCxnSpPr>
        <p:spPr>
          <a:xfrm>
            <a:off x="6324480" y="3276720"/>
            <a:ext cx="543240" cy="360"/>
          </a:xfrm>
          <a:prstGeom prst="straightConnector1">
            <a:avLst/>
          </a:prstGeom>
          <a:ln w="38100">
            <a:solidFill>
              <a:srgbClr val="559DBB"/>
            </a:solidFill>
            <a:tailEnd type="triangle" w="med" len="med"/>
          </a:ln>
        </p:spPr>
      </p:cxnSp>
      <p:sp>
        <p:nvSpPr>
          <p:cNvPr id="895" name="Right Brace 16">
            <a:extLst>
              <a:ext uri="{FF2B5EF4-FFF2-40B4-BE49-F238E27FC236}">
                <a16:creationId xmlns:a16="http://schemas.microsoft.com/office/drawing/2014/main" id="{1D48BE86-25E0-FB8E-538E-C7642E2979FE}"/>
              </a:ext>
            </a:extLst>
          </p:cNvPr>
          <p:cNvSpPr/>
          <p:nvPr/>
        </p:nvSpPr>
        <p:spPr>
          <a:xfrm>
            <a:off x="7571520" y="400248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96" name="TextBox 17">
            <a:extLst>
              <a:ext uri="{FF2B5EF4-FFF2-40B4-BE49-F238E27FC236}">
                <a16:creationId xmlns:a16="http://schemas.microsoft.com/office/drawing/2014/main" id="{712EA404-71C7-B7C3-12FC-9DBFB7AEBE7D}"/>
              </a:ext>
            </a:extLst>
          </p:cNvPr>
          <p:cNvSpPr/>
          <p:nvPr/>
        </p:nvSpPr>
        <p:spPr>
          <a:xfrm>
            <a:off x="7826760" y="4907520"/>
            <a:ext cx="2208600" cy="27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High Duty Cycle (HDC)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7" name="Picture 23">
            <a:extLst>
              <a:ext uri="{FF2B5EF4-FFF2-40B4-BE49-F238E27FC236}">
                <a16:creationId xmlns:a16="http://schemas.microsoft.com/office/drawing/2014/main" id="{8351E325-3526-ECC5-0FE8-05C15187CE67}"/>
              </a:ext>
            </a:extLst>
          </p:cNvPr>
          <p:cNvPicPr/>
          <p:nvPr/>
        </p:nvPicPr>
        <p:blipFill>
          <a:blip r:embed="rId4"/>
          <a:srcRect t="31203"/>
          <a:stretch/>
        </p:blipFill>
        <p:spPr>
          <a:xfrm>
            <a:off x="315360" y="4039560"/>
            <a:ext cx="7088400" cy="2295720"/>
          </a:xfrm>
          <a:prstGeom prst="rect">
            <a:avLst/>
          </a:prstGeom>
          <a:ln w="0">
            <a:noFill/>
          </a:ln>
        </p:spPr>
      </p:pic>
      <p:sp>
        <p:nvSpPr>
          <p:cNvPr id="898" name="Right Brace 2">
            <a:extLst>
              <a:ext uri="{FF2B5EF4-FFF2-40B4-BE49-F238E27FC236}">
                <a16:creationId xmlns:a16="http://schemas.microsoft.com/office/drawing/2014/main" id="{C4070BCC-02B6-87EA-F654-3D048B066373}"/>
              </a:ext>
            </a:extLst>
          </p:cNvPr>
          <p:cNvSpPr/>
          <p:nvPr/>
        </p:nvSpPr>
        <p:spPr>
          <a:xfrm>
            <a:off x="7571520" y="1611360"/>
            <a:ext cx="177840" cy="2142720"/>
          </a:xfrm>
          <a:prstGeom prst="rightBrace">
            <a:avLst>
              <a:gd name="adj1" fmla="val 25287"/>
              <a:gd name="adj2" fmla="val 50000"/>
            </a:avLst>
          </a:prstGeom>
          <a:noFill/>
          <a:ln w="38100">
            <a:solidFill>
              <a:srgbClr val="559DB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063FF-5103-32EC-A49C-17D71F8EB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8" y="724803"/>
            <a:ext cx="2718122" cy="2052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360CD8-46F8-8D88-A778-DC71CB4B8DCC}"/>
              </a:ext>
            </a:extLst>
          </p:cNvPr>
          <p:cNvSpPr txBox="1"/>
          <p:nvPr/>
        </p:nvSpPr>
        <p:spPr>
          <a:xfrm>
            <a:off x="9306046" y="28483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1 Hz pulse rep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8A08C-0954-CF71-D427-B9835DE069F4}"/>
              </a:ext>
            </a:extLst>
          </p:cNvPr>
          <p:cNvSpPr txBox="1"/>
          <p:nvPr/>
        </p:nvSpPr>
        <p:spPr>
          <a:xfrm>
            <a:off x="9158518" y="3540815"/>
            <a:ext cx="2844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We will plan a 1-Hz study to see what works (and what doesn’t!)</a:t>
            </a:r>
          </a:p>
        </p:txBody>
      </p:sp>
    </p:spTree>
    <p:extLst>
      <p:ext uri="{BB962C8B-B14F-4D97-AF65-F5344CB8AC3E}">
        <p14:creationId xmlns:p14="http://schemas.microsoft.com/office/powerpoint/2010/main" val="221573491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>
                <a:solidFill>
                  <a:schemeClr val="dk1"/>
                </a:solidFill>
                <a:latin typeface="Arial"/>
              </a:rPr>
              <a:t>HDC Parameter Scenarios 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00" name="PlaceHolder 2"/>
          <p:cNvSpPr>
            <a:spLocks noGrp="1"/>
          </p:cNvSpPr>
          <p:nvPr>
            <p:ph/>
          </p:nvPr>
        </p:nvSpPr>
        <p:spPr>
          <a:xfrm>
            <a:off x="611280" y="123084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</a:rPr>
              <a:t>For further study  ➜ Feasibility and Options Study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901" name="Picture 6"/>
          <p:cNvPicPr/>
          <p:nvPr/>
        </p:nvPicPr>
        <p:blipFill>
          <a:blip r:embed="rId2"/>
          <a:stretch/>
        </p:blipFill>
        <p:spPr>
          <a:xfrm>
            <a:off x="2687760" y="1734840"/>
            <a:ext cx="9153360" cy="4106520"/>
          </a:xfrm>
          <a:prstGeom prst="rect">
            <a:avLst/>
          </a:prstGeom>
          <a:ln w="0">
            <a:noFill/>
          </a:ln>
        </p:spPr>
      </p:pic>
      <p:sp>
        <p:nvSpPr>
          <p:cNvPr id="902" name="TextBox 7"/>
          <p:cNvSpPr/>
          <p:nvPr/>
        </p:nvSpPr>
        <p:spPr>
          <a:xfrm>
            <a:off x="230760" y="3632760"/>
            <a:ext cx="2174400" cy="108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2000" b="0" strike="noStrike" spc="-1">
                <a:solidFill>
                  <a:srgbClr val="00B0F0"/>
                </a:solidFill>
                <a:latin typeface="Arial"/>
              </a:rPr>
              <a:t>All variations on the proposed CW upgrade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B591B-D32C-28C4-CC39-DD8C46062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>
            <a:extLst>
              <a:ext uri="{FF2B5EF4-FFF2-40B4-BE49-F238E27FC236}">
                <a16:creationId xmlns:a16="http://schemas.microsoft.com/office/drawing/2014/main" id="{E1352602-A5EB-9897-AD56-44F67B9C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>
                <a:solidFill>
                  <a:schemeClr val="dk1"/>
                </a:solidFill>
                <a:latin typeface="Arial"/>
              </a:rPr>
              <a:t>HDC Parameter Scenarios 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00" name="PlaceHolder 2">
            <a:extLst>
              <a:ext uri="{FF2B5EF4-FFF2-40B4-BE49-F238E27FC236}">
                <a16:creationId xmlns:a16="http://schemas.microsoft.com/office/drawing/2014/main" id="{793B5F23-91D9-FE18-763E-09E7E2FEEE3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1280" y="123084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</a:rPr>
              <a:t>For further study  ➜ Feasibility and Options Study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901" name="Picture 6">
            <a:extLst>
              <a:ext uri="{FF2B5EF4-FFF2-40B4-BE49-F238E27FC236}">
                <a16:creationId xmlns:a16="http://schemas.microsoft.com/office/drawing/2014/main" id="{B7BEE05E-73FD-C7F1-7D26-B1E271F99CC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87760" y="1734840"/>
            <a:ext cx="9153360" cy="4106520"/>
          </a:xfrm>
          <a:prstGeom prst="rect">
            <a:avLst/>
          </a:prstGeom>
          <a:ln w="0">
            <a:noFill/>
          </a:ln>
        </p:spPr>
      </p:pic>
      <p:sp>
        <p:nvSpPr>
          <p:cNvPr id="902" name="TextBox 7">
            <a:extLst>
              <a:ext uri="{FF2B5EF4-FFF2-40B4-BE49-F238E27FC236}">
                <a16:creationId xmlns:a16="http://schemas.microsoft.com/office/drawing/2014/main" id="{9A293F8A-230F-0ED1-A4E5-FCECC28B3D7E}"/>
              </a:ext>
            </a:extLst>
          </p:cNvPr>
          <p:cNvSpPr/>
          <p:nvPr/>
        </p:nvSpPr>
        <p:spPr>
          <a:xfrm>
            <a:off x="230760" y="3632760"/>
            <a:ext cx="2174400" cy="108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2000" b="0" strike="noStrike" spc="-1">
                <a:solidFill>
                  <a:srgbClr val="00B0F0"/>
                </a:solidFill>
                <a:latin typeface="Arial"/>
              </a:rPr>
              <a:t>All variations on the proposed CW upgrade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B4704-1017-DFD2-9578-80838B0DFD71}"/>
              </a:ext>
            </a:extLst>
          </p:cNvPr>
          <p:cNvSpPr txBox="1"/>
          <p:nvPr/>
        </p:nvSpPr>
        <p:spPr>
          <a:xfrm>
            <a:off x="2085174" y="1843962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Assumes second injector (GUN-5)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2C5FADA-EDF8-40C2-7F76-405AD8B95F62}"/>
              </a:ext>
            </a:extLst>
          </p:cNvPr>
          <p:cNvSpPr/>
          <p:nvPr/>
        </p:nvSpPr>
        <p:spPr>
          <a:xfrm>
            <a:off x="5770798" y="2028628"/>
            <a:ext cx="3008120" cy="683664"/>
          </a:xfrm>
          <a:custGeom>
            <a:avLst/>
            <a:gdLst>
              <a:gd name="connsiteX0" fmla="*/ 0 w 3111396"/>
              <a:gd name="connsiteY0" fmla="*/ 0 h 683664"/>
              <a:gd name="connsiteX1" fmla="*/ 2743200 w 3111396"/>
              <a:gd name="connsiteY1" fmla="*/ 358923 h 683664"/>
              <a:gd name="connsiteX2" fmla="*/ 3008120 w 3111396"/>
              <a:gd name="connsiteY2" fmla="*/ 683664 h 683664"/>
              <a:gd name="connsiteX0" fmla="*/ 0 w 3650779"/>
              <a:gd name="connsiteY0" fmla="*/ 0 h 683664"/>
              <a:gd name="connsiteX1" fmla="*/ 2743200 w 3650779"/>
              <a:gd name="connsiteY1" fmla="*/ 358923 h 683664"/>
              <a:gd name="connsiteX2" fmla="*/ 3008120 w 3650779"/>
              <a:gd name="connsiteY2" fmla="*/ 683664 h 683664"/>
              <a:gd name="connsiteX0" fmla="*/ 0 w 3485072"/>
              <a:gd name="connsiteY0" fmla="*/ 0 h 683664"/>
              <a:gd name="connsiteX1" fmla="*/ 1971675 w 3485072"/>
              <a:gd name="connsiteY1" fmla="*/ 130323 h 683664"/>
              <a:gd name="connsiteX2" fmla="*/ 3008120 w 3485072"/>
              <a:gd name="connsiteY2" fmla="*/ 683664 h 683664"/>
              <a:gd name="connsiteX0" fmla="*/ 0 w 3008120"/>
              <a:gd name="connsiteY0" fmla="*/ 0 h 683664"/>
              <a:gd name="connsiteX1" fmla="*/ 3008120 w 3008120"/>
              <a:gd name="connsiteY1" fmla="*/ 683664 h 683664"/>
              <a:gd name="connsiteX0" fmla="*/ 0 w 3008120"/>
              <a:gd name="connsiteY0" fmla="*/ 0 h 683664"/>
              <a:gd name="connsiteX1" fmla="*/ 3008120 w 3008120"/>
              <a:gd name="connsiteY1" fmla="*/ 683664 h 683664"/>
              <a:gd name="connsiteX0" fmla="*/ 0 w 3008120"/>
              <a:gd name="connsiteY0" fmla="*/ 0 h 683664"/>
              <a:gd name="connsiteX1" fmla="*/ 3008120 w 3008120"/>
              <a:gd name="connsiteY1" fmla="*/ 683664 h 68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8120" h="683664">
                <a:moveTo>
                  <a:pt x="0" y="0"/>
                </a:moveTo>
                <a:cubicBezTo>
                  <a:pt x="2802932" y="94538"/>
                  <a:pt x="2643588" y="322426"/>
                  <a:pt x="3008120" y="683664"/>
                </a:cubicBezTo>
              </a:path>
            </a:pathLst>
          </a:custGeom>
          <a:noFill/>
          <a:ln w="25400">
            <a:solidFill>
              <a:schemeClr val="bg2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65D1AB-306A-E855-3A8D-9003626CA4FD}"/>
              </a:ext>
            </a:extLst>
          </p:cNvPr>
          <p:cNvGrpSpPr/>
          <p:nvPr/>
        </p:nvGrpSpPr>
        <p:grpSpPr>
          <a:xfrm>
            <a:off x="6334988" y="4176360"/>
            <a:ext cx="5651932" cy="2218998"/>
            <a:chOff x="6334988" y="4176360"/>
            <a:chExt cx="5651932" cy="22189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CF6973-9C80-261B-E664-D7E1D76002D0}"/>
                </a:ext>
              </a:extLst>
            </p:cNvPr>
            <p:cNvSpPr/>
            <p:nvPr/>
          </p:nvSpPr>
          <p:spPr>
            <a:xfrm>
              <a:off x="9077325" y="4176360"/>
              <a:ext cx="552450" cy="41469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BCD2CE-B02F-FA23-452D-F9E13FA2458C}"/>
                </a:ext>
              </a:extLst>
            </p:cNvPr>
            <p:cNvSpPr txBox="1"/>
            <p:nvPr/>
          </p:nvSpPr>
          <p:spPr>
            <a:xfrm>
              <a:off x="6334988" y="6026026"/>
              <a:ext cx="5651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superimposed on ‘standard’ HDC mode (or even CW)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327E4F7-1758-E221-5953-83637DF0E933}"/>
                </a:ext>
              </a:extLst>
            </p:cNvPr>
            <p:cNvSpPr/>
            <p:nvPr/>
          </p:nvSpPr>
          <p:spPr>
            <a:xfrm>
              <a:off x="9477376" y="4543425"/>
              <a:ext cx="321842" cy="1476375"/>
            </a:xfrm>
            <a:custGeom>
              <a:avLst/>
              <a:gdLst>
                <a:gd name="connsiteX0" fmla="*/ 76200 w 76200"/>
                <a:gd name="connsiteY0" fmla="*/ 1400175 h 1400175"/>
                <a:gd name="connsiteX1" fmla="*/ 0 w 76200"/>
                <a:gd name="connsiteY1" fmla="*/ 0 h 1400175"/>
                <a:gd name="connsiteX0" fmla="*/ 76200 w 183607"/>
                <a:gd name="connsiteY0" fmla="*/ 1400175 h 1400175"/>
                <a:gd name="connsiteX1" fmla="*/ 0 w 183607"/>
                <a:gd name="connsiteY1" fmla="*/ 0 h 1400175"/>
                <a:gd name="connsiteX0" fmla="*/ 76200 w 281274"/>
                <a:gd name="connsiteY0" fmla="*/ 1400175 h 1400175"/>
                <a:gd name="connsiteX1" fmla="*/ 0 w 281274"/>
                <a:gd name="connsiteY1" fmla="*/ 0 h 1400175"/>
                <a:gd name="connsiteX0" fmla="*/ 0 w 321842"/>
                <a:gd name="connsiteY0" fmla="*/ 1476375 h 1476375"/>
                <a:gd name="connsiteX1" fmla="*/ 123825 w 321842"/>
                <a:gd name="connsiteY1" fmla="*/ 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1842" h="1476375">
                  <a:moveTo>
                    <a:pt x="0" y="1476375"/>
                  </a:moveTo>
                  <a:cubicBezTo>
                    <a:pt x="269875" y="895350"/>
                    <a:pt x="501650" y="304800"/>
                    <a:pt x="123825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4518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4232-618E-B844-F328-508CF66E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Workshop Outcome </a:t>
            </a:r>
            <a:r>
              <a:rPr lang="en-US" dirty="0"/>
              <a:t>of high-level science cases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CE83A-1A9D-758A-DA5A-35456132A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0"/>
            <a:ext cx="10944224" cy="489654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Important: More time separation between bunches + More bunches</a:t>
            </a:r>
          </a:p>
          <a:p>
            <a:r>
              <a:rPr lang="en-US" dirty="0"/>
              <a:t>Need more time separation:</a:t>
            </a:r>
          </a:p>
          <a:p>
            <a:pPr lvl="1"/>
            <a:r>
              <a:rPr lang="en-US" b="1" dirty="0"/>
              <a:t>(Current max) 4.5 MHz is too fast for many auxiliary techniques </a:t>
            </a:r>
            <a:r>
              <a:rPr lang="en-US" dirty="0"/>
              <a:t>(sample recovery, THz + very short laser excitations, detectors with small pixels, ion time of flight times, ...)</a:t>
            </a:r>
          </a:p>
          <a:p>
            <a:pPr lvl="1"/>
            <a:r>
              <a:rPr lang="en-US" b="1" dirty="0"/>
              <a:t>Today 1.1 MHz - 2.2 MHz is routine </a:t>
            </a:r>
            <a:r>
              <a:rPr lang="en-US" dirty="0"/>
              <a:t>rep-rate in burst mode, but for the majority of experiments </a:t>
            </a:r>
            <a:r>
              <a:rPr lang="en-US" b="1" dirty="0"/>
              <a:t>100 kHz equal spacing pulse delivery (CW) would be ideal</a:t>
            </a:r>
          </a:p>
          <a:p>
            <a:pPr lvl="1"/>
            <a:r>
              <a:rPr lang="en-US" dirty="0"/>
              <a:t>The class of experiments that would benefit most are on ‘delicate’ samples: Viscous flow of complex molecules, solid state samples often related to societal challenges (energy generation &amp; storage, medical research, catalysts)</a:t>
            </a:r>
          </a:p>
          <a:p>
            <a:r>
              <a:rPr lang="en-US" b="1" dirty="0"/>
              <a:t>Need more bunches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Today many ‘first’ experiments are proof-of-principle experiments, where the samples are ‘overexcited’ by pump laser to detect signal</a:t>
            </a:r>
          </a:p>
          <a:p>
            <a:pPr lvl="1"/>
            <a:r>
              <a:rPr lang="en-US" dirty="0"/>
              <a:t>With (many) more pulses (x25 or more) in HDC mode, samples could be studied in ‘natural’ excited state or on realistic concentrations  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DB03B-46BA-BD1A-F759-81FA79BD732D}"/>
              </a:ext>
            </a:extLst>
          </p:cNvPr>
          <p:cNvSpPr txBox="1"/>
          <p:nvPr/>
        </p:nvSpPr>
        <p:spPr>
          <a:xfrm>
            <a:off x="9353550" y="555069"/>
            <a:ext cx="2076450" cy="59745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accent2"/>
                </a:solidFill>
              </a:rPr>
              <a:t>courtesy of Harald Sinn</a:t>
            </a:r>
          </a:p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accent2"/>
                </a:solidFill>
              </a:rPr>
              <a:t>highlighting is mine</a:t>
            </a:r>
          </a:p>
        </p:txBody>
      </p:sp>
    </p:spTree>
    <p:extLst>
      <p:ext uri="{BB962C8B-B14F-4D97-AF65-F5344CB8AC3E}">
        <p14:creationId xmlns:p14="http://schemas.microsoft.com/office/powerpoint/2010/main" val="1386144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D814-8419-1446-4DEE-14FCA535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outcomes of discussion with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B662-0ECC-5F89-60B8-F3E524850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00808"/>
            <a:ext cx="10944224" cy="4608512"/>
          </a:xfrm>
        </p:spPr>
        <p:txBody>
          <a:bodyPr/>
          <a:lstStyle/>
          <a:p>
            <a:r>
              <a:rPr lang="en-US" b="1" dirty="0"/>
              <a:t>Preferred working point 14-16 GeV + 11 GeV (soft). </a:t>
            </a:r>
            <a:r>
              <a:rPr lang="en-US" dirty="0"/>
              <a:t>7 GeV (full CW) would address new science areas (‘tender’ X-rays, water-window), which would need to be developed. </a:t>
            </a:r>
          </a:p>
          <a:p>
            <a:r>
              <a:rPr lang="en-US" dirty="0"/>
              <a:t>It is </a:t>
            </a:r>
            <a:r>
              <a:rPr lang="en-US" b="1" dirty="0"/>
              <a:t>crucial</a:t>
            </a:r>
            <a:r>
              <a:rPr lang="en-US" dirty="0"/>
              <a:t> for </a:t>
            </a:r>
            <a:r>
              <a:rPr lang="en-US" b="1" dirty="0"/>
              <a:t>many experiments </a:t>
            </a:r>
            <a:r>
              <a:rPr lang="en-US" dirty="0"/>
              <a:t>to have  </a:t>
            </a:r>
            <a:r>
              <a:rPr lang="en-US" b="1" dirty="0"/>
              <a:t>&gt; 1 </a:t>
            </a:r>
            <a:r>
              <a:rPr lang="en-US" b="1" dirty="0" err="1"/>
              <a:t>mJ</a:t>
            </a:r>
            <a:r>
              <a:rPr lang="en-US" b="1" dirty="0"/>
              <a:t>/pulse</a:t>
            </a:r>
            <a:r>
              <a:rPr lang="en-US" dirty="0"/>
              <a:t> (imaging, non-linear, ...)</a:t>
            </a:r>
          </a:p>
          <a:p>
            <a:r>
              <a:rPr lang="en-US" dirty="0"/>
              <a:t>Special modes (</a:t>
            </a:r>
            <a:r>
              <a:rPr lang="en-US" b="1" dirty="0"/>
              <a:t>2-color, seeding, attosecond pulses</a:t>
            </a:r>
            <a:r>
              <a:rPr lang="en-US" dirty="0"/>
              <a:t>, ...) are </a:t>
            </a:r>
            <a:r>
              <a:rPr lang="en-US" b="1" dirty="0"/>
              <a:t>crucial</a:t>
            </a:r>
            <a:r>
              <a:rPr lang="en-US" dirty="0"/>
              <a:t> for overall impact of science program</a:t>
            </a:r>
          </a:p>
          <a:p>
            <a:r>
              <a:rPr lang="en-US" dirty="0"/>
              <a:t>Some experiments still need </a:t>
            </a:r>
            <a:r>
              <a:rPr lang="en-US" b="1" dirty="0"/>
              <a:t>‘special’ pulse delivery, e.g. 4.5 MHz or 250pC (or higher). </a:t>
            </a:r>
            <a:r>
              <a:rPr lang="en-US" dirty="0"/>
              <a:t>For this, a second normal-conducting injector may be very useful.</a:t>
            </a:r>
          </a:p>
          <a:p>
            <a:r>
              <a:rPr lang="en-US" dirty="0"/>
              <a:t>One should evaluate, </a:t>
            </a:r>
            <a:r>
              <a:rPr lang="en-US" b="1" dirty="0"/>
              <a:t>if occasional switching back to burst mode may be worth the effort </a:t>
            </a:r>
            <a:r>
              <a:rPr lang="en-US" dirty="0"/>
              <a:t>(e.g. for high photon energy experiments with </a:t>
            </a:r>
            <a:r>
              <a:rPr lang="en-US" b="1" dirty="0"/>
              <a:t>20 GeV </a:t>
            </a:r>
            <a:r>
              <a:rPr lang="en-US" b="1" dirty="0" err="1"/>
              <a:t>linac</a:t>
            </a:r>
            <a:r>
              <a:rPr lang="en-US" dirty="0"/>
              <a:t> operation)</a:t>
            </a:r>
          </a:p>
          <a:p>
            <a:r>
              <a:rPr lang="en-US" dirty="0"/>
              <a:t>Strong interest in fast kicker solutions between SASE1/2 (already before upgrade)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0E2EE-4CEA-7892-3D72-7EC3934F9B94}"/>
              </a:ext>
            </a:extLst>
          </p:cNvPr>
          <p:cNvSpPr txBox="1"/>
          <p:nvPr/>
        </p:nvSpPr>
        <p:spPr>
          <a:xfrm>
            <a:off x="9353550" y="555069"/>
            <a:ext cx="2076450" cy="59745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accent2"/>
                </a:solidFill>
              </a:rPr>
              <a:t>courtesy of Harald Sinn</a:t>
            </a:r>
          </a:p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accent2"/>
                </a:solidFill>
              </a:rPr>
              <a:t>highlighting is mine</a:t>
            </a:r>
          </a:p>
        </p:txBody>
      </p:sp>
    </p:spTree>
    <p:extLst>
      <p:ext uri="{BB962C8B-B14F-4D97-AF65-F5344CB8AC3E}">
        <p14:creationId xmlns:p14="http://schemas.microsoft.com/office/powerpoint/2010/main" val="55049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4F405-749D-1E05-A247-AEF00FE6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631270"/>
          </a:xfrm>
        </p:spPr>
        <p:txBody>
          <a:bodyPr/>
          <a:lstStyle/>
          <a:p>
            <a:r>
              <a:rPr lang="en-US" dirty="0"/>
              <a:t>Preferred rep-rates from instruments  (input to detector session)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B599A-F4E1-281B-FE29-B6F871A0B104}"/>
              </a:ext>
            </a:extLst>
          </p:cNvPr>
          <p:cNvCxnSpPr>
            <a:cxnSpLocks/>
          </p:cNvCxnSpPr>
          <p:nvPr/>
        </p:nvCxnSpPr>
        <p:spPr>
          <a:xfrm>
            <a:off x="1709531" y="5711687"/>
            <a:ext cx="956807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AE4C5B-6FEA-85CB-53C4-4B5507B9B05E}"/>
              </a:ext>
            </a:extLst>
          </p:cNvPr>
          <p:cNvCxnSpPr>
            <a:cxnSpLocks/>
          </p:cNvCxnSpPr>
          <p:nvPr/>
        </p:nvCxnSpPr>
        <p:spPr>
          <a:xfrm flipV="1">
            <a:off x="2153479" y="1908313"/>
            <a:ext cx="0" cy="403528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CAB2B4-9B99-0E98-E067-1E20DED5A45E}"/>
              </a:ext>
            </a:extLst>
          </p:cNvPr>
          <p:cNvSpPr txBox="1"/>
          <p:nvPr/>
        </p:nvSpPr>
        <p:spPr>
          <a:xfrm>
            <a:off x="781878" y="2922104"/>
            <a:ext cx="1371596" cy="887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photon people want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FE3DE-7781-93C6-DC1C-0C4F2B57E5FD}"/>
              </a:ext>
            </a:extLst>
          </p:cNvPr>
          <p:cNvSpPr txBox="1"/>
          <p:nvPr/>
        </p:nvSpPr>
        <p:spPr>
          <a:xfrm>
            <a:off x="5287899" y="6225281"/>
            <a:ext cx="1371596" cy="3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4D5B1-9578-C49D-FF6F-44CB1565125E}"/>
              </a:ext>
            </a:extLst>
          </p:cNvPr>
          <p:cNvSpPr txBox="1"/>
          <p:nvPr/>
        </p:nvSpPr>
        <p:spPr>
          <a:xfrm>
            <a:off x="5860753" y="5858494"/>
            <a:ext cx="828251" cy="3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MHz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51521-E24F-767E-3B81-E18945BBAA71}"/>
              </a:ext>
            </a:extLst>
          </p:cNvPr>
          <p:cNvSpPr txBox="1"/>
          <p:nvPr/>
        </p:nvSpPr>
        <p:spPr>
          <a:xfrm>
            <a:off x="4124732" y="5858495"/>
            <a:ext cx="1060178" cy="3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 kHz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B7FA1-7F46-C841-93FD-00DAED9DC290}"/>
              </a:ext>
            </a:extLst>
          </p:cNvPr>
          <p:cNvSpPr txBox="1"/>
          <p:nvPr/>
        </p:nvSpPr>
        <p:spPr>
          <a:xfrm>
            <a:off x="2435093" y="5841854"/>
            <a:ext cx="1060178" cy="3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kHz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AAB6A-A67C-154A-9F61-29AC40A2CD54}"/>
              </a:ext>
            </a:extLst>
          </p:cNvPr>
          <p:cNvSpPr txBox="1"/>
          <p:nvPr/>
        </p:nvSpPr>
        <p:spPr>
          <a:xfrm>
            <a:off x="7414537" y="5860850"/>
            <a:ext cx="1056896" cy="3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4.5 MHz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25D79-CFD0-6A8A-7E5F-AC631245B815}"/>
              </a:ext>
            </a:extLst>
          </p:cNvPr>
          <p:cNvSpPr txBox="1"/>
          <p:nvPr/>
        </p:nvSpPr>
        <p:spPr>
          <a:xfrm>
            <a:off x="9611029" y="5878109"/>
            <a:ext cx="1056896" cy="3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1.3 GHz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C29BEB-65B7-0A0C-7E4C-C184BE1873CC}"/>
              </a:ext>
            </a:extLst>
          </p:cNvPr>
          <p:cNvSpPr/>
          <p:nvPr/>
        </p:nvSpPr>
        <p:spPr>
          <a:xfrm>
            <a:off x="2425148" y="2014240"/>
            <a:ext cx="7991061" cy="3519302"/>
          </a:xfrm>
          <a:custGeom>
            <a:avLst/>
            <a:gdLst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14261 w 7991061"/>
              <a:gd name="connsiteY8" fmla="*/ 1451005 h 3332813"/>
              <a:gd name="connsiteX9" fmla="*/ 3458818 w 7991061"/>
              <a:gd name="connsiteY9" fmla="*/ 1928083 h 3332813"/>
              <a:gd name="connsiteX10" fmla="*/ 3949148 w 7991061"/>
              <a:gd name="connsiteY10" fmla="*/ 2444918 h 3332813"/>
              <a:gd name="connsiteX11" fmla="*/ 4611757 w 7991061"/>
              <a:gd name="connsiteY11" fmla="*/ 2921996 h 3332813"/>
              <a:gd name="connsiteX12" fmla="*/ 5009322 w 7991061"/>
              <a:gd name="connsiteY12" fmla="*/ 2299144 h 3332813"/>
              <a:gd name="connsiteX13" fmla="*/ 5168348 w 7991061"/>
              <a:gd name="connsiteY13" fmla="*/ 1199213 h 3332813"/>
              <a:gd name="connsiteX14" fmla="*/ 5340626 w 7991061"/>
              <a:gd name="connsiteY14" fmla="*/ 934170 h 3332813"/>
              <a:gd name="connsiteX15" fmla="*/ 5910470 w 7991061"/>
              <a:gd name="connsiteY15" fmla="*/ 1119700 h 3332813"/>
              <a:gd name="connsiteX16" fmla="*/ 6122505 w 7991061"/>
              <a:gd name="connsiteY16" fmla="*/ 1901578 h 3332813"/>
              <a:gd name="connsiteX17" fmla="*/ 6241774 w 7991061"/>
              <a:gd name="connsiteY17" fmla="*/ 3067770 h 3332813"/>
              <a:gd name="connsiteX18" fmla="*/ 6917635 w 7991061"/>
              <a:gd name="connsiteY18" fmla="*/ 3226796 h 3332813"/>
              <a:gd name="connsiteX19" fmla="*/ 7103166 w 7991061"/>
              <a:gd name="connsiteY19" fmla="*/ 2617196 h 3332813"/>
              <a:gd name="connsiteX20" fmla="*/ 7156174 w 7991061"/>
              <a:gd name="connsiteY20" fmla="*/ 2166622 h 3332813"/>
              <a:gd name="connsiteX21" fmla="*/ 7633253 w 7991061"/>
              <a:gd name="connsiteY21" fmla="*/ 2259387 h 3332813"/>
              <a:gd name="connsiteX22" fmla="*/ 7752522 w 7991061"/>
              <a:gd name="connsiteY22" fmla="*/ 2908744 h 3332813"/>
              <a:gd name="connsiteX23" fmla="*/ 7991061 w 7991061"/>
              <a:gd name="connsiteY23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14261 w 7991061"/>
              <a:gd name="connsiteY8" fmla="*/ 1451005 h 3332813"/>
              <a:gd name="connsiteX9" fmla="*/ 3352801 w 7991061"/>
              <a:gd name="connsiteY9" fmla="*/ 2378657 h 3332813"/>
              <a:gd name="connsiteX10" fmla="*/ 3949148 w 7991061"/>
              <a:gd name="connsiteY10" fmla="*/ 2444918 h 3332813"/>
              <a:gd name="connsiteX11" fmla="*/ 4611757 w 7991061"/>
              <a:gd name="connsiteY11" fmla="*/ 2921996 h 3332813"/>
              <a:gd name="connsiteX12" fmla="*/ 5009322 w 7991061"/>
              <a:gd name="connsiteY12" fmla="*/ 2299144 h 3332813"/>
              <a:gd name="connsiteX13" fmla="*/ 5168348 w 7991061"/>
              <a:gd name="connsiteY13" fmla="*/ 1199213 h 3332813"/>
              <a:gd name="connsiteX14" fmla="*/ 5340626 w 7991061"/>
              <a:gd name="connsiteY14" fmla="*/ 934170 h 3332813"/>
              <a:gd name="connsiteX15" fmla="*/ 5910470 w 7991061"/>
              <a:gd name="connsiteY15" fmla="*/ 1119700 h 3332813"/>
              <a:gd name="connsiteX16" fmla="*/ 6122505 w 7991061"/>
              <a:gd name="connsiteY16" fmla="*/ 1901578 h 3332813"/>
              <a:gd name="connsiteX17" fmla="*/ 6241774 w 7991061"/>
              <a:gd name="connsiteY17" fmla="*/ 3067770 h 3332813"/>
              <a:gd name="connsiteX18" fmla="*/ 6917635 w 7991061"/>
              <a:gd name="connsiteY18" fmla="*/ 3226796 h 3332813"/>
              <a:gd name="connsiteX19" fmla="*/ 7103166 w 7991061"/>
              <a:gd name="connsiteY19" fmla="*/ 2617196 h 3332813"/>
              <a:gd name="connsiteX20" fmla="*/ 7156174 w 7991061"/>
              <a:gd name="connsiteY20" fmla="*/ 2166622 h 3332813"/>
              <a:gd name="connsiteX21" fmla="*/ 7633253 w 7991061"/>
              <a:gd name="connsiteY21" fmla="*/ 2259387 h 3332813"/>
              <a:gd name="connsiteX22" fmla="*/ 7752522 w 7991061"/>
              <a:gd name="connsiteY22" fmla="*/ 2908744 h 3332813"/>
              <a:gd name="connsiteX23" fmla="*/ 7991061 w 7991061"/>
              <a:gd name="connsiteY23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14261 w 7991061"/>
              <a:gd name="connsiteY8" fmla="*/ 1451005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168348 w 7991061"/>
              <a:gd name="connsiteY12" fmla="*/ 1199213 h 3332813"/>
              <a:gd name="connsiteX13" fmla="*/ 5340626 w 7991061"/>
              <a:gd name="connsiteY13" fmla="*/ 934170 h 3332813"/>
              <a:gd name="connsiteX14" fmla="*/ 5910470 w 7991061"/>
              <a:gd name="connsiteY14" fmla="*/ 1119700 h 3332813"/>
              <a:gd name="connsiteX15" fmla="*/ 6122505 w 7991061"/>
              <a:gd name="connsiteY15" fmla="*/ 1901578 h 3332813"/>
              <a:gd name="connsiteX16" fmla="*/ 6241774 w 7991061"/>
              <a:gd name="connsiteY16" fmla="*/ 3067770 h 3332813"/>
              <a:gd name="connsiteX17" fmla="*/ 6917635 w 7991061"/>
              <a:gd name="connsiteY17" fmla="*/ 3226796 h 3332813"/>
              <a:gd name="connsiteX18" fmla="*/ 7103166 w 7991061"/>
              <a:gd name="connsiteY18" fmla="*/ 2617196 h 3332813"/>
              <a:gd name="connsiteX19" fmla="*/ 7156174 w 7991061"/>
              <a:gd name="connsiteY19" fmla="*/ 2166622 h 3332813"/>
              <a:gd name="connsiteX20" fmla="*/ 7633253 w 7991061"/>
              <a:gd name="connsiteY20" fmla="*/ 2259387 h 3332813"/>
              <a:gd name="connsiteX21" fmla="*/ 7752522 w 7991061"/>
              <a:gd name="connsiteY21" fmla="*/ 2908744 h 3332813"/>
              <a:gd name="connsiteX22" fmla="*/ 7991061 w 7991061"/>
              <a:gd name="connsiteY22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168348 w 7991061"/>
              <a:gd name="connsiteY12" fmla="*/ 1199213 h 3332813"/>
              <a:gd name="connsiteX13" fmla="*/ 5340626 w 7991061"/>
              <a:gd name="connsiteY13" fmla="*/ 934170 h 3332813"/>
              <a:gd name="connsiteX14" fmla="*/ 5910470 w 7991061"/>
              <a:gd name="connsiteY14" fmla="*/ 1119700 h 3332813"/>
              <a:gd name="connsiteX15" fmla="*/ 6122505 w 7991061"/>
              <a:gd name="connsiteY15" fmla="*/ 1901578 h 3332813"/>
              <a:gd name="connsiteX16" fmla="*/ 6241774 w 7991061"/>
              <a:gd name="connsiteY16" fmla="*/ 3067770 h 3332813"/>
              <a:gd name="connsiteX17" fmla="*/ 6917635 w 7991061"/>
              <a:gd name="connsiteY17" fmla="*/ 3226796 h 3332813"/>
              <a:gd name="connsiteX18" fmla="*/ 7103166 w 7991061"/>
              <a:gd name="connsiteY18" fmla="*/ 2617196 h 3332813"/>
              <a:gd name="connsiteX19" fmla="*/ 7156174 w 7991061"/>
              <a:gd name="connsiteY19" fmla="*/ 2166622 h 3332813"/>
              <a:gd name="connsiteX20" fmla="*/ 7633253 w 7991061"/>
              <a:gd name="connsiteY20" fmla="*/ 2259387 h 3332813"/>
              <a:gd name="connsiteX21" fmla="*/ 7752522 w 7991061"/>
              <a:gd name="connsiteY21" fmla="*/ 2908744 h 3332813"/>
              <a:gd name="connsiteX22" fmla="*/ 7991061 w 7991061"/>
              <a:gd name="connsiteY22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10470 w 7991061"/>
              <a:gd name="connsiteY13" fmla="*/ 1119700 h 3332813"/>
              <a:gd name="connsiteX14" fmla="*/ 6122505 w 7991061"/>
              <a:gd name="connsiteY14" fmla="*/ 1901578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156174 w 7991061"/>
              <a:gd name="connsiteY18" fmla="*/ 2166622 h 3332813"/>
              <a:gd name="connsiteX19" fmla="*/ 7633253 w 7991061"/>
              <a:gd name="connsiteY19" fmla="*/ 2259387 h 3332813"/>
              <a:gd name="connsiteX20" fmla="*/ 7752522 w 7991061"/>
              <a:gd name="connsiteY20" fmla="*/ 2908744 h 3332813"/>
              <a:gd name="connsiteX21" fmla="*/ 7991061 w 7991061"/>
              <a:gd name="connsiteY21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10470 w 7991061"/>
              <a:gd name="connsiteY13" fmla="*/ 1119700 h 3332813"/>
              <a:gd name="connsiteX14" fmla="*/ 6122505 w 7991061"/>
              <a:gd name="connsiteY14" fmla="*/ 1901578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633253 w 7991061"/>
              <a:gd name="connsiteY18" fmla="*/ 2259387 h 3332813"/>
              <a:gd name="connsiteX19" fmla="*/ 7752522 w 7991061"/>
              <a:gd name="connsiteY19" fmla="*/ 2908744 h 3332813"/>
              <a:gd name="connsiteX20" fmla="*/ 7991061 w 7991061"/>
              <a:gd name="connsiteY20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10470 w 7991061"/>
              <a:gd name="connsiteY13" fmla="*/ 1119700 h 3332813"/>
              <a:gd name="connsiteX14" fmla="*/ 6122505 w 7991061"/>
              <a:gd name="connsiteY14" fmla="*/ 1901578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421218 w 7991061"/>
              <a:gd name="connsiteY18" fmla="*/ 2259387 h 3332813"/>
              <a:gd name="connsiteX19" fmla="*/ 7752522 w 7991061"/>
              <a:gd name="connsiteY19" fmla="*/ 2908744 h 3332813"/>
              <a:gd name="connsiteX20" fmla="*/ 7991061 w 7991061"/>
              <a:gd name="connsiteY20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10470 w 7991061"/>
              <a:gd name="connsiteY13" fmla="*/ 1119700 h 3332813"/>
              <a:gd name="connsiteX14" fmla="*/ 6122505 w 7991061"/>
              <a:gd name="connsiteY14" fmla="*/ 1901578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421218 w 7991061"/>
              <a:gd name="connsiteY18" fmla="*/ 2259387 h 3332813"/>
              <a:gd name="connsiteX19" fmla="*/ 7752522 w 7991061"/>
              <a:gd name="connsiteY19" fmla="*/ 2908744 h 3332813"/>
              <a:gd name="connsiteX20" fmla="*/ 7991061 w 7991061"/>
              <a:gd name="connsiteY20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63479 w 7991061"/>
              <a:gd name="connsiteY13" fmla="*/ 1411248 h 3332813"/>
              <a:gd name="connsiteX14" fmla="*/ 6122505 w 7991061"/>
              <a:gd name="connsiteY14" fmla="*/ 1901578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421218 w 7991061"/>
              <a:gd name="connsiteY18" fmla="*/ 2259387 h 3332813"/>
              <a:gd name="connsiteX19" fmla="*/ 7752522 w 7991061"/>
              <a:gd name="connsiteY19" fmla="*/ 2908744 h 3332813"/>
              <a:gd name="connsiteX20" fmla="*/ 7991061 w 7991061"/>
              <a:gd name="connsiteY20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63479 w 7991061"/>
              <a:gd name="connsiteY13" fmla="*/ 1411248 h 3332813"/>
              <a:gd name="connsiteX14" fmla="*/ 6109253 w 7991061"/>
              <a:gd name="connsiteY14" fmla="*/ 2338899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421218 w 7991061"/>
              <a:gd name="connsiteY18" fmla="*/ 2259387 h 3332813"/>
              <a:gd name="connsiteX19" fmla="*/ 7752522 w 7991061"/>
              <a:gd name="connsiteY19" fmla="*/ 2908744 h 3332813"/>
              <a:gd name="connsiteX20" fmla="*/ 7991061 w 7991061"/>
              <a:gd name="connsiteY20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23722 w 7991061"/>
              <a:gd name="connsiteY13" fmla="*/ 1689544 h 3332813"/>
              <a:gd name="connsiteX14" fmla="*/ 6109253 w 7991061"/>
              <a:gd name="connsiteY14" fmla="*/ 2338899 h 3332813"/>
              <a:gd name="connsiteX15" fmla="*/ 6241774 w 7991061"/>
              <a:gd name="connsiteY15" fmla="*/ 3067770 h 3332813"/>
              <a:gd name="connsiteX16" fmla="*/ 6917635 w 7991061"/>
              <a:gd name="connsiteY16" fmla="*/ 3226796 h 3332813"/>
              <a:gd name="connsiteX17" fmla="*/ 7103166 w 7991061"/>
              <a:gd name="connsiteY17" fmla="*/ 2617196 h 3332813"/>
              <a:gd name="connsiteX18" fmla="*/ 7421218 w 7991061"/>
              <a:gd name="connsiteY18" fmla="*/ 2259387 h 3332813"/>
              <a:gd name="connsiteX19" fmla="*/ 7752522 w 7991061"/>
              <a:gd name="connsiteY19" fmla="*/ 2908744 h 3332813"/>
              <a:gd name="connsiteX20" fmla="*/ 7991061 w 7991061"/>
              <a:gd name="connsiteY20" fmla="*/ 3332813 h 3332813"/>
              <a:gd name="connsiteX0" fmla="*/ 0 w 7991061"/>
              <a:gd name="connsiteY0" fmla="*/ 2219631 h 3332813"/>
              <a:gd name="connsiteX1" fmla="*/ 781879 w 7991061"/>
              <a:gd name="connsiteY1" fmla="*/ 1954587 h 3332813"/>
              <a:gd name="connsiteX2" fmla="*/ 1404731 w 7991061"/>
              <a:gd name="connsiteY2" fmla="*/ 1278726 h 3332813"/>
              <a:gd name="connsiteX3" fmla="*/ 1749287 w 7991061"/>
              <a:gd name="connsiteY3" fmla="*/ 457091 h 3332813"/>
              <a:gd name="connsiteX4" fmla="*/ 2107096 w 7991061"/>
              <a:gd name="connsiteY4" fmla="*/ 33022 h 3332813"/>
              <a:gd name="connsiteX5" fmla="*/ 2411896 w 7991061"/>
              <a:gd name="connsiteY5" fmla="*/ 59526 h 3332813"/>
              <a:gd name="connsiteX6" fmla="*/ 2597426 w 7991061"/>
              <a:gd name="connsiteY6" fmla="*/ 311318 h 3332813"/>
              <a:gd name="connsiteX7" fmla="*/ 2809461 w 7991061"/>
              <a:gd name="connsiteY7" fmla="*/ 761891 h 3332813"/>
              <a:gd name="connsiteX8" fmla="*/ 3167269 w 7991061"/>
              <a:gd name="connsiteY8" fmla="*/ 2153370 h 3332813"/>
              <a:gd name="connsiteX9" fmla="*/ 3949148 w 7991061"/>
              <a:gd name="connsiteY9" fmla="*/ 2444918 h 3332813"/>
              <a:gd name="connsiteX10" fmla="*/ 4611757 w 7991061"/>
              <a:gd name="connsiteY10" fmla="*/ 2921996 h 3332813"/>
              <a:gd name="connsiteX11" fmla="*/ 5009322 w 7991061"/>
              <a:gd name="connsiteY11" fmla="*/ 2299144 h 3332813"/>
              <a:gd name="connsiteX12" fmla="*/ 5340626 w 7991061"/>
              <a:gd name="connsiteY12" fmla="*/ 934170 h 3332813"/>
              <a:gd name="connsiteX13" fmla="*/ 5923722 w 7991061"/>
              <a:gd name="connsiteY13" fmla="*/ 1689544 h 3332813"/>
              <a:gd name="connsiteX14" fmla="*/ 6241774 w 7991061"/>
              <a:gd name="connsiteY14" fmla="*/ 3067770 h 3332813"/>
              <a:gd name="connsiteX15" fmla="*/ 6917635 w 7991061"/>
              <a:gd name="connsiteY15" fmla="*/ 3226796 h 3332813"/>
              <a:gd name="connsiteX16" fmla="*/ 7103166 w 7991061"/>
              <a:gd name="connsiteY16" fmla="*/ 2617196 h 3332813"/>
              <a:gd name="connsiteX17" fmla="*/ 7421218 w 7991061"/>
              <a:gd name="connsiteY17" fmla="*/ 2259387 h 3332813"/>
              <a:gd name="connsiteX18" fmla="*/ 7752522 w 7991061"/>
              <a:gd name="connsiteY18" fmla="*/ 2908744 h 3332813"/>
              <a:gd name="connsiteX19" fmla="*/ 7991061 w 7991061"/>
              <a:gd name="connsiteY19" fmla="*/ 3332813 h 3332813"/>
              <a:gd name="connsiteX0" fmla="*/ 0 w 7991061"/>
              <a:gd name="connsiteY0" fmla="*/ 2219631 h 3397434"/>
              <a:gd name="connsiteX1" fmla="*/ 781879 w 7991061"/>
              <a:gd name="connsiteY1" fmla="*/ 1954587 h 3397434"/>
              <a:gd name="connsiteX2" fmla="*/ 1404731 w 7991061"/>
              <a:gd name="connsiteY2" fmla="*/ 1278726 h 3397434"/>
              <a:gd name="connsiteX3" fmla="*/ 1749287 w 7991061"/>
              <a:gd name="connsiteY3" fmla="*/ 457091 h 3397434"/>
              <a:gd name="connsiteX4" fmla="*/ 2107096 w 7991061"/>
              <a:gd name="connsiteY4" fmla="*/ 33022 h 3397434"/>
              <a:gd name="connsiteX5" fmla="*/ 2411896 w 7991061"/>
              <a:gd name="connsiteY5" fmla="*/ 59526 h 3397434"/>
              <a:gd name="connsiteX6" fmla="*/ 2597426 w 7991061"/>
              <a:gd name="connsiteY6" fmla="*/ 311318 h 3397434"/>
              <a:gd name="connsiteX7" fmla="*/ 2809461 w 7991061"/>
              <a:gd name="connsiteY7" fmla="*/ 761891 h 3397434"/>
              <a:gd name="connsiteX8" fmla="*/ 3167269 w 7991061"/>
              <a:gd name="connsiteY8" fmla="*/ 2153370 h 3397434"/>
              <a:gd name="connsiteX9" fmla="*/ 3856383 w 7991061"/>
              <a:gd name="connsiteY9" fmla="*/ 3372571 h 3397434"/>
              <a:gd name="connsiteX10" fmla="*/ 4611757 w 7991061"/>
              <a:gd name="connsiteY10" fmla="*/ 2921996 h 3397434"/>
              <a:gd name="connsiteX11" fmla="*/ 5009322 w 7991061"/>
              <a:gd name="connsiteY11" fmla="*/ 2299144 h 3397434"/>
              <a:gd name="connsiteX12" fmla="*/ 5340626 w 7991061"/>
              <a:gd name="connsiteY12" fmla="*/ 934170 h 3397434"/>
              <a:gd name="connsiteX13" fmla="*/ 5923722 w 7991061"/>
              <a:gd name="connsiteY13" fmla="*/ 1689544 h 3397434"/>
              <a:gd name="connsiteX14" fmla="*/ 6241774 w 7991061"/>
              <a:gd name="connsiteY14" fmla="*/ 3067770 h 3397434"/>
              <a:gd name="connsiteX15" fmla="*/ 6917635 w 7991061"/>
              <a:gd name="connsiteY15" fmla="*/ 3226796 h 3397434"/>
              <a:gd name="connsiteX16" fmla="*/ 7103166 w 7991061"/>
              <a:gd name="connsiteY16" fmla="*/ 2617196 h 3397434"/>
              <a:gd name="connsiteX17" fmla="*/ 7421218 w 7991061"/>
              <a:gd name="connsiteY17" fmla="*/ 2259387 h 3397434"/>
              <a:gd name="connsiteX18" fmla="*/ 7752522 w 7991061"/>
              <a:gd name="connsiteY18" fmla="*/ 2908744 h 3397434"/>
              <a:gd name="connsiteX19" fmla="*/ 7991061 w 7991061"/>
              <a:gd name="connsiteY19" fmla="*/ 3332813 h 3397434"/>
              <a:gd name="connsiteX0" fmla="*/ 0 w 7991061"/>
              <a:gd name="connsiteY0" fmla="*/ 2219631 h 3408394"/>
              <a:gd name="connsiteX1" fmla="*/ 781879 w 7991061"/>
              <a:gd name="connsiteY1" fmla="*/ 1954587 h 3408394"/>
              <a:gd name="connsiteX2" fmla="*/ 1404731 w 7991061"/>
              <a:gd name="connsiteY2" fmla="*/ 1278726 h 3408394"/>
              <a:gd name="connsiteX3" fmla="*/ 1749287 w 7991061"/>
              <a:gd name="connsiteY3" fmla="*/ 457091 h 3408394"/>
              <a:gd name="connsiteX4" fmla="*/ 2107096 w 7991061"/>
              <a:gd name="connsiteY4" fmla="*/ 33022 h 3408394"/>
              <a:gd name="connsiteX5" fmla="*/ 2411896 w 7991061"/>
              <a:gd name="connsiteY5" fmla="*/ 59526 h 3408394"/>
              <a:gd name="connsiteX6" fmla="*/ 2597426 w 7991061"/>
              <a:gd name="connsiteY6" fmla="*/ 311318 h 3408394"/>
              <a:gd name="connsiteX7" fmla="*/ 2809461 w 7991061"/>
              <a:gd name="connsiteY7" fmla="*/ 761891 h 3408394"/>
              <a:gd name="connsiteX8" fmla="*/ 3167269 w 7991061"/>
              <a:gd name="connsiteY8" fmla="*/ 2153370 h 3408394"/>
              <a:gd name="connsiteX9" fmla="*/ 3856383 w 7991061"/>
              <a:gd name="connsiteY9" fmla="*/ 3372571 h 3408394"/>
              <a:gd name="connsiteX10" fmla="*/ 4598505 w 7991061"/>
              <a:gd name="connsiteY10" fmla="*/ 3014762 h 3408394"/>
              <a:gd name="connsiteX11" fmla="*/ 5009322 w 7991061"/>
              <a:gd name="connsiteY11" fmla="*/ 2299144 h 3408394"/>
              <a:gd name="connsiteX12" fmla="*/ 5340626 w 7991061"/>
              <a:gd name="connsiteY12" fmla="*/ 934170 h 3408394"/>
              <a:gd name="connsiteX13" fmla="*/ 5923722 w 7991061"/>
              <a:gd name="connsiteY13" fmla="*/ 1689544 h 3408394"/>
              <a:gd name="connsiteX14" fmla="*/ 6241774 w 7991061"/>
              <a:gd name="connsiteY14" fmla="*/ 3067770 h 3408394"/>
              <a:gd name="connsiteX15" fmla="*/ 6917635 w 7991061"/>
              <a:gd name="connsiteY15" fmla="*/ 3226796 h 3408394"/>
              <a:gd name="connsiteX16" fmla="*/ 7103166 w 7991061"/>
              <a:gd name="connsiteY16" fmla="*/ 2617196 h 3408394"/>
              <a:gd name="connsiteX17" fmla="*/ 7421218 w 7991061"/>
              <a:gd name="connsiteY17" fmla="*/ 2259387 h 3408394"/>
              <a:gd name="connsiteX18" fmla="*/ 7752522 w 7991061"/>
              <a:gd name="connsiteY18" fmla="*/ 2908744 h 3408394"/>
              <a:gd name="connsiteX19" fmla="*/ 7991061 w 7991061"/>
              <a:gd name="connsiteY19" fmla="*/ 3332813 h 3408394"/>
              <a:gd name="connsiteX0" fmla="*/ 0 w 7991061"/>
              <a:gd name="connsiteY0" fmla="*/ 2219631 h 3410297"/>
              <a:gd name="connsiteX1" fmla="*/ 781879 w 7991061"/>
              <a:gd name="connsiteY1" fmla="*/ 1954587 h 3410297"/>
              <a:gd name="connsiteX2" fmla="*/ 1404731 w 7991061"/>
              <a:gd name="connsiteY2" fmla="*/ 1278726 h 3410297"/>
              <a:gd name="connsiteX3" fmla="*/ 1749287 w 7991061"/>
              <a:gd name="connsiteY3" fmla="*/ 457091 h 3410297"/>
              <a:gd name="connsiteX4" fmla="*/ 2107096 w 7991061"/>
              <a:gd name="connsiteY4" fmla="*/ 33022 h 3410297"/>
              <a:gd name="connsiteX5" fmla="*/ 2411896 w 7991061"/>
              <a:gd name="connsiteY5" fmla="*/ 59526 h 3410297"/>
              <a:gd name="connsiteX6" fmla="*/ 2597426 w 7991061"/>
              <a:gd name="connsiteY6" fmla="*/ 311318 h 3410297"/>
              <a:gd name="connsiteX7" fmla="*/ 2809461 w 7991061"/>
              <a:gd name="connsiteY7" fmla="*/ 761891 h 3410297"/>
              <a:gd name="connsiteX8" fmla="*/ 3167269 w 7991061"/>
              <a:gd name="connsiteY8" fmla="*/ 2153370 h 3410297"/>
              <a:gd name="connsiteX9" fmla="*/ 3856383 w 7991061"/>
              <a:gd name="connsiteY9" fmla="*/ 3372571 h 3410297"/>
              <a:gd name="connsiteX10" fmla="*/ 4598505 w 7991061"/>
              <a:gd name="connsiteY10" fmla="*/ 3014762 h 3410297"/>
              <a:gd name="connsiteX11" fmla="*/ 4996070 w 7991061"/>
              <a:gd name="connsiteY11" fmla="*/ 2153370 h 3410297"/>
              <a:gd name="connsiteX12" fmla="*/ 5340626 w 7991061"/>
              <a:gd name="connsiteY12" fmla="*/ 934170 h 3410297"/>
              <a:gd name="connsiteX13" fmla="*/ 5923722 w 7991061"/>
              <a:gd name="connsiteY13" fmla="*/ 1689544 h 3410297"/>
              <a:gd name="connsiteX14" fmla="*/ 6241774 w 7991061"/>
              <a:gd name="connsiteY14" fmla="*/ 3067770 h 3410297"/>
              <a:gd name="connsiteX15" fmla="*/ 6917635 w 7991061"/>
              <a:gd name="connsiteY15" fmla="*/ 3226796 h 3410297"/>
              <a:gd name="connsiteX16" fmla="*/ 7103166 w 7991061"/>
              <a:gd name="connsiteY16" fmla="*/ 2617196 h 3410297"/>
              <a:gd name="connsiteX17" fmla="*/ 7421218 w 7991061"/>
              <a:gd name="connsiteY17" fmla="*/ 2259387 h 3410297"/>
              <a:gd name="connsiteX18" fmla="*/ 7752522 w 7991061"/>
              <a:gd name="connsiteY18" fmla="*/ 2908744 h 3410297"/>
              <a:gd name="connsiteX19" fmla="*/ 7991061 w 7991061"/>
              <a:gd name="connsiteY19" fmla="*/ 3332813 h 3410297"/>
              <a:gd name="connsiteX0" fmla="*/ 0 w 7991061"/>
              <a:gd name="connsiteY0" fmla="*/ 2219631 h 3410297"/>
              <a:gd name="connsiteX1" fmla="*/ 781879 w 7991061"/>
              <a:gd name="connsiteY1" fmla="*/ 1954587 h 3410297"/>
              <a:gd name="connsiteX2" fmla="*/ 1404731 w 7991061"/>
              <a:gd name="connsiteY2" fmla="*/ 1278726 h 3410297"/>
              <a:gd name="connsiteX3" fmla="*/ 1749287 w 7991061"/>
              <a:gd name="connsiteY3" fmla="*/ 457091 h 3410297"/>
              <a:gd name="connsiteX4" fmla="*/ 2107096 w 7991061"/>
              <a:gd name="connsiteY4" fmla="*/ 33022 h 3410297"/>
              <a:gd name="connsiteX5" fmla="*/ 2411896 w 7991061"/>
              <a:gd name="connsiteY5" fmla="*/ 59526 h 3410297"/>
              <a:gd name="connsiteX6" fmla="*/ 2597426 w 7991061"/>
              <a:gd name="connsiteY6" fmla="*/ 311318 h 3410297"/>
              <a:gd name="connsiteX7" fmla="*/ 2809461 w 7991061"/>
              <a:gd name="connsiteY7" fmla="*/ 761891 h 3410297"/>
              <a:gd name="connsiteX8" fmla="*/ 3167269 w 7991061"/>
              <a:gd name="connsiteY8" fmla="*/ 2153370 h 3410297"/>
              <a:gd name="connsiteX9" fmla="*/ 3856383 w 7991061"/>
              <a:gd name="connsiteY9" fmla="*/ 3372571 h 3410297"/>
              <a:gd name="connsiteX10" fmla="*/ 4598505 w 7991061"/>
              <a:gd name="connsiteY10" fmla="*/ 3014762 h 3410297"/>
              <a:gd name="connsiteX11" fmla="*/ 4996070 w 7991061"/>
              <a:gd name="connsiteY11" fmla="*/ 2153370 h 3410297"/>
              <a:gd name="connsiteX12" fmla="*/ 5340626 w 7991061"/>
              <a:gd name="connsiteY12" fmla="*/ 934170 h 3410297"/>
              <a:gd name="connsiteX13" fmla="*/ 5923722 w 7991061"/>
              <a:gd name="connsiteY13" fmla="*/ 1689544 h 3410297"/>
              <a:gd name="connsiteX14" fmla="*/ 6241774 w 7991061"/>
              <a:gd name="connsiteY14" fmla="*/ 3067770 h 3410297"/>
              <a:gd name="connsiteX15" fmla="*/ 6917635 w 7991061"/>
              <a:gd name="connsiteY15" fmla="*/ 3226796 h 3410297"/>
              <a:gd name="connsiteX16" fmla="*/ 7103166 w 7991061"/>
              <a:gd name="connsiteY16" fmla="*/ 2617196 h 3410297"/>
              <a:gd name="connsiteX17" fmla="*/ 7421218 w 7991061"/>
              <a:gd name="connsiteY17" fmla="*/ 2259387 h 3410297"/>
              <a:gd name="connsiteX18" fmla="*/ 7752522 w 7991061"/>
              <a:gd name="connsiteY18" fmla="*/ 2908744 h 3410297"/>
              <a:gd name="connsiteX19" fmla="*/ 7991061 w 7991061"/>
              <a:gd name="connsiteY19" fmla="*/ 3332813 h 3410297"/>
              <a:gd name="connsiteX0" fmla="*/ 0 w 7991061"/>
              <a:gd name="connsiteY0" fmla="*/ 2219631 h 3410297"/>
              <a:gd name="connsiteX1" fmla="*/ 781879 w 7991061"/>
              <a:gd name="connsiteY1" fmla="*/ 1954587 h 3410297"/>
              <a:gd name="connsiteX2" fmla="*/ 1404731 w 7991061"/>
              <a:gd name="connsiteY2" fmla="*/ 1278726 h 3410297"/>
              <a:gd name="connsiteX3" fmla="*/ 1749287 w 7991061"/>
              <a:gd name="connsiteY3" fmla="*/ 457091 h 3410297"/>
              <a:gd name="connsiteX4" fmla="*/ 2107096 w 7991061"/>
              <a:gd name="connsiteY4" fmla="*/ 33022 h 3410297"/>
              <a:gd name="connsiteX5" fmla="*/ 2411896 w 7991061"/>
              <a:gd name="connsiteY5" fmla="*/ 59526 h 3410297"/>
              <a:gd name="connsiteX6" fmla="*/ 2597426 w 7991061"/>
              <a:gd name="connsiteY6" fmla="*/ 311318 h 3410297"/>
              <a:gd name="connsiteX7" fmla="*/ 2809461 w 7991061"/>
              <a:gd name="connsiteY7" fmla="*/ 761891 h 3410297"/>
              <a:gd name="connsiteX8" fmla="*/ 3167269 w 7991061"/>
              <a:gd name="connsiteY8" fmla="*/ 2153370 h 3410297"/>
              <a:gd name="connsiteX9" fmla="*/ 3856383 w 7991061"/>
              <a:gd name="connsiteY9" fmla="*/ 3372571 h 3410297"/>
              <a:gd name="connsiteX10" fmla="*/ 4598505 w 7991061"/>
              <a:gd name="connsiteY10" fmla="*/ 3014762 h 3410297"/>
              <a:gd name="connsiteX11" fmla="*/ 4996070 w 7991061"/>
              <a:gd name="connsiteY11" fmla="*/ 2153370 h 3410297"/>
              <a:gd name="connsiteX12" fmla="*/ 5340626 w 7991061"/>
              <a:gd name="connsiteY12" fmla="*/ 934170 h 3410297"/>
              <a:gd name="connsiteX13" fmla="*/ 5923722 w 7991061"/>
              <a:gd name="connsiteY13" fmla="*/ 1689544 h 3410297"/>
              <a:gd name="connsiteX14" fmla="*/ 6241774 w 7991061"/>
              <a:gd name="connsiteY14" fmla="*/ 3067770 h 3410297"/>
              <a:gd name="connsiteX15" fmla="*/ 6917635 w 7991061"/>
              <a:gd name="connsiteY15" fmla="*/ 3226796 h 3410297"/>
              <a:gd name="connsiteX16" fmla="*/ 7103166 w 7991061"/>
              <a:gd name="connsiteY16" fmla="*/ 2617196 h 3410297"/>
              <a:gd name="connsiteX17" fmla="*/ 7421218 w 7991061"/>
              <a:gd name="connsiteY17" fmla="*/ 2259387 h 3410297"/>
              <a:gd name="connsiteX18" fmla="*/ 7752522 w 7991061"/>
              <a:gd name="connsiteY18" fmla="*/ 2908744 h 3410297"/>
              <a:gd name="connsiteX19" fmla="*/ 7991061 w 7991061"/>
              <a:gd name="connsiteY19" fmla="*/ 3332813 h 3410297"/>
              <a:gd name="connsiteX0" fmla="*/ 0 w 7991061"/>
              <a:gd name="connsiteY0" fmla="*/ 2243761 h 3434427"/>
              <a:gd name="connsiteX1" fmla="*/ 781879 w 7991061"/>
              <a:gd name="connsiteY1" fmla="*/ 1978717 h 3434427"/>
              <a:gd name="connsiteX2" fmla="*/ 1404731 w 7991061"/>
              <a:gd name="connsiteY2" fmla="*/ 1302856 h 3434427"/>
              <a:gd name="connsiteX3" fmla="*/ 1749287 w 7991061"/>
              <a:gd name="connsiteY3" fmla="*/ 481221 h 3434427"/>
              <a:gd name="connsiteX4" fmla="*/ 2107096 w 7991061"/>
              <a:gd name="connsiteY4" fmla="*/ 57152 h 3434427"/>
              <a:gd name="connsiteX5" fmla="*/ 2411896 w 7991061"/>
              <a:gd name="connsiteY5" fmla="*/ 83656 h 3434427"/>
              <a:gd name="connsiteX6" fmla="*/ 2809461 w 7991061"/>
              <a:gd name="connsiteY6" fmla="*/ 786021 h 3434427"/>
              <a:gd name="connsiteX7" fmla="*/ 3167269 w 7991061"/>
              <a:gd name="connsiteY7" fmla="*/ 2177500 h 3434427"/>
              <a:gd name="connsiteX8" fmla="*/ 3856383 w 7991061"/>
              <a:gd name="connsiteY8" fmla="*/ 3396701 h 3434427"/>
              <a:gd name="connsiteX9" fmla="*/ 4598505 w 7991061"/>
              <a:gd name="connsiteY9" fmla="*/ 3038892 h 3434427"/>
              <a:gd name="connsiteX10" fmla="*/ 4996070 w 7991061"/>
              <a:gd name="connsiteY10" fmla="*/ 2177500 h 3434427"/>
              <a:gd name="connsiteX11" fmla="*/ 5340626 w 7991061"/>
              <a:gd name="connsiteY11" fmla="*/ 958300 h 3434427"/>
              <a:gd name="connsiteX12" fmla="*/ 5923722 w 7991061"/>
              <a:gd name="connsiteY12" fmla="*/ 1713674 h 3434427"/>
              <a:gd name="connsiteX13" fmla="*/ 6241774 w 7991061"/>
              <a:gd name="connsiteY13" fmla="*/ 3091900 h 3434427"/>
              <a:gd name="connsiteX14" fmla="*/ 6917635 w 7991061"/>
              <a:gd name="connsiteY14" fmla="*/ 3250926 h 3434427"/>
              <a:gd name="connsiteX15" fmla="*/ 7103166 w 7991061"/>
              <a:gd name="connsiteY15" fmla="*/ 2641326 h 3434427"/>
              <a:gd name="connsiteX16" fmla="*/ 7421218 w 7991061"/>
              <a:gd name="connsiteY16" fmla="*/ 2283517 h 3434427"/>
              <a:gd name="connsiteX17" fmla="*/ 7752522 w 7991061"/>
              <a:gd name="connsiteY17" fmla="*/ 2932874 h 3434427"/>
              <a:gd name="connsiteX18" fmla="*/ 7991061 w 7991061"/>
              <a:gd name="connsiteY18" fmla="*/ 3356943 h 3434427"/>
              <a:gd name="connsiteX0" fmla="*/ 0 w 7991061"/>
              <a:gd name="connsiteY0" fmla="*/ 2243761 h 3434427"/>
              <a:gd name="connsiteX1" fmla="*/ 781879 w 7991061"/>
              <a:gd name="connsiteY1" fmla="*/ 1978717 h 3434427"/>
              <a:gd name="connsiteX2" fmla="*/ 1749287 w 7991061"/>
              <a:gd name="connsiteY2" fmla="*/ 481221 h 3434427"/>
              <a:gd name="connsiteX3" fmla="*/ 2107096 w 7991061"/>
              <a:gd name="connsiteY3" fmla="*/ 57152 h 3434427"/>
              <a:gd name="connsiteX4" fmla="*/ 2411896 w 7991061"/>
              <a:gd name="connsiteY4" fmla="*/ 83656 h 3434427"/>
              <a:gd name="connsiteX5" fmla="*/ 2809461 w 7991061"/>
              <a:gd name="connsiteY5" fmla="*/ 786021 h 3434427"/>
              <a:gd name="connsiteX6" fmla="*/ 3167269 w 7991061"/>
              <a:gd name="connsiteY6" fmla="*/ 2177500 h 3434427"/>
              <a:gd name="connsiteX7" fmla="*/ 3856383 w 7991061"/>
              <a:gd name="connsiteY7" fmla="*/ 3396701 h 3434427"/>
              <a:gd name="connsiteX8" fmla="*/ 4598505 w 7991061"/>
              <a:gd name="connsiteY8" fmla="*/ 3038892 h 3434427"/>
              <a:gd name="connsiteX9" fmla="*/ 4996070 w 7991061"/>
              <a:gd name="connsiteY9" fmla="*/ 2177500 h 3434427"/>
              <a:gd name="connsiteX10" fmla="*/ 5340626 w 7991061"/>
              <a:gd name="connsiteY10" fmla="*/ 958300 h 3434427"/>
              <a:gd name="connsiteX11" fmla="*/ 5923722 w 7991061"/>
              <a:gd name="connsiteY11" fmla="*/ 1713674 h 3434427"/>
              <a:gd name="connsiteX12" fmla="*/ 6241774 w 7991061"/>
              <a:gd name="connsiteY12" fmla="*/ 3091900 h 3434427"/>
              <a:gd name="connsiteX13" fmla="*/ 6917635 w 7991061"/>
              <a:gd name="connsiteY13" fmla="*/ 3250926 h 3434427"/>
              <a:gd name="connsiteX14" fmla="*/ 7103166 w 7991061"/>
              <a:gd name="connsiteY14" fmla="*/ 2641326 h 3434427"/>
              <a:gd name="connsiteX15" fmla="*/ 7421218 w 7991061"/>
              <a:gd name="connsiteY15" fmla="*/ 2283517 h 3434427"/>
              <a:gd name="connsiteX16" fmla="*/ 7752522 w 7991061"/>
              <a:gd name="connsiteY16" fmla="*/ 2932874 h 3434427"/>
              <a:gd name="connsiteX17" fmla="*/ 7991061 w 7991061"/>
              <a:gd name="connsiteY17" fmla="*/ 3356943 h 3434427"/>
              <a:gd name="connsiteX0" fmla="*/ 0 w 7991061"/>
              <a:gd name="connsiteY0" fmla="*/ 2277481 h 3468147"/>
              <a:gd name="connsiteX1" fmla="*/ 781879 w 7991061"/>
              <a:gd name="connsiteY1" fmla="*/ 2012437 h 3468147"/>
              <a:gd name="connsiteX2" fmla="*/ 1470991 w 7991061"/>
              <a:gd name="connsiteY2" fmla="*/ 1018523 h 3468147"/>
              <a:gd name="connsiteX3" fmla="*/ 2107096 w 7991061"/>
              <a:gd name="connsiteY3" fmla="*/ 90872 h 3468147"/>
              <a:gd name="connsiteX4" fmla="*/ 2411896 w 7991061"/>
              <a:gd name="connsiteY4" fmla="*/ 117376 h 3468147"/>
              <a:gd name="connsiteX5" fmla="*/ 2809461 w 7991061"/>
              <a:gd name="connsiteY5" fmla="*/ 819741 h 3468147"/>
              <a:gd name="connsiteX6" fmla="*/ 3167269 w 7991061"/>
              <a:gd name="connsiteY6" fmla="*/ 2211220 h 3468147"/>
              <a:gd name="connsiteX7" fmla="*/ 3856383 w 7991061"/>
              <a:gd name="connsiteY7" fmla="*/ 3430421 h 3468147"/>
              <a:gd name="connsiteX8" fmla="*/ 4598505 w 7991061"/>
              <a:gd name="connsiteY8" fmla="*/ 3072612 h 3468147"/>
              <a:gd name="connsiteX9" fmla="*/ 4996070 w 7991061"/>
              <a:gd name="connsiteY9" fmla="*/ 2211220 h 3468147"/>
              <a:gd name="connsiteX10" fmla="*/ 5340626 w 7991061"/>
              <a:gd name="connsiteY10" fmla="*/ 992020 h 3468147"/>
              <a:gd name="connsiteX11" fmla="*/ 5923722 w 7991061"/>
              <a:gd name="connsiteY11" fmla="*/ 1747394 h 3468147"/>
              <a:gd name="connsiteX12" fmla="*/ 6241774 w 7991061"/>
              <a:gd name="connsiteY12" fmla="*/ 3125620 h 3468147"/>
              <a:gd name="connsiteX13" fmla="*/ 6917635 w 7991061"/>
              <a:gd name="connsiteY13" fmla="*/ 3284646 h 3468147"/>
              <a:gd name="connsiteX14" fmla="*/ 7103166 w 7991061"/>
              <a:gd name="connsiteY14" fmla="*/ 2675046 h 3468147"/>
              <a:gd name="connsiteX15" fmla="*/ 7421218 w 7991061"/>
              <a:gd name="connsiteY15" fmla="*/ 2317237 h 3468147"/>
              <a:gd name="connsiteX16" fmla="*/ 7752522 w 7991061"/>
              <a:gd name="connsiteY16" fmla="*/ 2966594 h 3468147"/>
              <a:gd name="connsiteX17" fmla="*/ 7991061 w 7991061"/>
              <a:gd name="connsiteY17" fmla="*/ 3390663 h 3468147"/>
              <a:gd name="connsiteX0" fmla="*/ 0 w 7991061"/>
              <a:gd name="connsiteY0" fmla="*/ 2289647 h 3480313"/>
              <a:gd name="connsiteX1" fmla="*/ 781879 w 7991061"/>
              <a:gd name="connsiteY1" fmla="*/ 2024603 h 3480313"/>
              <a:gd name="connsiteX2" fmla="*/ 1497495 w 7991061"/>
              <a:gd name="connsiteY2" fmla="*/ 1202968 h 3480313"/>
              <a:gd name="connsiteX3" fmla="*/ 2107096 w 7991061"/>
              <a:gd name="connsiteY3" fmla="*/ 103038 h 3480313"/>
              <a:gd name="connsiteX4" fmla="*/ 2411896 w 7991061"/>
              <a:gd name="connsiteY4" fmla="*/ 129542 h 3480313"/>
              <a:gd name="connsiteX5" fmla="*/ 2809461 w 7991061"/>
              <a:gd name="connsiteY5" fmla="*/ 831907 h 3480313"/>
              <a:gd name="connsiteX6" fmla="*/ 3167269 w 7991061"/>
              <a:gd name="connsiteY6" fmla="*/ 2223386 h 3480313"/>
              <a:gd name="connsiteX7" fmla="*/ 3856383 w 7991061"/>
              <a:gd name="connsiteY7" fmla="*/ 3442587 h 3480313"/>
              <a:gd name="connsiteX8" fmla="*/ 4598505 w 7991061"/>
              <a:gd name="connsiteY8" fmla="*/ 3084778 h 3480313"/>
              <a:gd name="connsiteX9" fmla="*/ 4996070 w 7991061"/>
              <a:gd name="connsiteY9" fmla="*/ 2223386 h 3480313"/>
              <a:gd name="connsiteX10" fmla="*/ 5340626 w 7991061"/>
              <a:gd name="connsiteY10" fmla="*/ 1004186 h 3480313"/>
              <a:gd name="connsiteX11" fmla="*/ 5923722 w 7991061"/>
              <a:gd name="connsiteY11" fmla="*/ 1759560 h 3480313"/>
              <a:gd name="connsiteX12" fmla="*/ 6241774 w 7991061"/>
              <a:gd name="connsiteY12" fmla="*/ 3137786 h 3480313"/>
              <a:gd name="connsiteX13" fmla="*/ 6917635 w 7991061"/>
              <a:gd name="connsiteY13" fmla="*/ 3296812 h 3480313"/>
              <a:gd name="connsiteX14" fmla="*/ 7103166 w 7991061"/>
              <a:gd name="connsiteY14" fmla="*/ 2687212 h 3480313"/>
              <a:gd name="connsiteX15" fmla="*/ 7421218 w 7991061"/>
              <a:gd name="connsiteY15" fmla="*/ 2329403 h 3480313"/>
              <a:gd name="connsiteX16" fmla="*/ 7752522 w 7991061"/>
              <a:gd name="connsiteY16" fmla="*/ 2978760 h 3480313"/>
              <a:gd name="connsiteX17" fmla="*/ 7991061 w 7991061"/>
              <a:gd name="connsiteY17" fmla="*/ 3402829 h 3480313"/>
              <a:gd name="connsiteX0" fmla="*/ 0 w 7991061"/>
              <a:gd name="connsiteY0" fmla="*/ 2166275 h 3356941"/>
              <a:gd name="connsiteX1" fmla="*/ 781879 w 7991061"/>
              <a:gd name="connsiteY1" fmla="*/ 1901231 h 3356941"/>
              <a:gd name="connsiteX2" fmla="*/ 1497495 w 7991061"/>
              <a:gd name="connsiteY2" fmla="*/ 1079596 h 3356941"/>
              <a:gd name="connsiteX3" fmla="*/ 2411896 w 7991061"/>
              <a:gd name="connsiteY3" fmla="*/ 6170 h 3356941"/>
              <a:gd name="connsiteX4" fmla="*/ 2809461 w 7991061"/>
              <a:gd name="connsiteY4" fmla="*/ 708535 h 3356941"/>
              <a:gd name="connsiteX5" fmla="*/ 3167269 w 7991061"/>
              <a:gd name="connsiteY5" fmla="*/ 2100014 h 3356941"/>
              <a:gd name="connsiteX6" fmla="*/ 3856383 w 7991061"/>
              <a:gd name="connsiteY6" fmla="*/ 3319215 h 3356941"/>
              <a:gd name="connsiteX7" fmla="*/ 4598505 w 7991061"/>
              <a:gd name="connsiteY7" fmla="*/ 2961406 h 3356941"/>
              <a:gd name="connsiteX8" fmla="*/ 4996070 w 7991061"/>
              <a:gd name="connsiteY8" fmla="*/ 2100014 h 3356941"/>
              <a:gd name="connsiteX9" fmla="*/ 5340626 w 7991061"/>
              <a:gd name="connsiteY9" fmla="*/ 880814 h 3356941"/>
              <a:gd name="connsiteX10" fmla="*/ 5923722 w 7991061"/>
              <a:gd name="connsiteY10" fmla="*/ 1636188 h 3356941"/>
              <a:gd name="connsiteX11" fmla="*/ 6241774 w 7991061"/>
              <a:gd name="connsiteY11" fmla="*/ 3014414 h 3356941"/>
              <a:gd name="connsiteX12" fmla="*/ 6917635 w 7991061"/>
              <a:gd name="connsiteY12" fmla="*/ 3173440 h 3356941"/>
              <a:gd name="connsiteX13" fmla="*/ 7103166 w 7991061"/>
              <a:gd name="connsiteY13" fmla="*/ 2563840 h 3356941"/>
              <a:gd name="connsiteX14" fmla="*/ 7421218 w 7991061"/>
              <a:gd name="connsiteY14" fmla="*/ 2206031 h 3356941"/>
              <a:gd name="connsiteX15" fmla="*/ 7752522 w 7991061"/>
              <a:gd name="connsiteY15" fmla="*/ 2855388 h 3356941"/>
              <a:gd name="connsiteX16" fmla="*/ 7991061 w 7991061"/>
              <a:gd name="connsiteY16" fmla="*/ 3279457 h 3356941"/>
              <a:gd name="connsiteX0" fmla="*/ 0 w 7991061"/>
              <a:gd name="connsiteY0" fmla="*/ 2231887 h 3422553"/>
              <a:gd name="connsiteX1" fmla="*/ 781879 w 7991061"/>
              <a:gd name="connsiteY1" fmla="*/ 1966843 h 3422553"/>
              <a:gd name="connsiteX2" fmla="*/ 1497495 w 7991061"/>
              <a:gd name="connsiteY2" fmla="*/ 1145208 h 3422553"/>
              <a:gd name="connsiteX3" fmla="*/ 2226365 w 7991061"/>
              <a:gd name="connsiteY3" fmla="*/ 5521 h 3422553"/>
              <a:gd name="connsiteX4" fmla="*/ 2809461 w 7991061"/>
              <a:gd name="connsiteY4" fmla="*/ 774147 h 3422553"/>
              <a:gd name="connsiteX5" fmla="*/ 3167269 w 7991061"/>
              <a:gd name="connsiteY5" fmla="*/ 2165626 h 3422553"/>
              <a:gd name="connsiteX6" fmla="*/ 3856383 w 7991061"/>
              <a:gd name="connsiteY6" fmla="*/ 3384827 h 3422553"/>
              <a:gd name="connsiteX7" fmla="*/ 4598505 w 7991061"/>
              <a:gd name="connsiteY7" fmla="*/ 3027018 h 3422553"/>
              <a:gd name="connsiteX8" fmla="*/ 4996070 w 7991061"/>
              <a:gd name="connsiteY8" fmla="*/ 2165626 h 3422553"/>
              <a:gd name="connsiteX9" fmla="*/ 5340626 w 7991061"/>
              <a:gd name="connsiteY9" fmla="*/ 946426 h 3422553"/>
              <a:gd name="connsiteX10" fmla="*/ 5923722 w 7991061"/>
              <a:gd name="connsiteY10" fmla="*/ 1701800 h 3422553"/>
              <a:gd name="connsiteX11" fmla="*/ 6241774 w 7991061"/>
              <a:gd name="connsiteY11" fmla="*/ 3080026 h 3422553"/>
              <a:gd name="connsiteX12" fmla="*/ 6917635 w 7991061"/>
              <a:gd name="connsiteY12" fmla="*/ 3239052 h 3422553"/>
              <a:gd name="connsiteX13" fmla="*/ 7103166 w 7991061"/>
              <a:gd name="connsiteY13" fmla="*/ 2629452 h 3422553"/>
              <a:gd name="connsiteX14" fmla="*/ 7421218 w 7991061"/>
              <a:gd name="connsiteY14" fmla="*/ 2271643 h 3422553"/>
              <a:gd name="connsiteX15" fmla="*/ 7752522 w 7991061"/>
              <a:gd name="connsiteY15" fmla="*/ 2921000 h 3422553"/>
              <a:gd name="connsiteX16" fmla="*/ 7991061 w 7991061"/>
              <a:gd name="connsiteY16" fmla="*/ 3345069 h 3422553"/>
              <a:gd name="connsiteX0" fmla="*/ 0 w 7991061"/>
              <a:gd name="connsiteY0" fmla="*/ 2226793 h 3417459"/>
              <a:gd name="connsiteX1" fmla="*/ 781879 w 7991061"/>
              <a:gd name="connsiteY1" fmla="*/ 1961749 h 3417459"/>
              <a:gd name="connsiteX2" fmla="*/ 1497495 w 7991061"/>
              <a:gd name="connsiteY2" fmla="*/ 1140114 h 3417459"/>
              <a:gd name="connsiteX3" fmla="*/ 2226365 w 7991061"/>
              <a:gd name="connsiteY3" fmla="*/ 427 h 3417459"/>
              <a:gd name="connsiteX4" fmla="*/ 2716695 w 7991061"/>
              <a:gd name="connsiteY4" fmla="*/ 1020845 h 3417459"/>
              <a:gd name="connsiteX5" fmla="*/ 3167269 w 7991061"/>
              <a:gd name="connsiteY5" fmla="*/ 2160532 h 3417459"/>
              <a:gd name="connsiteX6" fmla="*/ 3856383 w 7991061"/>
              <a:gd name="connsiteY6" fmla="*/ 3379733 h 3417459"/>
              <a:gd name="connsiteX7" fmla="*/ 4598505 w 7991061"/>
              <a:gd name="connsiteY7" fmla="*/ 3021924 h 3417459"/>
              <a:gd name="connsiteX8" fmla="*/ 4996070 w 7991061"/>
              <a:gd name="connsiteY8" fmla="*/ 2160532 h 3417459"/>
              <a:gd name="connsiteX9" fmla="*/ 5340626 w 7991061"/>
              <a:gd name="connsiteY9" fmla="*/ 941332 h 3417459"/>
              <a:gd name="connsiteX10" fmla="*/ 5923722 w 7991061"/>
              <a:gd name="connsiteY10" fmla="*/ 1696706 h 3417459"/>
              <a:gd name="connsiteX11" fmla="*/ 6241774 w 7991061"/>
              <a:gd name="connsiteY11" fmla="*/ 3074932 h 3417459"/>
              <a:gd name="connsiteX12" fmla="*/ 6917635 w 7991061"/>
              <a:gd name="connsiteY12" fmla="*/ 3233958 h 3417459"/>
              <a:gd name="connsiteX13" fmla="*/ 7103166 w 7991061"/>
              <a:gd name="connsiteY13" fmla="*/ 2624358 h 3417459"/>
              <a:gd name="connsiteX14" fmla="*/ 7421218 w 7991061"/>
              <a:gd name="connsiteY14" fmla="*/ 2266549 h 3417459"/>
              <a:gd name="connsiteX15" fmla="*/ 7752522 w 7991061"/>
              <a:gd name="connsiteY15" fmla="*/ 2915906 h 3417459"/>
              <a:gd name="connsiteX16" fmla="*/ 7991061 w 7991061"/>
              <a:gd name="connsiteY16" fmla="*/ 3339975 h 3417459"/>
              <a:gd name="connsiteX0" fmla="*/ 0 w 7991061"/>
              <a:gd name="connsiteY0" fmla="*/ 2226793 h 3387560"/>
              <a:gd name="connsiteX1" fmla="*/ 781879 w 7991061"/>
              <a:gd name="connsiteY1" fmla="*/ 1961749 h 3387560"/>
              <a:gd name="connsiteX2" fmla="*/ 1497495 w 7991061"/>
              <a:gd name="connsiteY2" fmla="*/ 1140114 h 3387560"/>
              <a:gd name="connsiteX3" fmla="*/ 2226365 w 7991061"/>
              <a:gd name="connsiteY3" fmla="*/ 427 h 3387560"/>
              <a:gd name="connsiteX4" fmla="*/ 2716695 w 7991061"/>
              <a:gd name="connsiteY4" fmla="*/ 1020845 h 3387560"/>
              <a:gd name="connsiteX5" fmla="*/ 3167269 w 7991061"/>
              <a:gd name="connsiteY5" fmla="*/ 2160532 h 3387560"/>
              <a:gd name="connsiteX6" fmla="*/ 3856383 w 7991061"/>
              <a:gd name="connsiteY6" fmla="*/ 3379733 h 3387560"/>
              <a:gd name="connsiteX7" fmla="*/ 4598505 w 7991061"/>
              <a:gd name="connsiteY7" fmla="*/ 3021924 h 3387560"/>
              <a:gd name="connsiteX8" fmla="*/ 4996070 w 7991061"/>
              <a:gd name="connsiteY8" fmla="*/ 2160532 h 3387560"/>
              <a:gd name="connsiteX9" fmla="*/ 5340626 w 7991061"/>
              <a:gd name="connsiteY9" fmla="*/ 941332 h 3387560"/>
              <a:gd name="connsiteX10" fmla="*/ 5923722 w 7991061"/>
              <a:gd name="connsiteY10" fmla="*/ 1696706 h 3387560"/>
              <a:gd name="connsiteX11" fmla="*/ 6241774 w 7991061"/>
              <a:gd name="connsiteY11" fmla="*/ 3074932 h 3387560"/>
              <a:gd name="connsiteX12" fmla="*/ 6917635 w 7991061"/>
              <a:gd name="connsiteY12" fmla="*/ 3233958 h 3387560"/>
              <a:gd name="connsiteX13" fmla="*/ 7103166 w 7991061"/>
              <a:gd name="connsiteY13" fmla="*/ 2624358 h 3387560"/>
              <a:gd name="connsiteX14" fmla="*/ 7421218 w 7991061"/>
              <a:gd name="connsiteY14" fmla="*/ 2266549 h 3387560"/>
              <a:gd name="connsiteX15" fmla="*/ 7752522 w 7991061"/>
              <a:gd name="connsiteY15" fmla="*/ 2915906 h 3387560"/>
              <a:gd name="connsiteX16" fmla="*/ 7991061 w 7991061"/>
              <a:gd name="connsiteY16" fmla="*/ 3339975 h 3387560"/>
              <a:gd name="connsiteX0" fmla="*/ 0 w 7991061"/>
              <a:gd name="connsiteY0" fmla="*/ 2226786 h 3387553"/>
              <a:gd name="connsiteX1" fmla="*/ 781879 w 7991061"/>
              <a:gd name="connsiteY1" fmla="*/ 1961742 h 3387553"/>
              <a:gd name="connsiteX2" fmla="*/ 1497495 w 7991061"/>
              <a:gd name="connsiteY2" fmla="*/ 1140107 h 3387553"/>
              <a:gd name="connsiteX3" fmla="*/ 2226365 w 7991061"/>
              <a:gd name="connsiteY3" fmla="*/ 420 h 3387553"/>
              <a:gd name="connsiteX4" fmla="*/ 2716695 w 7991061"/>
              <a:gd name="connsiteY4" fmla="*/ 1020838 h 3387553"/>
              <a:gd name="connsiteX5" fmla="*/ 3061253 w 7991061"/>
              <a:gd name="connsiteY5" fmla="*/ 2094263 h 3387553"/>
              <a:gd name="connsiteX6" fmla="*/ 3167269 w 7991061"/>
              <a:gd name="connsiteY6" fmla="*/ 2160525 h 3387553"/>
              <a:gd name="connsiteX7" fmla="*/ 3856383 w 7991061"/>
              <a:gd name="connsiteY7" fmla="*/ 3379726 h 3387553"/>
              <a:gd name="connsiteX8" fmla="*/ 4598505 w 7991061"/>
              <a:gd name="connsiteY8" fmla="*/ 3021917 h 3387553"/>
              <a:gd name="connsiteX9" fmla="*/ 4996070 w 7991061"/>
              <a:gd name="connsiteY9" fmla="*/ 2160525 h 3387553"/>
              <a:gd name="connsiteX10" fmla="*/ 5340626 w 7991061"/>
              <a:gd name="connsiteY10" fmla="*/ 941325 h 3387553"/>
              <a:gd name="connsiteX11" fmla="*/ 5923722 w 7991061"/>
              <a:gd name="connsiteY11" fmla="*/ 1696699 h 3387553"/>
              <a:gd name="connsiteX12" fmla="*/ 6241774 w 7991061"/>
              <a:gd name="connsiteY12" fmla="*/ 3074925 h 3387553"/>
              <a:gd name="connsiteX13" fmla="*/ 6917635 w 7991061"/>
              <a:gd name="connsiteY13" fmla="*/ 3233951 h 3387553"/>
              <a:gd name="connsiteX14" fmla="*/ 7103166 w 7991061"/>
              <a:gd name="connsiteY14" fmla="*/ 2624351 h 3387553"/>
              <a:gd name="connsiteX15" fmla="*/ 7421218 w 7991061"/>
              <a:gd name="connsiteY15" fmla="*/ 2266542 h 3387553"/>
              <a:gd name="connsiteX16" fmla="*/ 7752522 w 7991061"/>
              <a:gd name="connsiteY16" fmla="*/ 2915899 h 3387553"/>
              <a:gd name="connsiteX17" fmla="*/ 7991061 w 7991061"/>
              <a:gd name="connsiteY17" fmla="*/ 3339968 h 3387553"/>
              <a:gd name="connsiteX0" fmla="*/ 0 w 7991061"/>
              <a:gd name="connsiteY0" fmla="*/ 2226786 h 3421531"/>
              <a:gd name="connsiteX1" fmla="*/ 781879 w 7991061"/>
              <a:gd name="connsiteY1" fmla="*/ 1961742 h 3421531"/>
              <a:gd name="connsiteX2" fmla="*/ 1497495 w 7991061"/>
              <a:gd name="connsiteY2" fmla="*/ 1140107 h 3421531"/>
              <a:gd name="connsiteX3" fmla="*/ 2226365 w 7991061"/>
              <a:gd name="connsiteY3" fmla="*/ 420 h 3421531"/>
              <a:gd name="connsiteX4" fmla="*/ 2716695 w 7991061"/>
              <a:gd name="connsiteY4" fmla="*/ 1020838 h 3421531"/>
              <a:gd name="connsiteX5" fmla="*/ 3061253 w 7991061"/>
              <a:gd name="connsiteY5" fmla="*/ 2094263 h 3421531"/>
              <a:gd name="connsiteX6" fmla="*/ 3856383 w 7991061"/>
              <a:gd name="connsiteY6" fmla="*/ 3379726 h 3421531"/>
              <a:gd name="connsiteX7" fmla="*/ 4598505 w 7991061"/>
              <a:gd name="connsiteY7" fmla="*/ 3021917 h 3421531"/>
              <a:gd name="connsiteX8" fmla="*/ 4996070 w 7991061"/>
              <a:gd name="connsiteY8" fmla="*/ 2160525 h 3421531"/>
              <a:gd name="connsiteX9" fmla="*/ 5340626 w 7991061"/>
              <a:gd name="connsiteY9" fmla="*/ 941325 h 3421531"/>
              <a:gd name="connsiteX10" fmla="*/ 5923722 w 7991061"/>
              <a:gd name="connsiteY10" fmla="*/ 1696699 h 3421531"/>
              <a:gd name="connsiteX11" fmla="*/ 6241774 w 7991061"/>
              <a:gd name="connsiteY11" fmla="*/ 3074925 h 3421531"/>
              <a:gd name="connsiteX12" fmla="*/ 6917635 w 7991061"/>
              <a:gd name="connsiteY12" fmla="*/ 3233951 h 3421531"/>
              <a:gd name="connsiteX13" fmla="*/ 7103166 w 7991061"/>
              <a:gd name="connsiteY13" fmla="*/ 2624351 h 3421531"/>
              <a:gd name="connsiteX14" fmla="*/ 7421218 w 7991061"/>
              <a:gd name="connsiteY14" fmla="*/ 2266542 h 3421531"/>
              <a:gd name="connsiteX15" fmla="*/ 7752522 w 7991061"/>
              <a:gd name="connsiteY15" fmla="*/ 2915899 h 3421531"/>
              <a:gd name="connsiteX16" fmla="*/ 7991061 w 7991061"/>
              <a:gd name="connsiteY16" fmla="*/ 3339968 h 3421531"/>
              <a:gd name="connsiteX0" fmla="*/ 0 w 7991061"/>
              <a:gd name="connsiteY0" fmla="*/ 2226801 h 3421546"/>
              <a:gd name="connsiteX1" fmla="*/ 781879 w 7991061"/>
              <a:gd name="connsiteY1" fmla="*/ 1961757 h 3421546"/>
              <a:gd name="connsiteX2" fmla="*/ 1497495 w 7991061"/>
              <a:gd name="connsiteY2" fmla="*/ 1140122 h 3421546"/>
              <a:gd name="connsiteX3" fmla="*/ 2226365 w 7991061"/>
              <a:gd name="connsiteY3" fmla="*/ 435 h 3421546"/>
              <a:gd name="connsiteX4" fmla="*/ 2716695 w 7991061"/>
              <a:gd name="connsiteY4" fmla="*/ 1020853 h 3421546"/>
              <a:gd name="connsiteX5" fmla="*/ 3061253 w 7991061"/>
              <a:gd name="connsiteY5" fmla="*/ 2094278 h 3421546"/>
              <a:gd name="connsiteX6" fmla="*/ 3856383 w 7991061"/>
              <a:gd name="connsiteY6" fmla="*/ 3379741 h 3421546"/>
              <a:gd name="connsiteX7" fmla="*/ 4598505 w 7991061"/>
              <a:gd name="connsiteY7" fmla="*/ 3021932 h 3421546"/>
              <a:gd name="connsiteX8" fmla="*/ 4996070 w 7991061"/>
              <a:gd name="connsiteY8" fmla="*/ 2160540 h 3421546"/>
              <a:gd name="connsiteX9" fmla="*/ 5340626 w 7991061"/>
              <a:gd name="connsiteY9" fmla="*/ 941340 h 3421546"/>
              <a:gd name="connsiteX10" fmla="*/ 5923722 w 7991061"/>
              <a:gd name="connsiteY10" fmla="*/ 1696714 h 3421546"/>
              <a:gd name="connsiteX11" fmla="*/ 6241774 w 7991061"/>
              <a:gd name="connsiteY11" fmla="*/ 3074940 h 3421546"/>
              <a:gd name="connsiteX12" fmla="*/ 6917635 w 7991061"/>
              <a:gd name="connsiteY12" fmla="*/ 3233966 h 3421546"/>
              <a:gd name="connsiteX13" fmla="*/ 7103166 w 7991061"/>
              <a:gd name="connsiteY13" fmla="*/ 2624366 h 3421546"/>
              <a:gd name="connsiteX14" fmla="*/ 7421218 w 7991061"/>
              <a:gd name="connsiteY14" fmla="*/ 2266557 h 3421546"/>
              <a:gd name="connsiteX15" fmla="*/ 7752522 w 7991061"/>
              <a:gd name="connsiteY15" fmla="*/ 2915914 h 3421546"/>
              <a:gd name="connsiteX16" fmla="*/ 7991061 w 7991061"/>
              <a:gd name="connsiteY16" fmla="*/ 3339983 h 3421546"/>
              <a:gd name="connsiteX0" fmla="*/ 0 w 7991061"/>
              <a:gd name="connsiteY0" fmla="*/ 2226838 h 3421583"/>
              <a:gd name="connsiteX1" fmla="*/ 781879 w 7991061"/>
              <a:gd name="connsiteY1" fmla="*/ 1961794 h 3421583"/>
              <a:gd name="connsiteX2" fmla="*/ 1497495 w 7991061"/>
              <a:gd name="connsiteY2" fmla="*/ 1140159 h 3421583"/>
              <a:gd name="connsiteX3" fmla="*/ 2226365 w 7991061"/>
              <a:gd name="connsiteY3" fmla="*/ 472 h 3421583"/>
              <a:gd name="connsiteX4" fmla="*/ 2716695 w 7991061"/>
              <a:gd name="connsiteY4" fmla="*/ 1020890 h 3421583"/>
              <a:gd name="connsiteX5" fmla="*/ 3061253 w 7991061"/>
              <a:gd name="connsiteY5" fmla="*/ 2094315 h 3421583"/>
              <a:gd name="connsiteX6" fmla="*/ 3856383 w 7991061"/>
              <a:gd name="connsiteY6" fmla="*/ 3379778 h 3421583"/>
              <a:gd name="connsiteX7" fmla="*/ 4598505 w 7991061"/>
              <a:gd name="connsiteY7" fmla="*/ 3021969 h 3421583"/>
              <a:gd name="connsiteX8" fmla="*/ 4996070 w 7991061"/>
              <a:gd name="connsiteY8" fmla="*/ 2160577 h 3421583"/>
              <a:gd name="connsiteX9" fmla="*/ 5340626 w 7991061"/>
              <a:gd name="connsiteY9" fmla="*/ 941377 h 3421583"/>
              <a:gd name="connsiteX10" fmla="*/ 5923722 w 7991061"/>
              <a:gd name="connsiteY10" fmla="*/ 1696751 h 3421583"/>
              <a:gd name="connsiteX11" fmla="*/ 6241774 w 7991061"/>
              <a:gd name="connsiteY11" fmla="*/ 3074977 h 3421583"/>
              <a:gd name="connsiteX12" fmla="*/ 6917635 w 7991061"/>
              <a:gd name="connsiteY12" fmla="*/ 3234003 h 3421583"/>
              <a:gd name="connsiteX13" fmla="*/ 7103166 w 7991061"/>
              <a:gd name="connsiteY13" fmla="*/ 2624403 h 3421583"/>
              <a:gd name="connsiteX14" fmla="*/ 7421218 w 7991061"/>
              <a:gd name="connsiteY14" fmla="*/ 2266594 h 3421583"/>
              <a:gd name="connsiteX15" fmla="*/ 7752522 w 7991061"/>
              <a:gd name="connsiteY15" fmla="*/ 2915951 h 3421583"/>
              <a:gd name="connsiteX16" fmla="*/ 7991061 w 7991061"/>
              <a:gd name="connsiteY16" fmla="*/ 3340020 h 3421583"/>
              <a:gd name="connsiteX0" fmla="*/ 0 w 7991061"/>
              <a:gd name="connsiteY0" fmla="*/ 2226838 h 3421583"/>
              <a:gd name="connsiteX1" fmla="*/ 1497495 w 7991061"/>
              <a:gd name="connsiteY1" fmla="*/ 1140159 h 3421583"/>
              <a:gd name="connsiteX2" fmla="*/ 2226365 w 7991061"/>
              <a:gd name="connsiteY2" fmla="*/ 472 h 3421583"/>
              <a:gd name="connsiteX3" fmla="*/ 2716695 w 7991061"/>
              <a:gd name="connsiteY3" fmla="*/ 1020890 h 3421583"/>
              <a:gd name="connsiteX4" fmla="*/ 3061253 w 7991061"/>
              <a:gd name="connsiteY4" fmla="*/ 2094315 h 3421583"/>
              <a:gd name="connsiteX5" fmla="*/ 3856383 w 7991061"/>
              <a:gd name="connsiteY5" fmla="*/ 3379778 h 3421583"/>
              <a:gd name="connsiteX6" fmla="*/ 4598505 w 7991061"/>
              <a:gd name="connsiteY6" fmla="*/ 3021969 h 3421583"/>
              <a:gd name="connsiteX7" fmla="*/ 4996070 w 7991061"/>
              <a:gd name="connsiteY7" fmla="*/ 2160577 h 3421583"/>
              <a:gd name="connsiteX8" fmla="*/ 5340626 w 7991061"/>
              <a:gd name="connsiteY8" fmla="*/ 941377 h 3421583"/>
              <a:gd name="connsiteX9" fmla="*/ 5923722 w 7991061"/>
              <a:gd name="connsiteY9" fmla="*/ 1696751 h 3421583"/>
              <a:gd name="connsiteX10" fmla="*/ 6241774 w 7991061"/>
              <a:gd name="connsiteY10" fmla="*/ 3074977 h 3421583"/>
              <a:gd name="connsiteX11" fmla="*/ 6917635 w 7991061"/>
              <a:gd name="connsiteY11" fmla="*/ 3234003 h 3421583"/>
              <a:gd name="connsiteX12" fmla="*/ 7103166 w 7991061"/>
              <a:gd name="connsiteY12" fmla="*/ 2624403 h 3421583"/>
              <a:gd name="connsiteX13" fmla="*/ 7421218 w 7991061"/>
              <a:gd name="connsiteY13" fmla="*/ 2266594 h 3421583"/>
              <a:gd name="connsiteX14" fmla="*/ 7752522 w 7991061"/>
              <a:gd name="connsiteY14" fmla="*/ 2915951 h 3421583"/>
              <a:gd name="connsiteX15" fmla="*/ 7991061 w 7991061"/>
              <a:gd name="connsiteY15" fmla="*/ 3340020 h 3421583"/>
              <a:gd name="connsiteX0" fmla="*/ 0 w 7991061"/>
              <a:gd name="connsiteY0" fmla="*/ 2228548 h 3423293"/>
              <a:gd name="connsiteX1" fmla="*/ 1060173 w 7991061"/>
              <a:gd name="connsiteY1" fmla="*/ 1287643 h 3423293"/>
              <a:gd name="connsiteX2" fmla="*/ 2226365 w 7991061"/>
              <a:gd name="connsiteY2" fmla="*/ 2182 h 3423293"/>
              <a:gd name="connsiteX3" fmla="*/ 2716695 w 7991061"/>
              <a:gd name="connsiteY3" fmla="*/ 1022600 h 3423293"/>
              <a:gd name="connsiteX4" fmla="*/ 3061253 w 7991061"/>
              <a:gd name="connsiteY4" fmla="*/ 2096025 h 3423293"/>
              <a:gd name="connsiteX5" fmla="*/ 3856383 w 7991061"/>
              <a:gd name="connsiteY5" fmla="*/ 3381488 h 3423293"/>
              <a:gd name="connsiteX6" fmla="*/ 4598505 w 7991061"/>
              <a:gd name="connsiteY6" fmla="*/ 3023679 h 3423293"/>
              <a:gd name="connsiteX7" fmla="*/ 4996070 w 7991061"/>
              <a:gd name="connsiteY7" fmla="*/ 2162287 h 3423293"/>
              <a:gd name="connsiteX8" fmla="*/ 5340626 w 7991061"/>
              <a:gd name="connsiteY8" fmla="*/ 943087 h 3423293"/>
              <a:gd name="connsiteX9" fmla="*/ 5923722 w 7991061"/>
              <a:gd name="connsiteY9" fmla="*/ 1698461 h 3423293"/>
              <a:gd name="connsiteX10" fmla="*/ 6241774 w 7991061"/>
              <a:gd name="connsiteY10" fmla="*/ 3076687 h 3423293"/>
              <a:gd name="connsiteX11" fmla="*/ 6917635 w 7991061"/>
              <a:gd name="connsiteY11" fmla="*/ 3235713 h 3423293"/>
              <a:gd name="connsiteX12" fmla="*/ 7103166 w 7991061"/>
              <a:gd name="connsiteY12" fmla="*/ 2626113 h 3423293"/>
              <a:gd name="connsiteX13" fmla="*/ 7421218 w 7991061"/>
              <a:gd name="connsiteY13" fmla="*/ 2268304 h 3423293"/>
              <a:gd name="connsiteX14" fmla="*/ 7752522 w 7991061"/>
              <a:gd name="connsiteY14" fmla="*/ 2917661 h 3423293"/>
              <a:gd name="connsiteX15" fmla="*/ 7991061 w 7991061"/>
              <a:gd name="connsiteY15" fmla="*/ 3341730 h 3423293"/>
              <a:gd name="connsiteX0" fmla="*/ 0 w 7991061"/>
              <a:gd name="connsiteY0" fmla="*/ 2228548 h 3423293"/>
              <a:gd name="connsiteX1" fmla="*/ 1060173 w 7991061"/>
              <a:gd name="connsiteY1" fmla="*/ 1287643 h 3423293"/>
              <a:gd name="connsiteX2" fmla="*/ 2226365 w 7991061"/>
              <a:gd name="connsiteY2" fmla="*/ 2182 h 3423293"/>
              <a:gd name="connsiteX3" fmla="*/ 2716695 w 7991061"/>
              <a:gd name="connsiteY3" fmla="*/ 1022600 h 3423293"/>
              <a:gd name="connsiteX4" fmla="*/ 3061253 w 7991061"/>
              <a:gd name="connsiteY4" fmla="*/ 2096025 h 3423293"/>
              <a:gd name="connsiteX5" fmla="*/ 3856383 w 7991061"/>
              <a:gd name="connsiteY5" fmla="*/ 3381488 h 3423293"/>
              <a:gd name="connsiteX6" fmla="*/ 4598505 w 7991061"/>
              <a:gd name="connsiteY6" fmla="*/ 3023679 h 3423293"/>
              <a:gd name="connsiteX7" fmla="*/ 4996070 w 7991061"/>
              <a:gd name="connsiteY7" fmla="*/ 2162287 h 3423293"/>
              <a:gd name="connsiteX8" fmla="*/ 5340626 w 7991061"/>
              <a:gd name="connsiteY8" fmla="*/ 943087 h 3423293"/>
              <a:gd name="connsiteX9" fmla="*/ 5923722 w 7991061"/>
              <a:gd name="connsiteY9" fmla="*/ 1698461 h 3423293"/>
              <a:gd name="connsiteX10" fmla="*/ 6241774 w 7991061"/>
              <a:gd name="connsiteY10" fmla="*/ 3076687 h 3423293"/>
              <a:gd name="connsiteX11" fmla="*/ 6917635 w 7991061"/>
              <a:gd name="connsiteY11" fmla="*/ 3235713 h 3423293"/>
              <a:gd name="connsiteX12" fmla="*/ 7103166 w 7991061"/>
              <a:gd name="connsiteY12" fmla="*/ 2626113 h 3423293"/>
              <a:gd name="connsiteX13" fmla="*/ 7421218 w 7991061"/>
              <a:gd name="connsiteY13" fmla="*/ 2268304 h 3423293"/>
              <a:gd name="connsiteX14" fmla="*/ 7752522 w 7991061"/>
              <a:gd name="connsiteY14" fmla="*/ 2917661 h 3423293"/>
              <a:gd name="connsiteX15" fmla="*/ 7991061 w 7991061"/>
              <a:gd name="connsiteY15" fmla="*/ 3341730 h 3423293"/>
              <a:gd name="connsiteX0" fmla="*/ 0 w 7991061"/>
              <a:gd name="connsiteY0" fmla="*/ 2227972 h 3422717"/>
              <a:gd name="connsiteX1" fmla="*/ 1033669 w 7991061"/>
              <a:gd name="connsiteY1" fmla="*/ 1247311 h 3422717"/>
              <a:gd name="connsiteX2" fmla="*/ 2226365 w 7991061"/>
              <a:gd name="connsiteY2" fmla="*/ 1606 h 3422717"/>
              <a:gd name="connsiteX3" fmla="*/ 2716695 w 7991061"/>
              <a:gd name="connsiteY3" fmla="*/ 1022024 h 3422717"/>
              <a:gd name="connsiteX4" fmla="*/ 3061253 w 7991061"/>
              <a:gd name="connsiteY4" fmla="*/ 2095449 h 3422717"/>
              <a:gd name="connsiteX5" fmla="*/ 3856383 w 7991061"/>
              <a:gd name="connsiteY5" fmla="*/ 3380912 h 3422717"/>
              <a:gd name="connsiteX6" fmla="*/ 4598505 w 7991061"/>
              <a:gd name="connsiteY6" fmla="*/ 3023103 h 3422717"/>
              <a:gd name="connsiteX7" fmla="*/ 4996070 w 7991061"/>
              <a:gd name="connsiteY7" fmla="*/ 2161711 h 3422717"/>
              <a:gd name="connsiteX8" fmla="*/ 5340626 w 7991061"/>
              <a:gd name="connsiteY8" fmla="*/ 942511 h 3422717"/>
              <a:gd name="connsiteX9" fmla="*/ 5923722 w 7991061"/>
              <a:gd name="connsiteY9" fmla="*/ 1697885 h 3422717"/>
              <a:gd name="connsiteX10" fmla="*/ 6241774 w 7991061"/>
              <a:gd name="connsiteY10" fmla="*/ 3076111 h 3422717"/>
              <a:gd name="connsiteX11" fmla="*/ 6917635 w 7991061"/>
              <a:gd name="connsiteY11" fmla="*/ 3235137 h 3422717"/>
              <a:gd name="connsiteX12" fmla="*/ 7103166 w 7991061"/>
              <a:gd name="connsiteY12" fmla="*/ 2625537 h 3422717"/>
              <a:gd name="connsiteX13" fmla="*/ 7421218 w 7991061"/>
              <a:gd name="connsiteY13" fmla="*/ 2267728 h 3422717"/>
              <a:gd name="connsiteX14" fmla="*/ 7752522 w 7991061"/>
              <a:gd name="connsiteY14" fmla="*/ 2917085 h 3422717"/>
              <a:gd name="connsiteX15" fmla="*/ 7991061 w 7991061"/>
              <a:gd name="connsiteY15" fmla="*/ 3341154 h 3422717"/>
              <a:gd name="connsiteX0" fmla="*/ 0 w 7991061"/>
              <a:gd name="connsiteY0" fmla="*/ 2227872 h 3409834"/>
              <a:gd name="connsiteX1" fmla="*/ 1033669 w 7991061"/>
              <a:gd name="connsiteY1" fmla="*/ 1247211 h 3409834"/>
              <a:gd name="connsiteX2" fmla="*/ 2226365 w 7991061"/>
              <a:gd name="connsiteY2" fmla="*/ 1506 h 3409834"/>
              <a:gd name="connsiteX3" fmla="*/ 2716695 w 7991061"/>
              <a:gd name="connsiteY3" fmla="*/ 1021924 h 3409834"/>
              <a:gd name="connsiteX4" fmla="*/ 3034749 w 7991061"/>
              <a:gd name="connsiteY4" fmla="*/ 2307383 h 3409834"/>
              <a:gd name="connsiteX5" fmla="*/ 3856383 w 7991061"/>
              <a:gd name="connsiteY5" fmla="*/ 3380812 h 3409834"/>
              <a:gd name="connsiteX6" fmla="*/ 4598505 w 7991061"/>
              <a:gd name="connsiteY6" fmla="*/ 3023003 h 3409834"/>
              <a:gd name="connsiteX7" fmla="*/ 4996070 w 7991061"/>
              <a:gd name="connsiteY7" fmla="*/ 2161611 h 3409834"/>
              <a:gd name="connsiteX8" fmla="*/ 5340626 w 7991061"/>
              <a:gd name="connsiteY8" fmla="*/ 942411 h 3409834"/>
              <a:gd name="connsiteX9" fmla="*/ 5923722 w 7991061"/>
              <a:gd name="connsiteY9" fmla="*/ 1697785 h 3409834"/>
              <a:gd name="connsiteX10" fmla="*/ 6241774 w 7991061"/>
              <a:gd name="connsiteY10" fmla="*/ 3076011 h 3409834"/>
              <a:gd name="connsiteX11" fmla="*/ 6917635 w 7991061"/>
              <a:gd name="connsiteY11" fmla="*/ 3235037 h 3409834"/>
              <a:gd name="connsiteX12" fmla="*/ 7103166 w 7991061"/>
              <a:gd name="connsiteY12" fmla="*/ 2625437 h 3409834"/>
              <a:gd name="connsiteX13" fmla="*/ 7421218 w 7991061"/>
              <a:gd name="connsiteY13" fmla="*/ 2267628 h 3409834"/>
              <a:gd name="connsiteX14" fmla="*/ 7752522 w 7991061"/>
              <a:gd name="connsiteY14" fmla="*/ 2916985 h 3409834"/>
              <a:gd name="connsiteX15" fmla="*/ 7991061 w 7991061"/>
              <a:gd name="connsiteY15" fmla="*/ 3341054 h 3409834"/>
              <a:gd name="connsiteX0" fmla="*/ 0 w 7991061"/>
              <a:gd name="connsiteY0" fmla="*/ 2228373 h 3494771"/>
              <a:gd name="connsiteX1" fmla="*/ 1033669 w 7991061"/>
              <a:gd name="connsiteY1" fmla="*/ 1247712 h 3494771"/>
              <a:gd name="connsiteX2" fmla="*/ 2226365 w 7991061"/>
              <a:gd name="connsiteY2" fmla="*/ 2007 h 3494771"/>
              <a:gd name="connsiteX3" fmla="*/ 2716695 w 7991061"/>
              <a:gd name="connsiteY3" fmla="*/ 1022425 h 3494771"/>
              <a:gd name="connsiteX4" fmla="*/ 3856383 w 7991061"/>
              <a:gd name="connsiteY4" fmla="*/ 3381313 h 3494771"/>
              <a:gd name="connsiteX5" fmla="*/ 4598505 w 7991061"/>
              <a:gd name="connsiteY5" fmla="*/ 3023504 h 3494771"/>
              <a:gd name="connsiteX6" fmla="*/ 4996070 w 7991061"/>
              <a:gd name="connsiteY6" fmla="*/ 2162112 h 3494771"/>
              <a:gd name="connsiteX7" fmla="*/ 5340626 w 7991061"/>
              <a:gd name="connsiteY7" fmla="*/ 942912 h 3494771"/>
              <a:gd name="connsiteX8" fmla="*/ 5923722 w 7991061"/>
              <a:gd name="connsiteY8" fmla="*/ 1698286 h 3494771"/>
              <a:gd name="connsiteX9" fmla="*/ 6241774 w 7991061"/>
              <a:gd name="connsiteY9" fmla="*/ 3076512 h 3494771"/>
              <a:gd name="connsiteX10" fmla="*/ 6917635 w 7991061"/>
              <a:gd name="connsiteY10" fmla="*/ 3235538 h 3494771"/>
              <a:gd name="connsiteX11" fmla="*/ 7103166 w 7991061"/>
              <a:gd name="connsiteY11" fmla="*/ 2625938 h 3494771"/>
              <a:gd name="connsiteX12" fmla="*/ 7421218 w 7991061"/>
              <a:gd name="connsiteY12" fmla="*/ 2268129 h 3494771"/>
              <a:gd name="connsiteX13" fmla="*/ 7752522 w 7991061"/>
              <a:gd name="connsiteY13" fmla="*/ 2917486 h 3494771"/>
              <a:gd name="connsiteX14" fmla="*/ 7991061 w 7991061"/>
              <a:gd name="connsiteY14" fmla="*/ 3341555 h 3494771"/>
              <a:gd name="connsiteX0" fmla="*/ 0 w 7991061"/>
              <a:gd name="connsiteY0" fmla="*/ 2227128 h 3465259"/>
              <a:gd name="connsiteX1" fmla="*/ 1033669 w 7991061"/>
              <a:gd name="connsiteY1" fmla="*/ 1246467 h 3465259"/>
              <a:gd name="connsiteX2" fmla="*/ 2226365 w 7991061"/>
              <a:gd name="connsiteY2" fmla="*/ 762 h 3465259"/>
              <a:gd name="connsiteX3" fmla="*/ 2862469 w 7991061"/>
              <a:gd name="connsiteY3" fmla="*/ 1431997 h 3465259"/>
              <a:gd name="connsiteX4" fmla="*/ 3856383 w 7991061"/>
              <a:gd name="connsiteY4" fmla="*/ 3380068 h 3465259"/>
              <a:gd name="connsiteX5" fmla="*/ 4598505 w 7991061"/>
              <a:gd name="connsiteY5" fmla="*/ 3022259 h 3465259"/>
              <a:gd name="connsiteX6" fmla="*/ 4996070 w 7991061"/>
              <a:gd name="connsiteY6" fmla="*/ 2160867 h 3465259"/>
              <a:gd name="connsiteX7" fmla="*/ 5340626 w 7991061"/>
              <a:gd name="connsiteY7" fmla="*/ 941667 h 3465259"/>
              <a:gd name="connsiteX8" fmla="*/ 5923722 w 7991061"/>
              <a:gd name="connsiteY8" fmla="*/ 1697041 h 3465259"/>
              <a:gd name="connsiteX9" fmla="*/ 6241774 w 7991061"/>
              <a:gd name="connsiteY9" fmla="*/ 3075267 h 3465259"/>
              <a:gd name="connsiteX10" fmla="*/ 6917635 w 7991061"/>
              <a:gd name="connsiteY10" fmla="*/ 3234293 h 3465259"/>
              <a:gd name="connsiteX11" fmla="*/ 7103166 w 7991061"/>
              <a:gd name="connsiteY11" fmla="*/ 2624693 h 3465259"/>
              <a:gd name="connsiteX12" fmla="*/ 7421218 w 7991061"/>
              <a:gd name="connsiteY12" fmla="*/ 2266884 h 3465259"/>
              <a:gd name="connsiteX13" fmla="*/ 7752522 w 7991061"/>
              <a:gd name="connsiteY13" fmla="*/ 2916241 h 3465259"/>
              <a:gd name="connsiteX14" fmla="*/ 7991061 w 7991061"/>
              <a:gd name="connsiteY14" fmla="*/ 3340310 h 3465259"/>
              <a:gd name="connsiteX0" fmla="*/ 0 w 7991061"/>
              <a:gd name="connsiteY0" fmla="*/ 2227128 h 3465259"/>
              <a:gd name="connsiteX1" fmla="*/ 1033669 w 7991061"/>
              <a:gd name="connsiteY1" fmla="*/ 1246467 h 3465259"/>
              <a:gd name="connsiteX2" fmla="*/ 2226365 w 7991061"/>
              <a:gd name="connsiteY2" fmla="*/ 762 h 3465259"/>
              <a:gd name="connsiteX3" fmla="*/ 2862469 w 7991061"/>
              <a:gd name="connsiteY3" fmla="*/ 1431997 h 3465259"/>
              <a:gd name="connsiteX4" fmla="*/ 3856383 w 7991061"/>
              <a:gd name="connsiteY4" fmla="*/ 3380068 h 3465259"/>
              <a:gd name="connsiteX5" fmla="*/ 4598505 w 7991061"/>
              <a:gd name="connsiteY5" fmla="*/ 3022259 h 3465259"/>
              <a:gd name="connsiteX6" fmla="*/ 4996070 w 7991061"/>
              <a:gd name="connsiteY6" fmla="*/ 2160867 h 3465259"/>
              <a:gd name="connsiteX7" fmla="*/ 5340626 w 7991061"/>
              <a:gd name="connsiteY7" fmla="*/ 941667 h 3465259"/>
              <a:gd name="connsiteX8" fmla="*/ 5923722 w 7991061"/>
              <a:gd name="connsiteY8" fmla="*/ 1697041 h 3465259"/>
              <a:gd name="connsiteX9" fmla="*/ 6241774 w 7991061"/>
              <a:gd name="connsiteY9" fmla="*/ 3075267 h 3465259"/>
              <a:gd name="connsiteX10" fmla="*/ 6917635 w 7991061"/>
              <a:gd name="connsiteY10" fmla="*/ 3234293 h 3465259"/>
              <a:gd name="connsiteX11" fmla="*/ 7103166 w 7991061"/>
              <a:gd name="connsiteY11" fmla="*/ 2624693 h 3465259"/>
              <a:gd name="connsiteX12" fmla="*/ 7421218 w 7991061"/>
              <a:gd name="connsiteY12" fmla="*/ 2266884 h 3465259"/>
              <a:gd name="connsiteX13" fmla="*/ 7752522 w 7991061"/>
              <a:gd name="connsiteY13" fmla="*/ 2916241 h 3465259"/>
              <a:gd name="connsiteX14" fmla="*/ 7991061 w 7991061"/>
              <a:gd name="connsiteY14" fmla="*/ 3340310 h 3465259"/>
              <a:gd name="connsiteX0" fmla="*/ 0 w 7991061"/>
              <a:gd name="connsiteY0" fmla="*/ 2235473 h 3440255"/>
              <a:gd name="connsiteX1" fmla="*/ 1033669 w 7991061"/>
              <a:gd name="connsiteY1" fmla="*/ 1254812 h 3440255"/>
              <a:gd name="connsiteX2" fmla="*/ 2226365 w 7991061"/>
              <a:gd name="connsiteY2" fmla="*/ 9107 h 3440255"/>
              <a:gd name="connsiteX3" fmla="*/ 2955234 w 7991061"/>
              <a:gd name="connsiteY3" fmla="*/ 1943925 h 3440255"/>
              <a:gd name="connsiteX4" fmla="*/ 3856383 w 7991061"/>
              <a:gd name="connsiteY4" fmla="*/ 3388413 h 3440255"/>
              <a:gd name="connsiteX5" fmla="*/ 4598505 w 7991061"/>
              <a:gd name="connsiteY5" fmla="*/ 3030604 h 3440255"/>
              <a:gd name="connsiteX6" fmla="*/ 4996070 w 7991061"/>
              <a:gd name="connsiteY6" fmla="*/ 2169212 h 3440255"/>
              <a:gd name="connsiteX7" fmla="*/ 5340626 w 7991061"/>
              <a:gd name="connsiteY7" fmla="*/ 950012 h 3440255"/>
              <a:gd name="connsiteX8" fmla="*/ 5923722 w 7991061"/>
              <a:gd name="connsiteY8" fmla="*/ 1705386 h 3440255"/>
              <a:gd name="connsiteX9" fmla="*/ 6241774 w 7991061"/>
              <a:gd name="connsiteY9" fmla="*/ 3083612 h 3440255"/>
              <a:gd name="connsiteX10" fmla="*/ 6917635 w 7991061"/>
              <a:gd name="connsiteY10" fmla="*/ 3242638 h 3440255"/>
              <a:gd name="connsiteX11" fmla="*/ 7103166 w 7991061"/>
              <a:gd name="connsiteY11" fmla="*/ 2633038 h 3440255"/>
              <a:gd name="connsiteX12" fmla="*/ 7421218 w 7991061"/>
              <a:gd name="connsiteY12" fmla="*/ 2275229 h 3440255"/>
              <a:gd name="connsiteX13" fmla="*/ 7752522 w 7991061"/>
              <a:gd name="connsiteY13" fmla="*/ 2924586 h 3440255"/>
              <a:gd name="connsiteX14" fmla="*/ 7991061 w 7991061"/>
              <a:gd name="connsiteY14" fmla="*/ 3348655 h 3440255"/>
              <a:gd name="connsiteX0" fmla="*/ 0 w 7991061"/>
              <a:gd name="connsiteY0" fmla="*/ 2226431 h 3431213"/>
              <a:gd name="connsiteX1" fmla="*/ 1033669 w 7991061"/>
              <a:gd name="connsiteY1" fmla="*/ 1245770 h 3431213"/>
              <a:gd name="connsiteX2" fmla="*/ 2226365 w 7991061"/>
              <a:gd name="connsiteY2" fmla="*/ 65 h 3431213"/>
              <a:gd name="connsiteX3" fmla="*/ 2955234 w 7991061"/>
              <a:gd name="connsiteY3" fmla="*/ 1934883 h 3431213"/>
              <a:gd name="connsiteX4" fmla="*/ 3856383 w 7991061"/>
              <a:gd name="connsiteY4" fmla="*/ 3379371 h 3431213"/>
              <a:gd name="connsiteX5" fmla="*/ 4598505 w 7991061"/>
              <a:gd name="connsiteY5" fmla="*/ 3021562 h 3431213"/>
              <a:gd name="connsiteX6" fmla="*/ 4996070 w 7991061"/>
              <a:gd name="connsiteY6" fmla="*/ 2160170 h 3431213"/>
              <a:gd name="connsiteX7" fmla="*/ 5340626 w 7991061"/>
              <a:gd name="connsiteY7" fmla="*/ 940970 h 3431213"/>
              <a:gd name="connsiteX8" fmla="*/ 5923722 w 7991061"/>
              <a:gd name="connsiteY8" fmla="*/ 1696344 h 3431213"/>
              <a:gd name="connsiteX9" fmla="*/ 6241774 w 7991061"/>
              <a:gd name="connsiteY9" fmla="*/ 3074570 h 3431213"/>
              <a:gd name="connsiteX10" fmla="*/ 6917635 w 7991061"/>
              <a:gd name="connsiteY10" fmla="*/ 3233596 h 3431213"/>
              <a:gd name="connsiteX11" fmla="*/ 7103166 w 7991061"/>
              <a:gd name="connsiteY11" fmla="*/ 2623996 h 3431213"/>
              <a:gd name="connsiteX12" fmla="*/ 7421218 w 7991061"/>
              <a:gd name="connsiteY12" fmla="*/ 2266187 h 3431213"/>
              <a:gd name="connsiteX13" fmla="*/ 7752522 w 7991061"/>
              <a:gd name="connsiteY13" fmla="*/ 2915544 h 3431213"/>
              <a:gd name="connsiteX14" fmla="*/ 7991061 w 7991061"/>
              <a:gd name="connsiteY14" fmla="*/ 3339613 h 3431213"/>
              <a:gd name="connsiteX0" fmla="*/ 0 w 7991061"/>
              <a:gd name="connsiteY0" fmla="*/ 2226431 h 3479914"/>
              <a:gd name="connsiteX1" fmla="*/ 1033669 w 7991061"/>
              <a:gd name="connsiteY1" fmla="*/ 1245770 h 3479914"/>
              <a:gd name="connsiteX2" fmla="*/ 2226365 w 7991061"/>
              <a:gd name="connsiteY2" fmla="*/ 65 h 3479914"/>
              <a:gd name="connsiteX3" fmla="*/ 2955234 w 7991061"/>
              <a:gd name="connsiteY3" fmla="*/ 1934883 h 3479914"/>
              <a:gd name="connsiteX4" fmla="*/ 3829879 w 7991061"/>
              <a:gd name="connsiteY4" fmla="*/ 3432379 h 3479914"/>
              <a:gd name="connsiteX5" fmla="*/ 4598505 w 7991061"/>
              <a:gd name="connsiteY5" fmla="*/ 3021562 h 3479914"/>
              <a:gd name="connsiteX6" fmla="*/ 4996070 w 7991061"/>
              <a:gd name="connsiteY6" fmla="*/ 2160170 h 3479914"/>
              <a:gd name="connsiteX7" fmla="*/ 5340626 w 7991061"/>
              <a:gd name="connsiteY7" fmla="*/ 940970 h 3479914"/>
              <a:gd name="connsiteX8" fmla="*/ 5923722 w 7991061"/>
              <a:gd name="connsiteY8" fmla="*/ 1696344 h 3479914"/>
              <a:gd name="connsiteX9" fmla="*/ 6241774 w 7991061"/>
              <a:gd name="connsiteY9" fmla="*/ 3074570 h 3479914"/>
              <a:gd name="connsiteX10" fmla="*/ 6917635 w 7991061"/>
              <a:gd name="connsiteY10" fmla="*/ 3233596 h 3479914"/>
              <a:gd name="connsiteX11" fmla="*/ 7103166 w 7991061"/>
              <a:gd name="connsiteY11" fmla="*/ 2623996 h 3479914"/>
              <a:gd name="connsiteX12" fmla="*/ 7421218 w 7991061"/>
              <a:gd name="connsiteY12" fmla="*/ 2266187 h 3479914"/>
              <a:gd name="connsiteX13" fmla="*/ 7752522 w 7991061"/>
              <a:gd name="connsiteY13" fmla="*/ 2915544 h 3479914"/>
              <a:gd name="connsiteX14" fmla="*/ 7991061 w 7991061"/>
              <a:gd name="connsiteY14" fmla="*/ 3339613 h 3479914"/>
              <a:gd name="connsiteX0" fmla="*/ 0 w 7991061"/>
              <a:gd name="connsiteY0" fmla="*/ 2226431 h 3433909"/>
              <a:gd name="connsiteX1" fmla="*/ 1033669 w 7991061"/>
              <a:gd name="connsiteY1" fmla="*/ 1245770 h 3433909"/>
              <a:gd name="connsiteX2" fmla="*/ 2226365 w 7991061"/>
              <a:gd name="connsiteY2" fmla="*/ 65 h 3433909"/>
              <a:gd name="connsiteX3" fmla="*/ 2955234 w 7991061"/>
              <a:gd name="connsiteY3" fmla="*/ 1934883 h 3433909"/>
              <a:gd name="connsiteX4" fmla="*/ 3829879 w 7991061"/>
              <a:gd name="connsiteY4" fmla="*/ 3432379 h 3433909"/>
              <a:gd name="connsiteX5" fmla="*/ 4598505 w 7991061"/>
              <a:gd name="connsiteY5" fmla="*/ 3021562 h 3433909"/>
              <a:gd name="connsiteX6" fmla="*/ 4996070 w 7991061"/>
              <a:gd name="connsiteY6" fmla="*/ 2160170 h 3433909"/>
              <a:gd name="connsiteX7" fmla="*/ 5340626 w 7991061"/>
              <a:gd name="connsiteY7" fmla="*/ 940970 h 3433909"/>
              <a:gd name="connsiteX8" fmla="*/ 5923722 w 7991061"/>
              <a:gd name="connsiteY8" fmla="*/ 1696344 h 3433909"/>
              <a:gd name="connsiteX9" fmla="*/ 6241774 w 7991061"/>
              <a:gd name="connsiteY9" fmla="*/ 3074570 h 3433909"/>
              <a:gd name="connsiteX10" fmla="*/ 6917635 w 7991061"/>
              <a:gd name="connsiteY10" fmla="*/ 3233596 h 3433909"/>
              <a:gd name="connsiteX11" fmla="*/ 7103166 w 7991061"/>
              <a:gd name="connsiteY11" fmla="*/ 2623996 h 3433909"/>
              <a:gd name="connsiteX12" fmla="*/ 7421218 w 7991061"/>
              <a:gd name="connsiteY12" fmla="*/ 2266187 h 3433909"/>
              <a:gd name="connsiteX13" fmla="*/ 7752522 w 7991061"/>
              <a:gd name="connsiteY13" fmla="*/ 2915544 h 3433909"/>
              <a:gd name="connsiteX14" fmla="*/ 7991061 w 7991061"/>
              <a:gd name="connsiteY14" fmla="*/ 3339613 h 3433909"/>
              <a:gd name="connsiteX0" fmla="*/ 0 w 7991061"/>
              <a:gd name="connsiteY0" fmla="*/ 2226431 h 3433909"/>
              <a:gd name="connsiteX1" fmla="*/ 1033669 w 7991061"/>
              <a:gd name="connsiteY1" fmla="*/ 1245770 h 3433909"/>
              <a:gd name="connsiteX2" fmla="*/ 2226365 w 7991061"/>
              <a:gd name="connsiteY2" fmla="*/ 65 h 3433909"/>
              <a:gd name="connsiteX3" fmla="*/ 2955234 w 7991061"/>
              <a:gd name="connsiteY3" fmla="*/ 1934883 h 3433909"/>
              <a:gd name="connsiteX4" fmla="*/ 3829879 w 7991061"/>
              <a:gd name="connsiteY4" fmla="*/ 3432379 h 3433909"/>
              <a:gd name="connsiteX5" fmla="*/ 4598505 w 7991061"/>
              <a:gd name="connsiteY5" fmla="*/ 3021562 h 3433909"/>
              <a:gd name="connsiteX6" fmla="*/ 4996070 w 7991061"/>
              <a:gd name="connsiteY6" fmla="*/ 2160170 h 3433909"/>
              <a:gd name="connsiteX7" fmla="*/ 5340626 w 7991061"/>
              <a:gd name="connsiteY7" fmla="*/ 940970 h 3433909"/>
              <a:gd name="connsiteX8" fmla="*/ 5923722 w 7991061"/>
              <a:gd name="connsiteY8" fmla="*/ 1696344 h 3433909"/>
              <a:gd name="connsiteX9" fmla="*/ 6241774 w 7991061"/>
              <a:gd name="connsiteY9" fmla="*/ 3074570 h 3433909"/>
              <a:gd name="connsiteX10" fmla="*/ 6917635 w 7991061"/>
              <a:gd name="connsiteY10" fmla="*/ 3233596 h 3433909"/>
              <a:gd name="connsiteX11" fmla="*/ 7103166 w 7991061"/>
              <a:gd name="connsiteY11" fmla="*/ 2623996 h 3433909"/>
              <a:gd name="connsiteX12" fmla="*/ 7421218 w 7991061"/>
              <a:gd name="connsiteY12" fmla="*/ 2266187 h 3433909"/>
              <a:gd name="connsiteX13" fmla="*/ 7752522 w 7991061"/>
              <a:gd name="connsiteY13" fmla="*/ 2915544 h 3433909"/>
              <a:gd name="connsiteX14" fmla="*/ 7991061 w 7991061"/>
              <a:gd name="connsiteY14" fmla="*/ 3339613 h 3433909"/>
              <a:gd name="connsiteX0" fmla="*/ 0 w 7991061"/>
              <a:gd name="connsiteY0" fmla="*/ 2292148 h 3676214"/>
              <a:gd name="connsiteX1" fmla="*/ 1033669 w 7991061"/>
              <a:gd name="connsiteY1" fmla="*/ 1311487 h 3676214"/>
              <a:gd name="connsiteX2" fmla="*/ 2226365 w 7991061"/>
              <a:gd name="connsiteY2" fmla="*/ 65782 h 3676214"/>
              <a:gd name="connsiteX3" fmla="*/ 3829879 w 7991061"/>
              <a:gd name="connsiteY3" fmla="*/ 3498096 h 3676214"/>
              <a:gd name="connsiteX4" fmla="*/ 4598505 w 7991061"/>
              <a:gd name="connsiteY4" fmla="*/ 3087279 h 3676214"/>
              <a:gd name="connsiteX5" fmla="*/ 4996070 w 7991061"/>
              <a:gd name="connsiteY5" fmla="*/ 2225887 h 3676214"/>
              <a:gd name="connsiteX6" fmla="*/ 5340626 w 7991061"/>
              <a:gd name="connsiteY6" fmla="*/ 1006687 h 3676214"/>
              <a:gd name="connsiteX7" fmla="*/ 5923722 w 7991061"/>
              <a:gd name="connsiteY7" fmla="*/ 1762061 h 3676214"/>
              <a:gd name="connsiteX8" fmla="*/ 6241774 w 7991061"/>
              <a:gd name="connsiteY8" fmla="*/ 3140287 h 3676214"/>
              <a:gd name="connsiteX9" fmla="*/ 6917635 w 7991061"/>
              <a:gd name="connsiteY9" fmla="*/ 3299313 h 3676214"/>
              <a:gd name="connsiteX10" fmla="*/ 7103166 w 7991061"/>
              <a:gd name="connsiteY10" fmla="*/ 2689713 h 3676214"/>
              <a:gd name="connsiteX11" fmla="*/ 7421218 w 7991061"/>
              <a:gd name="connsiteY11" fmla="*/ 2331904 h 3676214"/>
              <a:gd name="connsiteX12" fmla="*/ 7752522 w 7991061"/>
              <a:gd name="connsiteY12" fmla="*/ 2981261 h 3676214"/>
              <a:gd name="connsiteX13" fmla="*/ 7991061 w 7991061"/>
              <a:gd name="connsiteY13" fmla="*/ 3405330 h 3676214"/>
              <a:gd name="connsiteX0" fmla="*/ 0 w 7991061"/>
              <a:gd name="connsiteY0" fmla="*/ 2292148 h 3500228"/>
              <a:gd name="connsiteX1" fmla="*/ 1033669 w 7991061"/>
              <a:gd name="connsiteY1" fmla="*/ 1311487 h 3500228"/>
              <a:gd name="connsiteX2" fmla="*/ 2226365 w 7991061"/>
              <a:gd name="connsiteY2" fmla="*/ 65782 h 3500228"/>
              <a:gd name="connsiteX3" fmla="*/ 3829879 w 7991061"/>
              <a:gd name="connsiteY3" fmla="*/ 3498096 h 3500228"/>
              <a:gd name="connsiteX4" fmla="*/ 4598505 w 7991061"/>
              <a:gd name="connsiteY4" fmla="*/ 3087279 h 3500228"/>
              <a:gd name="connsiteX5" fmla="*/ 4996070 w 7991061"/>
              <a:gd name="connsiteY5" fmla="*/ 2225887 h 3500228"/>
              <a:gd name="connsiteX6" fmla="*/ 5340626 w 7991061"/>
              <a:gd name="connsiteY6" fmla="*/ 1006687 h 3500228"/>
              <a:gd name="connsiteX7" fmla="*/ 5923722 w 7991061"/>
              <a:gd name="connsiteY7" fmla="*/ 1762061 h 3500228"/>
              <a:gd name="connsiteX8" fmla="*/ 6241774 w 7991061"/>
              <a:gd name="connsiteY8" fmla="*/ 3140287 h 3500228"/>
              <a:gd name="connsiteX9" fmla="*/ 6917635 w 7991061"/>
              <a:gd name="connsiteY9" fmla="*/ 3299313 h 3500228"/>
              <a:gd name="connsiteX10" fmla="*/ 7103166 w 7991061"/>
              <a:gd name="connsiteY10" fmla="*/ 2689713 h 3500228"/>
              <a:gd name="connsiteX11" fmla="*/ 7421218 w 7991061"/>
              <a:gd name="connsiteY11" fmla="*/ 2331904 h 3500228"/>
              <a:gd name="connsiteX12" fmla="*/ 7752522 w 7991061"/>
              <a:gd name="connsiteY12" fmla="*/ 2981261 h 3500228"/>
              <a:gd name="connsiteX13" fmla="*/ 7991061 w 7991061"/>
              <a:gd name="connsiteY13" fmla="*/ 3405330 h 3500228"/>
              <a:gd name="connsiteX0" fmla="*/ 0 w 7991061"/>
              <a:gd name="connsiteY0" fmla="*/ 2227237 h 3435317"/>
              <a:gd name="connsiteX1" fmla="*/ 1033669 w 7991061"/>
              <a:gd name="connsiteY1" fmla="*/ 1246576 h 3435317"/>
              <a:gd name="connsiteX2" fmla="*/ 2226365 w 7991061"/>
              <a:gd name="connsiteY2" fmla="*/ 871 h 3435317"/>
              <a:gd name="connsiteX3" fmla="*/ 3829879 w 7991061"/>
              <a:gd name="connsiteY3" fmla="*/ 3433185 h 3435317"/>
              <a:gd name="connsiteX4" fmla="*/ 4598505 w 7991061"/>
              <a:gd name="connsiteY4" fmla="*/ 3022368 h 3435317"/>
              <a:gd name="connsiteX5" fmla="*/ 4996070 w 7991061"/>
              <a:gd name="connsiteY5" fmla="*/ 2160976 h 3435317"/>
              <a:gd name="connsiteX6" fmla="*/ 5340626 w 7991061"/>
              <a:gd name="connsiteY6" fmla="*/ 941776 h 3435317"/>
              <a:gd name="connsiteX7" fmla="*/ 5923722 w 7991061"/>
              <a:gd name="connsiteY7" fmla="*/ 1697150 h 3435317"/>
              <a:gd name="connsiteX8" fmla="*/ 6241774 w 7991061"/>
              <a:gd name="connsiteY8" fmla="*/ 3075376 h 3435317"/>
              <a:gd name="connsiteX9" fmla="*/ 6917635 w 7991061"/>
              <a:gd name="connsiteY9" fmla="*/ 3234402 h 3435317"/>
              <a:gd name="connsiteX10" fmla="*/ 7103166 w 7991061"/>
              <a:gd name="connsiteY10" fmla="*/ 2624802 h 3435317"/>
              <a:gd name="connsiteX11" fmla="*/ 7421218 w 7991061"/>
              <a:gd name="connsiteY11" fmla="*/ 2266993 h 3435317"/>
              <a:gd name="connsiteX12" fmla="*/ 7752522 w 7991061"/>
              <a:gd name="connsiteY12" fmla="*/ 2916350 h 3435317"/>
              <a:gd name="connsiteX13" fmla="*/ 7991061 w 7991061"/>
              <a:gd name="connsiteY13" fmla="*/ 3340419 h 3435317"/>
              <a:gd name="connsiteX0" fmla="*/ 0 w 7991061"/>
              <a:gd name="connsiteY0" fmla="*/ 2240753 h 3448833"/>
              <a:gd name="connsiteX1" fmla="*/ 2226365 w 7991061"/>
              <a:gd name="connsiteY1" fmla="*/ 14387 h 3448833"/>
              <a:gd name="connsiteX2" fmla="*/ 3829879 w 7991061"/>
              <a:gd name="connsiteY2" fmla="*/ 3446701 h 3448833"/>
              <a:gd name="connsiteX3" fmla="*/ 4598505 w 7991061"/>
              <a:gd name="connsiteY3" fmla="*/ 3035884 h 3448833"/>
              <a:gd name="connsiteX4" fmla="*/ 4996070 w 7991061"/>
              <a:gd name="connsiteY4" fmla="*/ 2174492 h 3448833"/>
              <a:gd name="connsiteX5" fmla="*/ 5340626 w 7991061"/>
              <a:gd name="connsiteY5" fmla="*/ 955292 h 3448833"/>
              <a:gd name="connsiteX6" fmla="*/ 5923722 w 7991061"/>
              <a:gd name="connsiteY6" fmla="*/ 1710666 h 3448833"/>
              <a:gd name="connsiteX7" fmla="*/ 6241774 w 7991061"/>
              <a:gd name="connsiteY7" fmla="*/ 3088892 h 3448833"/>
              <a:gd name="connsiteX8" fmla="*/ 6917635 w 7991061"/>
              <a:gd name="connsiteY8" fmla="*/ 3247918 h 3448833"/>
              <a:gd name="connsiteX9" fmla="*/ 7103166 w 7991061"/>
              <a:gd name="connsiteY9" fmla="*/ 2638318 h 3448833"/>
              <a:gd name="connsiteX10" fmla="*/ 7421218 w 7991061"/>
              <a:gd name="connsiteY10" fmla="*/ 2280509 h 3448833"/>
              <a:gd name="connsiteX11" fmla="*/ 7752522 w 7991061"/>
              <a:gd name="connsiteY11" fmla="*/ 2929866 h 3448833"/>
              <a:gd name="connsiteX12" fmla="*/ 7991061 w 7991061"/>
              <a:gd name="connsiteY12" fmla="*/ 3353935 h 3448833"/>
              <a:gd name="connsiteX0" fmla="*/ 0 w 7991061"/>
              <a:gd name="connsiteY0" fmla="*/ 2246893 h 3454973"/>
              <a:gd name="connsiteX1" fmla="*/ 2226365 w 7991061"/>
              <a:gd name="connsiteY1" fmla="*/ 20527 h 3454973"/>
              <a:gd name="connsiteX2" fmla="*/ 3829879 w 7991061"/>
              <a:gd name="connsiteY2" fmla="*/ 3452841 h 3454973"/>
              <a:gd name="connsiteX3" fmla="*/ 4598505 w 7991061"/>
              <a:gd name="connsiteY3" fmla="*/ 3042024 h 3454973"/>
              <a:gd name="connsiteX4" fmla="*/ 4996070 w 7991061"/>
              <a:gd name="connsiteY4" fmla="*/ 2180632 h 3454973"/>
              <a:gd name="connsiteX5" fmla="*/ 5340626 w 7991061"/>
              <a:gd name="connsiteY5" fmla="*/ 961432 h 3454973"/>
              <a:gd name="connsiteX6" fmla="*/ 5923722 w 7991061"/>
              <a:gd name="connsiteY6" fmla="*/ 1716806 h 3454973"/>
              <a:gd name="connsiteX7" fmla="*/ 6241774 w 7991061"/>
              <a:gd name="connsiteY7" fmla="*/ 3095032 h 3454973"/>
              <a:gd name="connsiteX8" fmla="*/ 6917635 w 7991061"/>
              <a:gd name="connsiteY8" fmla="*/ 3254058 h 3454973"/>
              <a:gd name="connsiteX9" fmla="*/ 7103166 w 7991061"/>
              <a:gd name="connsiteY9" fmla="*/ 2644458 h 3454973"/>
              <a:gd name="connsiteX10" fmla="*/ 7421218 w 7991061"/>
              <a:gd name="connsiteY10" fmla="*/ 2286649 h 3454973"/>
              <a:gd name="connsiteX11" fmla="*/ 7752522 w 7991061"/>
              <a:gd name="connsiteY11" fmla="*/ 2936006 h 3454973"/>
              <a:gd name="connsiteX12" fmla="*/ 7991061 w 7991061"/>
              <a:gd name="connsiteY12" fmla="*/ 3360075 h 3454973"/>
              <a:gd name="connsiteX0" fmla="*/ 0 w 7991061"/>
              <a:gd name="connsiteY0" fmla="*/ 2226370 h 3434450"/>
              <a:gd name="connsiteX1" fmla="*/ 2226365 w 7991061"/>
              <a:gd name="connsiteY1" fmla="*/ 4 h 3434450"/>
              <a:gd name="connsiteX2" fmla="*/ 3829879 w 7991061"/>
              <a:gd name="connsiteY2" fmla="*/ 3432318 h 3434450"/>
              <a:gd name="connsiteX3" fmla="*/ 4598505 w 7991061"/>
              <a:gd name="connsiteY3" fmla="*/ 3021501 h 3434450"/>
              <a:gd name="connsiteX4" fmla="*/ 4996070 w 7991061"/>
              <a:gd name="connsiteY4" fmla="*/ 2160109 h 3434450"/>
              <a:gd name="connsiteX5" fmla="*/ 5340626 w 7991061"/>
              <a:gd name="connsiteY5" fmla="*/ 940909 h 3434450"/>
              <a:gd name="connsiteX6" fmla="*/ 5923722 w 7991061"/>
              <a:gd name="connsiteY6" fmla="*/ 1696283 h 3434450"/>
              <a:gd name="connsiteX7" fmla="*/ 6241774 w 7991061"/>
              <a:gd name="connsiteY7" fmla="*/ 3074509 h 3434450"/>
              <a:gd name="connsiteX8" fmla="*/ 6917635 w 7991061"/>
              <a:gd name="connsiteY8" fmla="*/ 3233535 h 3434450"/>
              <a:gd name="connsiteX9" fmla="*/ 7103166 w 7991061"/>
              <a:gd name="connsiteY9" fmla="*/ 2623935 h 3434450"/>
              <a:gd name="connsiteX10" fmla="*/ 7421218 w 7991061"/>
              <a:gd name="connsiteY10" fmla="*/ 2266126 h 3434450"/>
              <a:gd name="connsiteX11" fmla="*/ 7752522 w 7991061"/>
              <a:gd name="connsiteY11" fmla="*/ 2915483 h 3434450"/>
              <a:gd name="connsiteX12" fmla="*/ 7991061 w 7991061"/>
              <a:gd name="connsiteY12" fmla="*/ 3339552 h 3434450"/>
              <a:gd name="connsiteX0" fmla="*/ 0 w 7991061"/>
              <a:gd name="connsiteY0" fmla="*/ 2226370 h 3498053"/>
              <a:gd name="connsiteX1" fmla="*/ 2226365 w 7991061"/>
              <a:gd name="connsiteY1" fmla="*/ 4 h 3498053"/>
              <a:gd name="connsiteX2" fmla="*/ 3829879 w 7991061"/>
              <a:gd name="connsiteY2" fmla="*/ 3432318 h 3498053"/>
              <a:gd name="connsiteX3" fmla="*/ 4996070 w 7991061"/>
              <a:gd name="connsiteY3" fmla="*/ 2160109 h 3498053"/>
              <a:gd name="connsiteX4" fmla="*/ 5340626 w 7991061"/>
              <a:gd name="connsiteY4" fmla="*/ 940909 h 3498053"/>
              <a:gd name="connsiteX5" fmla="*/ 5923722 w 7991061"/>
              <a:gd name="connsiteY5" fmla="*/ 1696283 h 3498053"/>
              <a:gd name="connsiteX6" fmla="*/ 6241774 w 7991061"/>
              <a:gd name="connsiteY6" fmla="*/ 3074509 h 3498053"/>
              <a:gd name="connsiteX7" fmla="*/ 6917635 w 7991061"/>
              <a:gd name="connsiteY7" fmla="*/ 3233535 h 3498053"/>
              <a:gd name="connsiteX8" fmla="*/ 7103166 w 7991061"/>
              <a:gd name="connsiteY8" fmla="*/ 2623935 h 3498053"/>
              <a:gd name="connsiteX9" fmla="*/ 7421218 w 7991061"/>
              <a:gd name="connsiteY9" fmla="*/ 2266126 h 3498053"/>
              <a:gd name="connsiteX10" fmla="*/ 7752522 w 7991061"/>
              <a:gd name="connsiteY10" fmla="*/ 2915483 h 3498053"/>
              <a:gd name="connsiteX11" fmla="*/ 7991061 w 7991061"/>
              <a:gd name="connsiteY11" fmla="*/ 3339552 h 3498053"/>
              <a:gd name="connsiteX0" fmla="*/ 0 w 7991061"/>
              <a:gd name="connsiteY0" fmla="*/ 2226370 h 3432322"/>
              <a:gd name="connsiteX1" fmla="*/ 2226365 w 7991061"/>
              <a:gd name="connsiteY1" fmla="*/ 4 h 3432322"/>
              <a:gd name="connsiteX2" fmla="*/ 3829879 w 7991061"/>
              <a:gd name="connsiteY2" fmla="*/ 3432318 h 3432322"/>
              <a:gd name="connsiteX3" fmla="*/ 4996070 w 7991061"/>
              <a:gd name="connsiteY3" fmla="*/ 2160109 h 3432322"/>
              <a:gd name="connsiteX4" fmla="*/ 5340626 w 7991061"/>
              <a:gd name="connsiteY4" fmla="*/ 940909 h 3432322"/>
              <a:gd name="connsiteX5" fmla="*/ 5923722 w 7991061"/>
              <a:gd name="connsiteY5" fmla="*/ 1696283 h 3432322"/>
              <a:gd name="connsiteX6" fmla="*/ 6241774 w 7991061"/>
              <a:gd name="connsiteY6" fmla="*/ 3074509 h 3432322"/>
              <a:gd name="connsiteX7" fmla="*/ 6917635 w 7991061"/>
              <a:gd name="connsiteY7" fmla="*/ 3233535 h 3432322"/>
              <a:gd name="connsiteX8" fmla="*/ 7103166 w 7991061"/>
              <a:gd name="connsiteY8" fmla="*/ 2623935 h 3432322"/>
              <a:gd name="connsiteX9" fmla="*/ 7421218 w 7991061"/>
              <a:gd name="connsiteY9" fmla="*/ 2266126 h 3432322"/>
              <a:gd name="connsiteX10" fmla="*/ 7752522 w 7991061"/>
              <a:gd name="connsiteY10" fmla="*/ 2915483 h 3432322"/>
              <a:gd name="connsiteX11" fmla="*/ 7991061 w 7991061"/>
              <a:gd name="connsiteY11" fmla="*/ 3339552 h 3432322"/>
              <a:gd name="connsiteX0" fmla="*/ 0 w 7991061"/>
              <a:gd name="connsiteY0" fmla="*/ 2226370 h 3439794"/>
              <a:gd name="connsiteX1" fmla="*/ 2226365 w 7991061"/>
              <a:gd name="connsiteY1" fmla="*/ 4 h 3439794"/>
              <a:gd name="connsiteX2" fmla="*/ 3829879 w 7991061"/>
              <a:gd name="connsiteY2" fmla="*/ 3432318 h 3439794"/>
              <a:gd name="connsiteX3" fmla="*/ 5340626 w 7991061"/>
              <a:gd name="connsiteY3" fmla="*/ 940909 h 3439794"/>
              <a:gd name="connsiteX4" fmla="*/ 5923722 w 7991061"/>
              <a:gd name="connsiteY4" fmla="*/ 1696283 h 3439794"/>
              <a:gd name="connsiteX5" fmla="*/ 6241774 w 7991061"/>
              <a:gd name="connsiteY5" fmla="*/ 3074509 h 3439794"/>
              <a:gd name="connsiteX6" fmla="*/ 6917635 w 7991061"/>
              <a:gd name="connsiteY6" fmla="*/ 3233535 h 3439794"/>
              <a:gd name="connsiteX7" fmla="*/ 7103166 w 7991061"/>
              <a:gd name="connsiteY7" fmla="*/ 2623935 h 3439794"/>
              <a:gd name="connsiteX8" fmla="*/ 7421218 w 7991061"/>
              <a:gd name="connsiteY8" fmla="*/ 2266126 h 3439794"/>
              <a:gd name="connsiteX9" fmla="*/ 7752522 w 7991061"/>
              <a:gd name="connsiteY9" fmla="*/ 2915483 h 3439794"/>
              <a:gd name="connsiteX10" fmla="*/ 7991061 w 7991061"/>
              <a:gd name="connsiteY10" fmla="*/ 3339552 h 3439794"/>
              <a:gd name="connsiteX0" fmla="*/ 0 w 7991061"/>
              <a:gd name="connsiteY0" fmla="*/ 2226370 h 3439044"/>
              <a:gd name="connsiteX1" fmla="*/ 2226365 w 7991061"/>
              <a:gd name="connsiteY1" fmla="*/ 4 h 3439044"/>
              <a:gd name="connsiteX2" fmla="*/ 3829879 w 7991061"/>
              <a:gd name="connsiteY2" fmla="*/ 3432318 h 3439044"/>
              <a:gd name="connsiteX3" fmla="*/ 5340626 w 7991061"/>
              <a:gd name="connsiteY3" fmla="*/ 940909 h 3439044"/>
              <a:gd name="connsiteX4" fmla="*/ 5923722 w 7991061"/>
              <a:gd name="connsiteY4" fmla="*/ 1696283 h 3439044"/>
              <a:gd name="connsiteX5" fmla="*/ 6241774 w 7991061"/>
              <a:gd name="connsiteY5" fmla="*/ 3074509 h 3439044"/>
              <a:gd name="connsiteX6" fmla="*/ 6917635 w 7991061"/>
              <a:gd name="connsiteY6" fmla="*/ 3233535 h 3439044"/>
              <a:gd name="connsiteX7" fmla="*/ 7103166 w 7991061"/>
              <a:gd name="connsiteY7" fmla="*/ 2623935 h 3439044"/>
              <a:gd name="connsiteX8" fmla="*/ 7421218 w 7991061"/>
              <a:gd name="connsiteY8" fmla="*/ 2266126 h 3439044"/>
              <a:gd name="connsiteX9" fmla="*/ 7752522 w 7991061"/>
              <a:gd name="connsiteY9" fmla="*/ 2915483 h 3439044"/>
              <a:gd name="connsiteX10" fmla="*/ 7991061 w 7991061"/>
              <a:gd name="connsiteY10" fmla="*/ 3339552 h 3439044"/>
              <a:gd name="connsiteX0" fmla="*/ 0 w 7991061"/>
              <a:gd name="connsiteY0" fmla="*/ 2226370 h 3439801"/>
              <a:gd name="connsiteX1" fmla="*/ 2226365 w 7991061"/>
              <a:gd name="connsiteY1" fmla="*/ 4 h 3439801"/>
              <a:gd name="connsiteX2" fmla="*/ 3829879 w 7991061"/>
              <a:gd name="connsiteY2" fmla="*/ 3432318 h 3439801"/>
              <a:gd name="connsiteX3" fmla="*/ 5340626 w 7991061"/>
              <a:gd name="connsiteY3" fmla="*/ 940909 h 3439801"/>
              <a:gd name="connsiteX4" fmla="*/ 5910470 w 7991061"/>
              <a:gd name="connsiteY4" fmla="*/ 1683031 h 3439801"/>
              <a:gd name="connsiteX5" fmla="*/ 6241774 w 7991061"/>
              <a:gd name="connsiteY5" fmla="*/ 3074509 h 3439801"/>
              <a:gd name="connsiteX6" fmla="*/ 6917635 w 7991061"/>
              <a:gd name="connsiteY6" fmla="*/ 3233535 h 3439801"/>
              <a:gd name="connsiteX7" fmla="*/ 7103166 w 7991061"/>
              <a:gd name="connsiteY7" fmla="*/ 2623935 h 3439801"/>
              <a:gd name="connsiteX8" fmla="*/ 7421218 w 7991061"/>
              <a:gd name="connsiteY8" fmla="*/ 2266126 h 3439801"/>
              <a:gd name="connsiteX9" fmla="*/ 7752522 w 7991061"/>
              <a:gd name="connsiteY9" fmla="*/ 2915483 h 3439801"/>
              <a:gd name="connsiteX10" fmla="*/ 7991061 w 7991061"/>
              <a:gd name="connsiteY10" fmla="*/ 3339552 h 3439801"/>
              <a:gd name="connsiteX0" fmla="*/ 0 w 7991061"/>
              <a:gd name="connsiteY0" fmla="*/ 2226370 h 3438771"/>
              <a:gd name="connsiteX1" fmla="*/ 2226365 w 7991061"/>
              <a:gd name="connsiteY1" fmla="*/ 4 h 3438771"/>
              <a:gd name="connsiteX2" fmla="*/ 3829879 w 7991061"/>
              <a:gd name="connsiteY2" fmla="*/ 3432318 h 3438771"/>
              <a:gd name="connsiteX3" fmla="*/ 5340626 w 7991061"/>
              <a:gd name="connsiteY3" fmla="*/ 940909 h 3438771"/>
              <a:gd name="connsiteX4" fmla="*/ 5910470 w 7991061"/>
              <a:gd name="connsiteY4" fmla="*/ 1683031 h 3438771"/>
              <a:gd name="connsiteX5" fmla="*/ 6241774 w 7991061"/>
              <a:gd name="connsiteY5" fmla="*/ 3074509 h 3438771"/>
              <a:gd name="connsiteX6" fmla="*/ 6917635 w 7991061"/>
              <a:gd name="connsiteY6" fmla="*/ 3233535 h 3438771"/>
              <a:gd name="connsiteX7" fmla="*/ 7103166 w 7991061"/>
              <a:gd name="connsiteY7" fmla="*/ 2623935 h 3438771"/>
              <a:gd name="connsiteX8" fmla="*/ 7421218 w 7991061"/>
              <a:gd name="connsiteY8" fmla="*/ 2266126 h 3438771"/>
              <a:gd name="connsiteX9" fmla="*/ 7752522 w 7991061"/>
              <a:gd name="connsiteY9" fmla="*/ 2915483 h 3438771"/>
              <a:gd name="connsiteX10" fmla="*/ 7991061 w 7991061"/>
              <a:gd name="connsiteY10" fmla="*/ 3339552 h 3438771"/>
              <a:gd name="connsiteX0" fmla="*/ 0 w 7991061"/>
              <a:gd name="connsiteY0" fmla="*/ 2226370 h 3439017"/>
              <a:gd name="connsiteX1" fmla="*/ 2226365 w 7991061"/>
              <a:gd name="connsiteY1" fmla="*/ 4 h 3439017"/>
              <a:gd name="connsiteX2" fmla="*/ 3829879 w 7991061"/>
              <a:gd name="connsiteY2" fmla="*/ 3432318 h 3439017"/>
              <a:gd name="connsiteX3" fmla="*/ 5340626 w 7991061"/>
              <a:gd name="connsiteY3" fmla="*/ 940909 h 3439017"/>
              <a:gd name="connsiteX4" fmla="*/ 5910470 w 7991061"/>
              <a:gd name="connsiteY4" fmla="*/ 1683031 h 3439017"/>
              <a:gd name="connsiteX5" fmla="*/ 6241774 w 7991061"/>
              <a:gd name="connsiteY5" fmla="*/ 3074509 h 3439017"/>
              <a:gd name="connsiteX6" fmla="*/ 6917635 w 7991061"/>
              <a:gd name="connsiteY6" fmla="*/ 3233535 h 3439017"/>
              <a:gd name="connsiteX7" fmla="*/ 7103166 w 7991061"/>
              <a:gd name="connsiteY7" fmla="*/ 2623935 h 3439017"/>
              <a:gd name="connsiteX8" fmla="*/ 7421218 w 7991061"/>
              <a:gd name="connsiteY8" fmla="*/ 2266126 h 3439017"/>
              <a:gd name="connsiteX9" fmla="*/ 7752522 w 7991061"/>
              <a:gd name="connsiteY9" fmla="*/ 2915483 h 3439017"/>
              <a:gd name="connsiteX10" fmla="*/ 7991061 w 7991061"/>
              <a:gd name="connsiteY10" fmla="*/ 3339552 h 3439017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241774 w 7991061"/>
              <a:gd name="connsiteY5" fmla="*/ 3074509 h 3439049"/>
              <a:gd name="connsiteX6" fmla="*/ 6917635 w 7991061"/>
              <a:gd name="connsiteY6" fmla="*/ 3233535 h 3439049"/>
              <a:gd name="connsiteX7" fmla="*/ 7103166 w 7991061"/>
              <a:gd name="connsiteY7" fmla="*/ 2623935 h 3439049"/>
              <a:gd name="connsiteX8" fmla="*/ 7421218 w 7991061"/>
              <a:gd name="connsiteY8" fmla="*/ 2266126 h 3439049"/>
              <a:gd name="connsiteX9" fmla="*/ 7752522 w 7991061"/>
              <a:gd name="connsiteY9" fmla="*/ 2915483 h 3439049"/>
              <a:gd name="connsiteX10" fmla="*/ 7991061 w 7991061"/>
              <a:gd name="connsiteY10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241774 w 7991061"/>
              <a:gd name="connsiteY5" fmla="*/ 3074509 h 3439049"/>
              <a:gd name="connsiteX6" fmla="*/ 6917635 w 7991061"/>
              <a:gd name="connsiteY6" fmla="*/ 3233535 h 3439049"/>
              <a:gd name="connsiteX7" fmla="*/ 7103166 w 7991061"/>
              <a:gd name="connsiteY7" fmla="*/ 2623935 h 3439049"/>
              <a:gd name="connsiteX8" fmla="*/ 7421218 w 7991061"/>
              <a:gd name="connsiteY8" fmla="*/ 2266126 h 3439049"/>
              <a:gd name="connsiteX9" fmla="*/ 7752522 w 7991061"/>
              <a:gd name="connsiteY9" fmla="*/ 2915483 h 3439049"/>
              <a:gd name="connsiteX10" fmla="*/ 7991061 w 7991061"/>
              <a:gd name="connsiteY10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241774 w 7991061"/>
              <a:gd name="connsiteY5" fmla="*/ 3074509 h 3439049"/>
              <a:gd name="connsiteX6" fmla="*/ 6917635 w 7991061"/>
              <a:gd name="connsiteY6" fmla="*/ 3233535 h 3439049"/>
              <a:gd name="connsiteX7" fmla="*/ 7103166 w 7991061"/>
              <a:gd name="connsiteY7" fmla="*/ 2623935 h 3439049"/>
              <a:gd name="connsiteX8" fmla="*/ 7421218 w 7991061"/>
              <a:gd name="connsiteY8" fmla="*/ 2266126 h 3439049"/>
              <a:gd name="connsiteX9" fmla="*/ 7752522 w 7991061"/>
              <a:gd name="connsiteY9" fmla="*/ 2915483 h 3439049"/>
              <a:gd name="connsiteX10" fmla="*/ 7991061 w 7991061"/>
              <a:gd name="connsiteY10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917635 w 7991061"/>
              <a:gd name="connsiteY5" fmla="*/ 3233535 h 3439049"/>
              <a:gd name="connsiteX6" fmla="*/ 7103166 w 7991061"/>
              <a:gd name="connsiteY6" fmla="*/ 2623935 h 3439049"/>
              <a:gd name="connsiteX7" fmla="*/ 7421218 w 7991061"/>
              <a:gd name="connsiteY7" fmla="*/ 2266126 h 3439049"/>
              <a:gd name="connsiteX8" fmla="*/ 7752522 w 7991061"/>
              <a:gd name="connsiteY8" fmla="*/ 2915483 h 3439049"/>
              <a:gd name="connsiteX9" fmla="*/ 7991061 w 7991061"/>
              <a:gd name="connsiteY9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467061 w 7991061"/>
              <a:gd name="connsiteY5" fmla="*/ 3339552 h 3439049"/>
              <a:gd name="connsiteX6" fmla="*/ 7103166 w 7991061"/>
              <a:gd name="connsiteY6" fmla="*/ 2623935 h 3439049"/>
              <a:gd name="connsiteX7" fmla="*/ 7421218 w 7991061"/>
              <a:gd name="connsiteY7" fmla="*/ 2266126 h 3439049"/>
              <a:gd name="connsiteX8" fmla="*/ 7752522 w 7991061"/>
              <a:gd name="connsiteY8" fmla="*/ 2915483 h 3439049"/>
              <a:gd name="connsiteX9" fmla="*/ 7991061 w 7991061"/>
              <a:gd name="connsiteY9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467061 w 7991061"/>
              <a:gd name="connsiteY5" fmla="*/ 3339552 h 3439049"/>
              <a:gd name="connsiteX6" fmla="*/ 7103166 w 7991061"/>
              <a:gd name="connsiteY6" fmla="*/ 2623935 h 3439049"/>
              <a:gd name="connsiteX7" fmla="*/ 7421218 w 7991061"/>
              <a:gd name="connsiteY7" fmla="*/ 2266126 h 3439049"/>
              <a:gd name="connsiteX8" fmla="*/ 7752522 w 7991061"/>
              <a:gd name="connsiteY8" fmla="*/ 2915483 h 3439049"/>
              <a:gd name="connsiteX9" fmla="*/ 7991061 w 7991061"/>
              <a:gd name="connsiteY9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321287 w 7991061"/>
              <a:gd name="connsiteY5" fmla="*/ 3379309 h 3439049"/>
              <a:gd name="connsiteX6" fmla="*/ 7103166 w 7991061"/>
              <a:gd name="connsiteY6" fmla="*/ 2623935 h 3439049"/>
              <a:gd name="connsiteX7" fmla="*/ 7421218 w 7991061"/>
              <a:gd name="connsiteY7" fmla="*/ 2266126 h 3439049"/>
              <a:gd name="connsiteX8" fmla="*/ 7752522 w 7991061"/>
              <a:gd name="connsiteY8" fmla="*/ 2915483 h 3439049"/>
              <a:gd name="connsiteX9" fmla="*/ 7991061 w 7991061"/>
              <a:gd name="connsiteY9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321287 w 7991061"/>
              <a:gd name="connsiteY5" fmla="*/ 3379309 h 3439049"/>
              <a:gd name="connsiteX6" fmla="*/ 7421218 w 7991061"/>
              <a:gd name="connsiteY6" fmla="*/ 2266126 h 3439049"/>
              <a:gd name="connsiteX7" fmla="*/ 7752522 w 7991061"/>
              <a:gd name="connsiteY7" fmla="*/ 2915483 h 3439049"/>
              <a:gd name="connsiteX8" fmla="*/ 7991061 w 7991061"/>
              <a:gd name="connsiteY8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321287 w 7991061"/>
              <a:gd name="connsiteY5" fmla="*/ 3379309 h 3439049"/>
              <a:gd name="connsiteX6" fmla="*/ 7421218 w 7991061"/>
              <a:gd name="connsiteY6" fmla="*/ 2266126 h 3439049"/>
              <a:gd name="connsiteX7" fmla="*/ 7752522 w 7991061"/>
              <a:gd name="connsiteY7" fmla="*/ 2915483 h 3439049"/>
              <a:gd name="connsiteX8" fmla="*/ 7991061 w 7991061"/>
              <a:gd name="connsiteY8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321287 w 7991061"/>
              <a:gd name="connsiteY5" fmla="*/ 3379309 h 3439049"/>
              <a:gd name="connsiteX6" fmla="*/ 7421218 w 7991061"/>
              <a:gd name="connsiteY6" fmla="*/ 2266126 h 3439049"/>
              <a:gd name="connsiteX7" fmla="*/ 7991061 w 7991061"/>
              <a:gd name="connsiteY7" fmla="*/ 3339552 h 3439049"/>
              <a:gd name="connsiteX0" fmla="*/ 0 w 7991061"/>
              <a:gd name="connsiteY0" fmla="*/ 2226370 h 3439049"/>
              <a:gd name="connsiteX1" fmla="*/ 2226365 w 7991061"/>
              <a:gd name="connsiteY1" fmla="*/ 4 h 3439049"/>
              <a:gd name="connsiteX2" fmla="*/ 3829879 w 7991061"/>
              <a:gd name="connsiteY2" fmla="*/ 3432318 h 3439049"/>
              <a:gd name="connsiteX3" fmla="*/ 5340626 w 7991061"/>
              <a:gd name="connsiteY3" fmla="*/ 940909 h 3439049"/>
              <a:gd name="connsiteX4" fmla="*/ 5910470 w 7991061"/>
              <a:gd name="connsiteY4" fmla="*/ 1683031 h 3439049"/>
              <a:gd name="connsiteX5" fmla="*/ 6321287 w 7991061"/>
              <a:gd name="connsiteY5" fmla="*/ 3379309 h 3439049"/>
              <a:gd name="connsiteX6" fmla="*/ 7050157 w 7991061"/>
              <a:gd name="connsiteY6" fmla="*/ 2862475 h 3439049"/>
              <a:gd name="connsiteX7" fmla="*/ 7421218 w 7991061"/>
              <a:gd name="connsiteY7" fmla="*/ 2266126 h 3439049"/>
              <a:gd name="connsiteX8" fmla="*/ 7991061 w 7991061"/>
              <a:gd name="connsiteY8" fmla="*/ 3339552 h 3439049"/>
              <a:gd name="connsiteX0" fmla="*/ 0 w 7991061"/>
              <a:gd name="connsiteY0" fmla="*/ 2226370 h 3489277"/>
              <a:gd name="connsiteX1" fmla="*/ 2226365 w 7991061"/>
              <a:gd name="connsiteY1" fmla="*/ 4 h 3489277"/>
              <a:gd name="connsiteX2" fmla="*/ 3829879 w 7991061"/>
              <a:gd name="connsiteY2" fmla="*/ 3432318 h 3489277"/>
              <a:gd name="connsiteX3" fmla="*/ 5340626 w 7991061"/>
              <a:gd name="connsiteY3" fmla="*/ 940909 h 3489277"/>
              <a:gd name="connsiteX4" fmla="*/ 5910470 w 7991061"/>
              <a:gd name="connsiteY4" fmla="*/ 1683031 h 3489277"/>
              <a:gd name="connsiteX5" fmla="*/ 6321287 w 7991061"/>
              <a:gd name="connsiteY5" fmla="*/ 3379309 h 3489277"/>
              <a:gd name="connsiteX6" fmla="*/ 6930887 w 7991061"/>
              <a:gd name="connsiteY6" fmla="*/ 3207032 h 3489277"/>
              <a:gd name="connsiteX7" fmla="*/ 7421218 w 7991061"/>
              <a:gd name="connsiteY7" fmla="*/ 2266126 h 3489277"/>
              <a:gd name="connsiteX8" fmla="*/ 7991061 w 7991061"/>
              <a:gd name="connsiteY8" fmla="*/ 3339552 h 3489277"/>
              <a:gd name="connsiteX0" fmla="*/ 0 w 7991061"/>
              <a:gd name="connsiteY0" fmla="*/ 2226370 h 3556753"/>
              <a:gd name="connsiteX1" fmla="*/ 2226365 w 7991061"/>
              <a:gd name="connsiteY1" fmla="*/ 4 h 3556753"/>
              <a:gd name="connsiteX2" fmla="*/ 3829879 w 7991061"/>
              <a:gd name="connsiteY2" fmla="*/ 3432318 h 3556753"/>
              <a:gd name="connsiteX3" fmla="*/ 5340626 w 7991061"/>
              <a:gd name="connsiteY3" fmla="*/ 940909 h 3556753"/>
              <a:gd name="connsiteX4" fmla="*/ 5910470 w 7991061"/>
              <a:gd name="connsiteY4" fmla="*/ 1683031 h 3556753"/>
              <a:gd name="connsiteX5" fmla="*/ 6321287 w 7991061"/>
              <a:gd name="connsiteY5" fmla="*/ 3379309 h 3556753"/>
              <a:gd name="connsiteX6" fmla="*/ 6891130 w 7991061"/>
              <a:gd name="connsiteY6" fmla="*/ 3379311 h 3556753"/>
              <a:gd name="connsiteX7" fmla="*/ 7421218 w 7991061"/>
              <a:gd name="connsiteY7" fmla="*/ 2266126 h 3556753"/>
              <a:gd name="connsiteX8" fmla="*/ 7991061 w 7991061"/>
              <a:gd name="connsiteY8" fmla="*/ 3339552 h 3556753"/>
              <a:gd name="connsiteX0" fmla="*/ 0 w 7991061"/>
              <a:gd name="connsiteY0" fmla="*/ 2226370 h 3531974"/>
              <a:gd name="connsiteX1" fmla="*/ 2226365 w 7991061"/>
              <a:gd name="connsiteY1" fmla="*/ 4 h 3531974"/>
              <a:gd name="connsiteX2" fmla="*/ 3829879 w 7991061"/>
              <a:gd name="connsiteY2" fmla="*/ 3432318 h 3531974"/>
              <a:gd name="connsiteX3" fmla="*/ 5340626 w 7991061"/>
              <a:gd name="connsiteY3" fmla="*/ 940909 h 3531974"/>
              <a:gd name="connsiteX4" fmla="*/ 5910470 w 7991061"/>
              <a:gd name="connsiteY4" fmla="*/ 1683031 h 3531974"/>
              <a:gd name="connsiteX5" fmla="*/ 6321287 w 7991061"/>
              <a:gd name="connsiteY5" fmla="*/ 3379309 h 3531974"/>
              <a:gd name="connsiteX6" fmla="*/ 6891130 w 7991061"/>
              <a:gd name="connsiteY6" fmla="*/ 3379311 h 3531974"/>
              <a:gd name="connsiteX7" fmla="*/ 7421218 w 7991061"/>
              <a:gd name="connsiteY7" fmla="*/ 2266126 h 3531974"/>
              <a:gd name="connsiteX8" fmla="*/ 7991061 w 7991061"/>
              <a:gd name="connsiteY8" fmla="*/ 3339552 h 3531974"/>
              <a:gd name="connsiteX0" fmla="*/ 0 w 7991061"/>
              <a:gd name="connsiteY0" fmla="*/ 2226370 h 3543674"/>
              <a:gd name="connsiteX1" fmla="*/ 2226365 w 7991061"/>
              <a:gd name="connsiteY1" fmla="*/ 4 h 3543674"/>
              <a:gd name="connsiteX2" fmla="*/ 3829879 w 7991061"/>
              <a:gd name="connsiteY2" fmla="*/ 3432318 h 3543674"/>
              <a:gd name="connsiteX3" fmla="*/ 5340626 w 7991061"/>
              <a:gd name="connsiteY3" fmla="*/ 940909 h 3543674"/>
              <a:gd name="connsiteX4" fmla="*/ 5910470 w 7991061"/>
              <a:gd name="connsiteY4" fmla="*/ 1683031 h 3543674"/>
              <a:gd name="connsiteX5" fmla="*/ 6321287 w 7991061"/>
              <a:gd name="connsiteY5" fmla="*/ 3379309 h 3543674"/>
              <a:gd name="connsiteX6" fmla="*/ 7010400 w 7991061"/>
              <a:gd name="connsiteY6" fmla="*/ 3405816 h 3543674"/>
              <a:gd name="connsiteX7" fmla="*/ 7421218 w 7991061"/>
              <a:gd name="connsiteY7" fmla="*/ 2266126 h 3543674"/>
              <a:gd name="connsiteX8" fmla="*/ 7991061 w 7991061"/>
              <a:gd name="connsiteY8" fmla="*/ 3339552 h 3543674"/>
              <a:gd name="connsiteX0" fmla="*/ 0 w 7991061"/>
              <a:gd name="connsiteY0" fmla="*/ 2226370 h 3543674"/>
              <a:gd name="connsiteX1" fmla="*/ 2226365 w 7991061"/>
              <a:gd name="connsiteY1" fmla="*/ 4 h 3543674"/>
              <a:gd name="connsiteX2" fmla="*/ 3829879 w 7991061"/>
              <a:gd name="connsiteY2" fmla="*/ 3432318 h 3543674"/>
              <a:gd name="connsiteX3" fmla="*/ 5340626 w 7991061"/>
              <a:gd name="connsiteY3" fmla="*/ 940909 h 3543674"/>
              <a:gd name="connsiteX4" fmla="*/ 5910470 w 7991061"/>
              <a:gd name="connsiteY4" fmla="*/ 1683031 h 3543674"/>
              <a:gd name="connsiteX5" fmla="*/ 6321287 w 7991061"/>
              <a:gd name="connsiteY5" fmla="*/ 3379309 h 3543674"/>
              <a:gd name="connsiteX6" fmla="*/ 7010400 w 7991061"/>
              <a:gd name="connsiteY6" fmla="*/ 3405816 h 3543674"/>
              <a:gd name="connsiteX7" fmla="*/ 7421218 w 7991061"/>
              <a:gd name="connsiteY7" fmla="*/ 2266126 h 3543674"/>
              <a:gd name="connsiteX8" fmla="*/ 7991061 w 7991061"/>
              <a:gd name="connsiteY8" fmla="*/ 3339552 h 3543674"/>
              <a:gd name="connsiteX0" fmla="*/ 0 w 7991061"/>
              <a:gd name="connsiteY0" fmla="*/ 2226370 h 3543674"/>
              <a:gd name="connsiteX1" fmla="*/ 2226365 w 7991061"/>
              <a:gd name="connsiteY1" fmla="*/ 4 h 3543674"/>
              <a:gd name="connsiteX2" fmla="*/ 3829879 w 7991061"/>
              <a:gd name="connsiteY2" fmla="*/ 3432318 h 3543674"/>
              <a:gd name="connsiteX3" fmla="*/ 5340626 w 7991061"/>
              <a:gd name="connsiteY3" fmla="*/ 940909 h 3543674"/>
              <a:gd name="connsiteX4" fmla="*/ 5910470 w 7991061"/>
              <a:gd name="connsiteY4" fmla="*/ 1683031 h 3543674"/>
              <a:gd name="connsiteX5" fmla="*/ 6321287 w 7991061"/>
              <a:gd name="connsiteY5" fmla="*/ 3379309 h 3543674"/>
              <a:gd name="connsiteX6" fmla="*/ 7010400 w 7991061"/>
              <a:gd name="connsiteY6" fmla="*/ 3405816 h 3543674"/>
              <a:gd name="connsiteX7" fmla="*/ 7513983 w 7991061"/>
              <a:gd name="connsiteY7" fmla="*/ 2372144 h 3543674"/>
              <a:gd name="connsiteX8" fmla="*/ 7991061 w 7991061"/>
              <a:gd name="connsiteY8" fmla="*/ 3339552 h 3543674"/>
              <a:gd name="connsiteX0" fmla="*/ 0 w 7991061"/>
              <a:gd name="connsiteY0" fmla="*/ 2226370 h 3584791"/>
              <a:gd name="connsiteX1" fmla="*/ 2226365 w 7991061"/>
              <a:gd name="connsiteY1" fmla="*/ 4 h 3584791"/>
              <a:gd name="connsiteX2" fmla="*/ 3829879 w 7991061"/>
              <a:gd name="connsiteY2" fmla="*/ 3432318 h 3584791"/>
              <a:gd name="connsiteX3" fmla="*/ 5340626 w 7991061"/>
              <a:gd name="connsiteY3" fmla="*/ 940909 h 3584791"/>
              <a:gd name="connsiteX4" fmla="*/ 5910470 w 7991061"/>
              <a:gd name="connsiteY4" fmla="*/ 1683031 h 3584791"/>
              <a:gd name="connsiteX5" fmla="*/ 6321287 w 7991061"/>
              <a:gd name="connsiteY5" fmla="*/ 3379309 h 3584791"/>
              <a:gd name="connsiteX6" fmla="*/ 6983896 w 7991061"/>
              <a:gd name="connsiteY6" fmla="*/ 3485329 h 3584791"/>
              <a:gd name="connsiteX7" fmla="*/ 7513983 w 7991061"/>
              <a:gd name="connsiteY7" fmla="*/ 2372144 h 3584791"/>
              <a:gd name="connsiteX8" fmla="*/ 7991061 w 7991061"/>
              <a:gd name="connsiteY8" fmla="*/ 3339552 h 3584791"/>
              <a:gd name="connsiteX0" fmla="*/ 0 w 7991061"/>
              <a:gd name="connsiteY0" fmla="*/ 2226370 h 3584791"/>
              <a:gd name="connsiteX1" fmla="*/ 2226365 w 7991061"/>
              <a:gd name="connsiteY1" fmla="*/ 4 h 3584791"/>
              <a:gd name="connsiteX2" fmla="*/ 3829879 w 7991061"/>
              <a:gd name="connsiteY2" fmla="*/ 3432318 h 3584791"/>
              <a:gd name="connsiteX3" fmla="*/ 5340626 w 7991061"/>
              <a:gd name="connsiteY3" fmla="*/ 940909 h 3584791"/>
              <a:gd name="connsiteX4" fmla="*/ 5910470 w 7991061"/>
              <a:gd name="connsiteY4" fmla="*/ 1683031 h 3584791"/>
              <a:gd name="connsiteX5" fmla="*/ 6321287 w 7991061"/>
              <a:gd name="connsiteY5" fmla="*/ 3379309 h 3584791"/>
              <a:gd name="connsiteX6" fmla="*/ 6983896 w 7991061"/>
              <a:gd name="connsiteY6" fmla="*/ 3485329 h 3584791"/>
              <a:gd name="connsiteX7" fmla="*/ 7513983 w 7991061"/>
              <a:gd name="connsiteY7" fmla="*/ 2372144 h 3584791"/>
              <a:gd name="connsiteX8" fmla="*/ 7991061 w 7991061"/>
              <a:gd name="connsiteY8" fmla="*/ 3339552 h 3584791"/>
              <a:gd name="connsiteX0" fmla="*/ 0 w 7991061"/>
              <a:gd name="connsiteY0" fmla="*/ 2226370 h 3565164"/>
              <a:gd name="connsiteX1" fmla="*/ 2226365 w 7991061"/>
              <a:gd name="connsiteY1" fmla="*/ 4 h 3565164"/>
              <a:gd name="connsiteX2" fmla="*/ 3829879 w 7991061"/>
              <a:gd name="connsiteY2" fmla="*/ 3432318 h 3565164"/>
              <a:gd name="connsiteX3" fmla="*/ 5340626 w 7991061"/>
              <a:gd name="connsiteY3" fmla="*/ 940909 h 3565164"/>
              <a:gd name="connsiteX4" fmla="*/ 5910470 w 7991061"/>
              <a:gd name="connsiteY4" fmla="*/ 1683031 h 3565164"/>
              <a:gd name="connsiteX5" fmla="*/ 6321287 w 7991061"/>
              <a:gd name="connsiteY5" fmla="*/ 3379309 h 3565164"/>
              <a:gd name="connsiteX6" fmla="*/ 6983896 w 7991061"/>
              <a:gd name="connsiteY6" fmla="*/ 3485329 h 3565164"/>
              <a:gd name="connsiteX7" fmla="*/ 7513983 w 7991061"/>
              <a:gd name="connsiteY7" fmla="*/ 2372144 h 3565164"/>
              <a:gd name="connsiteX8" fmla="*/ 7991061 w 7991061"/>
              <a:gd name="connsiteY8" fmla="*/ 3339552 h 3565164"/>
              <a:gd name="connsiteX0" fmla="*/ 0 w 7991061"/>
              <a:gd name="connsiteY0" fmla="*/ 2236696 h 3575490"/>
              <a:gd name="connsiteX1" fmla="*/ 2226365 w 7991061"/>
              <a:gd name="connsiteY1" fmla="*/ 10330 h 3575490"/>
              <a:gd name="connsiteX2" fmla="*/ 3816627 w 7991061"/>
              <a:gd name="connsiteY2" fmla="*/ 3058331 h 3575490"/>
              <a:gd name="connsiteX3" fmla="*/ 5340626 w 7991061"/>
              <a:gd name="connsiteY3" fmla="*/ 951235 h 3575490"/>
              <a:gd name="connsiteX4" fmla="*/ 5910470 w 7991061"/>
              <a:gd name="connsiteY4" fmla="*/ 1693357 h 3575490"/>
              <a:gd name="connsiteX5" fmla="*/ 6321287 w 7991061"/>
              <a:gd name="connsiteY5" fmla="*/ 3389635 h 3575490"/>
              <a:gd name="connsiteX6" fmla="*/ 6983896 w 7991061"/>
              <a:gd name="connsiteY6" fmla="*/ 3495655 h 3575490"/>
              <a:gd name="connsiteX7" fmla="*/ 7513983 w 7991061"/>
              <a:gd name="connsiteY7" fmla="*/ 2382470 h 3575490"/>
              <a:gd name="connsiteX8" fmla="*/ 7991061 w 7991061"/>
              <a:gd name="connsiteY8" fmla="*/ 3349878 h 3575490"/>
              <a:gd name="connsiteX0" fmla="*/ 0 w 7991061"/>
              <a:gd name="connsiteY0" fmla="*/ 2236696 h 3575490"/>
              <a:gd name="connsiteX1" fmla="*/ 2226365 w 7991061"/>
              <a:gd name="connsiteY1" fmla="*/ 10330 h 3575490"/>
              <a:gd name="connsiteX2" fmla="*/ 3816627 w 7991061"/>
              <a:gd name="connsiteY2" fmla="*/ 3058331 h 3575490"/>
              <a:gd name="connsiteX3" fmla="*/ 5340626 w 7991061"/>
              <a:gd name="connsiteY3" fmla="*/ 951235 h 3575490"/>
              <a:gd name="connsiteX4" fmla="*/ 5910470 w 7991061"/>
              <a:gd name="connsiteY4" fmla="*/ 1693357 h 3575490"/>
              <a:gd name="connsiteX5" fmla="*/ 6321287 w 7991061"/>
              <a:gd name="connsiteY5" fmla="*/ 3389635 h 3575490"/>
              <a:gd name="connsiteX6" fmla="*/ 6983896 w 7991061"/>
              <a:gd name="connsiteY6" fmla="*/ 3495655 h 3575490"/>
              <a:gd name="connsiteX7" fmla="*/ 7513983 w 7991061"/>
              <a:gd name="connsiteY7" fmla="*/ 2382470 h 3575490"/>
              <a:gd name="connsiteX8" fmla="*/ 7991061 w 7991061"/>
              <a:gd name="connsiteY8" fmla="*/ 3349878 h 3575490"/>
              <a:gd name="connsiteX0" fmla="*/ 0 w 7991061"/>
              <a:gd name="connsiteY0" fmla="*/ 2230136 h 3568930"/>
              <a:gd name="connsiteX1" fmla="*/ 2226365 w 7991061"/>
              <a:gd name="connsiteY1" fmla="*/ 3770 h 3568930"/>
              <a:gd name="connsiteX2" fmla="*/ 3816627 w 7991061"/>
              <a:gd name="connsiteY2" fmla="*/ 2707215 h 3568930"/>
              <a:gd name="connsiteX3" fmla="*/ 5340626 w 7991061"/>
              <a:gd name="connsiteY3" fmla="*/ 944675 h 3568930"/>
              <a:gd name="connsiteX4" fmla="*/ 5910470 w 7991061"/>
              <a:gd name="connsiteY4" fmla="*/ 1686797 h 3568930"/>
              <a:gd name="connsiteX5" fmla="*/ 6321287 w 7991061"/>
              <a:gd name="connsiteY5" fmla="*/ 3383075 h 3568930"/>
              <a:gd name="connsiteX6" fmla="*/ 6983896 w 7991061"/>
              <a:gd name="connsiteY6" fmla="*/ 3489095 h 3568930"/>
              <a:gd name="connsiteX7" fmla="*/ 7513983 w 7991061"/>
              <a:gd name="connsiteY7" fmla="*/ 2375910 h 3568930"/>
              <a:gd name="connsiteX8" fmla="*/ 7991061 w 7991061"/>
              <a:gd name="connsiteY8" fmla="*/ 3343318 h 3568930"/>
              <a:gd name="connsiteX0" fmla="*/ 0 w 7991061"/>
              <a:gd name="connsiteY0" fmla="*/ 2230136 h 3568930"/>
              <a:gd name="connsiteX1" fmla="*/ 2226365 w 7991061"/>
              <a:gd name="connsiteY1" fmla="*/ 3770 h 3568930"/>
              <a:gd name="connsiteX2" fmla="*/ 3816627 w 7991061"/>
              <a:gd name="connsiteY2" fmla="*/ 2707215 h 3568930"/>
              <a:gd name="connsiteX3" fmla="*/ 5340626 w 7991061"/>
              <a:gd name="connsiteY3" fmla="*/ 944675 h 3568930"/>
              <a:gd name="connsiteX4" fmla="*/ 5910470 w 7991061"/>
              <a:gd name="connsiteY4" fmla="*/ 1686797 h 3568930"/>
              <a:gd name="connsiteX5" fmla="*/ 6321287 w 7991061"/>
              <a:gd name="connsiteY5" fmla="*/ 3383075 h 3568930"/>
              <a:gd name="connsiteX6" fmla="*/ 6983896 w 7991061"/>
              <a:gd name="connsiteY6" fmla="*/ 3489095 h 3568930"/>
              <a:gd name="connsiteX7" fmla="*/ 7513983 w 7991061"/>
              <a:gd name="connsiteY7" fmla="*/ 2375910 h 3568930"/>
              <a:gd name="connsiteX8" fmla="*/ 7991061 w 7991061"/>
              <a:gd name="connsiteY8" fmla="*/ 3343318 h 3568930"/>
              <a:gd name="connsiteX0" fmla="*/ 0 w 7991061"/>
              <a:gd name="connsiteY0" fmla="*/ 2230136 h 3565481"/>
              <a:gd name="connsiteX1" fmla="*/ 2226365 w 7991061"/>
              <a:gd name="connsiteY1" fmla="*/ 3770 h 3565481"/>
              <a:gd name="connsiteX2" fmla="*/ 3816627 w 7991061"/>
              <a:gd name="connsiteY2" fmla="*/ 2707215 h 3565481"/>
              <a:gd name="connsiteX3" fmla="*/ 5340626 w 7991061"/>
              <a:gd name="connsiteY3" fmla="*/ 944675 h 3565481"/>
              <a:gd name="connsiteX4" fmla="*/ 5804453 w 7991061"/>
              <a:gd name="connsiteY4" fmla="*/ 1739806 h 3565481"/>
              <a:gd name="connsiteX5" fmla="*/ 6321287 w 7991061"/>
              <a:gd name="connsiteY5" fmla="*/ 3383075 h 3565481"/>
              <a:gd name="connsiteX6" fmla="*/ 6983896 w 7991061"/>
              <a:gd name="connsiteY6" fmla="*/ 3489095 h 3565481"/>
              <a:gd name="connsiteX7" fmla="*/ 7513983 w 7991061"/>
              <a:gd name="connsiteY7" fmla="*/ 2375910 h 3565481"/>
              <a:gd name="connsiteX8" fmla="*/ 7991061 w 7991061"/>
              <a:gd name="connsiteY8" fmla="*/ 3343318 h 3565481"/>
              <a:gd name="connsiteX0" fmla="*/ 0 w 7991061"/>
              <a:gd name="connsiteY0" fmla="*/ 2230136 h 3565481"/>
              <a:gd name="connsiteX1" fmla="*/ 2226365 w 7991061"/>
              <a:gd name="connsiteY1" fmla="*/ 3770 h 3565481"/>
              <a:gd name="connsiteX2" fmla="*/ 3816627 w 7991061"/>
              <a:gd name="connsiteY2" fmla="*/ 2707215 h 3565481"/>
              <a:gd name="connsiteX3" fmla="*/ 5340626 w 7991061"/>
              <a:gd name="connsiteY3" fmla="*/ 944675 h 3565481"/>
              <a:gd name="connsiteX4" fmla="*/ 5804453 w 7991061"/>
              <a:gd name="connsiteY4" fmla="*/ 1739806 h 3565481"/>
              <a:gd name="connsiteX5" fmla="*/ 6321287 w 7991061"/>
              <a:gd name="connsiteY5" fmla="*/ 3383075 h 3565481"/>
              <a:gd name="connsiteX6" fmla="*/ 6983896 w 7991061"/>
              <a:gd name="connsiteY6" fmla="*/ 3489095 h 3565481"/>
              <a:gd name="connsiteX7" fmla="*/ 7513983 w 7991061"/>
              <a:gd name="connsiteY7" fmla="*/ 2375910 h 3565481"/>
              <a:gd name="connsiteX8" fmla="*/ 7991061 w 7991061"/>
              <a:gd name="connsiteY8" fmla="*/ 3343318 h 3565481"/>
              <a:gd name="connsiteX0" fmla="*/ 0 w 7991061"/>
              <a:gd name="connsiteY0" fmla="*/ 2230136 h 3565481"/>
              <a:gd name="connsiteX1" fmla="*/ 2226365 w 7991061"/>
              <a:gd name="connsiteY1" fmla="*/ 3770 h 3565481"/>
              <a:gd name="connsiteX2" fmla="*/ 3816627 w 7991061"/>
              <a:gd name="connsiteY2" fmla="*/ 2707215 h 3565481"/>
              <a:gd name="connsiteX3" fmla="*/ 5340626 w 7991061"/>
              <a:gd name="connsiteY3" fmla="*/ 944675 h 3565481"/>
              <a:gd name="connsiteX4" fmla="*/ 5804453 w 7991061"/>
              <a:gd name="connsiteY4" fmla="*/ 1739806 h 3565481"/>
              <a:gd name="connsiteX5" fmla="*/ 6321287 w 7991061"/>
              <a:gd name="connsiteY5" fmla="*/ 3383075 h 3565481"/>
              <a:gd name="connsiteX6" fmla="*/ 6983896 w 7991061"/>
              <a:gd name="connsiteY6" fmla="*/ 3489095 h 3565481"/>
              <a:gd name="connsiteX7" fmla="*/ 7513983 w 7991061"/>
              <a:gd name="connsiteY7" fmla="*/ 2375910 h 3565481"/>
              <a:gd name="connsiteX8" fmla="*/ 7991061 w 7991061"/>
              <a:gd name="connsiteY8" fmla="*/ 3343318 h 3565481"/>
              <a:gd name="connsiteX0" fmla="*/ 0 w 7991061"/>
              <a:gd name="connsiteY0" fmla="*/ 2230136 h 3565481"/>
              <a:gd name="connsiteX1" fmla="*/ 2226365 w 7991061"/>
              <a:gd name="connsiteY1" fmla="*/ 3770 h 3565481"/>
              <a:gd name="connsiteX2" fmla="*/ 3816627 w 7991061"/>
              <a:gd name="connsiteY2" fmla="*/ 2707215 h 3565481"/>
              <a:gd name="connsiteX3" fmla="*/ 5340626 w 7991061"/>
              <a:gd name="connsiteY3" fmla="*/ 944675 h 3565481"/>
              <a:gd name="connsiteX4" fmla="*/ 5804453 w 7991061"/>
              <a:gd name="connsiteY4" fmla="*/ 1739806 h 3565481"/>
              <a:gd name="connsiteX5" fmla="*/ 6321287 w 7991061"/>
              <a:gd name="connsiteY5" fmla="*/ 3383075 h 3565481"/>
              <a:gd name="connsiteX6" fmla="*/ 6983896 w 7991061"/>
              <a:gd name="connsiteY6" fmla="*/ 3489095 h 3565481"/>
              <a:gd name="connsiteX7" fmla="*/ 7513983 w 7991061"/>
              <a:gd name="connsiteY7" fmla="*/ 2375910 h 3565481"/>
              <a:gd name="connsiteX8" fmla="*/ 7991061 w 7991061"/>
              <a:gd name="connsiteY8" fmla="*/ 3343318 h 3565481"/>
              <a:gd name="connsiteX0" fmla="*/ 0 w 7991061"/>
              <a:gd name="connsiteY0" fmla="*/ 2230136 h 3565481"/>
              <a:gd name="connsiteX1" fmla="*/ 2226365 w 7991061"/>
              <a:gd name="connsiteY1" fmla="*/ 3770 h 3565481"/>
              <a:gd name="connsiteX2" fmla="*/ 3816627 w 7991061"/>
              <a:gd name="connsiteY2" fmla="*/ 2707215 h 3565481"/>
              <a:gd name="connsiteX3" fmla="*/ 5340626 w 7991061"/>
              <a:gd name="connsiteY3" fmla="*/ 944675 h 3565481"/>
              <a:gd name="connsiteX4" fmla="*/ 5804453 w 7991061"/>
              <a:gd name="connsiteY4" fmla="*/ 1739806 h 3565481"/>
              <a:gd name="connsiteX5" fmla="*/ 6321287 w 7991061"/>
              <a:gd name="connsiteY5" fmla="*/ 3383075 h 3565481"/>
              <a:gd name="connsiteX6" fmla="*/ 6983896 w 7991061"/>
              <a:gd name="connsiteY6" fmla="*/ 3489095 h 3565481"/>
              <a:gd name="connsiteX7" fmla="*/ 7513983 w 7991061"/>
              <a:gd name="connsiteY7" fmla="*/ 2375910 h 3565481"/>
              <a:gd name="connsiteX8" fmla="*/ 7991061 w 7991061"/>
              <a:gd name="connsiteY8" fmla="*/ 3343318 h 3565481"/>
              <a:gd name="connsiteX0" fmla="*/ 0 w 7991061"/>
              <a:gd name="connsiteY0" fmla="*/ 2230136 h 3565481"/>
              <a:gd name="connsiteX1" fmla="*/ 2226365 w 7991061"/>
              <a:gd name="connsiteY1" fmla="*/ 3770 h 3565481"/>
              <a:gd name="connsiteX2" fmla="*/ 3816627 w 7991061"/>
              <a:gd name="connsiteY2" fmla="*/ 2707215 h 3565481"/>
              <a:gd name="connsiteX3" fmla="*/ 4625009 w 7991061"/>
              <a:gd name="connsiteY3" fmla="*/ 2190381 h 3565481"/>
              <a:gd name="connsiteX4" fmla="*/ 5340626 w 7991061"/>
              <a:gd name="connsiteY4" fmla="*/ 944675 h 3565481"/>
              <a:gd name="connsiteX5" fmla="*/ 5804453 w 7991061"/>
              <a:gd name="connsiteY5" fmla="*/ 1739806 h 3565481"/>
              <a:gd name="connsiteX6" fmla="*/ 6321287 w 7991061"/>
              <a:gd name="connsiteY6" fmla="*/ 3383075 h 3565481"/>
              <a:gd name="connsiteX7" fmla="*/ 6983896 w 7991061"/>
              <a:gd name="connsiteY7" fmla="*/ 3489095 h 3565481"/>
              <a:gd name="connsiteX8" fmla="*/ 7513983 w 7991061"/>
              <a:gd name="connsiteY8" fmla="*/ 2375910 h 3565481"/>
              <a:gd name="connsiteX9" fmla="*/ 7991061 w 7991061"/>
              <a:gd name="connsiteY9" fmla="*/ 3343318 h 3565481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625009 w 7991061"/>
              <a:gd name="connsiteY3" fmla="*/ 2194634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17774 w 7991061"/>
              <a:gd name="connsiteY3" fmla="*/ 2817486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34389 h 3569734"/>
              <a:gd name="connsiteX1" fmla="*/ 2226365 w 7991061"/>
              <a:gd name="connsiteY1" fmla="*/ 8023 h 3569734"/>
              <a:gd name="connsiteX2" fmla="*/ 3591340 w 7991061"/>
              <a:gd name="connsiteY2" fmla="*/ 2950007 h 3569734"/>
              <a:gd name="connsiteX3" fmla="*/ 4704522 w 7991061"/>
              <a:gd name="connsiteY3" fmla="*/ 2950008 h 3569734"/>
              <a:gd name="connsiteX4" fmla="*/ 5340626 w 7991061"/>
              <a:gd name="connsiteY4" fmla="*/ 948928 h 3569734"/>
              <a:gd name="connsiteX5" fmla="*/ 5804453 w 7991061"/>
              <a:gd name="connsiteY5" fmla="*/ 1744059 h 3569734"/>
              <a:gd name="connsiteX6" fmla="*/ 6321287 w 7991061"/>
              <a:gd name="connsiteY6" fmla="*/ 3387328 h 3569734"/>
              <a:gd name="connsiteX7" fmla="*/ 6983896 w 7991061"/>
              <a:gd name="connsiteY7" fmla="*/ 3493348 h 3569734"/>
              <a:gd name="connsiteX8" fmla="*/ 7513983 w 7991061"/>
              <a:gd name="connsiteY8" fmla="*/ 2380163 h 3569734"/>
              <a:gd name="connsiteX9" fmla="*/ 7991061 w 7991061"/>
              <a:gd name="connsiteY9" fmla="*/ 3347571 h 3569734"/>
              <a:gd name="connsiteX0" fmla="*/ 0 w 7991061"/>
              <a:gd name="connsiteY0" fmla="*/ 2229941 h 3565286"/>
              <a:gd name="connsiteX1" fmla="*/ 2226365 w 7991061"/>
              <a:gd name="connsiteY1" fmla="*/ 3575 h 3565286"/>
              <a:gd name="connsiteX2" fmla="*/ 3551583 w 7991061"/>
              <a:gd name="connsiteY2" fmla="*/ 2693768 h 3565286"/>
              <a:gd name="connsiteX3" fmla="*/ 4704522 w 7991061"/>
              <a:gd name="connsiteY3" fmla="*/ 2945560 h 3565286"/>
              <a:gd name="connsiteX4" fmla="*/ 5340626 w 7991061"/>
              <a:gd name="connsiteY4" fmla="*/ 944480 h 3565286"/>
              <a:gd name="connsiteX5" fmla="*/ 5804453 w 7991061"/>
              <a:gd name="connsiteY5" fmla="*/ 1739611 h 3565286"/>
              <a:gd name="connsiteX6" fmla="*/ 6321287 w 7991061"/>
              <a:gd name="connsiteY6" fmla="*/ 3382880 h 3565286"/>
              <a:gd name="connsiteX7" fmla="*/ 6983896 w 7991061"/>
              <a:gd name="connsiteY7" fmla="*/ 3488900 h 3565286"/>
              <a:gd name="connsiteX8" fmla="*/ 7513983 w 7991061"/>
              <a:gd name="connsiteY8" fmla="*/ 2375715 h 3565286"/>
              <a:gd name="connsiteX9" fmla="*/ 7991061 w 7991061"/>
              <a:gd name="connsiteY9" fmla="*/ 3343123 h 3565286"/>
              <a:gd name="connsiteX0" fmla="*/ 0 w 7991061"/>
              <a:gd name="connsiteY0" fmla="*/ 2229941 h 3565286"/>
              <a:gd name="connsiteX1" fmla="*/ 2226365 w 7991061"/>
              <a:gd name="connsiteY1" fmla="*/ 3575 h 3565286"/>
              <a:gd name="connsiteX2" fmla="*/ 3551583 w 7991061"/>
              <a:gd name="connsiteY2" fmla="*/ 2693768 h 3565286"/>
              <a:gd name="connsiteX3" fmla="*/ 4664766 w 7991061"/>
              <a:gd name="connsiteY3" fmla="*/ 2773282 h 3565286"/>
              <a:gd name="connsiteX4" fmla="*/ 5340626 w 7991061"/>
              <a:gd name="connsiteY4" fmla="*/ 944480 h 3565286"/>
              <a:gd name="connsiteX5" fmla="*/ 5804453 w 7991061"/>
              <a:gd name="connsiteY5" fmla="*/ 1739611 h 3565286"/>
              <a:gd name="connsiteX6" fmla="*/ 6321287 w 7991061"/>
              <a:gd name="connsiteY6" fmla="*/ 3382880 h 3565286"/>
              <a:gd name="connsiteX7" fmla="*/ 6983896 w 7991061"/>
              <a:gd name="connsiteY7" fmla="*/ 3488900 h 3565286"/>
              <a:gd name="connsiteX8" fmla="*/ 7513983 w 7991061"/>
              <a:gd name="connsiteY8" fmla="*/ 2375715 h 3565286"/>
              <a:gd name="connsiteX9" fmla="*/ 7991061 w 7991061"/>
              <a:gd name="connsiteY9" fmla="*/ 3343123 h 3565286"/>
              <a:gd name="connsiteX0" fmla="*/ 0 w 7991061"/>
              <a:gd name="connsiteY0" fmla="*/ 2227261 h 3562606"/>
              <a:gd name="connsiteX1" fmla="*/ 2226365 w 7991061"/>
              <a:gd name="connsiteY1" fmla="*/ 895 h 3562606"/>
              <a:gd name="connsiteX2" fmla="*/ 3525078 w 7991061"/>
              <a:gd name="connsiteY2" fmla="*/ 2452549 h 3562606"/>
              <a:gd name="connsiteX3" fmla="*/ 4664766 w 7991061"/>
              <a:gd name="connsiteY3" fmla="*/ 2770602 h 3562606"/>
              <a:gd name="connsiteX4" fmla="*/ 5340626 w 7991061"/>
              <a:gd name="connsiteY4" fmla="*/ 941800 h 3562606"/>
              <a:gd name="connsiteX5" fmla="*/ 5804453 w 7991061"/>
              <a:gd name="connsiteY5" fmla="*/ 1736931 h 3562606"/>
              <a:gd name="connsiteX6" fmla="*/ 6321287 w 7991061"/>
              <a:gd name="connsiteY6" fmla="*/ 3380200 h 3562606"/>
              <a:gd name="connsiteX7" fmla="*/ 6983896 w 7991061"/>
              <a:gd name="connsiteY7" fmla="*/ 3486220 h 3562606"/>
              <a:gd name="connsiteX8" fmla="*/ 7513983 w 7991061"/>
              <a:gd name="connsiteY8" fmla="*/ 2373035 h 3562606"/>
              <a:gd name="connsiteX9" fmla="*/ 7991061 w 7991061"/>
              <a:gd name="connsiteY9" fmla="*/ 3340443 h 3562606"/>
              <a:gd name="connsiteX0" fmla="*/ 0 w 7991061"/>
              <a:gd name="connsiteY0" fmla="*/ 2227261 h 3562606"/>
              <a:gd name="connsiteX1" fmla="*/ 2226365 w 7991061"/>
              <a:gd name="connsiteY1" fmla="*/ 895 h 3562606"/>
              <a:gd name="connsiteX2" fmla="*/ 3525078 w 7991061"/>
              <a:gd name="connsiteY2" fmla="*/ 2452549 h 3562606"/>
              <a:gd name="connsiteX3" fmla="*/ 4625010 w 7991061"/>
              <a:gd name="connsiteY3" fmla="*/ 2704341 h 3562606"/>
              <a:gd name="connsiteX4" fmla="*/ 5340626 w 7991061"/>
              <a:gd name="connsiteY4" fmla="*/ 941800 h 3562606"/>
              <a:gd name="connsiteX5" fmla="*/ 5804453 w 7991061"/>
              <a:gd name="connsiteY5" fmla="*/ 1736931 h 3562606"/>
              <a:gd name="connsiteX6" fmla="*/ 6321287 w 7991061"/>
              <a:gd name="connsiteY6" fmla="*/ 3380200 h 3562606"/>
              <a:gd name="connsiteX7" fmla="*/ 6983896 w 7991061"/>
              <a:gd name="connsiteY7" fmla="*/ 3486220 h 3562606"/>
              <a:gd name="connsiteX8" fmla="*/ 7513983 w 7991061"/>
              <a:gd name="connsiteY8" fmla="*/ 2373035 h 3562606"/>
              <a:gd name="connsiteX9" fmla="*/ 7991061 w 7991061"/>
              <a:gd name="connsiteY9" fmla="*/ 3340443 h 3562606"/>
              <a:gd name="connsiteX0" fmla="*/ 0 w 7991061"/>
              <a:gd name="connsiteY0" fmla="*/ 2227261 h 3562606"/>
              <a:gd name="connsiteX1" fmla="*/ 2226365 w 7991061"/>
              <a:gd name="connsiteY1" fmla="*/ 895 h 3562606"/>
              <a:gd name="connsiteX2" fmla="*/ 3525078 w 7991061"/>
              <a:gd name="connsiteY2" fmla="*/ 2452549 h 3562606"/>
              <a:gd name="connsiteX3" fmla="*/ 4638262 w 7991061"/>
              <a:gd name="connsiteY3" fmla="*/ 2770601 h 3562606"/>
              <a:gd name="connsiteX4" fmla="*/ 5340626 w 7991061"/>
              <a:gd name="connsiteY4" fmla="*/ 941800 h 3562606"/>
              <a:gd name="connsiteX5" fmla="*/ 5804453 w 7991061"/>
              <a:gd name="connsiteY5" fmla="*/ 1736931 h 3562606"/>
              <a:gd name="connsiteX6" fmla="*/ 6321287 w 7991061"/>
              <a:gd name="connsiteY6" fmla="*/ 3380200 h 3562606"/>
              <a:gd name="connsiteX7" fmla="*/ 6983896 w 7991061"/>
              <a:gd name="connsiteY7" fmla="*/ 3486220 h 3562606"/>
              <a:gd name="connsiteX8" fmla="*/ 7513983 w 7991061"/>
              <a:gd name="connsiteY8" fmla="*/ 2373035 h 3562606"/>
              <a:gd name="connsiteX9" fmla="*/ 7991061 w 7991061"/>
              <a:gd name="connsiteY9" fmla="*/ 3340443 h 3562606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38262 w 7991061"/>
              <a:gd name="connsiteY3" fmla="*/ 2771447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78019 w 7991061"/>
              <a:gd name="connsiteY3" fmla="*/ 3169012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8107 h 3563452"/>
              <a:gd name="connsiteX1" fmla="*/ 2226365 w 7991061"/>
              <a:gd name="connsiteY1" fmla="*/ 1741 h 3563452"/>
              <a:gd name="connsiteX2" fmla="*/ 3485322 w 7991061"/>
              <a:gd name="connsiteY2" fmla="*/ 2546160 h 3563452"/>
              <a:gd name="connsiteX3" fmla="*/ 4678019 w 7991061"/>
              <a:gd name="connsiteY3" fmla="*/ 3169012 h 3563452"/>
              <a:gd name="connsiteX4" fmla="*/ 5340626 w 7991061"/>
              <a:gd name="connsiteY4" fmla="*/ 942646 h 3563452"/>
              <a:gd name="connsiteX5" fmla="*/ 5804453 w 7991061"/>
              <a:gd name="connsiteY5" fmla="*/ 1737777 h 3563452"/>
              <a:gd name="connsiteX6" fmla="*/ 6321287 w 7991061"/>
              <a:gd name="connsiteY6" fmla="*/ 3381046 h 3563452"/>
              <a:gd name="connsiteX7" fmla="*/ 6983896 w 7991061"/>
              <a:gd name="connsiteY7" fmla="*/ 3487066 h 3563452"/>
              <a:gd name="connsiteX8" fmla="*/ 7513983 w 7991061"/>
              <a:gd name="connsiteY8" fmla="*/ 2373881 h 3563452"/>
              <a:gd name="connsiteX9" fmla="*/ 7991061 w 7991061"/>
              <a:gd name="connsiteY9" fmla="*/ 3341289 h 3563452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418 h 3561763"/>
              <a:gd name="connsiteX1" fmla="*/ 2226365 w 7991061"/>
              <a:gd name="connsiteY1" fmla="*/ 52 h 3561763"/>
              <a:gd name="connsiteX2" fmla="*/ 3405809 w 7991061"/>
              <a:gd name="connsiteY2" fmla="*/ 2279428 h 3561763"/>
              <a:gd name="connsiteX3" fmla="*/ 4678019 w 7991061"/>
              <a:gd name="connsiteY3" fmla="*/ 3167323 h 3561763"/>
              <a:gd name="connsiteX4" fmla="*/ 5340626 w 7991061"/>
              <a:gd name="connsiteY4" fmla="*/ 940957 h 3561763"/>
              <a:gd name="connsiteX5" fmla="*/ 5804453 w 7991061"/>
              <a:gd name="connsiteY5" fmla="*/ 1736088 h 3561763"/>
              <a:gd name="connsiteX6" fmla="*/ 6321287 w 7991061"/>
              <a:gd name="connsiteY6" fmla="*/ 3379357 h 3561763"/>
              <a:gd name="connsiteX7" fmla="*/ 6983896 w 7991061"/>
              <a:gd name="connsiteY7" fmla="*/ 3485377 h 3561763"/>
              <a:gd name="connsiteX8" fmla="*/ 7513983 w 7991061"/>
              <a:gd name="connsiteY8" fmla="*/ 2372192 h 3561763"/>
              <a:gd name="connsiteX9" fmla="*/ 7991061 w 7991061"/>
              <a:gd name="connsiteY9" fmla="*/ 3339600 h 3561763"/>
              <a:gd name="connsiteX0" fmla="*/ 0 w 7991061"/>
              <a:gd name="connsiteY0" fmla="*/ 2226894 h 3562239"/>
              <a:gd name="connsiteX1" fmla="*/ 2226365 w 7991061"/>
              <a:gd name="connsiteY1" fmla="*/ 528 h 3562239"/>
              <a:gd name="connsiteX2" fmla="*/ 3352800 w 7991061"/>
              <a:gd name="connsiteY2" fmla="*/ 2028113 h 3562239"/>
              <a:gd name="connsiteX3" fmla="*/ 4678019 w 7991061"/>
              <a:gd name="connsiteY3" fmla="*/ 3167799 h 3562239"/>
              <a:gd name="connsiteX4" fmla="*/ 5340626 w 7991061"/>
              <a:gd name="connsiteY4" fmla="*/ 941433 h 3562239"/>
              <a:gd name="connsiteX5" fmla="*/ 5804453 w 7991061"/>
              <a:gd name="connsiteY5" fmla="*/ 1736564 h 3562239"/>
              <a:gd name="connsiteX6" fmla="*/ 6321287 w 7991061"/>
              <a:gd name="connsiteY6" fmla="*/ 3379833 h 3562239"/>
              <a:gd name="connsiteX7" fmla="*/ 6983896 w 7991061"/>
              <a:gd name="connsiteY7" fmla="*/ 3485853 h 3562239"/>
              <a:gd name="connsiteX8" fmla="*/ 7513983 w 7991061"/>
              <a:gd name="connsiteY8" fmla="*/ 2372668 h 3562239"/>
              <a:gd name="connsiteX9" fmla="*/ 7991061 w 7991061"/>
              <a:gd name="connsiteY9" fmla="*/ 3340076 h 3562239"/>
              <a:gd name="connsiteX0" fmla="*/ 0 w 7991061"/>
              <a:gd name="connsiteY0" fmla="*/ 2226908 h 3562253"/>
              <a:gd name="connsiteX1" fmla="*/ 2226365 w 7991061"/>
              <a:gd name="connsiteY1" fmla="*/ 542 h 3562253"/>
              <a:gd name="connsiteX2" fmla="*/ 3352800 w 7991061"/>
              <a:gd name="connsiteY2" fmla="*/ 2028127 h 3562253"/>
              <a:gd name="connsiteX3" fmla="*/ 4678019 w 7991061"/>
              <a:gd name="connsiteY3" fmla="*/ 3167813 h 3562253"/>
              <a:gd name="connsiteX4" fmla="*/ 5340626 w 7991061"/>
              <a:gd name="connsiteY4" fmla="*/ 941447 h 3562253"/>
              <a:gd name="connsiteX5" fmla="*/ 5804453 w 7991061"/>
              <a:gd name="connsiteY5" fmla="*/ 1736578 h 3562253"/>
              <a:gd name="connsiteX6" fmla="*/ 6321287 w 7991061"/>
              <a:gd name="connsiteY6" fmla="*/ 3379847 h 3562253"/>
              <a:gd name="connsiteX7" fmla="*/ 6983896 w 7991061"/>
              <a:gd name="connsiteY7" fmla="*/ 3485867 h 3562253"/>
              <a:gd name="connsiteX8" fmla="*/ 7513983 w 7991061"/>
              <a:gd name="connsiteY8" fmla="*/ 2372682 h 3562253"/>
              <a:gd name="connsiteX9" fmla="*/ 7991061 w 7991061"/>
              <a:gd name="connsiteY9" fmla="*/ 3340090 h 3562253"/>
              <a:gd name="connsiteX0" fmla="*/ 0 w 7991061"/>
              <a:gd name="connsiteY0" fmla="*/ 2226908 h 3562253"/>
              <a:gd name="connsiteX1" fmla="*/ 2226365 w 7991061"/>
              <a:gd name="connsiteY1" fmla="*/ 542 h 3562253"/>
              <a:gd name="connsiteX2" fmla="*/ 3352800 w 7991061"/>
              <a:gd name="connsiteY2" fmla="*/ 2028127 h 3562253"/>
              <a:gd name="connsiteX3" fmla="*/ 4678019 w 7991061"/>
              <a:gd name="connsiteY3" fmla="*/ 3167813 h 3562253"/>
              <a:gd name="connsiteX4" fmla="*/ 5340626 w 7991061"/>
              <a:gd name="connsiteY4" fmla="*/ 941447 h 3562253"/>
              <a:gd name="connsiteX5" fmla="*/ 5804453 w 7991061"/>
              <a:gd name="connsiteY5" fmla="*/ 1736578 h 3562253"/>
              <a:gd name="connsiteX6" fmla="*/ 6321287 w 7991061"/>
              <a:gd name="connsiteY6" fmla="*/ 3379847 h 3562253"/>
              <a:gd name="connsiteX7" fmla="*/ 6983896 w 7991061"/>
              <a:gd name="connsiteY7" fmla="*/ 3485867 h 3562253"/>
              <a:gd name="connsiteX8" fmla="*/ 7513983 w 7991061"/>
              <a:gd name="connsiteY8" fmla="*/ 2372682 h 3562253"/>
              <a:gd name="connsiteX9" fmla="*/ 7991061 w 7991061"/>
              <a:gd name="connsiteY9" fmla="*/ 3340090 h 3562253"/>
              <a:gd name="connsiteX0" fmla="*/ 0 w 7991061"/>
              <a:gd name="connsiteY0" fmla="*/ 2226908 h 3562253"/>
              <a:gd name="connsiteX1" fmla="*/ 2226365 w 7991061"/>
              <a:gd name="connsiteY1" fmla="*/ 542 h 3562253"/>
              <a:gd name="connsiteX2" fmla="*/ 3352800 w 7991061"/>
              <a:gd name="connsiteY2" fmla="*/ 2028127 h 3562253"/>
              <a:gd name="connsiteX3" fmla="*/ 4678019 w 7991061"/>
              <a:gd name="connsiteY3" fmla="*/ 3167813 h 3562253"/>
              <a:gd name="connsiteX4" fmla="*/ 5340626 w 7991061"/>
              <a:gd name="connsiteY4" fmla="*/ 941447 h 3562253"/>
              <a:gd name="connsiteX5" fmla="*/ 5804453 w 7991061"/>
              <a:gd name="connsiteY5" fmla="*/ 1736578 h 3562253"/>
              <a:gd name="connsiteX6" fmla="*/ 6321287 w 7991061"/>
              <a:gd name="connsiteY6" fmla="*/ 3379847 h 3562253"/>
              <a:gd name="connsiteX7" fmla="*/ 6983896 w 7991061"/>
              <a:gd name="connsiteY7" fmla="*/ 3485867 h 3562253"/>
              <a:gd name="connsiteX8" fmla="*/ 7513983 w 7991061"/>
              <a:gd name="connsiteY8" fmla="*/ 2372682 h 3562253"/>
              <a:gd name="connsiteX9" fmla="*/ 7991061 w 7991061"/>
              <a:gd name="connsiteY9" fmla="*/ 3340090 h 3562253"/>
              <a:gd name="connsiteX0" fmla="*/ 0 w 7991061"/>
              <a:gd name="connsiteY0" fmla="*/ 2226908 h 3562253"/>
              <a:gd name="connsiteX1" fmla="*/ 2226365 w 7991061"/>
              <a:gd name="connsiteY1" fmla="*/ 542 h 3562253"/>
              <a:gd name="connsiteX2" fmla="*/ 3352800 w 7991061"/>
              <a:gd name="connsiteY2" fmla="*/ 2028127 h 3562253"/>
              <a:gd name="connsiteX3" fmla="*/ 4678019 w 7991061"/>
              <a:gd name="connsiteY3" fmla="*/ 3167813 h 3562253"/>
              <a:gd name="connsiteX4" fmla="*/ 5340626 w 7991061"/>
              <a:gd name="connsiteY4" fmla="*/ 941447 h 3562253"/>
              <a:gd name="connsiteX5" fmla="*/ 5804453 w 7991061"/>
              <a:gd name="connsiteY5" fmla="*/ 1736578 h 3562253"/>
              <a:gd name="connsiteX6" fmla="*/ 6321287 w 7991061"/>
              <a:gd name="connsiteY6" fmla="*/ 3379847 h 3562253"/>
              <a:gd name="connsiteX7" fmla="*/ 6983896 w 7991061"/>
              <a:gd name="connsiteY7" fmla="*/ 3485867 h 3562253"/>
              <a:gd name="connsiteX8" fmla="*/ 7513983 w 7991061"/>
              <a:gd name="connsiteY8" fmla="*/ 2372682 h 3562253"/>
              <a:gd name="connsiteX9" fmla="*/ 7991061 w 7991061"/>
              <a:gd name="connsiteY9" fmla="*/ 3340090 h 3562253"/>
              <a:gd name="connsiteX0" fmla="*/ 0 w 7991061"/>
              <a:gd name="connsiteY0" fmla="*/ 2227837 h 3563182"/>
              <a:gd name="connsiteX1" fmla="*/ 2226365 w 7991061"/>
              <a:gd name="connsiteY1" fmla="*/ 1471 h 3563182"/>
              <a:gd name="connsiteX2" fmla="*/ 3313043 w 7991061"/>
              <a:gd name="connsiteY2" fmla="*/ 1909786 h 3563182"/>
              <a:gd name="connsiteX3" fmla="*/ 4678019 w 7991061"/>
              <a:gd name="connsiteY3" fmla="*/ 3168742 h 3563182"/>
              <a:gd name="connsiteX4" fmla="*/ 5340626 w 7991061"/>
              <a:gd name="connsiteY4" fmla="*/ 942376 h 3563182"/>
              <a:gd name="connsiteX5" fmla="*/ 5804453 w 7991061"/>
              <a:gd name="connsiteY5" fmla="*/ 1737507 h 3563182"/>
              <a:gd name="connsiteX6" fmla="*/ 6321287 w 7991061"/>
              <a:gd name="connsiteY6" fmla="*/ 3380776 h 3563182"/>
              <a:gd name="connsiteX7" fmla="*/ 6983896 w 7991061"/>
              <a:gd name="connsiteY7" fmla="*/ 3486796 h 3563182"/>
              <a:gd name="connsiteX8" fmla="*/ 7513983 w 7991061"/>
              <a:gd name="connsiteY8" fmla="*/ 2373611 h 3563182"/>
              <a:gd name="connsiteX9" fmla="*/ 7991061 w 7991061"/>
              <a:gd name="connsiteY9" fmla="*/ 3341019 h 3563182"/>
              <a:gd name="connsiteX0" fmla="*/ 0 w 7991061"/>
              <a:gd name="connsiteY0" fmla="*/ 2227937 h 3563282"/>
              <a:gd name="connsiteX1" fmla="*/ 2226365 w 7991061"/>
              <a:gd name="connsiteY1" fmla="*/ 1571 h 3563282"/>
              <a:gd name="connsiteX2" fmla="*/ 3313043 w 7991061"/>
              <a:gd name="connsiteY2" fmla="*/ 1909886 h 3563282"/>
              <a:gd name="connsiteX3" fmla="*/ 4678019 w 7991061"/>
              <a:gd name="connsiteY3" fmla="*/ 3168842 h 3563282"/>
              <a:gd name="connsiteX4" fmla="*/ 5340626 w 7991061"/>
              <a:gd name="connsiteY4" fmla="*/ 942476 h 3563282"/>
              <a:gd name="connsiteX5" fmla="*/ 5804453 w 7991061"/>
              <a:gd name="connsiteY5" fmla="*/ 1737607 h 3563282"/>
              <a:gd name="connsiteX6" fmla="*/ 6321287 w 7991061"/>
              <a:gd name="connsiteY6" fmla="*/ 3380876 h 3563282"/>
              <a:gd name="connsiteX7" fmla="*/ 6983896 w 7991061"/>
              <a:gd name="connsiteY7" fmla="*/ 3486896 h 3563282"/>
              <a:gd name="connsiteX8" fmla="*/ 7513983 w 7991061"/>
              <a:gd name="connsiteY8" fmla="*/ 2373711 h 3563282"/>
              <a:gd name="connsiteX9" fmla="*/ 7991061 w 7991061"/>
              <a:gd name="connsiteY9" fmla="*/ 3341119 h 3563282"/>
              <a:gd name="connsiteX0" fmla="*/ 0 w 7991061"/>
              <a:gd name="connsiteY0" fmla="*/ 2226454 h 3561799"/>
              <a:gd name="connsiteX1" fmla="*/ 2226365 w 7991061"/>
              <a:gd name="connsiteY1" fmla="*/ 88 h 3561799"/>
              <a:gd name="connsiteX2" fmla="*/ 3339548 w 7991061"/>
              <a:gd name="connsiteY2" fmla="*/ 2146943 h 3561799"/>
              <a:gd name="connsiteX3" fmla="*/ 4678019 w 7991061"/>
              <a:gd name="connsiteY3" fmla="*/ 3167359 h 3561799"/>
              <a:gd name="connsiteX4" fmla="*/ 5340626 w 7991061"/>
              <a:gd name="connsiteY4" fmla="*/ 940993 h 3561799"/>
              <a:gd name="connsiteX5" fmla="*/ 5804453 w 7991061"/>
              <a:gd name="connsiteY5" fmla="*/ 1736124 h 3561799"/>
              <a:gd name="connsiteX6" fmla="*/ 6321287 w 7991061"/>
              <a:gd name="connsiteY6" fmla="*/ 3379393 h 3561799"/>
              <a:gd name="connsiteX7" fmla="*/ 6983896 w 7991061"/>
              <a:gd name="connsiteY7" fmla="*/ 3485413 h 3561799"/>
              <a:gd name="connsiteX8" fmla="*/ 7513983 w 7991061"/>
              <a:gd name="connsiteY8" fmla="*/ 2372228 h 3561799"/>
              <a:gd name="connsiteX9" fmla="*/ 7991061 w 7991061"/>
              <a:gd name="connsiteY9" fmla="*/ 3339636 h 3561799"/>
              <a:gd name="connsiteX0" fmla="*/ 0 w 7991061"/>
              <a:gd name="connsiteY0" fmla="*/ 2226454 h 3537452"/>
              <a:gd name="connsiteX1" fmla="*/ 2226365 w 7991061"/>
              <a:gd name="connsiteY1" fmla="*/ 88 h 3537452"/>
              <a:gd name="connsiteX2" fmla="*/ 3339548 w 7991061"/>
              <a:gd name="connsiteY2" fmla="*/ 2146943 h 3537452"/>
              <a:gd name="connsiteX3" fmla="*/ 4678019 w 7991061"/>
              <a:gd name="connsiteY3" fmla="*/ 3167359 h 3537452"/>
              <a:gd name="connsiteX4" fmla="*/ 5340626 w 7991061"/>
              <a:gd name="connsiteY4" fmla="*/ 940993 h 3537452"/>
              <a:gd name="connsiteX5" fmla="*/ 5827031 w 7991061"/>
              <a:gd name="connsiteY5" fmla="*/ 2131235 h 3537452"/>
              <a:gd name="connsiteX6" fmla="*/ 6321287 w 7991061"/>
              <a:gd name="connsiteY6" fmla="*/ 3379393 h 3537452"/>
              <a:gd name="connsiteX7" fmla="*/ 6983896 w 7991061"/>
              <a:gd name="connsiteY7" fmla="*/ 3485413 h 3537452"/>
              <a:gd name="connsiteX8" fmla="*/ 7513983 w 7991061"/>
              <a:gd name="connsiteY8" fmla="*/ 2372228 h 3537452"/>
              <a:gd name="connsiteX9" fmla="*/ 7991061 w 7991061"/>
              <a:gd name="connsiteY9" fmla="*/ 3339636 h 353745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40626 w 7991061"/>
              <a:gd name="connsiteY4" fmla="*/ 940993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13983 w 7991061"/>
              <a:gd name="connsiteY8" fmla="*/ 2372228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40626 w 7991061"/>
              <a:gd name="connsiteY4" fmla="*/ 940993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13983 w 7991061"/>
              <a:gd name="connsiteY8" fmla="*/ 2078717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40626 w 7991061"/>
              <a:gd name="connsiteY4" fmla="*/ 940993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51915 w 7991061"/>
              <a:gd name="connsiteY4" fmla="*/ 952282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51915 w 7991061"/>
              <a:gd name="connsiteY4" fmla="*/ 952282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51915 w 7991061"/>
              <a:gd name="connsiteY4" fmla="*/ 952282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51915 w 7991061"/>
              <a:gd name="connsiteY4" fmla="*/ 952282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51915 w 7991061"/>
              <a:gd name="connsiteY4" fmla="*/ 952282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  <a:gd name="connsiteX0" fmla="*/ 0 w 7991061"/>
              <a:gd name="connsiteY0" fmla="*/ 2226454 h 3519302"/>
              <a:gd name="connsiteX1" fmla="*/ 2226365 w 7991061"/>
              <a:gd name="connsiteY1" fmla="*/ 88 h 3519302"/>
              <a:gd name="connsiteX2" fmla="*/ 3339548 w 7991061"/>
              <a:gd name="connsiteY2" fmla="*/ 2146943 h 3519302"/>
              <a:gd name="connsiteX3" fmla="*/ 4678019 w 7991061"/>
              <a:gd name="connsiteY3" fmla="*/ 3167359 h 3519302"/>
              <a:gd name="connsiteX4" fmla="*/ 5351915 w 7991061"/>
              <a:gd name="connsiteY4" fmla="*/ 952282 h 3519302"/>
              <a:gd name="connsiteX5" fmla="*/ 5827031 w 7991061"/>
              <a:gd name="connsiteY5" fmla="*/ 2481191 h 3519302"/>
              <a:gd name="connsiteX6" fmla="*/ 6321287 w 7991061"/>
              <a:gd name="connsiteY6" fmla="*/ 3379393 h 3519302"/>
              <a:gd name="connsiteX7" fmla="*/ 6983896 w 7991061"/>
              <a:gd name="connsiteY7" fmla="*/ 3485413 h 3519302"/>
              <a:gd name="connsiteX8" fmla="*/ 7502694 w 7991061"/>
              <a:gd name="connsiteY8" fmla="*/ 1830362 h 3519302"/>
              <a:gd name="connsiteX9" fmla="*/ 7991061 w 7991061"/>
              <a:gd name="connsiteY9" fmla="*/ 3339636 h 351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91061" h="3519302">
                <a:moveTo>
                  <a:pt x="0" y="2226454"/>
                </a:moveTo>
                <a:cubicBezTo>
                  <a:pt x="993913" y="1113272"/>
                  <a:pt x="1669774" y="13340"/>
                  <a:pt x="2226365" y="88"/>
                </a:cubicBezTo>
                <a:cubicBezTo>
                  <a:pt x="2782956" y="-13164"/>
                  <a:pt x="2957443" y="1486543"/>
                  <a:pt x="3339548" y="2146943"/>
                </a:cubicBezTo>
                <a:cubicBezTo>
                  <a:pt x="3721653" y="2807343"/>
                  <a:pt x="4299519" y="3261550"/>
                  <a:pt x="4678019" y="3167359"/>
                </a:cubicBezTo>
                <a:cubicBezTo>
                  <a:pt x="5069857" y="3069849"/>
                  <a:pt x="5160413" y="953754"/>
                  <a:pt x="5351915" y="952282"/>
                </a:cubicBezTo>
                <a:cubicBezTo>
                  <a:pt x="5543417" y="950810"/>
                  <a:pt x="5597736" y="2562095"/>
                  <a:pt x="5827031" y="2481191"/>
                </a:cubicBezTo>
                <a:cubicBezTo>
                  <a:pt x="6056326" y="2400287"/>
                  <a:pt x="6128476" y="3212023"/>
                  <a:pt x="6321287" y="3379393"/>
                </a:cubicBezTo>
                <a:cubicBezTo>
                  <a:pt x="6514098" y="3546763"/>
                  <a:pt x="6721061" y="3538421"/>
                  <a:pt x="6983896" y="3485413"/>
                </a:cubicBezTo>
                <a:cubicBezTo>
                  <a:pt x="7286487" y="3405900"/>
                  <a:pt x="7334833" y="1854658"/>
                  <a:pt x="7502694" y="1830362"/>
                </a:cubicBezTo>
                <a:cubicBezTo>
                  <a:pt x="7670555" y="1806066"/>
                  <a:pt x="7872344" y="3116006"/>
                  <a:pt x="7991061" y="3339636"/>
                </a:cubicBezTo>
              </a:path>
            </a:pathLst>
          </a:custGeom>
          <a:noFill/>
          <a:ln w="38100">
            <a:solidFill>
              <a:schemeClr val="bg2"/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base" latinLnBrk="0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B5B3E-9140-8303-91C0-B0AF1CC626C1}"/>
              </a:ext>
            </a:extLst>
          </p:cNvPr>
          <p:cNvSpPr txBox="1"/>
          <p:nvPr/>
        </p:nvSpPr>
        <p:spPr>
          <a:xfrm>
            <a:off x="8162136" y="4205577"/>
            <a:ext cx="1056883" cy="3701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(10 MHz)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F299A-BA7B-3E6F-ED96-5049EAC760BC}"/>
              </a:ext>
            </a:extLst>
          </p:cNvPr>
          <p:cNvCxnSpPr>
            <a:endCxn id="10" idx="0"/>
          </p:cNvCxnSpPr>
          <p:nvPr/>
        </p:nvCxnSpPr>
        <p:spPr>
          <a:xfrm>
            <a:off x="4532857" y="1707933"/>
            <a:ext cx="0" cy="4150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579D80-841D-6F5F-B05C-CF81B1A358B7}"/>
              </a:ext>
            </a:extLst>
          </p:cNvPr>
          <p:cNvCxnSpPr>
            <a:cxnSpLocks/>
          </p:cNvCxnSpPr>
          <p:nvPr/>
        </p:nvCxnSpPr>
        <p:spPr>
          <a:xfrm>
            <a:off x="7777047" y="2690191"/>
            <a:ext cx="0" cy="3176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35C3AD-C59F-52D2-7F87-4355926EA068}"/>
              </a:ext>
            </a:extLst>
          </p:cNvPr>
          <p:cNvCxnSpPr>
            <a:cxnSpLocks/>
          </p:cNvCxnSpPr>
          <p:nvPr/>
        </p:nvCxnSpPr>
        <p:spPr>
          <a:xfrm>
            <a:off x="9939076" y="3649698"/>
            <a:ext cx="0" cy="21898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4C74D8-8F05-50D3-9062-21B0EEF64A63}"/>
              </a:ext>
            </a:extLst>
          </p:cNvPr>
          <p:cNvCxnSpPr>
            <a:cxnSpLocks/>
          </p:cNvCxnSpPr>
          <p:nvPr/>
        </p:nvCxnSpPr>
        <p:spPr>
          <a:xfrm>
            <a:off x="2761754" y="5576039"/>
            <a:ext cx="0" cy="30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270475-46D2-7ABB-F12D-777A0FADEFD0}"/>
              </a:ext>
            </a:extLst>
          </p:cNvPr>
          <p:cNvCxnSpPr>
            <a:cxnSpLocks/>
          </p:cNvCxnSpPr>
          <p:nvPr/>
        </p:nvCxnSpPr>
        <p:spPr>
          <a:xfrm>
            <a:off x="6274878" y="5529656"/>
            <a:ext cx="0" cy="30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3AFFD4A-7A37-6D48-6081-F800973C5DCC}"/>
              </a:ext>
            </a:extLst>
          </p:cNvPr>
          <p:cNvSpPr txBox="1"/>
          <p:nvPr/>
        </p:nvSpPr>
        <p:spPr>
          <a:xfrm>
            <a:off x="3163258" y="3574062"/>
            <a:ext cx="2281910" cy="1787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Delicate, closer-to-reality samples. Rep-rate limited by sample recovery, </a:t>
            </a:r>
          </a:p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THz, PP-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Laser,as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-Lasers, sample injector, 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2AC6D4-1013-F3BB-A83C-B2D1840C1F62}"/>
              </a:ext>
            </a:extLst>
          </p:cNvPr>
          <p:cNvSpPr txBox="1"/>
          <p:nvPr/>
        </p:nvSpPr>
        <p:spPr>
          <a:xfrm>
            <a:off x="7269421" y="1790942"/>
            <a:ext cx="2006168" cy="1323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XPCS</a:t>
            </a:r>
          </a:p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Extreme conditions, </a:t>
            </a:r>
          </a:p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MHz microscopy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12CEDC-6AD2-4FE6-DED2-CB44822971D0}"/>
              </a:ext>
            </a:extLst>
          </p:cNvPr>
          <p:cNvSpPr txBox="1"/>
          <p:nvPr/>
        </p:nvSpPr>
        <p:spPr>
          <a:xfrm>
            <a:off x="9289129" y="3214033"/>
            <a:ext cx="1709530" cy="871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12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Plasma, Fusion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63AEB-C2A4-28F0-6E47-EAE306C13D7B}"/>
              </a:ext>
            </a:extLst>
          </p:cNvPr>
          <p:cNvSpPr txBox="1"/>
          <p:nvPr/>
        </p:nvSpPr>
        <p:spPr>
          <a:xfrm>
            <a:off x="9353550" y="555069"/>
            <a:ext cx="2076450" cy="59745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accent2"/>
                </a:solidFill>
              </a:rPr>
              <a:t>courtesy of Harald Sinn</a:t>
            </a:r>
          </a:p>
        </p:txBody>
      </p:sp>
    </p:spTree>
    <p:extLst>
      <p:ext uri="{BB962C8B-B14F-4D97-AF65-F5344CB8AC3E}">
        <p14:creationId xmlns:p14="http://schemas.microsoft.com/office/powerpoint/2010/main" val="288862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>
                <a:solidFill>
                  <a:schemeClr val="dk1"/>
                </a:solidFill>
                <a:latin typeface="Arial"/>
              </a:rPr>
              <a:t>CW/HDC XFEL: Where have we been? We’re are we going?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23" name="TextBox 4"/>
          <p:cNvSpPr/>
          <p:nvPr/>
        </p:nvSpPr>
        <p:spPr>
          <a:xfrm>
            <a:off x="487800" y="1717920"/>
            <a:ext cx="4833720" cy="380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Towards a future major </a:t>
            </a:r>
            <a:r>
              <a:rPr lang="en-GB" sz="1800" b="1" strike="noStrike" spc="-1">
                <a:solidFill>
                  <a:schemeClr val="dk1"/>
                </a:solidFill>
                <a:latin typeface="Arial"/>
              </a:rPr>
              <a:t>CW upgrade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for </a:t>
            </a:r>
            <a:r>
              <a:rPr lang="en-GB" sz="1800" b="1" strike="noStrike" spc="-1">
                <a:solidFill>
                  <a:schemeClr val="dk1"/>
                </a:solidFill>
                <a:latin typeface="Arial"/>
              </a:rPr>
              <a:t>XFEL Accelerator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Scope and parameters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Supporting R&amp;D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Operations flexibility (➞</a:t>
            </a:r>
            <a:r>
              <a:rPr lang="en-GB" sz="1800" b="1" strike="noStrike" spc="-1">
                <a:solidFill>
                  <a:schemeClr val="dk1"/>
                </a:solidFill>
                <a:latin typeface="Arial"/>
              </a:rPr>
              <a:t>High Duty Cycle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)</a:t>
            </a:r>
            <a:br>
              <a:rPr sz="1800"/>
            </a:br>
            <a:r>
              <a:rPr lang="en-GB" sz="1800" b="0" i="1" strike="noStrike" spc="-1">
                <a:solidFill>
                  <a:schemeClr val="dk1"/>
                </a:solidFill>
                <a:latin typeface="Arial"/>
              </a:rPr>
              <a:t>getting back to higher energies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Intermediate deliverable: </a:t>
            </a:r>
            <a:br>
              <a:rPr sz="1800"/>
            </a:br>
            <a:r>
              <a:rPr lang="en-GB" sz="1800" b="0" strike="noStrike" spc="-1">
                <a:solidFill>
                  <a:srgbClr val="FF9966"/>
                </a:solidFill>
                <a:latin typeface="Arial"/>
              </a:rPr>
              <a:t>Publication of a CDR-like report in 2026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24" name="Group 20"/>
          <p:cNvGrpSpPr/>
          <p:nvPr/>
        </p:nvGrpSpPr>
        <p:grpSpPr>
          <a:xfrm>
            <a:off x="7041960" y="1448640"/>
            <a:ext cx="4513320" cy="5107680"/>
            <a:chOff x="7041960" y="1448640"/>
            <a:chExt cx="4513320" cy="5107680"/>
          </a:xfrm>
        </p:grpSpPr>
        <p:cxnSp>
          <p:nvCxnSpPr>
            <p:cNvPr id="425" name="Straight Arrow Connector 6"/>
            <p:cNvCxnSpPr/>
            <p:nvPr/>
          </p:nvCxnSpPr>
          <p:spPr>
            <a:xfrm>
              <a:off x="7804800" y="1448640"/>
              <a:ext cx="360" cy="4669920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triangle" w="med" len="med"/>
            </a:ln>
          </p:spPr>
        </p:cxnSp>
        <p:sp>
          <p:nvSpPr>
            <p:cNvPr id="426" name="TextBox 3"/>
            <p:cNvSpPr/>
            <p:nvPr/>
          </p:nvSpPr>
          <p:spPr>
            <a:xfrm>
              <a:off x="8062920" y="2104200"/>
              <a:ext cx="3492360" cy="445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1</a:t>
              </a:r>
              <a:r>
                <a:rPr lang="en-GB" sz="1400" b="0" strike="noStrike" spc="-1" baseline="30000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st</a:t>
              </a:r>
              <a:r>
                <a:rPr lang="en-GB" sz="1400" b="0" strike="noStrike" spc="-1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 Workshop Nov 2022 (Jork)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2</a:t>
              </a:r>
              <a:r>
                <a:rPr lang="en-GB" sz="1400" b="0" strike="noStrike" spc="-1" baseline="30000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nd</a:t>
              </a:r>
              <a:r>
                <a:rPr lang="en-GB" sz="1400" b="0" strike="noStrike" spc="-1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 Workshop 20-23 March 2023 (Jork)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3</a:t>
              </a:r>
              <a:r>
                <a:rPr lang="en-GB" sz="1400" b="0" strike="noStrike" spc="-1" baseline="30000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rd</a:t>
              </a:r>
              <a:r>
                <a:rPr lang="en-GB" sz="1400" b="0" strike="noStrike" spc="-1">
                  <a:solidFill>
                    <a:schemeClr val="lt1">
                      <a:lumMod val="50000"/>
                    </a:schemeClr>
                  </a:solidFill>
                  <a:latin typeface="Arial"/>
                </a:rPr>
                <a:t> Workshop 21-22 November 2023 (Jork)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rgbClr val="F39200"/>
                  </a:solidFill>
                  <a:latin typeface="Arial"/>
                </a:rPr>
                <a:t>4th Workshop 8-9 October 2024 (Hamburg)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27" name="Oval 7"/>
            <p:cNvSpPr/>
            <p:nvPr/>
          </p:nvSpPr>
          <p:spPr>
            <a:xfrm>
              <a:off x="7675560" y="2128680"/>
              <a:ext cx="237960" cy="2379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13000"/>
                </a:lnSpc>
              </a:pPr>
              <a:endParaRPr lang="en-GB" sz="14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428" name="Oval 8"/>
            <p:cNvSpPr/>
            <p:nvPr/>
          </p:nvSpPr>
          <p:spPr>
            <a:xfrm>
              <a:off x="7684200" y="3082680"/>
              <a:ext cx="237960" cy="2379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13000"/>
                </a:lnSpc>
              </a:pPr>
              <a:endParaRPr lang="en-GB" sz="14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429" name="Oval 9"/>
            <p:cNvSpPr/>
            <p:nvPr/>
          </p:nvSpPr>
          <p:spPr>
            <a:xfrm>
              <a:off x="7692840" y="4036320"/>
              <a:ext cx="237960" cy="2379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13000"/>
                </a:lnSpc>
              </a:pPr>
              <a:endParaRPr lang="en-GB" sz="14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430" name="Oval 10"/>
            <p:cNvSpPr/>
            <p:nvPr/>
          </p:nvSpPr>
          <p:spPr>
            <a:xfrm>
              <a:off x="7680600" y="5473080"/>
              <a:ext cx="237960" cy="2379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13000"/>
                </a:lnSpc>
              </a:pPr>
              <a:endParaRPr lang="en-GB" sz="14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431" name="Oval 11"/>
            <p:cNvSpPr/>
            <p:nvPr/>
          </p:nvSpPr>
          <p:spPr>
            <a:xfrm>
              <a:off x="7720200" y="5522760"/>
              <a:ext cx="158400" cy="1584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13000"/>
                </a:lnSpc>
              </a:pPr>
              <a:endParaRPr lang="en-GB" sz="14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432" name="TextBox 12"/>
            <p:cNvSpPr/>
            <p:nvPr/>
          </p:nvSpPr>
          <p:spPr>
            <a:xfrm>
              <a:off x="7042320" y="1669680"/>
              <a:ext cx="914040" cy="375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chemeClr val="dk1"/>
                  </a:solidFill>
                  <a:latin typeface="Arial"/>
                </a:rPr>
                <a:t>2022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3" name="TextBox 13"/>
            <p:cNvSpPr/>
            <p:nvPr/>
          </p:nvSpPr>
          <p:spPr>
            <a:xfrm>
              <a:off x="7041960" y="2706840"/>
              <a:ext cx="914040" cy="375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chemeClr val="dk1"/>
                  </a:solidFill>
                  <a:latin typeface="Arial"/>
                </a:rPr>
                <a:t>2023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4" name="TextBox 14"/>
            <p:cNvSpPr/>
            <p:nvPr/>
          </p:nvSpPr>
          <p:spPr>
            <a:xfrm>
              <a:off x="7094160" y="4399920"/>
              <a:ext cx="914040" cy="375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457200">
                <a:lnSpc>
                  <a:spcPct val="112000"/>
                </a:lnSpc>
              </a:pPr>
              <a:r>
                <a:rPr lang="en-GB" sz="1400" b="0" strike="noStrike" spc="-1">
                  <a:solidFill>
                    <a:schemeClr val="dk1"/>
                  </a:solidFill>
                  <a:latin typeface="Arial"/>
                </a:rPr>
                <a:t>2024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35" name="TextBox 21"/>
          <p:cNvSpPr/>
          <p:nvPr/>
        </p:nvSpPr>
        <p:spPr>
          <a:xfrm>
            <a:off x="487800" y="5770800"/>
            <a:ext cx="267696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800" b="0" i="1" strike="noStrike" spc="-1">
                <a:solidFill>
                  <a:schemeClr val="accent2"/>
                </a:solidFill>
                <a:latin typeface="Arial"/>
              </a:rPr>
              <a:t>Feasibility and Options Study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9AB8-BCD6-C9C6-FB9B-C8480409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Scope of HDC Upgrade Proposal </a:t>
            </a:r>
            <a:r>
              <a:rPr lang="en-GB" dirty="0">
                <a:solidFill>
                  <a:schemeClr val="accent2"/>
                </a:solidFill>
              </a:rPr>
              <a:t>➜ FOS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A8DB-4A0E-EAC8-5B2E-2870915AD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844824"/>
            <a:ext cx="10944224" cy="445310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Workshop output: </a:t>
            </a:r>
            <a:r>
              <a:rPr lang="en-GB" b="1" dirty="0"/>
              <a:t>Main challenges and issues understood!</a:t>
            </a:r>
          </a:p>
          <a:p>
            <a:r>
              <a:rPr lang="en-GB" dirty="0"/>
              <a:t>Options for further study (issues!)</a:t>
            </a:r>
          </a:p>
          <a:p>
            <a:pPr lvl="1"/>
            <a:r>
              <a:rPr lang="en-GB" dirty="0"/>
              <a:t>Cryogenic solution – understanding existing LINAC performance</a:t>
            </a:r>
          </a:p>
          <a:p>
            <a:pPr lvl="1"/>
            <a:r>
              <a:rPr lang="en-GB" dirty="0"/>
              <a:t>RF Solutions – </a:t>
            </a:r>
            <a:r>
              <a:rPr lang="en-GB" i="1" dirty="0"/>
              <a:t>possibly area with most ramifications</a:t>
            </a:r>
          </a:p>
          <a:p>
            <a:pPr lvl="2"/>
            <a:r>
              <a:rPr lang="en-GB" dirty="0"/>
              <a:t>Choice of CW amplifier</a:t>
            </a:r>
          </a:p>
          <a:p>
            <a:pPr lvl="2"/>
            <a:r>
              <a:rPr lang="en-GB" dirty="0"/>
              <a:t>Precision LLRF control</a:t>
            </a:r>
          </a:p>
          <a:p>
            <a:pPr lvl="2"/>
            <a:r>
              <a:rPr lang="en-GB" dirty="0"/>
              <a:t>Tunnel space and compatibility with existing ‘burst mode’</a:t>
            </a:r>
          </a:p>
          <a:p>
            <a:pPr lvl="2"/>
            <a:r>
              <a:rPr lang="en-GB" dirty="0"/>
              <a:t>Efficiency and sustainability (aka AC power)</a:t>
            </a:r>
          </a:p>
          <a:p>
            <a:pPr lvl="1"/>
            <a:r>
              <a:rPr lang="en-GB" dirty="0"/>
              <a:t>CW-optimised 1.3-GHz cryomodule development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SRF Photo-injector development</a:t>
            </a:r>
          </a:p>
          <a:p>
            <a:r>
              <a:rPr lang="en-GB" dirty="0"/>
              <a:t>And not forgetting</a:t>
            </a:r>
          </a:p>
          <a:p>
            <a:pPr lvl="1"/>
            <a:r>
              <a:rPr lang="en-GB" dirty="0"/>
              <a:t>Controls system and timing</a:t>
            </a:r>
          </a:p>
          <a:p>
            <a:pPr lvl="1"/>
            <a:r>
              <a:rPr lang="en-GB" dirty="0"/>
              <a:t>Fast kicker systems</a:t>
            </a:r>
          </a:p>
          <a:p>
            <a:pPr lvl="1"/>
            <a:r>
              <a:rPr lang="en-GB" dirty="0"/>
              <a:t>Diagnostics and feedback systems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7FC6FA0-55A0-EB38-7BE1-05ADD5996719}"/>
              </a:ext>
            </a:extLst>
          </p:cNvPr>
          <p:cNvSpPr/>
          <p:nvPr/>
        </p:nvSpPr>
        <p:spPr>
          <a:xfrm>
            <a:off x="8149590" y="2606040"/>
            <a:ext cx="194310" cy="1634490"/>
          </a:xfrm>
          <a:prstGeom prst="rightBrac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0B38C-6BF6-BC6E-60F8-BB9B6DA7FB74}"/>
              </a:ext>
            </a:extLst>
          </p:cNvPr>
          <p:cNvSpPr txBox="1"/>
          <p:nvPr/>
        </p:nvSpPr>
        <p:spPr>
          <a:xfrm>
            <a:off x="8458200" y="3260407"/>
            <a:ext cx="1165860" cy="3486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bg2"/>
                </a:solidFill>
              </a:rPr>
              <a:t>cost drivers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7CDC6-E3E7-79DC-FFF2-4491E4FAEA94}"/>
              </a:ext>
            </a:extLst>
          </p:cNvPr>
          <p:cNvSpPr txBox="1"/>
          <p:nvPr/>
        </p:nvSpPr>
        <p:spPr>
          <a:xfrm>
            <a:off x="8039100" y="4452937"/>
            <a:ext cx="1733550" cy="3486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bg2"/>
                </a:solidFill>
              </a:rPr>
              <a:t>Performance critical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6D04E-2DD5-8C00-E4B8-FF8FBA8065BE}"/>
              </a:ext>
            </a:extLst>
          </p:cNvPr>
          <p:cNvSpPr txBox="1"/>
          <p:nvPr/>
        </p:nvSpPr>
        <p:spPr>
          <a:xfrm>
            <a:off x="8290560" y="5396423"/>
            <a:ext cx="2145030" cy="3486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bg2"/>
                </a:solidFill>
              </a:rPr>
              <a:t>Should not be forgotten!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D42765C-5667-D2D1-FB0D-87343E2B89C9}"/>
              </a:ext>
            </a:extLst>
          </p:cNvPr>
          <p:cNvSpPr/>
          <p:nvPr/>
        </p:nvSpPr>
        <p:spPr>
          <a:xfrm>
            <a:off x="8149590" y="4995694"/>
            <a:ext cx="140970" cy="1150074"/>
          </a:xfrm>
          <a:prstGeom prst="rightBrac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229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A5E3A-1557-EE6B-34EF-81995B57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EFDC-DE00-45EB-5B4D-58B5AC787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RF Solutions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A6ADC-DE8C-BE51-F706-FFC45ACB77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RF Power (&amp; Control)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9D17A-E54A-7E67-3A1D-63DBE5BD3960}"/>
              </a:ext>
            </a:extLst>
          </p:cNvPr>
          <p:cNvSpPr txBox="1"/>
          <p:nvPr/>
        </p:nvSpPr>
        <p:spPr>
          <a:xfrm>
            <a:off x="447379" y="1856121"/>
            <a:ext cx="4497712" cy="7261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b="1" dirty="0"/>
              <a:t>Peak power </a:t>
            </a:r>
            <a:r>
              <a:rPr lang="en-GB" dirty="0"/>
              <a:t>and </a:t>
            </a:r>
            <a:r>
              <a:rPr lang="en-GB" b="1" dirty="0"/>
              <a:t>control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6FF86-E372-05F2-BFA8-EE5765744260}"/>
              </a:ext>
            </a:extLst>
          </p:cNvPr>
          <p:cNvSpPr txBox="1"/>
          <p:nvPr/>
        </p:nvSpPr>
        <p:spPr>
          <a:xfrm>
            <a:off x="428308" y="2828295"/>
            <a:ext cx="3933380" cy="147218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i="1" dirty="0"/>
              <a:t>Q</a:t>
            </a:r>
            <a:r>
              <a:rPr lang="en-GB" sz="1400" baseline="-25000" dirty="0"/>
              <a:t>L</a:t>
            </a:r>
            <a:r>
              <a:rPr lang="en-GB" sz="1400" dirty="0"/>
              <a:t> = 4.6×10</a:t>
            </a:r>
            <a:r>
              <a:rPr lang="en-GB" sz="1400" baseline="30000" dirty="0"/>
              <a:t>6</a:t>
            </a:r>
            <a:r>
              <a:rPr lang="en-GB" sz="1400" dirty="0"/>
              <a:t> – current XFEL value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r>
              <a:rPr lang="en-GB" sz="1400" i="1" dirty="0"/>
              <a:t>Q</a:t>
            </a:r>
            <a:r>
              <a:rPr lang="en-GB" sz="1400" baseline="-25000" dirty="0"/>
              <a:t>L</a:t>
            </a:r>
            <a:r>
              <a:rPr lang="en-GB" sz="1400" dirty="0"/>
              <a:t> = 1×10</a:t>
            </a:r>
            <a:r>
              <a:rPr lang="en-GB" sz="1400" baseline="30000" dirty="0"/>
              <a:t>7</a:t>
            </a:r>
            <a:r>
              <a:rPr lang="en-GB" sz="1400" dirty="0"/>
              <a:t> – XFEL max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r>
              <a:rPr lang="en-GB" sz="1400" i="1" dirty="0">
                <a:solidFill>
                  <a:srgbClr val="0070C0"/>
                </a:solidFill>
              </a:rPr>
              <a:t>Q</a:t>
            </a:r>
            <a:r>
              <a:rPr lang="en-GB" sz="1400" baseline="-25000" dirty="0">
                <a:solidFill>
                  <a:srgbClr val="0070C0"/>
                </a:solidFill>
              </a:rPr>
              <a:t>L</a:t>
            </a:r>
            <a:r>
              <a:rPr lang="en-GB" sz="1400" dirty="0">
                <a:solidFill>
                  <a:srgbClr val="0070C0"/>
                </a:solidFill>
              </a:rPr>
              <a:t> = 5×10</a:t>
            </a:r>
            <a:r>
              <a:rPr lang="en-GB" sz="1400" baseline="30000" dirty="0">
                <a:solidFill>
                  <a:srgbClr val="0070C0"/>
                </a:solidFill>
              </a:rPr>
              <a:t>7</a:t>
            </a:r>
            <a:r>
              <a:rPr lang="en-GB" sz="1400" dirty="0">
                <a:solidFill>
                  <a:srgbClr val="0070C0"/>
                </a:solidFill>
              </a:rPr>
              <a:t> – HDC parameter tables assumption</a:t>
            </a:r>
          </a:p>
          <a:p>
            <a:pPr>
              <a:lnSpc>
                <a:spcPct val="112000"/>
              </a:lnSpc>
            </a:pPr>
            <a:r>
              <a:rPr lang="en-GB" sz="1400" dirty="0">
                <a:solidFill>
                  <a:srgbClr val="0070C0"/>
                </a:solidFill>
              </a:rPr>
              <a:t>                     (on-going R&amp;D)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endParaRPr lang="en-GB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63E5-C88F-3A48-063A-37A4BC36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74"/>
          <a:stretch/>
        </p:blipFill>
        <p:spPr>
          <a:xfrm>
            <a:off x="6606797" y="712232"/>
            <a:ext cx="5156895" cy="38792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73FE24-8A87-0C54-8BC9-A600B52991B2}"/>
              </a:ext>
            </a:extLst>
          </p:cNvPr>
          <p:cNvGrpSpPr/>
          <p:nvPr/>
        </p:nvGrpSpPr>
        <p:grpSpPr>
          <a:xfrm>
            <a:off x="7012622" y="2363112"/>
            <a:ext cx="3788727" cy="1800093"/>
            <a:chOff x="6327647" y="2750085"/>
            <a:chExt cx="4973769" cy="26448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B0BEF9-6C5E-D000-33CD-3AA84D4243A7}"/>
                </a:ext>
              </a:extLst>
            </p:cNvPr>
            <p:cNvSpPr/>
            <p:nvPr/>
          </p:nvSpPr>
          <p:spPr>
            <a:xfrm>
              <a:off x="6327647" y="3980311"/>
              <a:ext cx="4973769" cy="1414649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GB" sz="1400" dirty="0" err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F83284-AF20-20BE-1440-B4173E8DCAD3}"/>
                </a:ext>
              </a:extLst>
            </p:cNvPr>
            <p:cNvSpPr txBox="1"/>
            <p:nvPr/>
          </p:nvSpPr>
          <p:spPr>
            <a:xfrm>
              <a:off x="9179824" y="4186347"/>
              <a:ext cx="1873146" cy="5012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400" dirty="0"/>
                <a:t>SSA single-cavity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57DEA6-7771-E2E9-94F6-5E155C11975F}"/>
                </a:ext>
              </a:extLst>
            </p:cNvPr>
            <p:cNvSpPr txBox="1"/>
            <p:nvPr/>
          </p:nvSpPr>
          <p:spPr>
            <a:xfrm>
              <a:off x="6539484" y="2750085"/>
              <a:ext cx="2453640" cy="434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400" dirty="0"/>
                <a:t>CW klystron (or IOT)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C3359B5-7B31-AF6B-8E5E-07F1749DB1BE}"/>
              </a:ext>
            </a:extLst>
          </p:cNvPr>
          <p:cNvSpPr txBox="1"/>
          <p:nvPr/>
        </p:nvSpPr>
        <p:spPr>
          <a:xfrm>
            <a:off x="131004" y="4789282"/>
            <a:ext cx="5423230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dirty="0"/>
              <a:t>Higher Q</a:t>
            </a:r>
            <a:r>
              <a:rPr lang="en-GB" sz="1400" baseline="-25000" dirty="0"/>
              <a:t>L</a:t>
            </a:r>
            <a:r>
              <a:rPr lang="en-GB" sz="1400" dirty="0"/>
              <a:t> ➜ Lower RF power </a:t>
            </a:r>
            <a:r>
              <a:rPr lang="en-GB" sz="1400" b="1" dirty="0"/>
              <a:t>➜ lower AC power consumption </a:t>
            </a:r>
            <a:r>
              <a:rPr lang="en-GB" sz="1600" dirty="0"/>
              <a:t>🙂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1BC92-88B6-4A66-A3C1-9059E2FCEBF4}"/>
              </a:ext>
            </a:extLst>
          </p:cNvPr>
          <p:cNvSpPr txBox="1"/>
          <p:nvPr/>
        </p:nvSpPr>
        <p:spPr>
          <a:xfrm>
            <a:off x="131004" y="5217520"/>
            <a:ext cx="5423230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dirty="0"/>
              <a:t>Higher Q</a:t>
            </a:r>
            <a:r>
              <a:rPr lang="en-GB" sz="1400" b="1" baseline="-25000" dirty="0"/>
              <a:t>L</a:t>
            </a:r>
            <a:r>
              <a:rPr lang="en-GB" sz="1400" dirty="0"/>
              <a:t> ➜ Smaller </a:t>
            </a:r>
            <a:r>
              <a:rPr lang="en-GB" sz="1400" dirty="0" err="1">
                <a:latin typeface="Symbol" pitchFamily="2" charset="2"/>
              </a:rPr>
              <a:t>D</a:t>
            </a:r>
            <a:r>
              <a:rPr lang="en-GB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400" dirty="0"/>
              <a:t>➜ </a:t>
            </a:r>
            <a:r>
              <a:rPr lang="en-GB" sz="1400" b="1" dirty="0"/>
              <a:t>challenging RF control </a:t>
            </a:r>
            <a:r>
              <a:rPr lang="en-GB" sz="1600" dirty="0"/>
              <a:t>☹️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612B9-E482-96AA-35C7-860729285459}"/>
              </a:ext>
            </a:extLst>
          </p:cNvPr>
          <p:cNvSpPr txBox="1"/>
          <p:nvPr/>
        </p:nvSpPr>
        <p:spPr>
          <a:xfrm>
            <a:off x="3608315" y="5766516"/>
            <a:ext cx="1764792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i="1" dirty="0"/>
              <a:t>Nothing is for free!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91838-6C9D-74DE-74A5-0E1EA0620E76}"/>
              </a:ext>
            </a:extLst>
          </p:cNvPr>
          <p:cNvSpPr txBox="1"/>
          <p:nvPr/>
        </p:nvSpPr>
        <p:spPr>
          <a:xfrm>
            <a:off x="11062654" y="784530"/>
            <a:ext cx="411480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dirty="0">
                <a:solidFill>
                  <a:schemeClr val="bg2"/>
                </a:solidFill>
              </a:rPr>
              <a:t>Q</a:t>
            </a:r>
            <a:r>
              <a:rPr lang="en-GB" sz="1400" b="1" baseline="-25000" dirty="0">
                <a:solidFill>
                  <a:schemeClr val="bg2"/>
                </a:solidFill>
              </a:rPr>
              <a:t>L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F9ED4C-8AE2-D69C-F1A2-45F8BA4AD021}"/>
              </a:ext>
            </a:extLst>
          </p:cNvPr>
          <p:cNvSpPr txBox="1"/>
          <p:nvPr/>
        </p:nvSpPr>
        <p:spPr>
          <a:xfrm>
            <a:off x="6939566" y="4965202"/>
            <a:ext cx="3160078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dirty="0">
                <a:solidFill>
                  <a:schemeClr val="bg2"/>
                </a:solidFill>
              </a:rPr>
              <a:t>Keep kW / cavity low → Affordable!</a:t>
            </a:r>
          </a:p>
        </p:txBody>
      </p:sp>
    </p:spTree>
    <p:extLst>
      <p:ext uri="{BB962C8B-B14F-4D97-AF65-F5344CB8AC3E}">
        <p14:creationId xmlns:p14="http://schemas.microsoft.com/office/powerpoint/2010/main" val="30371052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C0233C1-7FCA-F252-0F1D-35F10A852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B886-F791-2077-9611-28F8429F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RF Solutions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FDA4C-2AC9-611C-8A8A-760AEEC2A7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RF Power (&amp; Control)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6EE9-FD1D-C899-80E7-394B96900F03}"/>
              </a:ext>
            </a:extLst>
          </p:cNvPr>
          <p:cNvSpPr txBox="1"/>
          <p:nvPr/>
        </p:nvSpPr>
        <p:spPr>
          <a:xfrm>
            <a:off x="447379" y="1856121"/>
            <a:ext cx="4497712" cy="7261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b="1" dirty="0"/>
              <a:t>Peak power </a:t>
            </a:r>
            <a:r>
              <a:rPr lang="en-GB" dirty="0"/>
              <a:t>and </a:t>
            </a:r>
            <a:r>
              <a:rPr lang="en-GB" b="1" dirty="0"/>
              <a:t>control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713FD-BCB5-9171-8F71-F79B5477865A}"/>
              </a:ext>
            </a:extLst>
          </p:cNvPr>
          <p:cNvSpPr txBox="1"/>
          <p:nvPr/>
        </p:nvSpPr>
        <p:spPr>
          <a:xfrm>
            <a:off x="428308" y="2828295"/>
            <a:ext cx="3933380" cy="147218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i="1" dirty="0"/>
              <a:t>Q</a:t>
            </a:r>
            <a:r>
              <a:rPr lang="en-GB" sz="1400" baseline="-25000" dirty="0"/>
              <a:t>L</a:t>
            </a:r>
            <a:r>
              <a:rPr lang="en-GB" sz="1400" dirty="0"/>
              <a:t> = 4.6×10</a:t>
            </a:r>
            <a:r>
              <a:rPr lang="en-GB" sz="1400" baseline="30000" dirty="0"/>
              <a:t>6</a:t>
            </a:r>
            <a:r>
              <a:rPr lang="en-GB" sz="1400" dirty="0"/>
              <a:t> – current XFEL value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r>
              <a:rPr lang="en-GB" sz="1400" i="1" dirty="0"/>
              <a:t>Q</a:t>
            </a:r>
            <a:r>
              <a:rPr lang="en-GB" sz="1400" baseline="-25000" dirty="0"/>
              <a:t>L</a:t>
            </a:r>
            <a:r>
              <a:rPr lang="en-GB" sz="1400" dirty="0"/>
              <a:t> = 1×10</a:t>
            </a:r>
            <a:r>
              <a:rPr lang="en-GB" sz="1400" baseline="30000" dirty="0"/>
              <a:t>7</a:t>
            </a:r>
            <a:r>
              <a:rPr lang="en-GB" sz="1400" dirty="0"/>
              <a:t> – XFEL max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r>
              <a:rPr lang="en-GB" sz="1400" i="1" dirty="0">
                <a:solidFill>
                  <a:srgbClr val="0070C0"/>
                </a:solidFill>
              </a:rPr>
              <a:t>Q</a:t>
            </a:r>
            <a:r>
              <a:rPr lang="en-GB" sz="1400" baseline="-25000" dirty="0">
                <a:solidFill>
                  <a:srgbClr val="0070C0"/>
                </a:solidFill>
              </a:rPr>
              <a:t>L</a:t>
            </a:r>
            <a:r>
              <a:rPr lang="en-GB" sz="1400" dirty="0">
                <a:solidFill>
                  <a:srgbClr val="0070C0"/>
                </a:solidFill>
              </a:rPr>
              <a:t> = 5×10</a:t>
            </a:r>
            <a:r>
              <a:rPr lang="en-GB" sz="1400" baseline="30000" dirty="0">
                <a:solidFill>
                  <a:srgbClr val="0070C0"/>
                </a:solidFill>
              </a:rPr>
              <a:t>7</a:t>
            </a:r>
            <a:r>
              <a:rPr lang="en-GB" sz="1400" dirty="0">
                <a:solidFill>
                  <a:srgbClr val="0070C0"/>
                </a:solidFill>
              </a:rPr>
              <a:t> – HDC parameter tables assumption</a:t>
            </a:r>
          </a:p>
          <a:p>
            <a:pPr>
              <a:lnSpc>
                <a:spcPct val="112000"/>
              </a:lnSpc>
            </a:pPr>
            <a:r>
              <a:rPr lang="en-GB" sz="1400" dirty="0">
                <a:solidFill>
                  <a:srgbClr val="0070C0"/>
                </a:solidFill>
              </a:rPr>
              <a:t>                     (on-going R&amp;D)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22E84-10E4-822C-9418-236176C0D850}"/>
              </a:ext>
            </a:extLst>
          </p:cNvPr>
          <p:cNvSpPr txBox="1"/>
          <p:nvPr/>
        </p:nvSpPr>
        <p:spPr>
          <a:xfrm>
            <a:off x="131004" y="4789282"/>
            <a:ext cx="5423230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dirty="0"/>
              <a:t>Higher Q</a:t>
            </a:r>
            <a:r>
              <a:rPr lang="en-GB" sz="1400" baseline="-25000" dirty="0"/>
              <a:t>L</a:t>
            </a:r>
            <a:r>
              <a:rPr lang="en-GB" sz="1400" dirty="0"/>
              <a:t> ➜ Lower RF power </a:t>
            </a:r>
            <a:r>
              <a:rPr lang="en-GB" sz="1400" b="1" dirty="0"/>
              <a:t>➜ lower AC power consumption </a:t>
            </a:r>
            <a:r>
              <a:rPr lang="en-GB" sz="1600" dirty="0"/>
              <a:t>🙂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5882B-C9CE-B3D3-BCBB-A340CE87AE98}"/>
              </a:ext>
            </a:extLst>
          </p:cNvPr>
          <p:cNvSpPr txBox="1"/>
          <p:nvPr/>
        </p:nvSpPr>
        <p:spPr>
          <a:xfrm>
            <a:off x="131004" y="5217520"/>
            <a:ext cx="5423230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dirty="0"/>
              <a:t>Higher Q</a:t>
            </a:r>
            <a:r>
              <a:rPr lang="en-GB" sz="1400" b="1" baseline="-25000" dirty="0"/>
              <a:t>L</a:t>
            </a:r>
            <a:r>
              <a:rPr lang="en-GB" sz="1400" dirty="0"/>
              <a:t> ➜ Smaller </a:t>
            </a:r>
            <a:r>
              <a:rPr lang="en-GB" sz="1400" dirty="0" err="1">
                <a:latin typeface="Symbol" pitchFamily="2" charset="2"/>
              </a:rPr>
              <a:t>D</a:t>
            </a:r>
            <a:r>
              <a:rPr lang="en-GB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400" dirty="0"/>
              <a:t>➜ </a:t>
            </a:r>
            <a:r>
              <a:rPr lang="en-GB" sz="1400" b="1" dirty="0"/>
              <a:t>challenging RF control </a:t>
            </a:r>
            <a:r>
              <a:rPr lang="en-GB" sz="1600" dirty="0"/>
              <a:t>☹️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44F72-F8DB-7BB7-B8DE-F8187CA3411D}"/>
              </a:ext>
            </a:extLst>
          </p:cNvPr>
          <p:cNvSpPr txBox="1"/>
          <p:nvPr/>
        </p:nvSpPr>
        <p:spPr>
          <a:xfrm>
            <a:off x="3608315" y="5766516"/>
            <a:ext cx="1764792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i="1" dirty="0"/>
              <a:t>Nothing is for free!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D82B60D-4EDF-319E-F5D3-E42EC5520E13}"/>
              </a:ext>
            </a:extLst>
          </p:cNvPr>
          <p:cNvPicPr/>
          <p:nvPr/>
        </p:nvPicPr>
        <p:blipFill>
          <a:blip r:embed="rId2"/>
          <a:srcRect l="17572" r="9235"/>
          <a:stretch/>
        </p:blipFill>
        <p:spPr>
          <a:xfrm rot="5400000">
            <a:off x="6658607" y="4031533"/>
            <a:ext cx="3267948" cy="2062883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514D8-E98C-1A7B-43F0-216810C267EF}"/>
              </a:ext>
            </a:extLst>
          </p:cNvPr>
          <p:cNvPicPr/>
          <p:nvPr/>
        </p:nvPicPr>
        <p:blipFill>
          <a:blip r:embed="rId3"/>
          <a:srcRect t="11964" r="20716"/>
          <a:stretch/>
        </p:blipFill>
        <p:spPr>
          <a:xfrm>
            <a:off x="7060500" y="784530"/>
            <a:ext cx="3786120" cy="2353680"/>
          </a:xfrm>
          <a:prstGeom prst="rect">
            <a:avLst/>
          </a:prstGeom>
          <a:ln w="0">
            <a:noFill/>
          </a:ln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351B9ECC-AE4D-5DF0-DAB6-990343C121C7}"/>
              </a:ext>
            </a:extLst>
          </p:cNvPr>
          <p:cNvSpPr/>
          <p:nvPr/>
        </p:nvSpPr>
        <p:spPr>
          <a:xfrm>
            <a:off x="8447040" y="551101"/>
            <a:ext cx="10130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0" i="1" strike="noStrike" spc="-1" dirty="0" err="1">
                <a:solidFill>
                  <a:srgbClr val="898D8D"/>
                </a:solidFill>
                <a:latin typeface="Arial"/>
              </a:rPr>
              <a:t>Qext</a:t>
            </a:r>
            <a:r>
              <a:rPr lang="en-US" sz="1400" b="0" i="1" strike="noStrike" spc="-1" dirty="0">
                <a:solidFill>
                  <a:srgbClr val="898D8D"/>
                </a:solidFill>
                <a:latin typeface="Arial"/>
              </a:rPr>
              <a:t> tuner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78AE87FE-6077-BBAC-CDB4-8836CEFE5EDD}"/>
              </a:ext>
            </a:extLst>
          </p:cNvPr>
          <p:cNvSpPr/>
          <p:nvPr/>
        </p:nvSpPr>
        <p:spPr>
          <a:xfrm rot="16200000">
            <a:off x="6110966" y="1682634"/>
            <a:ext cx="1467000" cy="3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0" i="1" strike="noStrike" spc="-1">
                <a:solidFill>
                  <a:srgbClr val="898D8D"/>
                </a:solidFill>
                <a:latin typeface="Arial"/>
              </a:rPr>
              <a:t>Q</a:t>
            </a:r>
            <a:r>
              <a:rPr lang="en-US" sz="1400" b="0" i="1" strike="noStrike" spc="-1" baseline="-25000">
                <a:solidFill>
                  <a:srgbClr val="898D8D"/>
                </a:solidFill>
                <a:latin typeface="Arial"/>
              </a:rPr>
              <a:t>ext</a:t>
            </a:r>
            <a:r>
              <a:rPr lang="en-US" sz="1400" b="0" i="1" strike="noStrike" spc="-1">
                <a:solidFill>
                  <a:srgbClr val="898D8D"/>
                </a:solidFill>
                <a:latin typeface="Arial"/>
              </a:rPr>
              <a:t>  scale factor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3025FF63-B2FE-5C2C-B030-9E0A95EE858F}"/>
              </a:ext>
            </a:extLst>
          </p:cNvPr>
          <p:cNvSpPr/>
          <p:nvPr/>
        </p:nvSpPr>
        <p:spPr>
          <a:xfrm>
            <a:off x="8184089" y="3048131"/>
            <a:ext cx="16869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0" i="1" strike="noStrike" spc="-1" dirty="0">
                <a:solidFill>
                  <a:srgbClr val="898D8D"/>
                </a:solidFill>
                <a:latin typeface="Arial"/>
              </a:rPr>
              <a:t>Motor tuning  (mm)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9F6770-CC65-8AD9-8D4B-74841BB2F945}"/>
              </a:ext>
            </a:extLst>
          </p:cNvPr>
          <p:cNvSpPr/>
          <p:nvPr/>
        </p:nvSpPr>
        <p:spPr>
          <a:xfrm>
            <a:off x="182588" y="3219408"/>
            <a:ext cx="2708910" cy="46636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26064F-70C9-7F95-7147-B9F05CE940BD}"/>
              </a:ext>
            </a:extLst>
          </p:cNvPr>
          <p:cNvCxnSpPr/>
          <p:nvPr/>
        </p:nvCxnSpPr>
        <p:spPr>
          <a:xfrm flipV="1">
            <a:off x="2891498" y="3429000"/>
            <a:ext cx="3407703" cy="23592"/>
          </a:xfrm>
          <a:prstGeom prst="straightConnector1">
            <a:avLst/>
          </a:prstGeom>
          <a:ln w="25400">
            <a:solidFill>
              <a:schemeClr val="accent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CE360D-E80E-E48F-1E3D-08429646EBB6}"/>
              </a:ext>
            </a:extLst>
          </p:cNvPr>
          <p:cNvSpPr txBox="1"/>
          <p:nvPr/>
        </p:nvSpPr>
        <p:spPr>
          <a:xfrm>
            <a:off x="9495473" y="3509549"/>
            <a:ext cx="249174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/>
              <a:t>low power test ✅</a:t>
            </a:r>
          </a:p>
          <a:p>
            <a:pPr>
              <a:lnSpc>
                <a:spcPct val="112000"/>
              </a:lnSpc>
            </a:pPr>
            <a:endParaRPr lang="en-GB" sz="1400" dirty="0"/>
          </a:p>
          <a:p>
            <a:pPr>
              <a:lnSpc>
                <a:spcPct val="112000"/>
              </a:lnSpc>
            </a:pPr>
            <a:r>
              <a:rPr lang="en-GB" sz="1400" dirty="0"/>
              <a:t>High power tests coming soon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5179BD-8BA8-FDD2-8952-A9F17408C901}"/>
              </a:ext>
            </a:extLst>
          </p:cNvPr>
          <p:cNvSpPr txBox="1"/>
          <p:nvPr/>
        </p:nvSpPr>
        <p:spPr>
          <a:xfrm>
            <a:off x="4901288" y="310718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/>
              <a:t>the “fix”</a:t>
            </a:r>
          </a:p>
        </p:txBody>
      </p:sp>
    </p:spTree>
    <p:extLst>
      <p:ext uri="{BB962C8B-B14F-4D97-AF65-F5344CB8AC3E}">
        <p14:creationId xmlns:p14="http://schemas.microsoft.com/office/powerpoint/2010/main" val="33641993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extBox 8"/>
          <p:cNvSpPr/>
          <p:nvPr/>
        </p:nvSpPr>
        <p:spPr>
          <a:xfrm>
            <a:off x="5007960" y="2128680"/>
            <a:ext cx="16826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</a:rPr>
              <a:t>SHINE-like solution with SSA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>
                <a:solidFill>
                  <a:schemeClr val="dk1"/>
                </a:solidFill>
                <a:latin typeface="Arial"/>
              </a:rPr>
              <a:t>RF Solutions (an example of options)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/>
          </p:nvPr>
        </p:nvSpPr>
        <p:spPr>
          <a:xfrm>
            <a:off x="623880" y="1677240"/>
            <a:ext cx="4774680" cy="423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LLRF control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714240" lvl="1" indent="-357120" defTabSz="914400">
              <a:lnSpc>
                <a:spcPct val="114000"/>
              </a:lnSpc>
              <a:buSzPct val="100112"/>
              <a:buBlip>
                <a:blip r:embed="rId4"/>
              </a:buBlip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Very high Q</a:t>
            </a:r>
            <a:r>
              <a:rPr lang="en-GB" sz="1800" b="0" strike="noStrike" spc="-1" baseline="-25000">
                <a:solidFill>
                  <a:schemeClr val="dk1"/>
                </a:solidFill>
                <a:latin typeface="Arial"/>
              </a:rPr>
              <a:t>ext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(&gt;10</a:t>
            </a:r>
            <a:r>
              <a:rPr lang="en-GB" sz="1800" b="0" strike="noStrike" spc="-1" baseline="30000">
                <a:solidFill>
                  <a:schemeClr val="dk1"/>
                </a:solidFill>
                <a:latin typeface="Arial"/>
              </a:rPr>
              <a:t>7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714240" lvl="1" indent="-357120" defTabSz="914400">
              <a:lnSpc>
                <a:spcPct val="114000"/>
              </a:lnSpc>
              <a:buSzPct val="100112"/>
              <a:buBlip>
                <a:blip r:embed="rId4"/>
              </a:buBlip>
            </a:pPr>
            <a:r>
              <a:rPr lang="en-GB" sz="1800" b="1" strike="noStrike" spc="-1">
                <a:solidFill>
                  <a:schemeClr val="lt2"/>
                </a:solidFill>
                <a:latin typeface="Arial"/>
              </a:rPr>
              <a:t>Single-cavity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regulation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982800" lvl="2" indent="-268200" defTabSz="914400">
              <a:lnSpc>
                <a:spcPct val="114000"/>
              </a:lnSpc>
              <a:buClr>
                <a:srgbClr val="000000"/>
              </a:buClr>
              <a:buFont typeface="Arial"/>
              <a:buChar char="►"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MANY (900!) amplifiers in tunnel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982800" lvl="2" indent="-268200" defTabSz="914400">
              <a:lnSpc>
                <a:spcPct val="114000"/>
              </a:lnSpc>
              <a:buClr>
                <a:srgbClr val="000000"/>
              </a:buClr>
              <a:buFont typeface="Arial"/>
              <a:buChar char="►"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high Q</a:t>
            </a:r>
            <a:r>
              <a:rPr lang="en-GB" sz="1800" b="0" strike="noStrike" spc="-1" baseline="-25000">
                <a:solidFill>
                  <a:schemeClr val="dk1"/>
                </a:solidFill>
                <a:latin typeface="Arial"/>
              </a:rPr>
              <a:t>ext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GB" sz="1800" b="1" strike="noStrike" spc="-1">
                <a:solidFill>
                  <a:schemeClr val="dk1"/>
                </a:solidFill>
                <a:latin typeface="Arial"/>
              </a:rPr>
              <a:t>less challenging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714240" lvl="1" indent="-357120" defTabSz="914400">
              <a:lnSpc>
                <a:spcPct val="114000"/>
              </a:lnSpc>
              <a:buSzPct val="100112"/>
              <a:buBlip>
                <a:blip r:embed="rId4"/>
              </a:buBlip>
            </a:pPr>
            <a:r>
              <a:rPr lang="en-GB" sz="1800" b="1" strike="noStrike" spc="-1">
                <a:solidFill>
                  <a:schemeClr val="lt2"/>
                </a:solidFill>
                <a:latin typeface="Arial"/>
              </a:rPr>
              <a:t>Vector-Sum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control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982800" lvl="2" indent="-268200" defTabSz="914400">
              <a:lnSpc>
                <a:spcPct val="114000"/>
              </a:lnSpc>
              <a:buClr>
                <a:srgbClr val="000000"/>
              </a:buClr>
              <a:buFont typeface="Arial"/>
              <a:buChar char="►"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Less sources in tunnel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982800" lvl="2" indent="-268200" defTabSz="914400">
              <a:lnSpc>
                <a:spcPct val="114000"/>
              </a:lnSpc>
              <a:buClr>
                <a:srgbClr val="000000"/>
              </a:buClr>
              <a:buFont typeface="Arial"/>
              <a:buChar char="►"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high Q</a:t>
            </a:r>
            <a:r>
              <a:rPr lang="en-GB" sz="1800" b="0" strike="noStrike" spc="-1" baseline="-25000">
                <a:solidFill>
                  <a:schemeClr val="dk1"/>
                </a:solidFill>
                <a:latin typeface="Arial"/>
              </a:rPr>
              <a:t>ext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GB" sz="1800" b="1" strike="noStrike" spc="-1">
                <a:solidFill>
                  <a:schemeClr val="dk1"/>
                </a:solidFill>
                <a:latin typeface="Arial"/>
              </a:rPr>
              <a:t>very challenging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!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CW RF power source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714240" lvl="1" indent="-357120" defTabSz="914400">
              <a:lnSpc>
                <a:spcPct val="114000"/>
              </a:lnSpc>
              <a:buSzPct val="100112"/>
              <a:buBlip>
                <a:blip r:embed="rId4"/>
              </a:buBlip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SSA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714240" lvl="1" indent="-357120" defTabSz="914400">
              <a:lnSpc>
                <a:spcPct val="114000"/>
              </a:lnSpc>
              <a:buSzPct val="100112"/>
              <a:buBlip>
                <a:blip r:embed="rId4"/>
              </a:buBlip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IOT (→ SLAC R&amp;D)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714240" lvl="1" indent="-357120" defTabSz="914400">
              <a:lnSpc>
                <a:spcPct val="114000"/>
              </a:lnSpc>
              <a:buSzPct val="100112"/>
              <a:buBlip>
                <a:blip r:embed="rId4"/>
              </a:buBlip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KLYSTRON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/>
          </p:nvPr>
        </p:nvSpPr>
        <p:spPr>
          <a:xfrm>
            <a:off x="611280" y="123084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</a:rPr>
              <a:t>Several options. All requiring further study | R&amp;D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919" name="Picture 4"/>
          <p:cNvPicPr/>
          <p:nvPr/>
        </p:nvPicPr>
        <p:blipFill>
          <a:blip r:embed="rId5"/>
          <a:stretch/>
        </p:blipFill>
        <p:spPr>
          <a:xfrm>
            <a:off x="6742800" y="1315440"/>
            <a:ext cx="5193720" cy="291672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20" name="Straight Arrow Connector 7"/>
          <p:cNvCxnSpPr/>
          <p:nvPr/>
        </p:nvCxnSpPr>
        <p:spPr>
          <a:xfrm>
            <a:off x="5100480" y="2791800"/>
            <a:ext cx="1449720" cy="360"/>
          </a:xfrm>
          <a:prstGeom prst="straightConnector1">
            <a:avLst/>
          </a:prstGeom>
          <a:ln w="28575">
            <a:solidFill>
              <a:srgbClr val="559DBB"/>
            </a:solidFill>
            <a:tailEnd type="triangle" w="med" len="med"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0D03511-A3F1-835F-C61F-B506BD7CA172}"/>
              </a:ext>
            </a:extLst>
          </p:cNvPr>
          <p:cNvGrpSpPr/>
          <p:nvPr/>
        </p:nvGrpSpPr>
        <p:grpSpPr>
          <a:xfrm>
            <a:off x="5081040" y="4763970"/>
            <a:ext cx="7012800" cy="1704337"/>
            <a:chOff x="5081040" y="4763970"/>
            <a:chExt cx="7012800" cy="1704337"/>
          </a:xfrm>
        </p:grpSpPr>
        <p:pic>
          <p:nvPicPr>
            <p:cNvPr id="921" name="Picture 10"/>
            <p:cNvPicPr/>
            <p:nvPr/>
          </p:nvPicPr>
          <p:blipFill>
            <a:blip r:embed="rId6"/>
            <a:stretch/>
          </p:blipFill>
          <p:spPr>
            <a:xfrm>
              <a:off x="5081040" y="4763970"/>
              <a:ext cx="7012800" cy="1450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DB4127-96E4-DD5D-0CE2-5F06E8CDF61D}"/>
                </a:ext>
              </a:extLst>
            </p:cNvPr>
            <p:cNvSpPr txBox="1"/>
            <p:nvPr/>
          </p:nvSpPr>
          <p:spPr>
            <a:xfrm>
              <a:off x="9284575" y="508698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**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B8FAB9-85A3-9CEE-32C2-A6C3F3996FA1}"/>
                </a:ext>
              </a:extLst>
            </p:cNvPr>
            <p:cNvSpPr txBox="1"/>
            <p:nvPr/>
          </p:nvSpPr>
          <p:spPr>
            <a:xfrm>
              <a:off x="5130297" y="6191308"/>
              <a:ext cx="3404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** based on </a:t>
              </a:r>
              <a:r>
                <a:rPr lang="en-GB" sz="1200" dirty="0" err="1"/>
                <a:t>GaN</a:t>
              </a:r>
              <a:r>
                <a:rPr lang="en-GB" sz="1200" dirty="0"/>
                <a:t> technology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2B051D-6BA8-1DAB-037C-CCAAF1662715}"/>
                </a:ext>
              </a:extLst>
            </p:cNvPr>
            <p:cNvSpPr txBox="1"/>
            <p:nvPr/>
          </p:nvSpPr>
          <p:spPr>
            <a:xfrm>
              <a:off x="8909476" y="5148542"/>
              <a:ext cx="888385" cy="307777"/>
            </a:xfrm>
            <a:prstGeom prst="rect">
              <a:avLst/>
            </a:prstGeom>
            <a:solidFill>
              <a:srgbClr val="CBDFF4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&gt; 65% **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Picture 5"/>
          <p:cNvPicPr/>
          <p:nvPr/>
        </p:nvPicPr>
        <p:blipFill>
          <a:blip r:embed="rId2"/>
          <a:srcRect t="5032" b="14671"/>
          <a:stretch/>
        </p:blipFill>
        <p:spPr>
          <a:xfrm>
            <a:off x="237600" y="685800"/>
            <a:ext cx="10021320" cy="4526640"/>
          </a:xfrm>
          <a:prstGeom prst="rect">
            <a:avLst/>
          </a:prstGeom>
          <a:ln w="0">
            <a:noFill/>
          </a:ln>
        </p:spPr>
      </p:pic>
      <p:sp>
        <p:nvSpPr>
          <p:cNvPr id="923" name="TextBox 7"/>
          <p:cNvSpPr/>
          <p:nvPr/>
        </p:nvSpPr>
        <p:spPr>
          <a:xfrm>
            <a:off x="7763400" y="631080"/>
            <a:ext cx="465840" cy="4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2800" b="0" strike="noStrike" spc="-1">
                <a:solidFill>
                  <a:schemeClr val="dk1"/>
                </a:solidFill>
                <a:latin typeface="Arial"/>
              </a:rPr>
              <a:t>❓</a:t>
            </a:r>
            <a:endParaRPr lang="en-GB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DB634E-2723-A774-F4FD-F5B8FC1478FF}"/>
              </a:ext>
            </a:extLst>
          </p:cNvPr>
          <p:cNvSpPr txBox="1"/>
          <p:nvPr/>
        </p:nvSpPr>
        <p:spPr>
          <a:xfrm>
            <a:off x="5248260" y="5267160"/>
            <a:ext cx="420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Premium real estate in the XFEL tunnel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7896A-49CC-5321-6742-479BD4599485}"/>
              </a:ext>
            </a:extLst>
          </p:cNvPr>
          <p:cNvSpPr txBox="1"/>
          <p:nvPr/>
        </p:nvSpPr>
        <p:spPr>
          <a:xfrm>
            <a:off x="8471520" y="580286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2"/>
                </a:solidFill>
              </a:rPr>
              <a:t>Goodbye burst mode?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152498-701B-30A7-B0F4-2D7ABC9E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648" y="733422"/>
            <a:ext cx="4175976" cy="178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58118-C0FC-11DD-64B0-B6444B88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9" y="597748"/>
            <a:ext cx="5853111" cy="730172"/>
          </a:xfrm>
        </p:spPr>
        <p:txBody>
          <a:bodyPr/>
          <a:lstStyle/>
          <a:p>
            <a:r>
              <a:rPr lang="en-GB" dirty="0"/>
              <a:t>Parameter scenarios </a:t>
            </a:r>
            <a:r>
              <a:rPr lang="en-GB" dirty="0">
                <a:solidFill>
                  <a:srgbClr val="00B0F0"/>
                </a:solidFill>
              </a:rPr>
              <a:t>RF: upgraded linac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16 new CW-ready cryomodules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7967056-8414-BBA9-806A-0D14D63A698A}"/>
              </a:ext>
            </a:extLst>
          </p:cNvPr>
          <p:cNvGraphicFramePr>
            <a:graphicFrameLocks noGrp="1"/>
          </p:cNvGraphicFramePr>
          <p:nvPr/>
        </p:nvGraphicFramePr>
        <p:xfrm>
          <a:off x="696280" y="2929486"/>
          <a:ext cx="4622597" cy="178816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2443480">
                  <a:extLst>
                    <a:ext uri="{9D8B030D-6E8A-4147-A177-3AD203B41FA5}">
                      <a16:colId xmlns:a16="http://schemas.microsoft.com/office/drawing/2014/main" val="125558936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3706954991"/>
                    </a:ext>
                  </a:extLst>
                </a:gridCol>
                <a:gridCol w="1335837">
                  <a:extLst>
                    <a:ext uri="{9D8B030D-6E8A-4147-A177-3AD203B41FA5}">
                      <a16:colId xmlns:a16="http://schemas.microsoft.com/office/drawing/2014/main" val="4292916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20 </a:t>
                      </a:r>
                      <a:r>
                        <a:rPr lang="en-GB" sz="1400" dirty="0">
                          <a:solidFill>
                            <a:srgbClr val="00B0F0"/>
                          </a:solidFill>
                        </a:rPr>
                        <a:t>(28 max)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069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Q</a:t>
                      </a:r>
                      <a:r>
                        <a:rPr lang="en-GB" sz="1400" baseline="-25000" dirty="0"/>
                        <a:t>0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3×10</a:t>
                      </a:r>
                      <a:r>
                        <a:rPr lang="en-GB" sz="1400" baseline="30000" dirty="0"/>
                        <a:t>10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906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Q</a:t>
                      </a:r>
                      <a:r>
                        <a:rPr lang="en-GB" sz="1400" baseline="-25000" dirty="0"/>
                        <a:t>load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6×10</a:t>
                      </a:r>
                      <a:r>
                        <a:rPr lang="en-GB" sz="1400" baseline="30000" dirty="0"/>
                        <a:t>7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112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RF power /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662877"/>
                  </a:ext>
                </a:extLst>
              </a:tr>
              <a:tr h="245534">
                <a:tc>
                  <a:txBody>
                    <a:bodyPr/>
                    <a:lstStyle/>
                    <a:p>
                      <a:r>
                        <a:rPr lang="en-GB" sz="1400" dirty="0"/>
                        <a:t>2K Cryo load /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797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4858797-7E3F-67A3-EA29-A0624064CE8A}"/>
              </a:ext>
            </a:extLst>
          </p:cNvPr>
          <p:cNvSpPr txBox="1"/>
          <p:nvPr/>
        </p:nvSpPr>
        <p:spPr>
          <a:xfrm>
            <a:off x="611189" y="2530009"/>
            <a:ext cx="13335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new 1.3-GHz modules (L1/L2 upgrade)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E874A-F8CD-287C-0F11-C904C5186C79}"/>
              </a:ext>
            </a:extLst>
          </p:cNvPr>
          <p:cNvSpPr txBox="1"/>
          <p:nvPr/>
        </p:nvSpPr>
        <p:spPr>
          <a:xfrm>
            <a:off x="8752083" y="5591355"/>
            <a:ext cx="2758441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average operational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89DCF-60E5-517A-FCE7-F2D4C3212202}"/>
              </a:ext>
            </a:extLst>
          </p:cNvPr>
          <p:cNvSpPr txBox="1"/>
          <p:nvPr/>
        </p:nvSpPr>
        <p:spPr>
          <a:xfrm>
            <a:off x="611189" y="5145992"/>
            <a:ext cx="2907957" cy="32951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 to LCLS-II HE and SHINE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920991E-3518-D83C-EB6D-340F159DAF3D}"/>
              </a:ext>
            </a:extLst>
          </p:cNvPr>
          <p:cNvSpPr/>
          <p:nvPr/>
        </p:nvSpPr>
        <p:spPr>
          <a:xfrm>
            <a:off x="5519351" y="2929486"/>
            <a:ext cx="148281" cy="64573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4110B-4EA5-8A6A-3784-F798BD408EDC}"/>
              </a:ext>
            </a:extLst>
          </p:cNvPr>
          <p:cNvSpPr txBox="1"/>
          <p:nvPr/>
        </p:nvSpPr>
        <p:spPr>
          <a:xfrm>
            <a:off x="5682872" y="3088367"/>
            <a:ext cx="4448432" cy="3459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cavity technology (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L3 CW: 7 MV/m @ 2×10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5E756-703B-458E-3691-3B6919F302D1}"/>
              </a:ext>
            </a:extLst>
          </p:cNvPr>
          <p:cNvSpPr txBox="1"/>
          <p:nvPr/>
        </p:nvSpPr>
        <p:spPr>
          <a:xfrm>
            <a:off x="5682872" y="4371656"/>
            <a:ext cx="4448432" cy="3459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 design (two-phase pipe) (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L3 25W per module)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1AD41-2C16-E971-41A7-1FD89445299E}"/>
              </a:ext>
            </a:extLst>
          </p:cNvPr>
          <p:cNvSpPr txBox="1"/>
          <p:nvPr/>
        </p:nvSpPr>
        <p:spPr>
          <a:xfrm>
            <a:off x="5682872" y="3660823"/>
            <a:ext cx="4448432" cy="3459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Coupler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F33A2-81D1-1362-E949-99EA3F596E82}"/>
              </a:ext>
            </a:extLst>
          </p:cNvPr>
          <p:cNvSpPr txBox="1"/>
          <p:nvPr/>
        </p:nvSpPr>
        <p:spPr>
          <a:xfrm>
            <a:off x="611189" y="1602483"/>
            <a:ext cx="4175976" cy="3222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Bunch compressor linacs require higher gradients!</a:t>
            </a:r>
          </a:p>
        </p:txBody>
      </p:sp>
    </p:spTree>
    <p:extLst>
      <p:ext uri="{BB962C8B-B14F-4D97-AF65-F5344CB8AC3E}">
        <p14:creationId xmlns:p14="http://schemas.microsoft.com/office/powerpoint/2010/main" val="231635236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BEC849-6AFC-0A23-92C7-464AF569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FFCE52E0-19A9-821B-3E9F-26056BEC62FE}"/>
              </a:ext>
            </a:extLst>
          </p:cNvPr>
          <p:cNvGraphicFramePr>
            <a:graphicFrameLocks noGrp="1"/>
          </p:cNvGraphicFramePr>
          <p:nvPr/>
        </p:nvGraphicFramePr>
        <p:xfrm>
          <a:off x="696280" y="2929486"/>
          <a:ext cx="4622597" cy="178816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2443480">
                  <a:extLst>
                    <a:ext uri="{9D8B030D-6E8A-4147-A177-3AD203B41FA5}">
                      <a16:colId xmlns:a16="http://schemas.microsoft.com/office/drawing/2014/main" val="125558936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3706954991"/>
                    </a:ext>
                  </a:extLst>
                </a:gridCol>
                <a:gridCol w="1335837">
                  <a:extLst>
                    <a:ext uri="{9D8B030D-6E8A-4147-A177-3AD203B41FA5}">
                      <a16:colId xmlns:a16="http://schemas.microsoft.com/office/drawing/2014/main" val="4292916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20 </a:t>
                      </a:r>
                      <a:r>
                        <a:rPr lang="en-GB" sz="1400" dirty="0">
                          <a:solidFill>
                            <a:srgbClr val="00B0F0"/>
                          </a:solidFill>
                        </a:rPr>
                        <a:t>(28 max)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069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Q</a:t>
                      </a:r>
                      <a:r>
                        <a:rPr lang="en-GB" sz="1400" baseline="-25000" dirty="0"/>
                        <a:t>0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3×10</a:t>
                      </a:r>
                      <a:r>
                        <a:rPr lang="en-GB" sz="1400" baseline="30000" dirty="0"/>
                        <a:t>10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906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Q</a:t>
                      </a:r>
                      <a:r>
                        <a:rPr lang="en-GB" sz="1400" baseline="-25000" dirty="0"/>
                        <a:t>load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6×10</a:t>
                      </a:r>
                      <a:r>
                        <a:rPr lang="en-GB" sz="1400" baseline="30000" dirty="0"/>
                        <a:t>7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112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RF power /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662877"/>
                  </a:ext>
                </a:extLst>
              </a:tr>
              <a:tr h="245534">
                <a:tc>
                  <a:txBody>
                    <a:bodyPr/>
                    <a:lstStyle/>
                    <a:p>
                      <a:r>
                        <a:rPr lang="en-GB" sz="1400" dirty="0"/>
                        <a:t>2K Cryo load /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797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2C3149-7653-5D20-9881-DB7AC6A85862}"/>
              </a:ext>
            </a:extLst>
          </p:cNvPr>
          <p:cNvSpPr txBox="1"/>
          <p:nvPr/>
        </p:nvSpPr>
        <p:spPr>
          <a:xfrm>
            <a:off x="611189" y="2530009"/>
            <a:ext cx="13335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new 1.3-GHz modules (L1/L2 upgrade)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11ED3-EA29-71E9-5E0B-30DAE2A92FB2}"/>
              </a:ext>
            </a:extLst>
          </p:cNvPr>
          <p:cNvSpPr txBox="1"/>
          <p:nvPr/>
        </p:nvSpPr>
        <p:spPr>
          <a:xfrm>
            <a:off x="611189" y="1547251"/>
            <a:ext cx="4100854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CW-Ready 1.3-GHz SRF cryomodules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D61B2-2870-DAAB-A1A6-FDF659BCCFE3}"/>
              </a:ext>
            </a:extLst>
          </p:cNvPr>
          <p:cNvSpPr txBox="1"/>
          <p:nvPr/>
        </p:nvSpPr>
        <p:spPr>
          <a:xfrm>
            <a:off x="611189" y="2028987"/>
            <a:ext cx="4175976" cy="3222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Bunch compressor linacs require higher gradients!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A72F9-6319-1EB2-1260-209CCF36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777" y="1538670"/>
            <a:ext cx="5081229" cy="437339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030F93F-5E10-A7A0-C713-0533BF14CC24}"/>
              </a:ext>
            </a:extLst>
          </p:cNvPr>
          <p:cNvSpPr/>
          <p:nvPr/>
        </p:nvSpPr>
        <p:spPr>
          <a:xfrm>
            <a:off x="3918444" y="2769019"/>
            <a:ext cx="1400433" cy="888581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DBD1D-2629-0A6A-F2B8-B25457366924}"/>
              </a:ext>
            </a:extLst>
          </p:cNvPr>
          <p:cNvSpPr txBox="1"/>
          <p:nvPr/>
        </p:nvSpPr>
        <p:spPr>
          <a:xfrm>
            <a:off x="3369484" y="5181600"/>
            <a:ext cx="2835362" cy="584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Influenced by required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MARGIN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Availability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A9ED5F8-DA34-5053-5F2D-ECCAD7C5DA63}"/>
              </a:ext>
            </a:extLst>
          </p:cNvPr>
          <p:cNvSpPr/>
          <p:nvPr/>
        </p:nvSpPr>
        <p:spPr>
          <a:xfrm>
            <a:off x="5198076" y="3451654"/>
            <a:ext cx="604588" cy="1713470"/>
          </a:xfrm>
          <a:custGeom>
            <a:avLst/>
            <a:gdLst>
              <a:gd name="connsiteX0" fmla="*/ 0 w 604588"/>
              <a:gd name="connsiteY0" fmla="*/ 0 h 1713470"/>
              <a:gd name="connsiteX1" fmla="*/ 576648 w 604588"/>
              <a:gd name="connsiteY1" fmla="*/ 914400 h 1713470"/>
              <a:gd name="connsiteX2" fmla="*/ 461319 w 604588"/>
              <a:gd name="connsiteY2" fmla="*/ 1713470 h 171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588" h="1713470">
                <a:moveTo>
                  <a:pt x="0" y="0"/>
                </a:moveTo>
                <a:cubicBezTo>
                  <a:pt x="249881" y="314411"/>
                  <a:pt x="499762" y="628822"/>
                  <a:pt x="576648" y="914400"/>
                </a:cubicBezTo>
                <a:cubicBezTo>
                  <a:pt x="653535" y="1199978"/>
                  <a:pt x="557427" y="1456724"/>
                  <a:pt x="461319" y="1713470"/>
                </a:cubicBezTo>
              </a:path>
            </a:pathLst>
          </a:custGeom>
          <a:noFill/>
          <a:ln w="25400">
            <a:solidFill>
              <a:schemeClr val="bg2"/>
            </a:solidFill>
            <a:tailEnd type="triangle" w="lg" len="lg"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F8963D9-3A04-7D89-7B92-8ED84E645620}"/>
              </a:ext>
            </a:extLst>
          </p:cNvPr>
          <p:cNvSpPr/>
          <p:nvPr/>
        </p:nvSpPr>
        <p:spPr>
          <a:xfrm>
            <a:off x="5766486" y="5659395"/>
            <a:ext cx="2677298" cy="750859"/>
          </a:xfrm>
          <a:custGeom>
            <a:avLst/>
            <a:gdLst>
              <a:gd name="connsiteX0" fmla="*/ 0 w 2677298"/>
              <a:gd name="connsiteY0" fmla="*/ 0 h 750859"/>
              <a:gd name="connsiteX1" fmla="*/ 1425146 w 2677298"/>
              <a:gd name="connsiteY1" fmla="*/ 749643 h 750859"/>
              <a:gd name="connsiteX2" fmla="*/ 2677298 w 2677298"/>
              <a:gd name="connsiteY2" fmla="*/ 140043 h 75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7298" h="750859">
                <a:moveTo>
                  <a:pt x="0" y="0"/>
                </a:moveTo>
                <a:cubicBezTo>
                  <a:pt x="489465" y="363151"/>
                  <a:pt x="978930" y="726303"/>
                  <a:pt x="1425146" y="749643"/>
                </a:cubicBezTo>
                <a:cubicBezTo>
                  <a:pt x="1871362" y="772983"/>
                  <a:pt x="2274330" y="456513"/>
                  <a:pt x="2677298" y="140043"/>
                </a:cubicBezTo>
              </a:path>
            </a:pathLst>
          </a:custGeom>
          <a:noFill/>
          <a:ln w="25400">
            <a:solidFill>
              <a:schemeClr val="bg2"/>
            </a:solidFill>
            <a:tailEnd type="triangle" w="lg" len="lg"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C7FFD9-B88E-F030-0359-2899D5F3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9" y="597748"/>
            <a:ext cx="5853111" cy="730172"/>
          </a:xfrm>
        </p:spPr>
        <p:txBody>
          <a:bodyPr/>
          <a:lstStyle/>
          <a:p>
            <a:r>
              <a:rPr lang="en-GB" dirty="0"/>
              <a:t>Parameter scenarios </a:t>
            </a:r>
            <a:r>
              <a:rPr lang="en-GB" dirty="0">
                <a:solidFill>
                  <a:srgbClr val="00B0F0"/>
                </a:solidFill>
              </a:rPr>
              <a:t>RF: upgraded linac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16 new CW-ready cryomodules</a:t>
            </a:r>
          </a:p>
        </p:txBody>
      </p:sp>
    </p:spTree>
    <p:extLst>
      <p:ext uri="{BB962C8B-B14F-4D97-AF65-F5344CB8AC3E}">
        <p14:creationId xmlns:p14="http://schemas.microsoft.com/office/powerpoint/2010/main" val="209815831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740EB3-3658-AA75-1C5E-88BC0A78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CW SRF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3D329-B644-C031-E669-B0DD9813E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77166"/>
            <a:ext cx="5084761" cy="4236273"/>
          </a:xfrm>
        </p:spPr>
        <p:txBody>
          <a:bodyPr/>
          <a:lstStyle/>
          <a:p>
            <a:r>
              <a:rPr lang="en-GB" dirty="0"/>
              <a:t>LCLS-II | LCLS-II-HE | SHINE</a:t>
            </a:r>
          </a:p>
          <a:p>
            <a:pPr lvl="1"/>
            <a:r>
              <a:rPr lang="en-GB" dirty="0"/>
              <a:t>World wide development of </a:t>
            </a:r>
            <a:r>
              <a:rPr lang="en-GB" dirty="0">
                <a:solidFill>
                  <a:schemeClr val="accent2"/>
                </a:solidFill>
              </a:rPr>
              <a:t>high-Q</a:t>
            </a:r>
            <a:r>
              <a:rPr lang="en-GB" baseline="-25000" dirty="0">
                <a:solidFill>
                  <a:schemeClr val="accent2"/>
                </a:solidFill>
              </a:rPr>
              <a:t>0</a:t>
            </a:r>
            <a:r>
              <a:rPr lang="en-GB" dirty="0"/>
              <a:t> SRF for CW operation</a:t>
            </a:r>
          </a:p>
          <a:p>
            <a:r>
              <a:rPr lang="en-GB" dirty="0"/>
              <a:t>For XFEL we want </a:t>
            </a:r>
            <a:r>
              <a:rPr lang="en-GB" dirty="0">
                <a:solidFill>
                  <a:schemeClr val="bg2"/>
                </a:solidFill>
              </a:rPr>
              <a:t>high gradients</a:t>
            </a:r>
            <a:r>
              <a:rPr lang="en-GB" dirty="0"/>
              <a:t> too!</a:t>
            </a:r>
          </a:p>
          <a:p>
            <a:r>
              <a:rPr lang="en-GB" dirty="0"/>
              <a:t>DESY R&amp;D into so-called “Low-T bake” recipe</a:t>
            </a:r>
          </a:p>
          <a:p>
            <a:pPr lvl="1"/>
            <a:r>
              <a:rPr lang="en-GB" dirty="0"/>
              <a:t>e.g. 3 hours @ 300° C</a:t>
            </a:r>
          </a:p>
          <a:p>
            <a:r>
              <a:rPr lang="en-GB" dirty="0"/>
              <a:t>Next step – transfer to </a:t>
            </a:r>
            <a:r>
              <a:rPr lang="en-GB" dirty="0">
                <a:solidFill>
                  <a:schemeClr val="bg2"/>
                </a:solidFill>
              </a:rPr>
              <a:t>nine cell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New cavity procurement 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Specifications being prepared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Tendering expected Q2 of 2025</a:t>
            </a:r>
          </a:p>
          <a:p>
            <a:pPr lvl="2"/>
            <a:r>
              <a:rPr lang="en-GB" dirty="0">
                <a:solidFill>
                  <a:schemeClr val="bg2"/>
                </a:solidFill>
              </a:rPr>
              <a:t>10 cavities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E1A62-506E-723E-7760-27AE416637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DESY – Low-T bake looks promising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5B1ED-00F2-AC36-CF1B-2A83DF1D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1" y="839232"/>
            <a:ext cx="5424597" cy="3701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8FA80F-F598-BEB6-BB42-FC3A380082FF}"/>
              </a:ext>
            </a:extLst>
          </p:cNvPr>
          <p:cNvSpPr txBox="1"/>
          <p:nvPr/>
        </p:nvSpPr>
        <p:spPr>
          <a:xfrm>
            <a:off x="6870700" y="3162300"/>
            <a:ext cx="1212850" cy="304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rgbClr val="FF0000"/>
                </a:solidFill>
              </a:rPr>
              <a:t>XFEL recipe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2213C-A888-CFA1-2CAB-F0DA2C79B543}"/>
              </a:ext>
            </a:extLst>
          </p:cNvPr>
          <p:cNvCxnSpPr>
            <a:cxnSpLocks/>
          </p:cNvCxnSpPr>
          <p:nvPr/>
        </p:nvCxnSpPr>
        <p:spPr>
          <a:xfrm flipV="1">
            <a:off x="7458075" y="2772166"/>
            <a:ext cx="342900" cy="428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6A791-C547-1C7E-12F2-8FA30CBE60BA}"/>
              </a:ext>
            </a:extLst>
          </p:cNvPr>
          <p:cNvCxnSpPr/>
          <p:nvPr/>
        </p:nvCxnSpPr>
        <p:spPr>
          <a:xfrm>
            <a:off x="6718300" y="2146675"/>
            <a:ext cx="314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BC0B74-3679-D625-DC32-F45F281D9C9C}"/>
              </a:ext>
            </a:extLst>
          </p:cNvPr>
          <p:cNvCxnSpPr/>
          <p:nvPr/>
        </p:nvCxnSpPr>
        <p:spPr>
          <a:xfrm flipV="1">
            <a:off x="8548687" y="1066800"/>
            <a:ext cx="0" cy="2895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646143-BC49-ABAE-3386-CC1234AA62A0}"/>
              </a:ext>
            </a:extLst>
          </p:cNvPr>
          <p:cNvSpPr txBox="1"/>
          <p:nvPr/>
        </p:nvSpPr>
        <p:spPr>
          <a:xfrm>
            <a:off x="8353425" y="1946650"/>
            <a:ext cx="390525" cy="3492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2000" dirty="0">
                <a:solidFill>
                  <a:srgbClr val="FF0000"/>
                </a:solidFill>
              </a:rPr>
              <a:t>🎯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84808-1700-291F-1E78-831A455FFA37}"/>
              </a:ext>
            </a:extLst>
          </p:cNvPr>
          <p:cNvSpPr txBox="1"/>
          <p:nvPr/>
        </p:nvSpPr>
        <p:spPr>
          <a:xfrm rot="1083494">
            <a:off x="10746820" y="763382"/>
            <a:ext cx="946150" cy="3492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tx2"/>
                </a:solidFill>
              </a:rPr>
              <a:t>single 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F5B69-D39F-3F58-1C09-1975BE53B823}"/>
              </a:ext>
            </a:extLst>
          </p:cNvPr>
          <p:cNvSpPr txBox="1"/>
          <p:nvPr/>
        </p:nvSpPr>
        <p:spPr>
          <a:xfrm>
            <a:off x="6400800" y="4908550"/>
            <a:ext cx="4489450" cy="11811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GB" sz="1400" dirty="0"/>
              <a:t>In parallel – CM development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GB" sz="1400" dirty="0"/>
              <a:t>Design modifications for CW operation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GB" sz="1400" dirty="0"/>
              <a:t>~120 W / module 2K load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GB" sz="1400" dirty="0"/>
              <a:t>Coupler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BF4385-B9CB-6BC4-AC68-042FEB3BE5F7}"/>
              </a:ext>
            </a:extLst>
          </p:cNvPr>
          <p:cNvSpPr txBox="1"/>
          <p:nvPr/>
        </p:nvSpPr>
        <p:spPr>
          <a:xfrm>
            <a:off x="6400800" y="6018768"/>
            <a:ext cx="4064000" cy="3756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>
                <a:solidFill>
                  <a:schemeClr val="accent2"/>
                </a:solidFill>
              </a:rPr>
              <a:t>➜ Road map for CW-ready prototype cryomodule</a:t>
            </a:r>
          </a:p>
        </p:txBody>
      </p:sp>
    </p:spTree>
    <p:extLst>
      <p:ext uri="{BB962C8B-B14F-4D97-AF65-F5344CB8AC3E}">
        <p14:creationId xmlns:p14="http://schemas.microsoft.com/office/powerpoint/2010/main" val="111814657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Content Placeholder 4"/>
          <p:cNvPicPr/>
          <p:nvPr/>
        </p:nvPicPr>
        <p:blipFill>
          <a:blip r:embed="rId2"/>
          <a:stretch/>
        </p:blipFill>
        <p:spPr>
          <a:xfrm>
            <a:off x="1089000" y="632520"/>
            <a:ext cx="10419840" cy="55926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46B31-A815-2560-098D-A2E80E0CAC90}"/>
              </a:ext>
            </a:extLst>
          </p:cNvPr>
          <p:cNvSpPr txBox="1"/>
          <p:nvPr/>
        </p:nvSpPr>
        <p:spPr>
          <a:xfrm>
            <a:off x="8620125" y="6225120"/>
            <a:ext cx="180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courtesy of Elmar Vogel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4BDE2-9372-FF8D-F7DD-1FE6B569D0D8}"/>
              </a:ext>
            </a:extLst>
          </p:cNvPr>
          <p:cNvSpPr txBox="1"/>
          <p:nvPr/>
        </p:nvSpPr>
        <p:spPr>
          <a:xfrm>
            <a:off x="9809475" y="853020"/>
            <a:ext cx="180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courtesy of Elmar Vogel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Picture 5"/>
          <p:cNvPicPr/>
          <p:nvPr/>
        </p:nvPicPr>
        <p:blipFill>
          <a:blip r:embed="rId2"/>
          <a:srcRect b="8801"/>
          <a:stretch/>
        </p:blipFill>
        <p:spPr>
          <a:xfrm>
            <a:off x="0" y="0"/>
            <a:ext cx="12191760" cy="6254280"/>
          </a:xfrm>
          <a:prstGeom prst="rect">
            <a:avLst/>
          </a:prstGeom>
          <a:ln w="0">
            <a:noFill/>
          </a:ln>
        </p:spPr>
      </p:pic>
      <p:sp>
        <p:nvSpPr>
          <p:cNvPr id="938" name="Oval 6"/>
          <p:cNvSpPr/>
          <p:nvPr/>
        </p:nvSpPr>
        <p:spPr>
          <a:xfrm>
            <a:off x="0" y="4949687"/>
            <a:ext cx="2285640" cy="34787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39" name="Right Arrow 7"/>
          <p:cNvSpPr/>
          <p:nvPr/>
        </p:nvSpPr>
        <p:spPr>
          <a:xfrm>
            <a:off x="5689440" y="6075720"/>
            <a:ext cx="812520" cy="40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40" name="TextBox 8"/>
          <p:cNvSpPr/>
          <p:nvPr/>
        </p:nvSpPr>
        <p:spPr>
          <a:xfrm>
            <a:off x="6548400" y="6099120"/>
            <a:ext cx="327600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800" b="0" strike="noStrike" spc="-1">
                <a:solidFill>
                  <a:schemeClr val="lt2"/>
                </a:solidFill>
                <a:latin typeface="Arial"/>
              </a:rPr>
              <a:t>New Injector Test Stand (Ts4i)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259"/>
          <p:cNvPicPr/>
          <p:nvPr/>
        </p:nvPicPr>
        <p:blipFill>
          <a:blip r:embed="rId3"/>
          <a:stretch/>
        </p:blipFill>
        <p:spPr>
          <a:xfrm>
            <a:off x="196560" y="3568680"/>
            <a:ext cx="1108800" cy="1036800"/>
          </a:xfrm>
          <a:prstGeom prst="rect">
            <a:avLst/>
          </a:prstGeom>
          <a:ln w="0">
            <a:noFill/>
          </a:ln>
        </p:spPr>
      </p:pic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11280" y="71280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Original </a:t>
            </a: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CW upgrade proposal </a:t>
            </a: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(canonical upgrade)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444" name="Straight Connector 5"/>
          <p:cNvCxnSpPr/>
          <p:nvPr/>
        </p:nvCxnSpPr>
        <p:spPr>
          <a:xfrm flipV="1">
            <a:off x="7652880" y="2817360"/>
            <a:ext cx="360" cy="17676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grpSp>
        <p:nvGrpSpPr>
          <p:cNvPr id="445" name="Group 6"/>
          <p:cNvGrpSpPr/>
          <p:nvPr/>
        </p:nvGrpSpPr>
        <p:grpSpPr>
          <a:xfrm>
            <a:off x="1744560" y="3075840"/>
            <a:ext cx="259920" cy="261000"/>
            <a:chOff x="1744560" y="3075840"/>
            <a:chExt cx="259920" cy="261000"/>
          </a:xfrm>
        </p:grpSpPr>
        <p:sp>
          <p:nvSpPr>
            <p:cNvPr id="446" name="Rounded Rectangle 98"/>
            <p:cNvSpPr/>
            <p:nvPr/>
          </p:nvSpPr>
          <p:spPr>
            <a:xfrm rot="2700000">
              <a:off x="1866240" y="3186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447" name="Straight Connector 99"/>
            <p:cNvCxnSpPr>
              <a:endCxn id="446" idx="1"/>
            </p:cNvCxnSpPr>
            <p:nvPr/>
          </p:nvCxnSpPr>
          <p:spPr>
            <a:xfrm>
              <a:off x="1744560" y="307584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448" name="Group 7"/>
          <p:cNvGrpSpPr/>
          <p:nvPr/>
        </p:nvGrpSpPr>
        <p:grpSpPr>
          <a:xfrm>
            <a:off x="1968480" y="2724480"/>
            <a:ext cx="657720" cy="180000"/>
            <a:chOff x="1968480" y="2724480"/>
            <a:chExt cx="657720" cy="180000"/>
          </a:xfrm>
        </p:grpSpPr>
        <p:cxnSp>
          <p:nvCxnSpPr>
            <p:cNvPr id="449" name="Straight Connector 93"/>
            <p:cNvCxnSpPr/>
            <p:nvPr/>
          </p:nvCxnSpPr>
          <p:spPr>
            <a:xfrm>
              <a:off x="1968480" y="290340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0" name="Straight Connector 94"/>
            <p:cNvCxnSpPr/>
            <p:nvPr/>
          </p:nvCxnSpPr>
          <p:spPr>
            <a:xfrm>
              <a:off x="2363400" y="2724480"/>
              <a:ext cx="197640" cy="17928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1" name="Straight Connector 95"/>
            <p:cNvCxnSpPr/>
            <p:nvPr/>
          </p:nvCxnSpPr>
          <p:spPr>
            <a:xfrm>
              <a:off x="2560680" y="2903400"/>
              <a:ext cx="65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2" name="Straight Connector 96"/>
            <p:cNvCxnSpPr/>
            <p:nvPr/>
          </p:nvCxnSpPr>
          <p:spPr>
            <a:xfrm flipV="1">
              <a:off x="2034720" y="2724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3" name="Straight Connector 33"/>
            <p:cNvCxnSpPr/>
            <p:nvPr/>
          </p:nvCxnSpPr>
          <p:spPr>
            <a:xfrm>
              <a:off x="2232000" y="2724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454" name="Group 9"/>
          <p:cNvGrpSpPr/>
          <p:nvPr/>
        </p:nvGrpSpPr>
        <p:grpSpPr>
          <a:xfrm>
            <a:off x="3240360" y="2724480"/>
            <a:ext cx="657720" cy="180000"/>
            <a:chOff x="3240360" y="2724480"/>
            <a:chExt cx="657720" cy="180000"/>
          </a:xfrm>
        </p:grpSpPr>
        <p:cxnSp>
          <p:nvCxnSpPr>
            <p:cNvPr id="455" name="Straight Connector 84"/>
            <p:cNvCxnSpPr/>
            <p:nvPr/>
          </p:nvCxnSpPr>
          <p:spPr>
            <a:xfrm>
              <a:off x="3240360" y="290340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6" name="Straight Connector 85"/>
            <p:cNvCxnSpPr/>
            <p:nvPr/>
          </p:nvCxnSpPr>
          <p:spPr>
            <a:xfrm>
              <a:off x="3635280" y="2724480"/>
              <a:ext cx="197280" cy="17928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7" name="Straight Connector 86"/>
            <p:cNvCxnSpPr/>
            <p:nvPr/>
          </p:nvCxnSpPr>
          <p:spPr>
            <a:xfrm>
              <a:off x="3832200" y="290340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8" name="Straight Connector 87"/>
            <p:cNvCxnSpPr/>
            <p:nvPr/>
          </p:nvCxnSpPr>
          <p:spPr>
            <a:xfrm flipV="1">
              <a:off x="3306600" y="2724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59" name="Straight Connector 33"/>
            <p:cNvCxnSpPr/>
            <p:nvPr/>
          </p:nvCxnSpPr>
          <p:spPr>
            <a:xfrm>
              <a:off x="3503880" y="2724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460" name="Group 13"/>
          <p:cNvGrpSpPr/>
          <p:nvPr/>
        </p:nvGrpSpPr>
        <p:grpSpPr>
          <a:xfrm>
            <a:off x="5780160" y="2724480"/>
            <a:ext cx="657720" cy="180000"/>
            <a:chOff x="5780160" y="2724480"/>
            <a:chExt cx="657720" cy="180000"/>
          </a:xfrm>
        </p:grpSpPr>
        <p:cxnSp>
          <p:nvCxnSpPr>
            <p:cNvPr id="461" name="Straight Connector 67"/>
            <p:cNvCxnSpPr/>
            <p:nvPr/>
          </p:nvCxnSpPr>
          <p:spPr>
            <a:xfrm>
              <a:off x="5780160" y="290340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62" name="Straight Connector 68"/>
            <p:cNvCxnSpPr/>
            <p:nvPr/>
          </p:nvCxnSpPr>
          <p:spPr>
            <a:xfrm>
              <a:off x="6175080" y="2724480"/>
              <a:ext cx="197280" cy="17928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63" name="Straight Connector 69"/>
            <p:cNvCxnSpPr/>
            <p:nvPr/>
          </p:nvCxnSpPr>
          <p:spPr>
            <a:xfrm>
              <a:off x="6372000" y="290340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64" name="Straight Connector 70"/>
            <p:cNvCxnSpPr/>
            <p:nvPr/>
          </p:nvCxnSpPr>
          <p:spPr>
            <a:xfrm flipV="1">
              <a:off x="5846400" y="2724480"/>
              <a:ext cx="19728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65" name="Straight Connector 33"/>
            <p:cNvCxnSpPr/>
            <p:nvPr/>
          </p:nvCxnSpPr>
          <p:spPr>
            <a:xfrm>
              <a:off x="6043320" y="2724480"/>
              <a:ext cx="13212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466" name="Group 14"/>
          <p:cNvGrpSpPr/>
          <p:nvPr/>
        </p:nvGrpSpPr>
        <p:grpSpPr>
          <a:xfrm>
            <a:off x="6437880" y="2817000"/>
            <a:ext cx="613440" cy="179640"/>
            <a:chOff x="6437880" y="2817000"/>
            <a:chExt cx="613440" cy="179640"/>
          </a:xfrm>
        </p:grpSpPr>
        <p:sp>
          <p:nvSpPr>
            <p:cNvPr id="467" name="Rounded Rectangle 63"/>
            <p:cNvSpPr/>
            <p:nvPr/>
          </p:nvSpPr>
          <p:spPr>
            <a:xfrm>
              <a:off x="6437880" y="2820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A6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468" name="Straight Connector 64"/>
            <p:cNvCxnSpPr/>
            <p:nvPr/>
          </p:nvCxnSpPr>
          <p:spPr>
            <a:xfrm flipV="1">
              <a:off x="6591240" y="2818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469" name="Straight Connector 65"/>
            <p:cNvCxnSpPr/>
            <p:nvPr/>
          </p:nvCxnSpPr>
          <p:spPr>
            <a:xfrm flipV="1">
              <a:off x="6744960" y="2818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470" name="Straight Connector 66"/>
            <p:cNvCxnSpPr/>
            <p:nvPr/>
          </p:nvCxnSpPr>
          <p:spPr>
            <a:xfrm flipV="1">
              <a:off x="6898320" y="2817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471" name="Straight Connector 33"/>
          <p:cNvCxnSpPr>
            <a:endCxn id="472" idx="1"/>
          </p:cNvCxnSpPr>
          <p:nvPr/>
        </p:nvCxnSpPr>
        <p:spPr>
          <a:xfrm flipV="1">
            <a:off x="7073640" y="2908800"/>
            <a:ext cx="147600" cy="720"/>
          </a:xfrm>
          <a:prstGeom prst="straightConnector1">
            <a:avLst/>
          </a:prstGeom>
          <a:ln w="19050">
            <a:solidFill>
              <a:srgbClr val="000000"/>
            </a:solidFill>
            <a:prstDash val="sysDot"/>
            <a:round/>
          </a:ln>
        </p:spPr>
      </p:cxnSp>
      <p:grpSp>
        <p:nvGrpSpPr>
          <p:cNvPr id="473" name="Group 16"/>
          <p:cNvGrpSpPr/>
          <p:nvPr/>
        </p:nvGrpSpPr>
        <p:grpSpPr>
          <a:xfrm>
            <a:off x="1631520" y="2900520"/>
            <a:ext cx="371880" cy="180000"/>
            <a:chOff x="1631520" y="2900520"/>
            <a:chExt cx="371880" cy="180000"/>
          </a:xfrm>
        </p:grpSpPr>
        <p:cxnSp>
          <p:nvCxnSpPr>
            <p:cNvPr id="474" name="Straight Connector 60"/>
            <p:cNvCxnSpPr/>
            <p:nvPr/>
          </p:nvCxnSpPr>
          <p:spPr>
            <a:xfrm flipH="1">
              <a:off x="1941120" y="2901960"/>
              <a:ext cx="626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75" name="Straight Connector 61"/>
            <p:cNvCxnSpPr/>
            <p:nvPr/>
          </p:nvCxnSpPr>
          <p:spPr>
            <a:xfrm flipH="1">
              <a:off x="1755360" y="2900520"/>
              <a:ext cx="18612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476" name="Straight Connector 33"/>
            <p:cNvCxnSpPr/>
            <p:nvPr/>
          </p:nvCxnSpPr>
          <p:spPr>
            <a:xfrm flipH="1">
              <a:off x="1631520" y="3080520"/>
              <a:ext cx="1242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477" name="Group 163"/>
          <p:cNvGrpSpPr/>
          <p:nvPr/>
        </p:nvGrpSpPr>
        <p:grpSpPr>
          <a:xfrm>
            <a:off x="407880" y="2817000"/>
            <a:ext cx="5358600" cy="353160"/>
            <a:chOff x="407880" y="2817000"/>
            <a:chExt cx="5358600" cy="353160"/>
          </a:xfrm>
        </p:grpSpPr>
        <p:grpSp>
          <p:nvGrpSpPr>
            <p:cNvPr id="478" name="Group 8"/>
            <p:cNvGrpSpPr/>
            <p:nvPr/>
          </p:nvGrpSpPr>
          <p:grpSpPr>
            <a:xfrm>
              <a:off x="2626560" y="2817000"/>
              <a:ext cx="613440" cy="179640"/>
              <a:chOff x="2626560" y="2817000"/>
              <a:chExt cx="613440" cy="179640"/>
            </a:xfrm>
          </p:grpSpPr>
          <p:sp>
            <p:nvSpPr>
              <p:cNvPr id="479" name="Rounded Rectangle 89"/>
              <p:cNvSpPr/>
              <p:nvPr/>
            </p:nvSpPr>
            <p:spPr>
              <a:xfrm>
                <a:off x="2626560" y="282096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A2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480" name="Straight Connector 90"/>
              <p:cNvCxnSpPr/>
              <p:nvPr/>
            </p:nvCxnSpPr>
            <p:spPr>
              <a:xfrm flipV="1">
                <a:off x="277992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81" name="Straight Connector 91"/>
              <p:cNvCxnSpPr/>
              <p:nvPr/>
            </p:nvCxnSpPr>
            <p:spPr>
              <a:xfrm flipV="1">
                <a:off x="293328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82" name="Straight Connector 92"/>
              <p:cNvCxnSpPr/>
              <p:nvPr/>
            </p:nvCxnSpPr>
            <p:spPr>
              <a:xfrm flipV="1">
                <a:off x="3086640" y="281700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483" name="Group 10"/>
            <p:cNvGrpSpPr/>
            <p:nvPr/>
          </p:nvGrpSpPr>
          <p:grpSpPr>
            <a:xfrm>
              <a:off x="3898080" y="2817000"/>
              <a:ext cx="613440" cy="179640"/>
              <a:chOff x="3898080" y="2817000"/>
              <a:chExt cx="613440" cy="179640"/>
            </a:xfrm>
          </p:grpSpPr>
          <p:sp>
            <p:nvSpPr>
              <p:cNvPr id="484" name="Rounded Rectangle 80"/>
              <p:cNvSpPr/>
              <p:nvPr/>
            </p:nvSpPr>
            <p:spPr>
              <a:xfrm>
                <a:off x="3898080" y="282096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A3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485" name="Straight Connector 81"/>
              <p:cNvCxnSpPr/>
              <p:nvPr/>
            </p:nvCxnSpPr>
            <p:spPr>
              <a:xfrm flipV="1">
                <a:off x="405144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86" name="Straight Connector 82"/>
              <p:cNvCxnSpPr/>
              <p:nvPr/>
            </p:nvCxnSpPr>
            <p:spPr>
              <a:xfrm flipV="1">
                <a:off x="420516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87" name="Straight Connector 83"/>
              <p:cNvCxnSpPr/>
              <p:nvPr/>
            </p:nvCxnSpPr>
            <p:spPr>
              <a:xfrm flipV="1">
                <a:off x="4358520" y="281700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488" name="Group 11"/>
            <p:cNvGrpSpPr/>
            <p:nvPr/>
          </p:nvGrpSpPr>
          <p:grpSpPr>
            <a:xfrm>
              <a:off x="4529160" y="2817000"/>
              <a:ext cx="613440" cy="179640"/>
              <a:chOff x="4529160" y="2817000"/>
              <a:chExt cx="613440" cy="179640"/>
            </a:xfrm>
          </p:grpSpPr>
          <p:sp>
            <p:nvSpPr>
              <p:cNvPr id="489" name="Rounded Rectangle 76"/>
              <p:cNvSpPr/>
              <p:nvPr/>
            </p:nvSpPr>
            <p:spPr>
              <a:xfrm>
                <a:off x="4529160" y="282096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A4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490" name="Straight Connector 77"/>
              <p:cNvCxnSpPr/>
              <p:nvPr/>
            </p:nvCxnSpPr>
            <p:spPr>
              <a:xfrm flipV="1">
                <a:off x="468252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91" name="Straight Connector 78"/>
              <p:cNvCxnSpPr/>
              <p:nvPr/>
            </p:nvCxnSpPr>
            <p:spPr>
              <a:xfrm flipV="1">
                <a:off x="483588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92" name="Straight Connector 79"/>
              <p:cNvCxnSpPr/>
              <p:nvPr/>
            </p:nvCxnSpPr>
            <p:spPr>
              <a:xfrm flipV="1">
                <a:off x="4989600" y="281700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493" name="Group 12"/>
            <p:cNvGrpSpPr/>
            <p:nvPr/>
          </p:nvGrpSpPr>
          <p:grpSpPr>
            <a:xfrm>
              <a:off x="5153040" y="2817000"/>
              <a:ext cx="613440" cy="179640"/>
              <a:chOff x="5153040" y="2817000"/>
              <a:chExt cx="613440" cy="179640"/>
            </a:xfrm>
          </p:grpSpPr>
          <p:sp>
            <p:nvSpPr>
              <p:cNvPr id="494" name="Rounded Rectangle 72"/>
              <p:cNvSpPr/>
              <p:nvPr/>
            </p:nvSpPr>
            <p:spPr>
              <a:xfrm>
                <a:off x="5153040" y="282096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A5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495" name="Straight Connector 73"/>
              <p:cNvCxnSpPr/>
              <p:nvPr/>
            </p:nvCxnSpPr>
            <p:spPr>
              <a:xfrm flipV="1">
                <a:off x="530640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96" name="Straight Connector 74"/>
              <p:cNvCxnSpPr/>
              <p:nvPr/>
            </p:nvCxnSpPr>
            <p:spPr>
              <a:xfrm flipV="1">
                <a:off x="5459760" y="281808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497" name="Straight Connector 75"/>
              <p:cNvCxnSpPr/>
              <p:nvPr/>
            </p:nvCxnSpPr>
            <p:spPr>
              <a:xfrm flipV="1">
                <a:off x="5613120" y="281700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sp>
          <p:nvSpPr>
            <p:cNvPr id="498" name="Rounded Rectangle 17"/>
            <p:cNvSpPr/>
            <p:nvPr/>
          </p:nvSpPr>
          <p:spPr>
            <a:xfrm>
              <a:off x="407880" y="299448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A1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99" name="Rounded Rectangle 18"/>
          <p:cNvSpPr/>
          <p:nvPr/>
        </p:nvSpPr>
        <p:spPr>
          <a:xfrm>
            <a:off x="1051920" y="2992680"/>
            <a:ext cx="306720" cy="179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FF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AH1</a:t>
            </a:r>
            <a:endParaRPr lang="en-GB" sz="12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0" name="Rounded Rectangle 19"/>
          <p:cNvSpPr/>
          <p:nvPr/>
        </p:nvSpPr>
        <p:spPr>
          <a:xfrm>
            <a:off x="208080" y="2965320"/>
            <a:ext cx="174960" cy="251640"/>
          </a:xfrm>
          <a:prstGeom prst="roundRect">
            <a:avLst>
              <a:gd name="adj" fmla="val 16667"/>
            </a:avLst>
          </a:prstGeom>
          <a:solidFill>
            <a:srgbClr val="CC66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CC66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200" b="1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01" name="Straight Connector 20"/>
          <p:cNvCxnSpPr/>
          <p:nvPr/>
        </p:nvCxnSpPr>
        <p:spPr>
          <a:xfrm flipH="1" flipV="1">
            <a:off x="8399160" y="2918520"/>
            <a:ext cx="262080" cy="1609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502" name="Group 21"/>
          <p:cNvGrpSpPr/>
          <p:nvPr/>
        </p:nvGrpSpPr>
        <p:grpSpPr>
          <a:xfrm>
            <a:off x="6380640" y="2907000"/>
            <a:ext cx="259920" cy="261000"/>
            <a:chOff x="6380640" y="2907000"/>
            <a:chExt cx="259920" cy="261000"/>
          </a:xfrm>
        </p:grpSpPr>
        <p:sp>
          <p:nvSpPr>
            <p:cNvPr id="503" name="Rounded Rectangle 58"/>
            <p:cNvSpPr/>
            <p:nvPr/>
          </p:nvSpPr>
          <p:spPr>
            <a:xfrm rot="2700000">
              <a:off x="6502320" y="301788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04" name="Straight Connector 59"/>
            <p:cNvCxnSpPr>
              <a:endCxn id="503" idx="1"/>
            </p:cNvCxnSpPr>
            <p:nvPr/>
          </p:nvCxnSpPr>
          <p:spPr>
            <a:xfrm>
              <a:off x="6380640" y="290700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05" name="Group 22"/>
          <p:cNvGrpSpPr/>
          <p:nvPr/>
        </p:nvGrpSpPr>
        <p:grpSpPr>
          <a:xfrm>
            <a:off x="3841560" y="2904840"/>
            <a:ext cx="259560" cy="261000"/>
            <a:chOff x="3841560" y="2904840"/>
            <a:chExt cx="259560" cy="261000"/>
          </a:xfrm>
        </p:grpSpPr>
        <p:cxnSp>
          <p:nvCxnSpPr>
            <p:cNvPr id="506" name="Straight Connector 56"/>
            <p:cNvCxnSpPr>
              <a:endCxn id="507" idx="1"/>
            </p:cNvCxnSpPr>
            <p:nvPr/>
          </p:nvCxnSpPr>
          <p:spPr>
            <a:xfrm>
              <a:off x="3841560" y="2904840"/>
              <a:ext cx="12852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sp>
          <p:nvSpPr>
            <p:cNvPr id="507" name="Rounded Rectangle 57"/>
            <p:cNvSpPr/>
            <p:nvPr/>
          </p:nvSpPr>
          <p:spPr>
            <a:xfrm rot="2700000">
              <a:off x="3962880" y="3015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08" name="Group 23"/>
          <p:cNvGrpSpPr/>
          <p:nvPr/>
        </p:nvGrpSpPr>
        <p:grpSpPr>
          <a:xfrm>
            <a:off x="8826840" y="3079080"/>
            <a:ext cx="259560" cy="261000"/>
            <a:chOff x="8826840" y="3079080"/>
            <a:chExt cx="259560" cy="261000"/>
          </a:xfrm>
        </p:grpSpPr>
        <p:sp>
          <p:nvSpPr>
            <p:cNvPr id="509" name="Rounded Rectangle 54"/>
            <p:cNvSpPr/>
            <p:nvPr/>
          </p:nvSpPr>
          <p:spPr>
            <a:xfrm rot="2700000">
              <a:off x="8948160" y="318996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10" name="Straight Connector 55"/>
            <p:cNvCxnSpPr>
              <a:endCxn id="509" idx="1"/>
            </p:cNvCxnSpPr>
            <p:nvPr/>
          </p:nvCxnSpPr>
          <p:spPr>
            <a:xfrm>
              <a:off x="8826840" y="3079080"/>
              <a:ext cx="12852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11" name="Group 24"/>
          <p:cNvGrpSpPr/>
          <p:nvPr/>
        </p:nvGrpSpPr>
        <p:grpSpPr>
          <a:xfrm>
            <a:off x="1350360" y="3083760"/>
            <a:ext cx="296280" cy="76680"/>
            <a:chOff x="1350360" y="3083760"/>
            <a:chExt cx="296280" cy="76680"/>
          </a:xfrm>
        </p:grpSpPr>
        <p:cxnSp>
          <p:nvCxnSpPr>
            <p:cNvPr id="512" name="Straight Connector 49"/>
            <p:cNvCxnSpPr/>
            <p:nvPr/>
          </p:nvCxnSpPr>
          <p:spPr>
            <a:xfrm flipH="1">
              <a:off x="1616760" y="3084480"/>
              <a:ext cx="30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13" name="Straight Connector 50"/>
            <p:cNvCxnSpPr/>
            <p:nvPr/>
          </p:nvCxnSpPr>
          <p:spPr>
            <a:xfrm flipH="1" flipV="1">
              <a:off x="1379880" y="3084480"/>
              <a:ext cx="89280" cy="763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14" name="Straight Connector 51"/>
            <p:cNvCxnSpPr/>
            <p:nvPr/>
          </p:nvCxnSpPr>
          <p:spPr>
            <a:xfrm flipH="1">
              <a:off x="1350360" y="3084480"/>
              <a:ext cx="29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15" name="Straight Connector 52"/>
            <p:cNvCxnSpPr/>
            <p:nvPr/>
          </p:nvCxnSpPr>
          <p:spPr>
            <a:xfrm flipH="1">
              <a:off x="1527840" y="3083760"/>
              <a:ext cx="89280" cy="7704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16" name="Straight Connector 33"/>
            <p:cNvCxnSpPr/>
            <p:nvPr/>
          </p:nvCxnSpPr>
          <p:spPr>
            <a:xfrm flipH="1">
              <a:off x="1468800" y="3160440"/>
              <a:ext cx="594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517" name="Rounded Rectangle 25"/>
          <p:cNvSpPr/>
          <p:nvPr/>
        </p:nvSpPr>
        <p:spPr>
          <a:xfrm>
            <a:off x="9223920" y="30031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SASE1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18" name="Straight Connector 26"/>
          <p:cNvCxnSpPr/>
          <p:nvPr/>
        </p:nvCxnSpPr>
        <p:spPr>
          <a:xfrm flipH="1">
            <a:off x="8660880" y="3077280"/>
            <a:ext cx="562680" cy="21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519" name="Straight Connector 33"/>
          <p:cNvCxnSpPr/>
          <p:nvPr/>
        </p:nvCxnSpPr>
        <p:spPr>
          <a:xfrm flipH="1">
            <a:off x="8912160" y="2914560"/>
            <a:ext cx="315360" cy="16920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sp>
        <p:nvSpPr>
          <p:cNvPr id="520" name="Rounded Rectangle 28"/>
          <p:cNvSpPr/>
          <p:nvPr/>
        </p:nvSpPr>
        <p:spPr>
          <a:xfrm rot="19623000">
            <a:off x="9151200" y="26773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9620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SASE2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Rounded Rectangle 29"/>
          <p:cNvSpPr/>
          <p:nvPr/>
        </p:nvSpPr>
        <p:spPr>
          <a:xfrm rot="1318200">
            <a:off x="10293840" y="319536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314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SASE3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22" name="Straight Connector 30"/>
          <p:cNvCxnSpPr>
            <a:stCxn id="521" idx="1"/>
            <a:endCxn id="517" idx="3"/>
          </p:cNvCxnSpPr>
          <p:nvPr/>
        </p:nvCxnSpPr>
        <p:spPr>
          <a:xfrm flipH="1" flipV="1">
            <a:off x="10077480" y="3074760"/>
            <a:ext cx="248040" cy="331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523" name="Straight Connector 31"/>
          <p:cNvCxnSpPr/>
          <p:nvPr/>
        </p:nvCxnSpPr>
        <p:spPr>
          <a:xfrm flipH="1" flipV="1">
            <a:off x="9927360" y="2577600"/>
            <a:ext cx="793800" cy="69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524" name="Group 32"/>
          <p:cNvGrpSpPr/>
          <p:nvPr/>
        </p:nvGrpSpPr>
        <p:grpSpPr>
          <a:xfrm>
            <a:off x="11106720" y="3382920"/>
            <a:ext cx="259920" cy="261000"/>
            <a:chOff x="11106720" y="3382920"/>
            <a:chExt cx="259920" cy="261000"/>
          </a:xfrm>
        </p:grpSpPr>
        <p:sp>
          <p:nvSpPr>
            <p:cNvPr id="525" name="Rounded Rectangle 47"/>
            <p:cNvSpPr/>
            <p:nvPr/>
          </p:nvSpPr>
          <p:spPr>
            <a:xfrm rot="2700000">
              <a:off x="11228400" y="349380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26" name="Straight Connector 48"/>
            <p:cNvCxnSpPr>
              <a:endCxn id="525" idx="1"/>
            </p:cNvCxnSpPr>
            <p:nvPr/>
          </p:nvCxnSpPr>
          <p:spPr>
            <a:xfrm>
              <a:off x="11106720" y="338292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cxnSp>
        <p:nvCxnSpPr>
          <p:cNvPr id="527" name="Straight Connector 33"/>
          <p:cNvCxnSpPr/>
          <p:nvPr/>
        </p:nvCxnSpPr>
        <p:spPr>
          <a:xfrm flipH="1">
            <a:off x="10714680" y="2433600"/>
            <a:ext cx="606240" cy="213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528" name="Group 34"/>
          <p:cNvGrpSpPr/>
          <p:nvPr/>
        </p:nvGrpSpPr>
        <p:grpSpPr>
          <a:xfrm>
            <a:off x="11326320" y="2424960"/>
            <a:ext cx="259920" cy="261000"/>
            <a:chOff x="11326320" y="2424960"/>
            <a:chExt cx="259920" cy="261000"/>
          </a:xfrm>
        </p:grpSpPr>
        <p:sp>
          <p:nvSpPr>
            <p:cNvPr id="529" name="Rounded Rectangle 45"/>
            <p:cNvSpPr/>
            <p:nvPr/>
          </p:nvSpPr>
          <p:spPr>
            <a:xfrm rot="2700000">
              <a:off x="11448000" y="253584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30" name="Straight Connector 46"/>
            <p:cNvCxnSpPr>
              <a:endCxn id="529" idx="1"/>
            </p:cNvCxnSpPr>
            <p:nvPr/>
          </p:nvCxnSpPr>
          <p:spPr>
            <a:xfrm>
              <a:off x="11326320" y="242496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531" name="Isosceles Triangle 35"/>
          <p:cNvSpPr/>
          <p:nvPr/>
        </p:nvSpPr>
        <p:spPr>
          <a:xfrm rot="14220000" flipH="1">
            <a:off x="10779480" y="1008720"/>
            <a:ext cx="143640" cy="224136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2" name="Isosceles Triangle 36"/>
          <p:cNvSpPr/>
          <p:nvPr/>
        </p:nvSpPr>
        <p:spPr>
          <a:xfrm rot="16200000" flipH="1">
            <a:off x="10908720" y="2175480"/>
            <a:ext cx="143640" cy="177552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3" name="Isosceles Triangle 37"/>
          <p:cNvSpPr/>
          <p:nvPr/>
        </p:nvSpPr>
        <p:spPr>
          <a:xfrm rot="17520000" flipH="1">
            <a:off x="11401200" y="3067560"/>
            <a:ext cx="143640" cy="8352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534" name="Group 39"/>
          <p:cNvGrpSpPr/>
          <p:nvPr/>
        </p:nvGrpSpPr>
        <p:grpSpPr>
          <a:xfrm>
            <a:off x="7220880" y="2817000"/>
            <a:ext cx="613440" cy="179640"/>
            <a:chOff x="7220880" y="2817000"/>
            <a:chExt cx="613440" cy="179640"/>
          </a:xfrm>
        </p:grpSpPr>
        <p:sp>
          <p:nvSpPr>
            <p:cNvPr id="472" name="Rounded Rectangle 42"/>
            <p:cNvSpPr/>
            <p:nvPr/>
          </p:nvSpPr>
          <p:spPr>
            <a:xfrm>
              <a:off x="7220880" y="2820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45000" rIns="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A25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35" name="Straight Connector 43"/>
            <p:cNvCxnSpPr/>
            <p:nvPr/>
          </p:nvCxnSpPr>
          <p:spPr>
            <a:xfrm flipV="1">
              <a:off x="7681320" y="2817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536" name="Straight Connector 44"/>
            <p:cNvCxnSpPr/>
            <p:nvPr/>
          </p:nvCxnSpPr>
          <p:spPr>
            <a:xfrm flipV="1">
              <a:off x="7374240" y="2818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537" name="Straight Connector 40"/>
          <p:cNvCxnSpPr>
            <a:endCxn id="472" idx="3"/>
          </p:cNvCxnSpPr>
          <p:nvPr/>
        </p:nvCxnSpPr>
        <p:spPr>
          <a:xfrm flipH="1" flipV="1">
            <a:off x="7834320" y="2908800"/>
            <a:ext cx="565200" cy="7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538" name="Straight Connector 41"/>
          <p:cNvCxnSpPr/>
          <p:nvPr/>
        </p:nvCxnSpPr>
        <p:spPr>
          <a:xfrm flipV="1">
            <a:off x="7547400" y="2816640"/>
            <a:ext cx="360" cy="17640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sp>
        <p:nvSpPr>
          <p:cNvPr id="539" name="TextBox 197"/>
          <p:cNvSpPr/>
          <p:nvPr/>
        </p:nvSpPr>
        <p:spPr>
          <a:xfrm>
            <a:off x="2401200" y="1497960"/>
            <a:ext cx="11336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L1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4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(1 RF station)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TextBox 198"/>
          <p:cNvSpPr/>
          <p:nvPr/>
        </p:nvSpPr>
        <p:spPr>
          <a:xfrm>
            <a:off x="4156920" y="1497960"/>
            <a:ext cx="12038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L2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12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(3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TextBox 199"/>
          <p:cNvSpPr/>
          <p:nvPr/>
        </p:nvSpPr>
        <p:spPr>
          <a:xfrm>
            <a:off x="6440760" y="1497960"/>
            <a:ext cx="129528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L3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80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(20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" name="TextBox 200"/>
          <p:cNvSpPr/>
          <p:nvPr/>
        </p:nvSpPr>
        <p:spPr>
          <a:xfrm>
            <a:off x="223920" y="1506600"/>
            <a:ext cx="142812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Injector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1.3 GHz module</a:t>
            </a:r>
            <a:br>
              <a:rPr sz="1400"/>
            </a:b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3.9 GHz 3</a:t>
            </a:r>
            <a:r>
              <a:rPr lang="en-US" sz="1400" b="0" strike="noStrike" spc="-1" baseline="30000">
                <a:solidFill>
                  <a:srgbClr val="000000"/>
                </a:solidFill>
                <a:latin typeface="Calibri"/>
              </a:rPr>
              <a:t>rd</a:t>
            </a: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 harm.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71B2D-F074-04EF-A09F-95767D01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Feasibility and Options </a:t>
            </a:r>
            <a:r>
              <a:rPr lang="en-GB" dirty="0">
                <a:solidFill>
                  <a:schemeClr val="bg2"/>
                </a:solidFill>
              </a:rPr>
              <a:t>(FOS) </a:t>
            </a:r>
            <a:r>
              <a:rPr lang="en-GB" dirty="0"/>
              <a:t>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CF157-2676-C624-3FE8-4819998B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77166"/>
            <a:ext cx="6704011" cy="4236273"/>
          </a:xfrm>
        </p:spPr>
        <p:txBody>
          <a:bodyPr/>
          <a:lstStyle/>
          <a:p>
            <a:r>
              <a:rPr lang="en-GB" dirty="0"/>
              <a:t>Detailed technical ‘snapshot’ of proposed XFEL accelerator upgrade</a:t>
            </a:r>
          </a:p>
          <a:p>
            <a:r>
              <a:rPr lang="en-GB" dirty="0"/>
              <a:t>Scope</a:t>
            </a:r>
          </a:p>
          <a:p>
            <a:pPr lvl="1"/>
            <a:r>
              <a:rPr lang="en-GB" dirty="0"/>
              <a:t>Baseline upgrade and (user) parameter space</a:t>
            </a:r>
          </a:p>
          <a:p>
            <a:pPr lvl="1"/>
            <a:r>
              <a:rPr lang="en-GB" dirty="0"/>
              <a:t>Technical options (variants)</a:t>
            </a:r>
          </a:p>
          <a:p>
            <a:pPr lvl="2"/>
            <a:r>
              <a:rPr lang="en-GB" dirty="0"/>
              <a:t>Comparisons (pros and cons)</a:t>
            </a:r>
          </a:p>
          <a:p>
            <a:r>
              <a:rPr lang="en-GB" dirty="0"/>
              <a:t>R&amp;D status</a:t>
            </a:r>
          </a:p>
          <a:p>
            <a:pPr lvl="1"/>
            <a:r>
              <a:rPr lang="en-GB" dirty="0"/>
              <a:t>‘State of play’ results in support of options</a:t>
            </a:r>
          </a:p>
          <a:p>
            <a:pPr lvl="1"/>
            <a:r>
              <a:rPr lang="en-GB" dirty="0"/>
              <a:t>Roadmap / scope of remaining ‘risk mitigating’ R&amp;D</a:t>
            </a:r>
          </a:p>
          <a:p>
            <a:r>
              <a:rPr lang="en-GB" dirty="0"/>
              <a:t>Cost estimate(s) (separate document)</a:t>
            </a:r>
          </a:p>
          <a:p>
            <a:r>
              <a:rPr lang="en-GB" dirty="0"/>
              <a:t>(some sort of) Risk Register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7160B-E957-09C1-584F-0C4580833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Milestone report on the way to a complete proposal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C0C7E-B5EF-1877-5E98-F62B2E70184A}"/>
              </a:ext>
            </a:extLst>
          </p:cNvPr>
          <p:cNvSpPr txBox="1"/>
          <p:nvPr/>
        </p:nvSpPr>
        <p:spPr>
          <a:xfrm>
            <a:off x="8081959" y="2331626"/>
            <a:ext cx="3683002" cy="2634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dirty="0">
                <a:solidFill>
                  <a:schemeClr val="accent2"/>
                </a:solidFill>
              </a:rPr>
              <a:t>Should form the </a:t>
            </a:r>
            <a:r>
              <a:rPr lang="en-GB" b="1" dirty="0">
                <a:solidFill>
                  <a:schemeClr val="accent2"/>
                </a:solidFill>
              </a:rPr>
              <a:t>basis</a:t>
            </a:r>
            <a:r>
              <a:rPr lang="en-GB" dirty="0">
                <a:solidFill>
                  <a:schemeClr val="accent2"/>
                </a:solidFill>
              </a:rPr>
              <a:t> for a </a:t>
            </a:r>
            <a:r>
              <a:rPr lang="en-GB" b="1" dirty="0">
                <a:solidFill>
                  <a:schemeClr val="accent2"/>
                </a:solidFill>
              </a:rPr>
              <a:t>future upgrade proposal</a:t>
            </a:r>
          </a:p>
          <a:p>
            <a:pPr>
              <a:lnSpc>
                <a:spcPct val="112000"/>
              </a:lnSpc>
            </a:pPr>
            <a:endParaRPr lang="en-GB" dirty="0">
              <a:solidFill>
                <a:schemeClr val="accent2"/>
              </a:solidFill>
            </a:endParaRPr>
          </a:p>
          <a:p>
            <a:pPr>
              <a:lnSpc>
                <a:spcPct val="112000"/>
              </a:lnSpc>
            </a:pPr>
            <a:r>
              <a:rPr lang="en-GB" b="1" dirty="0">
                <a:solidFill>
                  <a:schemeClr val="accent2"/>
                </a:solidFill>
              </a:rPr>
              <a:t>Emphasis</a:t>
            </a:r>
            <a:r>
              <a:rPr lang="en-GB" dirty="0">
                <a:solidFill>
                  <a:schemeClr val="accent2"/>
                </a:solidFill>
              </a:rPr>
              <a:t> on ‘</a:t>
            </a:r>
            <a:r>
              <a:rPr lang="en-GB" b="1" dirty="0">
                <a:solidFill>
                  <a:schemeClr val="accent2"/>
                </a:solidFill>
              </a:rPr>
              <a:t>options</a:t>
            </a:r>
            <a:r>
              <a:rPr lang="en-GB" dirty="0">
                <a:solidFill>
                  <a:schemeClr val="accent2"/>
                </a:solidFill>
              </a:rPr>
              <a:t>’ important</a:t>
            </a:r>
          </a:p>
          <a:p>
            <a:pPr>
              <a:lnSpc>
                <a:spcPct val="112000"/>
              </a:lnSpc>
            </a:pPr>
            <a:r>
              <a:rPr lang="en-GB" dirty="0">
                <a:solidFill>
                  <a:schemeClr val="accent2"/>
                </a:solidFill>
              </a:rPr>
              <a:t>(understanding the trade-offs)</a:t>
            </a:r>
          </a:p>
          <a:p>
            <a:pPr>
              <a:lnSpc>
                <a:spcPct val="112000"/>
              </a:lnSpc>
            </a:pPr>
            <a:endParaRPr lang="en-GB" dirty="0">
              <a:solidFill>
                <a:schemeClr val="accent2"/>
              </a:solidFill>
            </a:endParaRPr>
          </a:p>
          <a:p>
            <a:pPr>
              <a:lnSpc>
                <a:spcPct val="112000"/>
              </a:lnSpc>
            </a:pPr>
            <a:r>
              <a:rPr lang="en-GB" dirty="0">
                <a:solidFill>
                  <a:schemeClr val="bg2"/>
                </a:solidFill>
              </a:rPr>
              <a:t>A </a:t>
            </a:r>
            <a:r>
              <a:rPr lang="en-GB" b="1" dirty="0">
                <a:solidFill>
                  <a:schemeClr val="bg2"/>
                </a:solidFill>
              </a:rPr>
              <a:t>clear path forward</a:t>
            </a:r>
          </a:p>
          <a:p>
            <a:pPr>
              <a:lnSpc>
                <a:spcPct val="112000"/>
              </a:lnSpc>
            </a:pPr>
            <a:r>
              <a:rPr lang="en-GB" dirty="0">
                <a:solidFill>
                  <a:schemeClr val="bg2"/>
                </a:solidFill>
              </a:rPr>
              <a:t>- further studies and </a:t>
            </a:r>
            <a:r>
              <a:rPr lang="en-GB" b="1" dirty="0">
                <a:solidFill>
                  <a:schemeClr val="bg2"/>
                </a:solidFill>
              </a:rPr>
              <a:t>R&amp;D</a:t>
            </a:r>
          </a:p>
        </p:txBody>
      </p:sp>
    </p:spTree>
    <p:extLst>
      <p:ext uri="{BB962C8B-B14F-4D97-AF65-F5344CB8AC3E}">
        <p14:creationId xmlns:p14="http://schemas.microsoft.com/office/powerpoint/2010/main" val="206158878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>
                <a:solidFill>
                  <a:schemeClr val="dk1"/>
                </a:solidFill>
                <a:latin typeface="Arial"/>
              </a:rPr>
              <a:t>Towards the Feasibility and Options Study (FAOS)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947" name="Straight Arrow Connector 4"/>
          <p:cNvCxnSpPr/>
          <p:nvPr/>
        </p:nvCxnSpPr>
        <p:spPr>
          <a:xfrm>
            <a:off x="1374120" y="1346760"/>
            <a:ext cx="360" cy="4669920"/>
          </a:xfrm>
          <a:prstGeom prst="straightConnector1">
            <a:avLst/>
          </a:prstGeom>
          <a:ln w="47625">
            <a:solidFill>
              <a:srgbClr val="0070C0"/>
            </a:solidFill>
            <a:tailEnd type="triangle" w="med" len="med"/>
          </a:ln>
        </p:spPr>
      </p:cxnSp>
      <p:sp>
        <p:nvSpPr>
          <p:cNvPr id="948" name="TextBox 5"/>
          <p:cNvSpPr/>
          <p:nvPr/>
        </p:nvSpPr>
        <p:spPr>
          <a:xfrm>
            <a:off x="1632240" y="2002680"/>
            <a:ext cx="3492360" cy="445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lt1">
                    <a:lumMod val="50000"/>
                  </a:schemeClr>
                </a:solidFill>
                <a:latin typeface="Arial"/>
              </a:rPr>
              <a:t>5th Workshop Spring 2025 (1-2 day  DESY)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lt1">
                    <a:lumMod val="50000"/>
                  </a:schemeClr>
                </a:solidFill>
                <a:latin typeface="Arial"/>
              </a:rPr>
              <a:t>6th Workshop Autumn 2025 (2 day </a:t>
            </a:r>
            <a:r>
              <a:rPr lang="en-GB" sz="1400" b="0" strike="noStrike" spc="-1" dirty="0" err="1">
                <a:solidFill>
                  <a:schemeClr val="lt1">
                    <a:lumMod val="50000"/>
                  </a:schemeClr>
                </a:solidFill>
                <a:latin typeface="Arial"/>
              </a:rPr>
              <a:t>Jork</a:t>
            </a:r>
            <a:r>
              <a:rPr lang="en-GB" sz="1400" b="0" strike="noStrike" spc="-1" dirty="0">
                <a:solidFill>
                  <a:schemeClr val="lt1">
                    <a:lumMod val="50000"/>
                  </a:schemeClr>
                </a:solidFill>
                <a:latin typeface="Arial"/>
              </a:rPr>
              <a:t>)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rgbClr val="F39200"/>
                </a:solidFill>
                <a:latin typeface="Arial"/>
              </a:rPr>
              <a:t>Publication FOS report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9" name="Oval 6"/>
          <p:cNvSpPr/>
          <p:nvPr/>
        </p:nvSpPr>
        <p:spPr>
          <a:xfrm>
            <a:off x="1254960" y="1620720"/>
            <a:ext cx="237960" cy="2379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50" name="Oval 7"/>
          <p:cNvSpPr/>
          <p:nvPr/>
        </p:nvSpPr>
        <p:spPr>
          <a:xfrm>
            <a:off x="1253160" y="2981160"/>
            <a:ext cx="237960" cy="2379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51" name="Oval 8"/>
          <p:cNvSpPr/>
          <p:nvPr/>
        </p:nvSpPr>
        <p:spPr>
          <a:xfrm>
            <a:off x="1261800" y="4422600"/>
            <a:ext cx="237960" cy="2379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52" name="Oval 9"/>
          <p:cNvSpPr/>
          <p:nvPr/>
        </p:nvSpPr>
        <p:spPr>
          <a:xfrm>
            <a:off x="1249920" y="5371560"/>
            <a:ext cx="237960" cy="2379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53" name="Oval 10"/>
          <p:cNvSpPr/>
          <p:nvPr/>
        </p:nvSpPr>
        <p:spPr>
          <a:xfrm>
            <a:off x="1289160" y="5421240"/>
            <a:ext cx="158400" cy="1584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GB" sz="1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54" name="TextBox 11"/>
          <p:cNvSpPr/>
          <p:nvPr/>
        </p:nvSpPr>
        <p:spPr>
          <a:xfrm>
            <a:off x="459000" y="1568160"/>
            <a:ext cx="914040" cy="3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</a:rPr>
              <a:t>TODAY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5" name="TextBox 12"/>
          <p:cNvSpPr/>
          <p:nvPr/>
        </p:nvSpPr>
        <p:spPr>
          <a:xfrm>
            <a:off x="611280" y="2442960"/>
            <a:ext cx="914040" cy="3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</a:rPr>
              <a:t>2025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6" name="TextBox 13"/>
          <p:cNvSpPr/>
          <p:nvPr/>
        </p:nvSpPr>
        <p:spPr>
          <a:xfrm>
            <a:off x="653040" y="4907880"/>
            <a:ext cx="914040" cy="3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</a:rPr>
              <a:t>2026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7" name="TextBox 14"/>
          <p:cNvSpPr/>
          <p:nvPr/>
        </p:nvSpPr>
        <p:spPr>
          <a:xfrm>
            <a:off x="6735960" y="1756080"/>
            <a:ext cx="315936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Consolidate FOS baseline options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Prepare technical materials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Cost &amp; Schedule impact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8" name="TextBox 15"/>
          <p:cNvSpPr/>
          <p:nvPr/>
        </p:nvSpPr>
        <p:spPr>
          <a:xfrm>
            <a:off x="6776640" y="3418920"/>
            <a:ext cx="315936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FOS writing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Further studies as needed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Complete cost and schedule analysis 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9" name="TextBox 16"/>
          <p:cNvSpPr/>
          <p:nvPr/>
        </p:nvSpPr>
        <p:spPr>
          <a:xfrm>
            <a:off x="6360120" y="2926800"/>
            <a:ext cx="3078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70000" indent="-270000" defTabSz="457200">
              <a:lnSpc>
                <a:spcPct val="112000"/>
              </a:lnSpc>
              <a:buSzPct val="100058"/>
              <a:buBlip>
                <a:blip r:embed="rId2"/>
              </a:buBlip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Review FOS baseline options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0" name="TextBox 17"/>
          <p:cNvSpPr/>
          <p:nvPr/>
        </p:nvSpPr>
        <p:spPr>
          <a:xfrm>
            <a:off x="6319440" y="4414680"/>
            <a:ext cx="3078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70000" indent="-270000" defTabSz="457200">
              <a:lnSpc>
                <a:spcPct val="112000"/>
              </a:lnSpc>
              <a:buSzPct val="100058"/>
              <a:buBlip>
                <a:blip r:embed="rId2"/>
              </a:buBlip>
            </a:pPr>
            <a:r>
              <a:rPr lang="en-GB" sz="1400" b="0" strike="noStrike" spc="-1" dirty="0">
                <a:solidFill>
                  <a:schemeClr val="dk1"/>
                </a:solidFill>
                <a:latin typeface="Arial"/>
              </a:rPr>
              <a:t>Technical review of draft FOS</a:t>
            </a: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1" name="TextBox 19"/>
          <p:cNvSpPr/>
          <p:nvPr/>
        </p:nvSpPr>
        <p:spPr>
          <a:xfrm>
            <a:off x="6776640" y="4892760"/>
            <a:ext cx="3159360" cy="62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</a:rPr>
              <a:t>Final editing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</a:rPr>
              <a:t>Cost and schedule review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259"/>
          <p:cNvPicPr/>
          <p:nvPr/>
        </p:nvPicPr>
        <p:blipFill>
          <a:blip r:embed="rId3"/>
          <a:stretch/>
        </p:blipFill>
        <p:spPr>
          <a:xfrm>
            <a:off x="196560" y="3568680"/>
            <a:ext cx="1108800" cy="1036800"/>
          </a:xfrm>
          <a:prstGeom prst="rect">
            <a:avLst/>
          </a:prstGeom>
          <a:ln w="0">
            <a:noFill/>
          </a:ln>
        </p:spPr>
      </p:pic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611280" y="71280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Original </a:t>
            </a: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CW upgrade proposal </a:t>
            </a: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(canonical upgrade)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545" name="Straight Connector 5"/>
          <p:cNvCxnSpPr/>
          <p:nvPr/>
        </p:nvCxnSpPr>
        <p:spPr>
          <a:xfrm flipV="1">
            <a:off x="7652880" y="2826360"/>
            <a:ext cx="360" cy="17676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grpSp>
        <p:nvGrpSpPr>
          <p:cNvPr id="546" name="Group 6"/>
          <p:cNvGrpSpPr/>
          <p:nvPr/>
        </p:nvGrpSpPr>
        <p:grpSpPr>
          <a:xfrm>
            <a:off x="1744560" y="3084840"/>
            <a:ext cx="259920" cy="261000"/>
            <a:chOff x="1744560" y="3084840"/>
            <a:chExt cx="259920" cy="261000"/>
          </a:xfrm>
        </p:grpSpPr>
        <p:sp>
          <p:nvSpPr>
            <p:cNvPr id="547" name="Rounded Rectangle 98"/>
            <p:cNvSpPr/>
            <p:nvPr/>
          </p:nvSpPr>
          <p:spPr>
            <a:xfrm rot="2700000">
              <a:off x="1866240" y="3195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48" name="Straight Connector 99"/>
            <p:cNvCxnSpPr>
              <a:endCxn id="547" idx="1"/>
            </p:cNvCxnSpPr>
            <p:nvPr/>
          </p:nvCxnSpPr>
          <p:spPr>
            <a:xfrm>
              <a:off x="1744560" y="308484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49" name="Group 7"/>
          <p:cNvGrpSpPr/>
          <p:nvPr/>
        </p:nvGrpSpPr>
        <p:grpSpPr>
          <a:xfrm>
            <a:off x="1968480" y="2733480"/>
            <a:ext cx="657720" cy="180000"/>
            <a:chOff x="1968480" y="2733480"/>
            <a:chExt cx="657720" cy="180000"/>
          </a:xfrm>
        </p:grpSpPr>
        <p:cxnSp>
          <p:nvCxnSpPr>
            <p:cNvPr id="550" name="Straight Connector 93"/>
            <p:cNvCxnSpPr/>
            <p:nvPr/>
          </p:nvCxnSpPr>
          <p:spPr>
            <a:xfrm>
              <a:off x="196848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1" name="Straight Connector 94"/>
            <p:cNvCxnSpPr/>
            <p:nvPr/>
          </p:nvCxnSpPr>
          <p:spPr>
            <a:xfrm>
              <a:off x="2363400" y="2733480"/>
              <a:ext cx="19764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2" name="Straight Connector 95"/>
            <p:cNvCxnSpPr/>
            <p:nvPr/>
          </p:nvCxnSpPr>
          <p:spPr>
            <a:xfrm>
              <a:off x="2560680" y="2912040"/>
              <a:ext cx="65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3" name="Straight Connector 96"/>
            <p:cNvCxnSpPr/>
            <p:nvPr/>
          </p:nvCxnSpPr>
          <p:spPr>
            <a:xfrm flipV="1">
              <a:off x="2034720" y="2733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4" name="Straight Connector 33"/>
            <p:cNvCxnSpPr/>
            <p:nvPr/>
          </p:nvCxnSpPr>
          <p:spPr>
            <a:xfrm>
              <a:off x="2232000" y="2733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55" name="Group 9"/>
          <p:cNvGrpSpPr/>
          <p:nvPr/>
        </p:nvGrpSpPr>
        <p:grpSpPr>
          <a:xfrm>
            <a:off x="3240360" y="2733480"/>
            <a:ext cx="657720" cy="180000"/>
            <a:chOff x="3240360" y="2733480"/>
            <a:chExt cx="657720" cy="180000"/>
          </a:xfrm>
        </p:grpSpPr>
        <p:cxnSp>
          <p:nvCxnSpPr>
            <p:cNvPr id="556" name="Straight Connector 84"/>
            <p:cNvCxnSpPr/>
            <p:nvPr/>
          </p:nvCxnSpPr>
          <p:spPr>
            <a:xfrm>
              <a:off x="324036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7" name="Straight Connector 85"/>
            <p:cNvCxnSpPr/>
            <p:nvPr/>
          </p:nvCxnSpPr>
          <p:spPr>
            <a:xfrm>
              <a:off x="3635280" y="2733480"/>
              <a:ext cx="19728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8" name="Straight Connector 86"/>
            <p:cNvCxnSpPr/>
            <p:nvPr/>
          </p:nvCxnSpPr>
          <p:spPr>
            <a:xfrm>
              <a:off x="3832200" y="291204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59" name="Straight Connector 87"/>
            <p:cNvCxnSpPr/>
            <p:nvPr/>
          </p:nvCxnSpPr>
          <p:spPr>
            <a:xfrm flipV="1">
              <a:off x="3306600" y="2733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60" name="Straight Connector 33"/>
            <p:cNvCxnSpPr/>
            <p:nvPr/>
          </p:nvCxnSpPr>
          <p:spPr>
            <a:xfrm>
              <a:off x="3503880" y="2733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61" name="Group 13"/>
          <p:cNvGrpSpPr/>
          <p:nvPr/>
        </p:nvGrpSpPr>
        <p:grpSpPr>
          <a:xfrm>
            <a:off x="5780160" y="2733480"/>
            <a:ext cx="657720" cy="180000"/>
            <a:chOff x="5780160" y="2733480"/>
            <a:chExt cx="657720" cy="180000"/>
          </a:xfrm>
        </p:grpSpPr>
        <p:cxnSp>
          <p:nvCxnSpPr>
            <p:cNvPr id="562" name="Straight Connector 67"/>
            <p:cNvCxnSpPr/>
            <p:nvPr/>
          </p:nvCxnSpPr>
          <p:spPr>
            <a:xfrm>
              <a:off x="578016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63" name="Straight Connector 68"/>
            <p:cNvCxnSpPr/>
            <p:nvPr/>
          </p:nvCxnSpPr>
          <p:spPr>
            <a:xfrm>
              <a:off x="6175080" y="2733480"/>
              <a:ext cx="19728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64" name="Straight Connector 69"/>
            <p:cNvCxnSpPr/>
            <p:nvPr/>
          </p:nvCxnSpPr>
          <p:spPr>
            <a:xfrm>
              <a:off x="6372000" y="291204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65" name="Straight Connector 70"/>
            <p:cNvCxnSpPr/>
            <p:nvPr/>
          </p:nvCxnSpPr>
          <p:spPr>
            <a:xfrm flipV="1">
              <a:off x="5846400" y="2733480"/>
              <a:ext cx="19728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66" name="Straight Connector 33"/>
            <p:cNvCxnSpPr/>
            <p:nvPr/>
          </p:nvCxnSpPr>
          <p:spPr>
            <a:xfrm>
              <a:off x="6043320" y="2733480"/>
              <a:ext cx="13212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67" name="Group 14"/>
          <p:cNvGrpSpPr/>
          <p:nvPr/>
        </p:nvGrpSpPr>
        <p:grpSpPr>
          <a:xfrm>
            <a:off x="6437880" y="2826000"/>
            <a:ext cx="613440" cy="179640"/>
            <a:chOff x="6437880" y="2826000"/>
            <a:chExt cx="613440" cy="179640"/>
          </a:xfrm>
        </p:grpSpPr>
        <p:sp>
          <p:nvSpPr>
            <p:cNvPr id="568" name="Rounded Rectangle 63"/>
            <p:cNvSpPr/>
            <p:nvPr/>
          </p:nvSpPr>
          <p:spPr>
            <a:xfrm>
              <a:off x="6437880" y="2829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A6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69" name="Straight Connector 64"/>
            <p:cNvCxnSpPr/>
            <p:nvPr/>
          </p:nvCxnSpPr>
          <p:spPr>
            <a:xfrm flipV="1">
              <a:off x="659124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570" name="Straight Connector 65"/>
            <p:cNvCxnSpPr/>
            <p:nvPr/>
          </p:nvCxnSpPr>
          <p:spPr>
            <a:xfrm flipV="1">
              <a:off x="674496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571" name="Straight Connector 66"/>
            <p:cNvCxnSpPr/>
            <p:nvPr/>
          </p:nvCxnSpPr>
          <p:spPr>
            <a:xfrm flipV="1">
              <a:off x="6898320" y="2826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572" name="Straight Connector 33"/>
          <p:cNvCxnSpPr>
            <a:endCxn id="573" idx="1"/>
          </p:cNvCxnSpPr>
          <p:nvPr/>
        </p:nvCxnSpPr>
        <p:spPr>
          <a:xfrm>
            <a:off x="7073640" y="2917800"/>
            <a:ext cx="147600" cy="360"/>
          </a:xfrm>
          <a:prstGeom prst="straightConnector1">
            <a:avLst/>
          </a:prstGeom>
          <a:ln w="19050">
            <a:solidFill>
              <a:srgbClr val="000000"/>
            </a:solidFill>
            <a:prstDash val="sysDot"/>
            <a:round/>
          </a:ln>
        </p:spPr>
      </p:cxnSp>
      <p:grpSp>
        <p:nvGrpSpPr>
          <p:cNvPr id="574" name="Group 16"/>
          <p:cNvGrpSpPr/>
          <p:nvPr/>
        </p:nvGrpSpPr>
        <p:grpSpPr>
          <a:xfrm>
            <a:off x="1631520" y="2909520"/>
            <a:ext cx="371880" cy="180000"/>
            <a:chOff x="1631520" y="2909520"/>
            <a:chExt cx="371880" cy="180000"/>
          </a:xfrm>
        </p:grpSpPr>
        <p:cxnSp>
          <p:nvCxnSpPr>
            <p:cNvPr id="575" name="Straight Connector 60"/>
            <p:cNvCxnSpPr/>
            <p:nvPr/>
          </p:nvCxnSpPr>
          <p:spPr>
            <a:xfrm flipH="1">
              <a:off x="1941120" y="2910600"/>
              <a:ext cx="626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76" name="Straight Connector 61"/>
            <p:cNvCxnSpPr/>
            <p:nvPr/>
          </p:nvCxnSpPr>
          <p:spPr>
            <a:xfrm flipH="1">
              <a:off x="1755360" y="2909520"/>
              <a:ext cx="18612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77" name="Straight Connector 33"/>
            <p:cNvCxnSpPr/>
            <p:nvPr/>
          </p:nvCxnSpPr>
          <p:spPr>
            <a:xfrm flipH="1">
              <a:off x="1631520" y="3089520"/>
              <a:ext cx="1242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578" name="Rounded Rectangle 18"/>
          <p:cNvSpPr/>
          <p:nvPr/>
        </p:nvSpPr>
        <p:spPr>
          <a:xfrm>
            <a:off x="1051920" y="3001320"/>
            <a:ext cx="306720" cy="179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FF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AH1</a:t>
            </a:r>
            <a:endParaRPr lang="en-GB" sz="12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9" name="Rounded Rectangle 19"/>
          <p:cNvSpPr/>
          <p:nvPr/>
        </p:nvSpPr>
        <p:spPr>
          <a:xfrm>
            <a:off x="208080" y="2965320"/>
            <a:ext cx="174960" cy="251640"/>
          </a:xfrm>
          <a:prstGeom prst="roundRect">
            <a:avLst>
              <a:gd name="adj" fmla="val 16667"/>
            </a:avLst>
          </a:prstGeom>
          <a:solidFill>
            <a:srgbClr val="CC66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CC66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200" b="1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80" name="Straight Connector 20"/>
          <p:cNvCxnSpPr/>
          <p:nvPr/>
        </p:nvCxnSpPr>
        <p:spPr>
          <a:xfrm flipH="1" flipV="1">
            <a:off x="8399160" y="2927520"/>
            <a:ext cx="262080" cy="1609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581" name="Group 21"/>
          <p:cNvGrpSpPr/>
          <p:nvPr/>
        </p:nvGrpSpPr>
        <p:grpSpPr>
          <a:xfrm>
            <a:off x="6380640" y="2916000"/>
            <a:ext cx="259920" cy="261000"/>
            <a:chOff x="6380640" y="2916000"/>
            <a:chExt cx="259920" cy="261000"/>
          </a:xfrm>
        </p:grpSpPr>
        <p:sp>
          <p:nvSpPr>
            <p:cNvPr id="582" name="Rounded Rectangle 58"/>
            <p:cNvSpPr/>
            <p:nvPr/>
          </p:nvSpPr>
          <p:spPr>
            <a:xfrm rot="2700000">
              <a:off x="6502320" y="302688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83" name="Straight Connector 59"/>
            <p:cNvCxnSpPr>
              <a:endCxn id="582" idx="1"/>
            </p:cNvCxnSpPr>
            <p:nvPr/>
          </p:nvCxnSpPr>
          <p:spPr>
            <a:xfrm>
              <a:off x="6380640" y="291600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84" name="Group 22"/>
          <p:cNvGrpSpPr/>
          <p:nvPr/>
        </p:nvGrpSpPr>
        <p:grpSpPr>
          <a:xfrm>
            <a:off x="3841560" y="2913840"/>
            <a:ext cx="259560" cy="261000"/>
            <a:chOff x="3841560" y="2913840"/>
            <a:chExt cx="259560" cy="261000"/>
          </a:xfrm>
        </p:grpSpPr>
        <p:cxnSp>
          <p:nvCxnSpPr>
            <p:cNvPr id="585" name="Straight Connector 56"/>
            <p:cNvCxnSpPr>
              <a:endCxn id="586" idx="1"/>
            </p:cNvCxnSpPr>
            <p:nvPr/>
          </p:nvCxnSpPr>
          <p:spPr>
            <a:xfrm>
              <a:off x="3841560" y="2913840"/>
              <a:ext cx="12852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sp>
          <p:nvSpPr>
            <p:cNvPr id="586" name="Rounded Rectangle 57"/>
            <p:cNvSpPr/>
            <p:nvPr/>
          </p:nvSpPr>
          <p:spPr>
            <a:xfrm rot="2700000">
              <a:off x="3962880" y="3024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87" name="Group 23"/>
          <p:cNvGrpSpPr/>
          <p:nvPr/>
        </p:nvGrpSpPr>
        <p:grpSpPr>
          <a:xfrm>
            <a:off x="8826840" y="3088080"/>
            <a:ext cx="259560" cy="261000"/>
            <a:chOff x="8826840" y="3088080"/>
            <a:chExt cx="259560" cy="261000"/>
          </a:xfrm>
        </p:grpSpPr>
        <p:sp>
          <p:nvSpPr>
            <p:cNvPr id="588" name="Rounded Rectangle 54"/>
            <p:cNvSpPr/>
            <p:nvPr/>
          </p:nvSpPr>
          <p:spPr>
            <a:xfrm rot="2700000">
              <a:off x="8948160" y="319896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589" name="Straight Connector 55"/>
            <p:cNvCxnSpPr>
              <a:endCxn id="588" idx="1"/>
            </p:cNvCxnSpPr>
            <p:nvPr/>
          </p:nvCxnSpPr>
          <p:spPr>
            <a:xfrm>
              <a:off x="8826840" y="3088080"/>
              <a:ext cx="12852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590" name="Group 24"/>
          <p:cNvGrpSpPr/>
          <p:nvPr/>
        </p:nvGrpSpPr>
        <p:grpSpPr>
          <a:xfrm>
            <a:off x="1350360" y="3092760"/>
            <a:ext cx="296280" cy="76680"/>
            <a:chOff x="1350360" y="3092760"/>
            <a:chExt cx="296280" cy="76680"/>
          </a:xfrm>
        </p:grpSpPr>
        <p:cxnSp>
          <p:nvCxnSpPr>
            <p:cNvPr id="591" name="Straight Connector 49"/>
            <p:cNvCxnSpPr/>
            <p:nvPr/>
          </p:nvCxnSpPr>
          <p:spPr>
            <a:xfrm flipH="1">
              <a:off x="1616760" y="3093480"/>
              <a:ext cx="30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92" name="Straight Connector 50"/>
            <p:cNvCxnSpPr/>
            <p:nvPr/>
          </p:nvCxnSpPr>
          <p:spPr>
            <a:xfrm flipH="1" flipV="1">
              <a:off x="1379880" y="3093480"/>
              <a:ext cx="89280" cy="763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93" name="Straight Connector 51"/>
            <p:cNvCxnSpPr/>
            <p:nvPr/>
          </p:nvCxnSpPr>
          <p:spPr>
            <a:xfrm flipH="1">
              <a:off x="1350360" y="3093480"/>
              <a:ext cx="29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94" name="Straight Connector 52"/>
            <p:cNvCxnSpPr/>
            <p:nvPr/>
          </p:nvCxnSpPr>
          <p:spPr>
            <a:xfrm flipH="1">
              <a:off x="1527840" y="3092760"/>
              <a:ext cx="89280" cy="7704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595" name="Straight Connector 33"/>
            <p:cNvCxnSpPr/>
            <p:nvPr/>
          </p:nvCxnSpPr>
          <p:spPr>
            <a:xfrm flipH="1">
              <a:off x="1468800" y="3169440"/>
              <a:ext cx="594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596" name="Rounded Rectangle 25"/>
          <p:cNvSpPr/>
          <p:nvPr/>
        </p:nvSpPr>
        <p:spPr>
          <a:xfrm>
            <a:off x="9223920" y="30121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SASE1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97" name="Straight Connector 26"/>
          <p:cNvCxnSpPr/>
          <p:nvPr/>
        </p:nvCxnSpPr>
        <p:spPr>
          <a:xfrm flipH="1">
            <a:off x="8660880" y="3086280"/>
            <a:ext cx="562680" cy="21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598" name="Straight Connector 33"/>
          <p:cNvCxnSpPr/>
          <p:nvPr/>
        </p:nvCxnSpPr>
        <p:spPr>
          <a:xfrm flipH="1">
            <a:off x="8912160" y="2923560"/>
            <a:ext cx="315360" cy="16920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sp>
        <p:nvSpPr>
          <p:cNvPr id="599" name="Rounded Rectangle 28"/>
          <p:cNvSpPr/>
          <p:nvPr/>
        </p:nvSpPr>
        <p:spPr>
          <a:xfrm rot="19623000">
            <a:off x="9151200" y="26863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9620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SASE2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" name="Rounded Rectangle 29"/>
          <p:cNvSpPr/>
          <p:nvPr/>
        </p:nvSpPr>
        <p:spPr>
          <a:xfrm rot="1318200">
            <a:off x="10293840" y="320436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314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SASE3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01" name="Straight Connector 30"/>
          <p:cNvCxnSpPr>
            <a:stCxn id="600" idx="1"/>
            <a:endCxn id="596" idx="3"/>
          </p:cNvCxnSpPr>
          <p:nvPr/>
        </p:nvCxnSpPr>
        <p:spPr>
          <a:xfrm flipH="1" flipV="1">
            <a:off x="10077480" y="3083760"/>
            <a:ext cx="248040" cy="331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602" name="Straight Connector 31"/>
          <p:cNvCxnSpPr/>
          <p:nvPr/>
        </p:nvCxnSpPr>
        <p:spPr>
          <a:xfrm flipH="1" flipV="1">
            <a:off x="9927360" y="2586600"/>
            <a:ext cx="793800" cy="69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603" name="Group 32"/>
          <p:cNvGrpSpPr/>
          <p:nvPr/>
        </p:nvGrpSpPr>
        <p:grpSpPr>
          <a:xfrm>
            <a:off x="11106720" y="3391920"/>
            <a:ext cx="259920" cy="261000"/>
            <a:chOff x="11106720" y="3391920"/>
            <a:chExt cx="259920" cy="261000"/>
          </a:xfrm>
        </p:grpSpPr>
        <p:sp>
          <p:nvSpPr>
            <p:cNvPr id="604" name="Rounded Rectangle 47"/>
            <p:cNvSpPr/>
            <p:nvPr/>
          </p:nvSpPr>
          <p:spPr>
            <a:xfrm rot="2700000">
              <a:off x="11228400" y="350280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05" name="Straight Connector 48"/>
            <p:cNvCxnSpPr>
              <a:endCxn id="604" idx="1"/>
            </p:cNvCxnSpPr>
            <p:nvPr/>
          </p:nvCxnSpPr>
          <p:spPr>
            <a:xfrm>
              <a:off x="11106720" y="3391920"/>
              <a:ext cx="128880" cy="12960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cxnSp>
        <p:nvCxnSpPr>
          <p:cNvPr id="606" name="Straight Connector 33"/>
          <p:cNvCxnSpPr/>
          <p:nvPr/>
        </p:nvCxnSpPr>
        <p:spPr>
          <a:xfrm flipH="1">
            <a:off x="10714680" y="2442600"/>
            <a:ext cx="606240" cy="213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607" name="Group 34"/>
          <p:cNvGrpSpPr/>
          <p:nvPr/>
        </p:nvGrpSpPr>
        <p:grpSpPr>
          <a:xfrm>
            <a:off x="11326320" y="2433600"/>
            <a:ext cx="259920" cy="261360"/>
            <a:chOff x="11326320" y="2433600"/>
            <a:chExt cx="259920" cy="261360"/>
          </a:xfrm>
        </p:grpSpPr>
        <p:sp>
          <p:nvSpPr>
            <p:cNvPr id="608" name="Rounded Rectangle 45"/>
            <p:cNvSpPr/>
            <p:nvPr/>
          </p:nvSpPr>
          <p:spPr>
            <a:xfrm rot="2700000">
              <a:off x="11448000" y="254484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09" name="Straight Connector 46"/>
            <p:cNvCxnSpPr>
              <a:endCxn id="608" idx="1"/>
            </p:cNvCxnSpPr>
            <p:nvPr/>
          </p:nvCxnSpPr>
          <p:spPr>
            <a:xfrm>
              <a:off x="11326320" y="2433600"/>
              <a:ext cx="128880" cy="129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610" name="Isosceles Triangle 35"/>
          <p:cNvSpPr/>
          <p:nvPr/>
        </p:nvSpPr>
        <p:spPr>
          <a:xfrm rot="14220000" flipH="1">
            <a:off x="10779480" y="1017720"/>
            <a:ext cx="143640" cy="224136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1" name="Isosceles Triangle 36"/>
          <p:cNvSpPr/>
          <p:nvPr/>
        </p:nvSpPr>
        <p:spPr>
          <a:xfrm rot="16200000" flipH="1">
            <a:off x="10908720" y="2184480"/>
            <a:ext cx="143640" cy="177552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2" name="Isosceles Triangle 37"/>
          <p:cNvSpPr/>
          <p:nvPr/>
        </p:nvSpPr>
        <p:spPr>
          <a:xfrm rot="17520000" flipH="1">
            <a:off x="11401200" y="3076560"/>
            <a:ext cx="143640" cy="8352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13" name="Group 39"/>
          <p:cNvGrpSpPr/>
          <p:nvPr/>
        </p:nvGrpSpPr>
        <p:grpSpPr>
          <a:xfrm>
            <a:off x="7220880" y="2826000"/>
            <a:ext cx="613440" cy="179640"/>
            <a:chOff x="7220880" y="2826000"/>
            <a:chExt cx="613440" cy="179640"/>
          </a:xfrm>
        </p:grpSpPr>
        <p:sp>
          <p:nvSpPr>
            <p:cNvPr id="573" name="Rounded Rectangle 42"/>
            <p:cNvSpPr/>
            <p:nvPr/>
          </p:nvSpPr>
          <p:spPr>
            <a:xfrm>
              <a:off x="7220880" y="2829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45000" rIns="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A25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614" name="Straight Connector 43"/>
            <p:cNvCxnSpPr/>
            <p:nvPr/>
          </p:nvCxnSpPr>
          <p:spPr>
            <a:xfrm flipV="1">
              <a:off x="7681320" y="2826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615" name="Straight Connector 44"/>
            <p:cNvCxnSpPr/>
            <p:nvPr/>
          </p:nvCxnSpPr>
          <p:spPr>
            <a:xfrm flipV="1">
              <a:off x="737424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616" name="Straight Connector 40"/>
          <p:cNvCxnSpPr>
            <a:endCxn id="573" idx="3"/>
          </p:cNvCxnSpPr>
          <p:nvPr/>
        </p:nvCxnSpPr>
        <p:spPr>
          <a:xfrm flipH="1">
            <a:off x="7834320" y="2917800"/>
            <a:ext cx="565200" cy="3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617" name="Straight Connector 41"/>
          <p:cNvCxnSpPr/>
          <p:nvPr/>
        </p:nvCxnSpPr>
        <p:spPr>
          <a:xfrm flipV="1">
            <a:off x="7547400" y="2825640"/>
            <a:ext cx="360" cy="17640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sp>
        <p:nvSpPr>
          <p:cNvPr id="618" name="TextBox 197"/>
          <p:cNvSpPr/>
          <p:nvPr/>
        </p:nvSpPr>
        <p:spPr>
          <a:xfrm>
            <a:off x="2401200" y="1506600"/>
            <a:ext cx="11336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L1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4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(1 RF station)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" name="TextBox 198"/>
          <p:cNvSpPr/>
          <p:nvPr/>
        </p:nvSpPr>
        <p:spPr>
          <a:xfrm>
            <a:off x="4156920" y="1506600"/>
            <a:ext cx="12038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L2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12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(3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TextBox 199"/>
          <p:cNvSpPr/>
          <p:nvPr/>
        </p:nvSpPr>
        <p:spPr>
          <a:xfrm>
            <a:off x="6440760" y="1506600"/>
            <a:ext cx="129528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L3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</a:rPr>
              <a:t>96</a:t>
            </a: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(24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" name="TextBox 200"/>
          <p:cNvSpPr/>
          <p:nvPr/>
        </p:nvSpPr>
        <p:spPr>
          <a:xfrm>
            <a:off x="223920" y="1506600"/>
            <a:ext cx="142812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Injector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1.3 GHz module</a:t>
            </a:r>
            <a:br>
              <a:rPr sz="1400"/>
            </a:b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3.9 GHz 3</a:t>
            </a:r>
            <a:r>
              <a:rPr lang="en-US" sz="1400" b="0" strike="noStrike" spc="-1" baseline="30000">
                <a:solidFill>
                  <a:srgbClr val="000000"/>
                </a:solidFill>
                <a:latin typeface="Calibri"/>
              </a:rPr>
              <a:t>rd</a:t>
            </a: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 harm.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622" name="Group 4"/>
          <p:cNvGrpSpPr/>
          <p:nvPr/>
        </p:nvGrpSpPr>
        <p:grpSpPr>
          <a:xfrm>
            <a:off x="6450120" y="2617920"/>
            <a:ext cx="1865520" cy="491400"/>
            <a:chOff x="6450120" y="2617920"/>
            <a:chExt cx="1865520" cy="491400"/>
          </a:xfrm>
        </p:grpSpPr>
        <p:sp>
          <p:nvSpPr>
            <p:cNvPr id="623" name="Rectangle 38"/>
            <p:cNvSpPr/>
            <p:nvPr/>
          </p:nvSpPr>
          <p:spPr>
            <a:xfrm>
              <a:off x="7088400" y="2617920"/>
              <a:ext cx="973800" cy="491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624" name="Group 100"/>
            <p:cNvGrpSpPr/>
            <p:nvPr/>
          </p:nvGrpSpPr>
          <p:grpSpPr>
            <a:xfrm>
              <a:off x="6450120" y="2822760"/>
              <a:ext cx="613440" cy="179640"/>
              <a:chOff x="6450120" y="2822760"/>
              <a:chExt cx="613440" cy="179640"/>
            </a:xfrm>
          </p:grpSpPr>
          <p:sp>
            <p:nvSpPr>
              <p:cNvPr id="625" name="Rounded Rectangle 107"/>
              <p:cNvSpPr/>
              <p:nvPr/>
            </p:nvSpPr>
            <p:spPr>
              <a:xfrm>
                <a:off x="6450120" y="28267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A6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26" name="Straight Connector 108"/>
              <p:cNvCxnSpPr/>
              <p:nvPr/>
            </p:nvCxnSpPr>
            <p:spPr>
              <a:xfrm flipV="1">
                <a:off x="660348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627" name="Straight Connector 109"/>
              <p:cNvCxnSpPr/>
              <p:nvPr/>
            </p:nvCxnSpPr>
            <p:spPr>
              <a:xfrm flipV="1">
                <a:off x="675720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628" name="Straight Connector 110"/>
              <p:cNvCxnSpPr/>
              <p:nvPr/>
            </p:nvCxnSpPr>
            <p:spPr>
              <a:xfrm flipV="1">
                <a:off x="6910560" y="28227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cxnSp>
          <p:nvCxnSpPr>
            <p:cNvPr id="629" name="Straight Connector 33"/>
            <p:cNvCxnSpPr>
              <a:endCxn id="630" idx="1"/>
            </p:cNvCxnSpPr>
            <p:nvPr/>
          </p:nvCxnSpPr>
          <p:spPr>
            <a:xfrm flipV="1">
              <a:off x="7075800" y="2914560"/>
              <a:ext cx="626760" cy="10080"/>
            </a:xfrm>
            <a:prstGeom prst="straightConnector1">
              <a:avLst/>
            </a:prstGeom>
            <a:ln w="19050">
              <a:solidFill>
                <a:srgbClr val="000000"/>
              </a:solidFill>
              <a:prstDash val="sysDot"/>
              <a:round/>
            </a:ln>
          </p:spPr>
        </p:cxnSp>
        <p:grpSp>
          <p:nvGrpSpPr>
            <p:cNvPr id="631" name="Group 102"/>
            <p:cNvGrpSpPr/>
            <p:nvPr/>
          </p:nvGrpSpPr>
          <p:grpSpPr>
            <a:xfrm>
              <a:off x="7702200" y="2822760"/>
              <a:ext cx="613440" cy="179640"/>
              <a:chOff x="7702200" y="2822760"/>
              <a:chExt cx="613440" cy="179640"/>
            </a:xfrm>
          </p:grpSpPr>
          <p:sp>
            <p:nvSpPr>
              <p:cNvPr id="630" name="Rounded Rectangle 104"/>
              <p:cNvSpPr/>
              <p:nvPr/>
            </p:nvSpPr>
            <p:spPr>
              <a:xfrm>
                <a:off x="7702200" y="28267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  <a:effectLst>
                <a:outerShdw blurRad="50760" dist="25318" dir="3609244" algn="ctr" rotWithShape="0">
                  <a:srgbClr val="FFCC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45000" rIns="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A29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2" name="Straight Connector 105"/>
              <p:cNvCxnSpPr/>
              <p:nvPr/>
            </p:nvCxnSpPr>
            <p:spPr>
              <a:xfrm flipV="1">
                <a:off x="8162280" y="28227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633" name="Straight Connector 106"/>
              <p:cNvCxnSpPr/>
              <p:nvPr/>
            </p:nvCxnSpPr>
            <p:spPr>
              <a:xfrm flipV="1">
                <a:off x="785520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cxnSp>
          <p:nvCxnSpPr>
            <p:cNvPr id="634" name="Straight Connector 103"/>
            <p:cNvCxnSpPr/>
            <p:nvPr/>
          </p:nvCxnSpPr>
          <p:spPr>
            <a:xfrm flipV="1">
              <a:off x="8036280" y="28332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sp>
        <p:nvSpPr>
          <p:cNvPr id="635" name="Striped Right Arrow 111"/>
          <p:cNvSpPr/>
          <p:nvPr/>
        </p:nvSpPr>
        <p:spPr>
          <a:xfrm>
            <a:off x="6535440" y="3486600"/>
            <a:ext cx="773280" cy="199800"/>
          </a:xfrm>
          <a:prstGeom prst="stripedRightArrow">
            <a:avLst>
              <a:gd name="adj1" fmla="val 64266"/>
              <a:gd name="adj2" fmla="val 50000"/>
            </a:avLst>
          </a:prstGeom>
          <a:gradFill rotWithShape="0">
            <a:gsLst>
              <a:gs pos="0">
                <a:srgbClr val="4B4C62"/>
              </a:gs>
              <a:gs pos="50000">
                <a:srgbClr val="091348"/>
              </a:gs>
              <a:gs pos="100000">
                <a:srgbClr val="060F43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Freeform 115"/>
          <p:cNvSpPr/>
          <p:nvPr/>
        </p:nvSpPr>
        <p:spPr>
          <a:xfrm>
            <a:off x="3381840" y="2230920"/>
            <a:ext cx="4637160" cy="522360"/>
          </a:xfrm>
          <a:custGeom>
            <a:avLst/>
            <a:gdLst>
              <a:gd name="textAreaLeft" fmla="*/ 0 w 4637160"/>
              <a:gd name="textAreaRight" fmla="*/ 4637520 w 4637160"/>
              <a:gd name="textAreaTop" fmla="*/ 0 h 522360"/>
              <a:gd name="textAreaBottom" fmla="*/ 522720 h 522360"/>
            </a:gdLst>
            <a:ahLst/>
            <a:cxnLst/>
            <a:rect l="textAreaLeft" t="textAreaTop" r="textAreaRight" b="textAreaBottom"/>
            <a:pathLst>
              <a:path w="2417379" h="522818">
                <a:moveTo>
                  <a:pt x="0" y="260060"/>
                </a:moveTo>
                <a:cubicBezTo>
                  <a:pt x="444938" y="112039"/>
                  <a:pt x="889876" y="-35982"/>
                  <a:pt x="1292772" y="7811"/>
                </a:cubicBezTo>
                <a:cubicBezTo>
                  <a:pt x="1695668" y="51604"/>
                  <a:pt x="2056523" y="287211"/>
                  <a:pt x="2417379" y="522818"/>
                </a:cubicBezTo>
              </a:path>
            </a:pathLst>
          </a:custGeom>
          <a:noFill/>
          <a:ln w="57150">
            <a:solidFill>
              <a:srgbClr val="0D1546">
                <a:lumMod val="25000"/>
                <a:lumOff val="75000"/>
              </a:srgbClr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icture 259"/>
          <p:cNvPicPr/>
          <p:nvPr/>
        </p:nvPicPr>
        <p:blipFill>
          <a:blip r:embed="rId3"/>
          <a:stretch/>
        </p:blipFill>
        <p:spPr>
          <a:xfrm>
            <a:off x="196560" y="3568680"/>
            <a:ext cx="1108800" cy="1036800"/>
          </a:xfrm>
          <a:prstGeom prst="rect">
            <a:avLst/>
          </a:prstGeom>
          <a:ln w="0">
            <a:noFill/>
          </a:ln>
        </p:spPr>
      </p:pic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611280" y="71280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Original </a:t>
            </a:r>
            <a:r>
              <a:rPr lang="en-US" sz="2200" b="1" strike="noStrike" spc="-1">
                <a:solidFill>
                  <a:schemeClr val="dk1"/>
                </a:solidFill>
                <a:latin typeface="Arial"/>
              </a:rPr>
              <a:t>CW upgrade proposal </a:t>
            </a: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(canonical upgrade)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639" name="Straight Connector 5"/>
          <p:cNvCxnSpPr/>
          <p:nvPr/>
        </p:nvCxnSpPr>
        <p:spPr>
          <a:xfrm flipV="1">
            <a:off x="7652880" y="2826360"/>
            <a:ext cx="360" cy="17676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grpSp>
        <p:nvGrpSpPr>
          <p:cNvPr id="640" name="Group 6"/>
          <p:cNvGrpSpPr/>
          <p:nvPr/>
        </p:nvGrpSpPr>
        <p:grpSpPr>
          <a:xfrm>
            <a:off x="1744560" y="3084840"/>
            <a:ext cx="259920" cy="261000"/>
            <a:chOff x="1744560" y="3084840"/>
            <a:chExt cx="259920" cy="261000"/>
          </a:xfrm>
        </p:grpSpPr>
        <p:sp>
          <p:nvSpPr>
            <p:cNvPr id="641" name="Rounded Rectangle 98"/>
            <p:cNvSpPr/>
            <p:nvPr/>
          </p:nvSpPr>
          <p:spPr>
            <a:xfrm rot="2700000">
              <a:off x="1866240" y="3195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42" name="Straight Connector 99"/>
            <p:cNvCxnSpPr>
              <a:endCxn id="641" idx="1"/>
            </p:cNvCxnSpPr>
            <p:nvPr/>
          </p:nvCxnSpPr>
          <p:spPr>
            <a:xfrm>
              <a:off x="1744560" y="308484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643" name="Group 7"/>
          <p:cNvGrpSpPr/>
          <p:nvPr/>
        </p:nvGrpSpPr>
        <p:grpSpPr>
          <a:xfrm>
            <a:off x="1968480" y="2733480"/>
            <a:ext cx="657720" cy="180000"/>
            <a:chOff x="1968480" y="2733480"/>
            <a:chExt cx="657720" cy="180000"/>
          </a:xfrm>
        </p:grpSpPr>
        <p:cxnSp>
          <p:nvCxnSpPr>
            <p:cNvPr id="644" name="Straight Connector 93"/>
            <p:cNvCxnSpPr/>
            <p:nvPr/>
          </p:nvCxnSpPr>
          <p:spPr>
            <a:xfrm>
              <a:off x="196848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45" name="Straight Connector 94"/>
            <p:cNvCxnSpPr/>
            <p:nvPr/>
          </p:nvCxnSpPr>
          <p:spPr>
            <a:xfrm>
              <a:off x="2363400" y="2733480"/>
              <a:ext cx="19764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46" name="Straight Connector 95"/>
            <p:cNvCxnSpPr/>
            <p:nvPr/>
          </p:nvCxnSpPr>
          <p:spPr>
            <a:xfrm>
              <a:off x="2560680" y="2912040"/>
              <a:ext cx="65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47" name="Straight Connector 96"/>
            <p:cNvCxnSpPr/>
            <p:nvPr/>
          </p:nvCxnSpPr>
          <p:spPr>
            <a:xfrm flipV="1">
              <a:off x="2034720" y="2733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48" name="Straight Connector 33"/>
            <p:cNvCxnSpPr/>
            <p:nvPr/>
          </p:nvCxnSpPr>
          <p:spPr>
            <a:xfrm>
              <a:off x="2232000" y="2733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649" name="Group 9"/>
          <p:cNvGrpSpPr/>
          <p:nvPr/>
        </p:nvGrpSpPr>
        <p:grpSpPr>
          <a:xfrm>
            <a:off x="3240360" y="2733480"/>
            <a:ext cx="657720" cy="180000"/>
            <a:chOff x="3240360" y="2733480"/>
            <a:chExt cx="657720" cy="180000"/>
          </a:xfrm>
        </p:grpSpPr>
        <p:cxnSp>
          <p:nvCxnSpPr>
            <p:cNvPr id="650" name="Straight Connector 84"/>
            <p:cNvCxnSpPr/>
            <p:nvPr/>
          </p:nvCxnSpPr>
          <p:spPr>
            <a:xfrm>
              <a:off x="324036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1" name="Straight Connector 85"/>
            <p:cNvCxnSpPr/>
            <p:nvPr/>
          </p:nvCxnSpPr>
          <p:spPr>
            <a:xfrm>
              <a:off x="3635280" y="2733480"/>
              <a:ext cx="19728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2" name="Straight Connector 86"/>
            <p:cNvCxnSpPr/>
            <p:nvPr/>
          </p:nvCxnSpPr>
          <p:spPr>
            <a:xfrm>
              <a:off x="3832200" y="291204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3" name="Straight Connector 87"/>
            <p:cNvCxnSpPr/>
            <p:nvPr/>
          </p:nvCxnSpPr>
          <p:spPr>
            <a:xfrm flipV="1">
              <a:off x="3306600" y="2733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4" name="Straight Connector 33"/>
            <p:cNvCxnSpPr/>
            <p:nvPr/>
          </p:nvCxnSpPr>
          <p:spPr>
            <a:xfrm>
              <a:off x="3503880" y="2733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655" name="Group 13"/>
          <p:cNvGrpSpPr/>
          <p:nvPr/>
        </p:nvGrpSpPr>
        <p:grpSpPr>
          <a:xfrm>
            <a:off x="5780160" y="2733480"/>
            <a:ext cx="657720" cy="180000"/>
            <a:chOff x="5780160" y="2733480"/>
            <a:chExt cx="657720" cy="180000"/>
          </a:xfrm>
        </p:grpSpPr>
        <p:cxnSp>
          <p:nvCxnSpPr>
            <p:cNvPr id="656" name="Straight Connector 67"/>
            <p:cNvCxnSpPr/>
            <p:nvPr/>
          </p:nvCxnSpPr>
          <p:spPr>
            <a:xfrm>
              <a:off x="578016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7" name="Straight Connector 68"/>
            <p:cNvCxnSpPr/>
            <p:nvPr/>
          </p:nvCxnSpPr>
          <p:spPr>
            <a:xfrm>
              <a:off x="6175080" y="2733480"/>
              <a:ext cx="19728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8" name="Straight Connector 69"/>
            <p:cNvCxnSpPr/>
            <p:nvPr/>
          </p:nvCxnSpPr>
          <p:spPr>
            <a:xfrm>
              <a:off x="6372000" y="291204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59" name="Straight Connector 70"/>
            <p:cNvCxnSpPr/>
            <p:nvPr/>
          </p:nvCxnSpPr>
          <p:spPr>
            <a:xfrm flipV="1">
              <a:off x="5846400" y="2733480"/>
              <a:ext cx="19728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60" name="Straight Connector 33"/>
            <p:cNvCxnSpPr/>
            <p:nvPr/>
          </p:nvCxnSpPr>
          <p:spPr>
            <a:xfrm>
              <a:off x="6043320" y="2733480"/>
              <a:ext cx="13212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661" name="Group 14"/>
          <p:cNvGrpSpPr/>
          <p:nvPr/>
        </p:nvGrpSpPr>
        <p:grpSpPr>
          <a:xfrm>
            <a:off x="6437880" y="2826000"/>
            <a:ext cx="613440" cy="179640"/>
            <a:chOff x="6437880" y="2826000"/>
            <a:chExt cx="613440" cy="179640"/>
          </a:xfrm>
        </p:grpSpPr>
        <p:sp>
          <p:nvSpPr>
            <p:cNvPr id="662" name="Rounded Rectangle 63"/>
            <p:cNvSpPr/>
            <p:nvPr/>
          </p:nvSpPr>
          <p:spPr>
            <a:xfrm>
              <a:off x="6437880" y="2829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A6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663" name="Straight Connector 64"/>
            <p:cNvCxnSpPr/>
            <p:nvPr/>
          </p:nvCxnSpPr>
          <p:spPr>
            <a:xfrm flipV="1">
              <a:off x="659124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664" name="Straight Connector 65"/>
            <p:cNvCxnSpPr/>
            <p:nvPr/>
          </p:nvCxnSpPr>
          <p:spPr>
            <a:xfrm flipV="1">
              <a:off x="674496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665" name="Straight Connector 66"/>
            <p:cNvCxnSpPr/>
            <p:nvPr/>
          </p:nvCxnSpPr>
          <p:spPr>
            <a:xfrm flipV="1">
              <a:off x="6898320" y="2826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666" name="Straight Connector 33"/>
          <p:cNvCxnSpPr>
            <a:endCxn id="667" idx="1"/>
          </p:cNvCxnSpPr>
          <p:nvPr/>
        </p:nvCxnSpPr>
        <p:spPr>
          <a:xfrm>
            <a:off x="7073640" y="2917800"/>
            <a:ext cx="147600" cy="360"/>
          </a:xfrm>
          <a:prstGeom prst="straightConnector1">
            <a:avLst/>
          </a:prstGeom>
          <a:ln w="19050">
            <a:solidFill>
              <a:srgbClr val="000000"/>
            </a:solidFill>
            <a:prstDash val="sysDot"/>
            <a:round/>
          </a:ln>
        </p:spPr>
      </p:cxnSp>
      <p:grpSp>
        <p:nvGrpSpPr>
          <p:cNvPr id="668" name="Group 16"/>
          <p:cNvGrpSpPr/>
          <p:nvPr/>
        </p:nvGrpSpPr>
        <p:grpSpPr>
          <a:xfrm>
            <a:off x="1631520" y="2909520"/>
            <a:ext cx="371880" cy="180000"/>
            <a:chOff x="1631520" y="2909520"/>
            <a:chExt cx="371880" cy="180000"/>
          </a:xfrm>
        </p:grpSpPr>
        <p:cxnSp>
          <p:nvCxnSpPr>
            <p:cNvPr id="669" name="Straight Connector 60"/>
            <p:cNvCxnSpPr/>
            <p:nvPr/>
          </p:nvCxnSpPr>
          <p:spPr>
            <a:xfrm flipH="1">
              <a:off x="1941120" y="2910600"/>
              <a:ext cx="626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70" name="Straight Connector 61"/>
            <p:cNvCxnSpPr/>
            <p:nvPr/>
          </p:nvCxnSpPr>
          <p:spPr>
            <a:xfrm flipH="1">
              <a:off x="1755360" y="2909520"/>
              <a:ext cx="18612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71" name="Straight Connector 33"/>
            <p:cNvCxnSpPr/>
            <p:nvPr/>
          </p:nvCxnSpPr>
          <p:spPr>
            <a:xfrm flipH="1">
              <a:off x="1631520" y="3089520"/>
              <a:ext cx="1242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672" name="Rounded Rectangle 18"/>
          <p:cNvSpPr/>
          <p:nvPr/>
        </p:nvSpPr>
        <p:spPr>
          <a:xfrm>
            <a:off x="1051920" y="3001320"/>
            <a:ext cx="306720" cy="179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FF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AH1</a:t>
            </a:r>
            <a:endParaRPr lang="en-GB" sz="12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3" name="Rounded Rectangle 19"/>
          <p:cNvSpPr/>
          <p:nvPr/>
        </p:nvSpPr>
        <p:spPr>
          <a:xfrm>
            <a:off x="208080" y="2965320"/>
            <a:ext cx="174960" cy="251640"/>
          </a:xfrm>
          <a:prstGeom prst="roundRect">
            <a:avLst>
              <a:gd name="adj" fmla="val 16667"/>
            </a:avLst>
          </a:prstGeom>
          <a:solidFill>
            <a:srgbClr val="CC66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CC66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200" b="1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74" name="Straight Connector 20"/>
          <p:cNvCxnSpPr/>
          <p:nvPr/>
        </p:nvCxnSpPr>
        <p:spPr>
          <a:xfrm flipH="1" flipV="1">
            <a:off x="8399160" y="2927520"/>
            <a:ext cx="262080" cy="1609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675" name="Group 21"/>
          <p:cNvGrpSpPr/>
          <p:nvPr/>
        </p:nvGrpSpPr>
        <p:grpSpPr>
          <a:xfrm>
            <a:off x="6380640" y="2916000"/>
            <a:ext cx="259920" cy="261000"/>
            <a:chOff x="6380640" y="2916000"/>
            <a:chExt cx="259920" cy="261000"/>
          </a:xfrm>
        </p:grpSpPr>
        <p:sp>
          <p:nvSpPr>
            <p:cNvPr id="676" name="Rounded Rectangle 58"/>
            <p:cNvSpPr/>
            <p:nvPr/>
          </p:nvSpPr>
          <p:spPr>
            <a:xfrm rot="2700000">
              <a:off x="6502320" y="302688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77" name="Straight Connector 59"/>
            <p:cNvCxnSpPr>
              <a:endCxn id="676" idx="1"/>
            </p:cNvCxnSpPr>
            <p:nvPr/>
          </p:nvCxnSpPr>
          <p:spPr>
            <a:xfrm>
              <a:off x="6380640" y="291600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678" name="Group 22"/>
          <p:cNvGrpSpPr/>
          <p:nvPr/>
        </p:nvGrpSpPr>
        <p:grpSpPr>
          <a:xfrm>
            <a:off x="3841560" y="2913840"/>
            <a:ext cx="259560" cy="261000"/>
            <a:chOff x="3841560" y="2913840"/>
            <a:chExt cx="259560" cy="261000"/>
          </a:xfrm>
        </p:grpSpPr>
        <p:cxnSp>
          <p:nvCxnSpPr>
            <p:cNvPr id="679" name="Straight Connector 56"/>
            <p:cNvCxnSpPr>
              <a:endCxn id="680" idx="1"/>
            </p:cNvCxnSpPr>
            <p:nvPr/>
          </p:nvCxnSpPr>
          <p:spPr>
            <a:xfrm>
              <a:off x="3841560" y="291384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sp>
          <p:nvSpPr>
            <p:cNvPr id="680" name="Rounded Rectangle 57"/>
            <p:cNvSpPr/>
            <p:nvPr/>
          </p:nvSpPr>
          <p:spPr>
            <a:xfrm rot="2700000">
              <a:off x="3962880" y="3024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681" name="Group 23"/>
          <p:cNvGrpSpPr/>
          <p:nvPr/>
        </p:nvGrpSpPr>
        <p:grpSpPr>
          <a:xfrm>
            <a:off x="8826840" y="3088080"/>
            <a:ext cx="259560" cy="261000"/>
            <a:chOff x="8826840" y="3088080"/>
            <a:chExt cx="259560" cy="261000"/>
          </a:xfrm>
        </p:grpSpPr>
        <p:sp>
          <p:nvSpPr>
            <p:cNvPr id="682" name="Rounded Rectangle 54"/>
            <p:cNvSpPr/>
            <p:nvPr/>
          </p:nvSpPr>
          <p:spPr>
            <a:xfrm rot="2700000">
              <a:off x="8948160" y="319896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83" name="Straight Connector 55"/>
            <p:cNvCxnSpPr>
              <a:endCxn id="682" idx="1"/>
            </p:cNvCxnSpPr>
            <p:nvPr/>
          </p:nvCxnSpPr>
          <p:spPr>
            <a:xfrm>
              <a:off x="8826840" y="308808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684" name="Group 24"/>
          <p:cNvGrpSpPr/>
          <p:nvPr/>
        </p:nvGrpSpPr>
        <p:grpSpPr>
          <a:xfrm>
            <a:off x="1350360" y="3092760"/>
            <a:ext cx="296280" cy="76680"/>
            <a:chOff x="1350360" y="3092760"/>
            <a:chExt cx="296280" cy="76680"/>
          </a:xfrm>
        </p:grpSpPr>
        <p:cxnSp>
          <p:nvCxnSpPr>
            <p:cNvPr id="685" name="Straight Connector 49"/>
            <p:cNvCxnSpPr/>
            <p:nvPr/>
          </p:nvCxnSpPr>
          <p:spPr>
            <a:xfrm flipH="1">
              <a:off x="1616760" y="3093480"/>
              <a:ext cx="30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86" name="Straight Connector 50"/>
            <p:cNvCxnSpPr/>
            <p:nvPr/>
          </p:nvCxnSpPr>
          <p:spPr>
            <a:xfrm flipH="1" flipV="1">
              <a:off x="1379880" y="3093480"/>
              <a:ext cx="89280" cy="763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87" name="Straight Connector 51"/>
            <p:cNvCxnSpPr/>
            <p:nvPr/>
          </p:nvCxnSpPr>
          <p:spPr>
            <a:xfrm flipH="1">
              <a:off x="1350360" y="3093480"/>
              <a:ext cx="29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88" name="Straight Connector 52"/>
            <p:cNvCxnSpPr/>
            <p:nvPr/>
          </p:nvCxnSpPr>
          <p:spPr>
            <a:xfrm flipH="1">
              <a:off x="1527840" y="3092760"/>
              <a:ext cx="89280" cy="7704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689" name="Straight Connector 33"/>
            <p:cNvCxnSpPr/>
            <p:nvPr/>
          </p:nvCxnSpPr>
          <p:spPr>
            <a:xfrm flipH="1">
              <a:off x="1468800" y="3169440"/>
              <a:ext cx="594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690" name="Rounded Rectangle 25"/>
          <p:cNvSpPr/>
          <p:nvPr/>
        </p:nvSpPr>
        <p:spPr>
          <a:xfrm>
            <a:off x="9223920" y="30121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SASE1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91" name="Straight Connector 26"/>
          <p:cNvCxnSpPr/>
          <p:nvPr/>
        </p:nvCxnSpPr>
        <p:spPr>
          <a:xfrm flipH="1">
            <a:off x="8660880" y="3086280"/>
            <a:ext cx="562680" cy="21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692" name="Straight Connector 33"/>
          <p:cNvCxnSpPr/>
          <p:nvPr/>
        </p:nvCxnSpPr>
        <p:spPr>
          <a:xfrm flipH="1">
            <a:off x="8912160" y="2923560"/>
            <a:ext cx="315360" cy="16920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sp>
        <p:nvSpPr>
          <p:cNvPr id="693" name="Rounded Rectangle 28"/>
          <p:cNvSpPr/>
          <p:nvPr/>
        </p:nvSpPr>
        <p:spPr>
          <a:xfrm rot="19623000">
            <a:off x="9151200" y="26863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9620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SASE2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" name="Rounded Rectangle 29"/>
          <p:cNvSpPr/>
          <p:nvPr/>
        </p:nvSpPr>
        <p:spPr>
          <a:xfrm rot="1318200">
            <a:off x="10293840" y="320436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314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SASE3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95" name="Straight Connector 30"/>
          <p:cNvCxnSpPr>
            <a:stCxn id="694" idx="1"/>
            <a:endCxn id="690" idx="3"/>
          </p:cNvCxnSpPr>
          <p:nvPr/>
        </p:nvCxnSpPr>
        <p:spPr>
          <a:xfrm flipH="1" flipV="1">
            <a:off x="10077480" y="3084120"/>
            <a:ext cx="247680" cy="712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696" name="Straight Connector 31"/>
          <p:cNvCxnSpPr/>
          <p:nvPr/>
        </p:nvCxnSpPr>
        <p:spPr>
          <a:xfrm flipH="1" flipV="1">
            <a:off x="9927360" y="2586600"/>
            <a:ext cx="793800" cy="69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697" name="Group 32"/>
          <p:cNvGrpSpPr/>
          <p:nvPr/>
        </p:nvGrpSpPr>
        <p:grpSpPr>
          <a:xfrm>
            <a:off x="11106720" y="3391920"/>
            <a:ext cx="259920" cy="261000"/>
            <a:chOff x="11106720" y="3391920"/>
            <a:chExt cx="259920" cy="261000"/>
          </a:xfrm>
        </p:grpSpPr>
        <p:sp>
          <p:nvSpPr>
            <p:cNvPr id="698" name="Rounded Rectangle 47"/>
            <p:cNvSpPr/>
            <p:nvPr/>
          </p:nvSpPr>
          <p:spPr>
            <a:xfrm rot="2700000">
              <a:off x="11228400" y="350280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99" name="Straight Connector 48"/>
            <p:cNvCxnSpPr>
              <a:endCxn id="698" idx="1"/>
            </p:cNvCxnSpPr>
            <p:nvPr/>
          </p:nvCxnSpPr>
          <p:spPr>
            <a:xfrm>
              <a:off x="11106720" y="339192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cxnSp>
        <p:nvCxnSpPr>
          <p:cNvPr id="700" name="Straight Connector 33"/>
          <p:cNvCxnSpPr/>
          <p:nvPr/>
        </p:nvCxnSpPr>
        <p:spPr>
          <a:xfrm flipH="1">
            <a:off x="10714680" y="2442600"/>
            <a:ext cx="606240" cy="213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701" name="Group 34"/>
          <p:cNvGrpSpPr/>
          <p:nvPr/>
        </p:nvGrpSpPr>
        <p:grpSpPr>
          <a:xfrm>
            <a:off x="11326320" y="2433600"/>
            <a:ext cx="259920" cy="261360"/>
            <a:chOff x="11326320" y="2433600"/>
            <a:chExt cx="259920" cy="261360"/>
          </a:xfrm>
        </p:grpSpPr>
        <p:sp>
          <p:nvSpPr>
            <p:cNvPr id="702" name="Rounded Rectangle 45"/>
            <p:cNvSpPr/>
            <p:nvPr/>
          </p:nvSpPr>
          <p:spPr>
            <a:xfrm rot="2700000">
              <a:off x="11448000" y="254484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703" name="Straight Connector 46"/>
            <p:cNvCxnSpPr>
              <a:endCxn id="702" idx="1"/>
            </p:cNvCxnSpPr>
            <p:nvPr/>
          </p:nvCxnSpPr>
          <p:spPr>
            <a:xfrm>
              <a:off x="11326320" y="243360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704" name="Isosceles Triangle 35"/>
          <p:cNvSpPr/>
          <p:nvPr/>
        </p:nvSpPr>
        <p:spPr>
          <a:xfrm rot="14220000" flipH="1">
            <a:off x="10779480" y="1017720"/>
            <a:ext cx="143640" cy="224136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5" name="Isosceles Triangle 36"/>
          <p:cNvSpPr/>
          <p:nvPr/>
        </p:nvSpPr>
        <p:spPr>
          <a:xfrm rot="16200000" flipH="1">
            <a:off x="10908720" y="2184480"/>
            <a:ext cx="143640" cy="177552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6" name="Isosceles Triangle 37"/>
          <p:cNvSpPr/>
          <p:nvPr/>
        </p:nvSpPr>
        <p:spPr>
          <a:xfrm rot="17520000" flipH="1">
            <a:off x="11401200" y="3076560"/>
            <a:ext cx="143640" cy="8352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707" name="Group 39"/>
          <p:cNvGrpSpPr/>
          <p:nvPr/>
        </p:nvGrpSpPr>
        <p:grpSpPr>
          <a:xfrm>
            <a:off x="7220880" y="2826000"/>
            <a:ext cx="613440" cy="179640"/>
            <a:chOff x="7220880" y="2826000"/>
            <a:chExt cx="613440" cy="179640"/>
          </a:xfrm>
        </p:grpSpPr>
        <p:sp>
          <p:nvSpPr>
            <p:cNvPr id="667" name="Rounded Rectangle 42"/>
            <p:cNvSpPr/>
            <p:nvPr/>
          </p:nvSpPr>
          <p:spPr>
            <a:xfrm>
              <a:off x="7220880" y="2829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45000" rIns="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A25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08" name="Straight Connector 43"/>
            <p:cNvCxnSpPr/>
            <p:nvPr/>
          </p:nvCxnSpPr>
          <p:spPr>
            <a:xfrm flipV="1">
              <a:off x="7681320" y="2826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709" name="Straight Connector 44"/>
            <p:cNvCxnSpPr/>
            <p:nvPr/>
          </p:nvCxnSpPr>
          <p:spPr>
            <a:xfrm flipV="1">
              <a:off x="737424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710" name="Straight Connector 40"/>
          <p:cNvCxnSpPr>
            <a:endCxn id="667" idx="3"/>
          </p:cNvCxnSpPr>
          <p:nvPr/>
        </p:nvCxnSpPr>
        <p:spPr>
          <a:xfrm flipH="1">
            <a:off x="7834680" y="2917800"/>
            <a:ext cx="564840" cy="3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711" name="Straight Connector 41"/>
          <p:cNvCxnSpPr/>
          <p:nvPr/>
        </p:nvCxnSpPr>
        <p:spPr>
          <a:xfrm flipV="1">
            <a:off x="7547400" y="2825640"/>
            <a:ext cx="360" cy="17640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sp>
        <p:nvSpPr>
          <p:cNvPr id="712" name="TextBox 197"/>
          <p:cNvSpPr/>
          <p:nvPr/>
        </p:nvSpPr>
        <p:spPr>
          <a:xfrm>
            <a:off x="2401200" y="1506600"/>
            <a:ext cx="11336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L1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4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(1 RF station)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" name="TextBox 198"/>
          <p:cNvSpPr/>
          <p:nvPr/>
        </p:nvSpPr>
        <p:spPr>
          <a:xfrm>
            <a:off x="4156920" y="1506600"/>
            <a:ext cx="12038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L2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12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(3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" name="TextBox 199"/>
          <p:cNvSpPr/>
          <p:nvPr/>
        </p:nvSpPr>
        <p:spPr>
          <a:xfrm>
            <a:off x="6440760" y="1506600"/>
            <a:ext cx="129528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L3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</a:rPr>
              <a:t>96</a:t>
            </a: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(24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" name="TextBox 200"/>
          <p:cNvSpPr/>
          <p:nvPr/>
        </p:nvSpPr>
        <p:spPr>
          <a:xfrm>
            <a:off x="223920" y="1506600"/>
            <a:ext cx="142812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Injector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1.3 GHz module</a:t>
            </a:r>
            <a:br>
              <a:rPr sz="1400"/>
            </a:b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3.9 GHz 3</a:t>
            </a:r>
            <a:r>
              <a:rPr lang="en-US" sz="1400" b="0" strike="noStrike" spc="-1" baseline="30000">
                <a:solidFill>
                  <a:srgbClr val="000000"/>
                </a:solidFill>
                <a:latin typeface="Calibri"/>
              </a:rPr>
              <a:t>rd</a:t>
            </a: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 harm.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716" name="Group 4"/>
          <p:cNvGrpSpPr/>
          <p:nvPr/>
        </p:nvGrpSpPr>
        <p:grpSpPr>
          <a:xfrm>
            <a:off x="6450120" y="2617920"/>
            <a:ext cx="1865520" cy="491400"/>
            <a:chOff x="6450120" y="2617920"/>
            <a:chExt cx="1865520" cy="491400"/>
          </a:xfrm>
        </p:grpSpPr>
        <p:sp>
          <p:nvSpPr>
            <p:cNvPr id="717" name="Rectangle 38"/>
            <p:cNvSpPr/>
            <p:nvPr/>
          </p:nvSpPr>
          <p:spPr>
            <a:xfrm>
              <a:off x="7088400" y="2617920"/>
              <a:ext cx="973800" cy="491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718" name="Group 100"/>
            <p:cNvGrpSpPr/>
            <p:nvPr/>
          </p:nvGrpSpPr>
          <p:grpSpPr>
            <a:xfrm>
              <a:off x="6450120" y="2822760"/>
              <a:ext cx="613440" cy="179640"/>
              <a:chOff x="6450120" y="2822760"/>
              <a:chExt cx="613440" cy="179640"/>
            </a:xfrm>
          </p:grpSpPr>
          <p:sp>
            <p:nvSpPr>
              <p:cNvPr id="719" name="Rounded Rectangle 107"/>
              <p:cNvSpPr/>
              <p:nvPr/>
            </p:nvSpPr>
            <p:spPr>
              <a:xfrm>
                <a:off x="6450120" y="28267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A6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720" name="Straight Connector 108"/>
              <p:cNvCxnSpPr/>
              <p:nvPr/>
            </p:nvCxnSpPr>
            <p:spPr>
              <a:xfrm flipV="1">
                <a:off x="660348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21" name="Straight Connector 109"/>
              <p:cNvCxnSpPr/>
              <p:nvPr/>
            </p:nvCxnSpPr>
            <p:spPr>
              <a:xfrm flipV="1">
                <a:off x="675720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22" name="Straight Connector 110"/>
              <p:cNvCxnSpPr/>
              <p:nvPr/>
            </p:nvCxnSpPr>
            <p:spPr>
              <a:xfrm flipV="1">
                <a:off x="6910560" y="28227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cxnSp>
          <p:nvCxnSpPr>
            <p:cNvPr id="723" name="Straight Connector 33"/>
            <p:cNvCxnSpPr>
              <a:endCxn id="724" idx="1"/>
            </p:cNvCxnSpPr>
            <p:nvPr/>
          </p:nvCxnSpPr>
          <p:spPr>
            <a:xfrm flipV="1">
              <a:off x="7075800" y="2914560"/>
              <a:ext cx="626400" cy="10080"/>
            </a:xfrm>
            <a:prstGeom prst="straightConnector1">
              <a:avLst/>
            </a:prstGeom>
            <a:ln w="19050">
              <a:solidFill>
                <a:srgbClr val="000000"/>
              </a:solidFill>
              <a:prstDash val="sysDot"/>
              <a:round/>
            </a:ln>
          </p:spPr>
        </p:cxnSp>
        <p:grpSp>
          <p:nvGrpSpPr>
            <p:cNvPr id="725" name="Group 102"/>
            <p:cNvGrpSpPr/>
            <p:nvPr/>
          </p:nvGrpSpPr>
          <p:grpSpPr>
            <a:xfrm>
              <a:off x="7702200" y="2822760"/>
              <a:ext cx="613440" cy="179640"/>
              <a:chOff x="7702200" y="2822760"/>
              <a:chExt cx="613440" cy="179640"/>
            </a:xfrm>
          </p:grpSpPr>
          <p:sp>
            <p:nvSpPr>
              <p:cNvPr id="724" name="Rounded Rectangle 104"/>
              <p:cNvSpPr/>
              <p:nvPr/>
            </p:nvSpPr>
            <p:spPr>
              <a:xfrm>
                <a:off x="7702200" y="28267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  <a:effectLst>
                <a:outerShdw blurRad="50760" dist="25318" dir="3609244" algn="ctr" rotWithShape="0">
                  <a:srgbClr val="FFCC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45000" rIns="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A29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726" name="Straight Connector 105"/>
              <p:cNvCxnSpPr/>
              <p:nvPr/>
            </p:nvCxnSpPr>
            <p:spPr>
              <a:xfrm flipV="1">
                <a:off x="8162280" y="28227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27" name="Straight Connector 106"/>
              <p:cNvCxnSpPr/>
              <p:nvPr/>
            </p:nvCxnSpPr>
            <p:spPr>
              <a:xfrm flipV="1">
                <a:off x="785520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cxnSp>
          <p:nvCxnSpPr>
            <p:cNvPr id="728" name="Straight Connector 103"/>
            <p:cNvCxnSpPr/>
            <p:nvPr/>
          </p:nvCxnSpPr>
          <p:spPr>
            <a:xfrm flipV="1">
              <a:off x="8036280" y="28332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sp>
        <p:nvSpPr>
          <p:cNvPr id="729" name="Striped Right Arrow 111"/>
          <p:cNvSpPr/>
          <p:nvPr/>
        </p:nvSpPr>
        <p:spPr>
          <a:xfrm>
            <a:off x="6535440" y="3486600"/>
            <a:ext cx="773280" cy="199800"/>
          </a:xfrm>
          <a:prstGeom prst="stripedRightArrow">
            <a:avLst>
              <a:gd name="adj1" fmla="val 64266"/>
              <a:gd name="adj2" fmla="val 50000"/>
            </a:avLst>
          </a:prstGeom>
          <a:gradFill rotWithShape="0">
            <a:gsLst>
              <a:gs pos="0">
                <a:srgbClr val="4B4C62"/>
              </a:gs>
              <a:gs pos="50000">
                <a:srgbClr val="091348"/>
              </a:gs>
              <a:gs pos="100000">
                <a:srgbClr val="060F43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30" name="Group 243"/>
          <p:cNvGrpSpPr/>
          <p:nvPr/>
        </p:nvGrpSpPr>
        <p:grpSpPr>
          <a:xfrm>
            <a:off x="418320" y="2828160"/>
            <a:ext cx="5358600" cy="353160"/>
            <a:chOff x="418320" y="2828160"/>
            <a:chExt cx="5358600" cy="353160"/>
          </a:xfrm>
        </p:grpSpPr>
        <p:grpSp>
          <p:nvGrpSpPr>
            <p:cNvPr id="731" name="Group 114"/>
            <p:cNvGrpSpPr/>
            <p:nvPr/>
          </p:nvGrpSpPr>
          <p:grpSpPr>
            <a:xfrm>
              <a:off x="2637000" y="2828160"/>
              <a:ext cx="613440" cy="179640"/>
              <a:chOff x="2637000" y="2828160"/>
              <a:chExt cx="613440" cy="179640"/>
            </a:xfrm>
          </p:grpSpPr>
          <p:sp>
            <p:nvSpPr>
              <p:cNvPr id="732" name="Rounded Rectangle 232"/>
              <p:cNvSpPr/>
              <p:nvPr/>
            </p:nvSpPr>
            <p:spPr>
              <a:xfrm>
                <a:off x="263700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A2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733" name="Straight Connector 233"/>
              <p:cNvCxnSpPr/>
              <p:nvPr/>
            </p:nvCxnSpPr>
            <p:spPr>
              <a:xfrm flipV="1">
                <a:off x="279036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34" name="Straight Connector 234"/>
              <p:cNvCxnSpPr/>
              <p:nvPr/>
            </p:nvCxnSpPr>
            <p:spPr>
              <a:xfrm flipV="1">
                <a:off x="294372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35" name="Straight Connector 235"/>
              <p:cNvCxnSpPr/>
              <p:nvPr/>
            </p:nvCxnSpPr>
            <p:spPr>
              <a:xfrm flipV="1">
                <a:off x="309744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736" name="Group 117"/>
            <p:cNvGrpSpPr/>
            <p:nvPr/>
          </p:nvGrpSpPr>
          <p:grpSpPr>
            <a:xfrm>
              <a:off x="3908880" y="2828160"/>
              <a:ext cx="613440" cy="179640"/>
              <a:chOff x="3908880" y="2828160"/>
              <a:chExt cx="613440" cy="179640"/>
            </a:xfrm>
          </p:grpSpPr>
          <p:sp>
            <p:nvSpPr>
              <p:cNvPr id="737" name="Rounded Rectangle 223"/>
              <p:cNvSpPr/>
              <p:nvPr/>
            </p:nvSpPr>
            <p:spPr>
              <a:xfrm>
                <a:off x="390888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A3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738" name="Straight Connector 224"/>
              <p:cNvCxnSpPr/>
              <p:nvPr/>
            </p:nvCxnSpPr>
            <p:spPr>
              <a:xfrm flipV="1">
                <a:off x="406224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39" name="Straight Connector 225"/>
              <p:cNvCxnSpPr/>
              <p:nvPr/>
            </p:nvCxnSpPr>
            <p:spPr>
              <a:xfrm flipV="1">
                <a:off x="421560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40" name="Straight Connector 226"/>
              <p:cNvCxnSpPr/>
              <p:nvPr/>
            </p:nvCxnSpPr>
            <p:spPr>
              <a:xfrm flipV="1">
                <a:off x="436896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741" name="Group 118"/>
            <p:cNvGrpSpPr/>
            <p:nvPr/>
          </p:nvGrpSpPr>
          <p:grpSpPr>
            <a:xfrm>
              <a:off x="4539600" y="2828160"/>
              <a:ext cx="613440" cy="179640"/>
              <a:chOff x="4539600" y="2828160"/>
              <a:chExt cx="613440" cy="179640"/>
            </a:xfrm>
          </p:grpSpPr>
          <p:sp>
            <p:nvSpPr>
              <p:cNvPr id="742" name="Rounded Rectangle 219"/>
              <p:cNvSpPr/>
              <p:nvPr/>
            </p:nvSpPr>
            <p:spPr>
              <a:xfrm>
                <a:off x="453960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A4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743" name="Straight Connector 220"/>
              <p:cNvCxnSpPr/>
              <p:nvPr/>
            </p:nvCxnSpPr>
            <p:spPr>
              <a:xfrm flipV="1">
                <a:off x="469296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44" name="Straight Connector 221"/>
              <p:cNvCxnSpPr/>
              <p:nvPr/>
            </p:nvCxnSpPr>
            <p:spPr>
              <a:xfrm flipV="1">
                <a:off x="484632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45" name="Straight Connector 222"/>
              <p:cNvCxnSpPr/>
              <p:nvPr/>
            </p:nvCxnSpPr>
            <p:spPr>
              <a:xfrm flipV="1">
                <a:off x="500004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746" name="Group 119"/>
            <p:cNvGrpSpPr/>
            <p:nvPr/>
          </p:nvGrpSpPr>
          <p:grpSpPr>
            <a:xfrm>
              <a:off x="5163480" y="2828160"/>
              <a:ext cx="613440" cy="179640"/>
              <a:chOff x="5163480" y="2828160"/>
              <a:chExt cx="613440" cy="179640"/>
            </a:xfrm>
          </p:grpSpPr>
          <p:sp>
            <p:nvSpPr>
              <p:cNvPr id="747" name="Rounded Rectangle 215"/>
              <p:cNvSpPr/>
              <p:nvPr/>
            </p:nvSpPr>
            <p:spPr>
              <a:xfrm>
                <a:off x="516348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A5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748" name="Straight Connector 216"/>
              <p:cNvCxnSpPr/>
              <p:nvPr/>
            </p:nvCxnSpPr>
            <p:spPr>
              <a:xfrm flipV="1">
                <a:off x="531684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49" name="Straight Connector 217"/>
              <p:cNvCxnSpPr/>
              <p:nvPr/>
            </p:nvCxnSpPr>
            <p:spPr>
              <a:xfrm flipV="1">
                <a:off x="547020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750" name="Straight Connector 218"/>
              <p:cNvCxnSpPr/>
              <p:nvPr/>
            </p:nvCxnSpPr>
            <p:spPr>
              <a:xfrm flipV="1">
                <a:off x="562392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sp>
          <p:nvSpPr>
            <p:cNvPr id="751" name="Rounded Rectangle 122"/>
            <p:cNvSpPr/>
            <p:nvPr/>
          </p:nvSpPr>
          <p:spPr>
            <a:xfrm>
              <a:off x="418320" y="300564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A1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752" name="Group 244"/>
          <p:cNvGrpSpPr/>
          <p:nvPr/>
        </p:nvGrpSpPr>
        <p:grpSpPr>
          <a:xfrm>
            <a:off x="3476520" y="3702240"/>
            <a:ext cx="2940840" cy="384480"/>
            <a:chOff x="3476520" y="3702240"/>
            <a:chExt cx="2940840" cy="384480"/>
          </a:xfrm>
        </p:grpSpPr>
        <p:sp>
          <p:nvSpPr>
            <p:cNvPr id="753" name="Rounded Rectangle 192"/>
            <p:cNvSpPr/>
            <p:nvPr/>
          </p:nvSpPr>
          <p:spPr>
            <a:xfrm>
              <a:off x="3476520" y="37893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54" name="TextBox 193"/>
            <p:cNvSpPr/>
            <p:nvPr/>
          </p:nvSpPr>
          <p:spPr>
            <a:xfrm>
              <a:off x="4089600" y="3702240"/>
              <a:ext cx="2327760" cy="38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457200">
                <a:lnSpc>
                  <a:spcPct val="112000"/>
                </a:lnSpc>
                <a:tabLst>
                  <a:tab pos="0" algn="l"/>
                </a:tabLst>
              </a:pPr>
              <a:r>
                <a:rPr lang="de-DE" sz="1400" b="0" strike="noStrike" spc="-1">
                  <a:solidFill>
                    <a:srgbClr val="000000"/>
                  </a:solidFill>
                  <a:latin typeface="Arial"/>
                </a:rPr>
                <a:t>CW optimized modules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55" name="Rounded Rectangle 256"/>
          <p:cNvSpPr/>
          <p:nvPr/>
        </p:nvSpPr>
        <p:spPr>
          <a:xfrm>
            <a:off x="1057320" y="2995920"/>
            <a:ext cx="306720" cy="1796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FF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AH1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" name="Rounded Rectangle 309"/>
          <p:cNvSpPr/>
          <p:nvPr/>
        </p:nvSpPr>
        <p:spPr>
          <a:xfrm>
            <a:off x="208440" y="2952360"/>
            <a:ext cx="174960" cy="2516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CC66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200" b="1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" name="TextBox 310"/>
          <p:cNvSpPr/>
          <p:nvPr/>
        </p:nvSpPr>
        <p:spPr>
          <a:xfrm>
            <a:off x="4076640" y="4154760"/>
            <a:ext cx="1539720" cy="26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CW photo injector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" name="TextBox 311"/>
          <p:cNvSpPr/>
          <p:nvPr/>
        </p:nvSpPr>
        <p:spPr>
          <a:xfrm>
            <a:off x="4076280" y="4510800"/>
            <a:ext cx="1539720" cy="26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CW 3.9-GHz system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9" name="Picture 312"/>
          <p:cNvPicPr/>
          <p:nvPr/>
        </p:nvPicPr>
        <p:blipFill>
          <a:blip r:embed="rId3"/>
          <a:stretch/>
        </p:blipFill>
        <p:spPr>
          <a:xfrm>
            <a:off x="1308600" y="3567240"/>
            <a:ext cx="1108800" cy="1036800"/>
          </a:xfrm>
          <a:prstGeom prst="rect">
            <a:avLst/>
          </a:prstGeom>
          <a:ln w="0">
            <a:noFill/>
          </a:ln>
        </p:spPr>
      </p:pic>
      <p:sp>
        <p:nvSpPr>
          <p:cNvPr id="760" name="TextBox 313"/>
          <p:cNvSpPr/>
          <p:nvPr/>
        </p:nvSpPr>
        <p:spPr>
          <a:xfrm>
            <a:off x="4076280" y="4861800"/>
            <a:ext cx="1539720" cy="26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2</a:t>
            </a:r>
            <a:r>
              <a:rPr lang="en-GB" sz="1400" b="0" strike="noStrike" spc="-1" baseline="30000">
                <a:solidFill>
                  <a:srgbClr val="000000"/>
                </a:solidFill>
                <a:latin typeface="Arial"/>
              </a:rPr>
              <a:t>nd</a:t>
            </a: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 cryo plant (2.5 kW ➔ 5 kW)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Picture 259"/>
          <p:cNvPicPr/>
          <p:nvPr/>
        </p:nvPicPr>
        <p:blipFill>
          <a:blip r:embed="rId3"/>
          <a:stretch/>
        </p:blipFill>
        <p:spPr>
          <a:xfrm>
            <a:off x="196560" y="3568680"/>
            <a:ext cx="1108800" cy="1036800"/>
          </a:xfrm>
          <a:prstGeom prst="rect">
            <a:avLst/>
          </a:prstGeom>
          <a:ln w="0">
            <a:noFill/>
          </a:ln>
        </p:spPr>
      </p:pic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611280" y="71280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 dirty="0">
                <a:solidFill>
                  <a:srgbClr val="00B0F0"/>
                </a:solidFill>
                <a:latin typeface="Arial"/>
              </a:rPr>
              <a:t>Original </a:t>
            </a:r>
            <a:r>
              <a:rPr lang="en-US" sz="2200" b="1" strike="noStrike" spc="-1" dirty="0">
                <a:solidFill>
                  <a:schemeClr val="dk1"/>
                </a:solidFill>
                <a:latin typeface="Arial"/>
              </a:rPr>
              <a:t>CW upgrade proposal </a:t>
            </a:r>
            <a:r>
              <a:rPr lang="en-US" sz="2200" b="1" strike="noStrike" spc="-1" dirty="0">
                <a:solidFill>
                  <a:srgbClr val="00B0F0"/>
                </a:solidFill>
                <a:latin typeface="Arial"/>
              </a:rPr>
              <a:t>(canonical upgrade)</a:t>
            </a:r>
            <a:endParaRPr lang="en-US" sz="2200" b="0" strike="noStrike" spc="-1" dirty="0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763" name="Straight Connector 5"/>
          <p:cNvCxnSpPr/>
          <p:nvPr/>
        </p:nvCxnSpPr>
        <p:spPr>
          <a:xfrm flipV="1">
            <a:off x="7652880" y="2826360"/>
            <a:ext cx="360" cy="17676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grpSp>
        <p:nvGrpSpPr>
          <p:cNvPr id="764" name="Group 6"/>
          <p:cNvGrpSpPr/>
          <p:nvPr/>
        </p:nvGrpSpPr>
        <p:grpSpPr>
          <a:xfrm>
            <a:off x="1744560" y="3084840"/>
            <a:ext cx="259920" cy="261000"/>
            <a:chOff x="1744560" y="3084840"/>
            <a:chExt cx="259920" cy="261000"/>
          </a:xfrm>
        </p:grpSpPr>
        <p:sp>
          <p:nvSpPr>
            <p:cNvPr id="765" name="Rounded Rectangle 98"/>
            <p:cNvSpPr/>
            <p:nvPr/>
          </p:nvSpPr>
          <p:spPr>
            <a:xfrm rot="2700000">
              <a:off x="1866240" y="3195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766" name="Straight Connector 99"/>
            <p:cNvCxnSpPr>
              <a:endCxn id="765" idx="1"/>
            </p:cNvCxnSpPr>
            <p:nvPr/>
          </p:nvCxnSpPr>
          <p:spPr>
            <a:xfrm>
              <a:off x="1744560" y="308484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767" name="Group 7"/>
          <p:cNvGrpSpPr/>
          <p:nvPr/>
        </p:nvGrpSpPr>
        <p:grpSpPr>
          <a:xfrm>
            <a:off x="1968480" y="2733480"/>
            <a:ext cx="657720" cy="180000"/>
            <a:chOff x="1968480" y="2733480"/>
            <a:chExt cx="657720" cy="180000"/>
          </a:xfrm>
        </p:grpSpPr>
        <p:cxnSp>
          <p:nvCxnSpPr>
            <p:cNvPr id="768" name="Straight Connector 93"/>
            <p:cNvCxnSpPr/>
            <p:nvPr/>
          </p:nvCxnSpPr>
          <p:spPr>
            <a:xfrm>
              <a:off x="196848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69" name="Straight Connector 94"/>
            <p:cNvCxnSpPr/>
            <p:nvPr/>
          </p:nvCxnSpPr>
          <p:spPr>
            <a:xfrm>
              <a:off x="2363400" y="2733480"/>
              <a:ext cx="19764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0" name="Straight Connector 95"/>
            <p:cNvCxnSpPr/>
            <p:nvPr/>
          </p:nvCxnSpPr>
          <p:spPr>
            <a:xfrm>
              <a:off x="2560680" y="2912040"/>
              <a:ext cx="65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1" name="Straight Connector 96"/>
            <p:cNvCxnSpPr/>
            <p:nvPr/>
          </p:nvCxnSpPr>
          <p:spPr>
            <a:xfrm flipV="1">
              <a:off x="2034720" y="2733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2" name="Straight Connector 33"/>
            <p:cNvCxnSpPr/>
            <p:nvPr/>
          </p:nvCxnSpPr>
          <p:spPr>
            <a:xfrm>
              <a:off x="2232000" y="2733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773" name="Group 9"/>
          <p:cNvGrpSpPr/>
          <p:nvPr/>
        </p:nvGrpSpPr>
        <p:grpSpPr>
          <a:xfrm>
            <a:off x="3240360" y="2733480"/>
            <a:ext cx="657720" cy="180000"/>
            <a:chOff x="3240360" y="2733480"/>
            <a:chExt cx="657720" cy="180000"/>
          </a:xfrm>
        </p:grpSpPr>
        <p:cxnSp>
          <p:nvCxnSpPr>
            <p:cNvPr id="774" name="Straight Connector 84"/>
            <p:cNvCxnSpPr/>
            <p:nvPr/>
          </p:nvCxnSpPr>
          <p:spPr>
            <a:xfrm>
              <a:off x="324036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5" name="Straight Connector 85"/>
            <p:cNvCxnSpPr/>
            <p:nvPr/>
          </p:nvCxnSpPr>
          <p:spPr>
            <a:xfrm>
              <a:off x="3635280" y="2733480"/>
              <a:ext cx="19728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6" name="Straight Connector 86"/>
            <p:cNvCxnSpPr/>
            <p:nvPr/>
          </p:nvCxnSpPr>
          <p:spPr>
            <a:xfrm>
              <a:off x="3832200" y="291204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7" name="Straight Connector 87"/>
            <p:cNvCxnSpPr/>
            <p:nvPr/>
          </p:nvCxnSpPr>
          <p:spPr>
            <a:xfrm flipV="1">
              <a:off x="3306600" y="2733480"/>
              <a:ext cx="19764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78" name="Straight Connector 33"/>
            <p:cNvCxnSpPr/>
            <p:nvPr/>
          </p:nvCxnSpPr>
          <p:spPr>
            <a:xfrm>
              <a:off x="3503880" y="2733480"/>
              <a:ext cx="13176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779" name="Group 13"/>
          <p:cNvGrpSpPr/>
          <p:nvPr/>
        </p:nvGrpSpPr>
        <p:grpSpPr>
          <a:xfrm>
            <a:off x="5780160" y="2733480"/>
            <a:ext cx="657720" cy="180000"/>
            <a:chOff x="5780160" y="2733480"/>
            <a:chExt cx="657720" cy="180000"/>
          </a:xfrm>
        </p:grpSpPr>
        <p:cxnSp>
          <p:nvCxnSpPr>
            <p:cNvPr id="780" name="Straight Connector 67"/>
            <p:cNvCxnSpPr/>
            <p:nvPr/>
          </p:nvCxnSpPr>
          <p:spPr>
            <a:xfrm>
              <a:off x="5780160" y="2912040"/>
              <a:ext cx="666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81" name="Straight Connector 68"/>
            <p:cNvCxnSpPr/>
            <p:nvPr/>
          </p:nvCxnSpPr>
          <p:spPr>
            <a:xfrm>
              <a:off x="6175080" y="2733480"/>
              <a:ext cx="197280" cy="1789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82" name="Straight Connector 69"/>
            <p:cNvCxnSpPr/>
            <p:nvPr/>
          </p:nvCxnSpPr>
          <p:spPr>
            <a:xfrm>
              <a:off x="6372000" y="2912040"/>
              <a:ext cx="66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83" name="Straight Connector 70"/>
            <p:cNvCxnSpPr/>
            <p:nvPr/>
          </p:nvCxnSpPr>
          <p:spPr>
            <a:xfrm flipV="1">
              <a:off x="5846400" y="2733480"/>
              <a:ext cx="19728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84" name="Straight Connector 33"/>
            <p:cNvCxnSpPr/>
            <p:nvPr/>
          </p:nvCxnSpPr>
          <p:spPr>
            <a:xfrm>
              <a:off x="6043320" y="2733480"/>
              <a:ext cx="13212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785" name="Group 14"/>
          <p:cNvGrpSpPr/>
          <p:nvPr/>
        </p:nvGrpSpPr>
        <p:grpSpPr>
          <a:xfrm>
            <a:off x="6437880" y="2826000"/>
            <a:ext cx="613440" cy="179640"/>
            <a:chOff x="6437880" y="2826000"/>
            <a:chExt cx="613440" cy="179640"/>
          </a:xfrm>
        </p:grpSpPr>
        <p:sp>
          <p:nvSpPr>
            <p:cNvPr id="786" name="Rounded Rectangle 63"/>
            <p:cNvSpPr/>
            <p:nvPr/>
          </p:nvSpPr>
          <p:spPr>
            <a:xfrm>
              <a:off x="6437880" y="2829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A6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7" name="Straight Connector 64"/>
            <p:cNvCxnSpPr/>
            <p:nvPr/>
          </p:nvCxnSpPr>
          <p:spPr>
            <a:xfrm flipV="1">
              <a:off x="659124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788" name="Straight Connector 65"/>
            <p:cNvCxnSpPr/>
            <p:nvPr/>
          </p:nvCxnSpPr>
          <p:spPr>
            <a:xfrm flipV="1">
              <a:off x="674496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789" name="Straight Connector 66"/>
            <p:cNvCxnSpPr/>
            <p:nvPr/>
          </p:nvCxnSpPr>
          <p:spPr>
            <a:xfrm flipV="1">
              <a:off x="6898320" y="2826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790" name="Straight Connector 33"/>
          <p:cNvCxnSpPr>
            <a:endCxn id="791" idx="1"/>
          </p:cNvCxnSpPr>
          <p:nvPr/>
        </p:nvCxnSpPr>
        <p:spPr>
          <a:xfrm>
            <a:off x="7073640" y="2917800"/>
            <a:ext cx="147600" cy="360"/>
          </a:xfrm>
          <a:prstGeom prst="straightConnector1">
            <a:avLst/>
          </a:prstGeom>
          <a:ln w="19050">
            <a:solidFill>
              <a:srgbClr val="000000"/>
            </a:solidFill>
            <a:prstDash val="sysDot"/>
            <a:round/>
          </a:ln>
        </p:spPr>
      </p:cxnSp>
      <p:grpSp>
        <p:nvGrpSpPr>
          <p:cNvPr id="792" name="Group 16"/>
          <p:cNvGrpSpPr/>
          <p:nvPr/>
        </p:nvGrpSpPr>
        <p:grpSpPr>
          <a:xfrm>
            <a:off x="1631520" y="2909520"/>
            <a:ext cx="371880" cy="180000"/>
            <a:chOff x="1631520" y="2909520"/>
            <a:chExt cx="371880" cy="180000"/>
          </a:xfrm>
        </p:grpSpPr>
        <p:cxnSp>
          <p:nvCxnSpPr>
            <p:cNvPr id="793" name="Straight Connector 60"/>
            <p:cNvCxnSpPr/>
            <p:nvPr/>
          </p:nvCxnSpPr>
          <p:spPr>
            <a:xfrm flipH="1">
              <a:off x="1941120" y="2910600"/>
              <a:ext cx="626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94" name="Straight Connector 61"/>
            <p:cNvCxnSpPr/>
            <p:nvPr/>
          </p:nvCxnSpPr>
          <p:spPr>
            <a:xfrm flipH="1">
              <a:off x="1755360" y="2909520"/>
              <a:ext cx="186120" cy="180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795" name="Straight Connector 33"/>
            <p:cNvCxnSpPr/>
            <p:nvPr/>
          </p:nvCxnSpPr>
          <p:spPr>
            <a:xfrm flipH="1">
              <a:off x="1631520" y="3089520"/>
              <a:ext cx="1242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796" name="Rounded Rectangle 18"/>
          <p:cNvSpPr/>
          <p:nvPr/>
        </p:nvSpPr>
        <p:spPr>
          <a:xfrm>
            <a:off x="1051920" y="3001320"/>
            <a:ext cx="306720" cy="179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FF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AH1</a:t>
            </a:r>
            <a:endParaRPr lang="en-GB" sz="12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7" name="Rounded Rectangle 19"/>
          <p:cNvSpPr/>
          <p:nvPr/>
        </p:nvSpPr>
        <p:spPr>
          <a:xfrm>
            <a:off x="208080" y="2965320"/>
            <a:ext cx="174960" cy="251640"/>
          </a:xfrm>
          <a:prstGeom prst="roundRect">
            <a:avLst>
              <a:gd name="adj" fmla="val 16667"/>
            </a:avLst>
          </a:prstGeom>
          <a:solidFill>
            <a:srgbClr val="CC660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CC66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200" b="1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98" name="Straight Connector 20"/>
          <p:cNvCxnSpPr/>
          <p:nvPr/>
        </p:nvCxnSpPr>
        <p:spPr>
          <a:xfrm flipH="1" flipV="1">
            <a:off x="8399160" y="2927520"/>
            <a:ext cx="262080" cy="16092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799" name="Group 21"/>
          <p:cNvGrpSpPr/>
          <p:nvPr/>
        </p:nvGrpSpPr>
        <p:grpSpPr>
          <a:xfrm>
            <a:off x="6380640" y="2916000"/>
            <a:ext cx="259920" cy="261000"/>
            <a:chOff x="6380640" y="2916000"/>
            <a:chExt cx="259920" cy="261000"/>
          </a:xfrm>
        </p:grpSpPr>
        <p:sp>
          <p:nvSpPr>
            <p:cNvPr id="800" name="Rounded Rectangle 58"/>
            <p:cNvSpPr/>
            <p:nvPr/>
          </p:nvSpPr>
          <p:spPr>
            <a:xfrm rot="2700000">
              <a:off x="6502320" y="302688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01" name="Straight Connector 59"/>
            <p:cNvCxnSpPr>
              <a:endCxn id="800" idx="1"/>
            </p:cNvCxnSpPr>
            <p:nvPr/>
          </p:nvCxnSpPr>
          <p:spPr>
            <a:xfrm>
              <a:off x="6380640" y="291600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802" name="Group 22"/>
          <p:cNvGrpSpPr/>
          <p:nvPr/>
        </p:nvGrpSpPr>
        <p:grpSpPr>
          <a:xfrm>
            <a:off x="3841560" y="2913840"/>
            <a:ext cx="259560" cy="261000"/>
            <a:chOff x="3841560" y="2913840"/>
            <a:chExt cx="259560" cy="261000"/>
          </a:xfrm>
        </p:grpSpPr>
        <p:cxnSp>
          <p:nvCxnSpPr>
            <p:cNvPr id="803" name="Straight Connector 56"/>
            <p:cNvCxnSpPr>
              <a:endCxn id="804" idx="1"/>
            </p:cNvCxnSpPr>
            <p:nvPr/>
          </p:nvCxnSpPr>
          <p:spPr>
            <a:xfrm>
              <a:off x="3841560" y="291384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sp>
          <p:nvSpPr>
            <p:cNvPr id="804" name="Rounded Rectangle 57"/>
            <p:cNvSpPr/>
            <p:nvPr/>
          </p:nvSpPr>
          <p:spPr>
            <a:xfrm rot="2700000">
              <a:off x="3962880" y="302472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805" name="Group 23"/>
          <p:cNvGrpSpPr/>
          <p:nvPr/>
        </p:nvGrpSpPr>
        <p:grpSpPr>
          <a:xfrm>
            <a:off x="8826840" y="3088080"/>
            <a:ext cx="259560" cy="261000"/>
            <a:chOff x="8826840" y="3088080"/>
            <a:chExt cx="259560" cy="261000"/>
          </a:xfrm>
        </p:grpSpPr>
        <p:sp>
          <p:nvSpPr>
            <p:cNvPr id="806" name="Rounded Rectangle 54"/>
            <p:cNvSpPr/>
            <p:nvPr/>
          </p:nvSpPr>
          <p:spPr>
            <a:xfrm rot="2700000">
              <a:off x="8948160" y="319896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07" name="Straight Connector 55"/>
            <p:cNvCxnSpPr>
              <a:endCxn id="806" idx="1"/>
            </p:cNvCxnSpPr>
            <p:nvPr/>
          </p:nvCxnSpPr>
          <p:spPr>
            <a:xfrm>
              <a:off x="8826840" y="308808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grpSp>
        <p:nvGrpSpPr>
          <p:cNvPr id="808" name="Group 24"/>
          <p:cNvGrpSpPr/>
          <p:nvPr/>
        </p:nvGrpSpPr>
        <p:grpSpPr>
          <a:xfrm>
            <a:off x="1350360" y="3092760"/>
            <a:ext cx="296280" cy="76680"/>
            <a:chOff x="1350360" y="3092760"/>
            <a:chExt cx="296280" cy="76680"/>
          </a:xfrm>
        </p:grpSpPr>
        <p:cxnSp>
          <p:nvCxnSpPr>
            <p:cNvPr id="809" name="Straight Connector 49"/>
            <p:cNvCxnSpPr/>
            <p:nvPr/>
          </p:nvCxnSpPr>
          <p:spPr>
            <a:xfrm flipH="1">
              <a:off x="1616760" y="3093480"/>
              <a:ext cx="3024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810" name="Straight Connector 50"/>
            <p:cNvCxnSpPr/>
            <p:nvPr/>
          </p:nvCxnSpPr>
          <p:spPr>
            <a:xfrm flipH="1" flipV="1">
              <a:off x="1379880" y="3093480"/>
              <a:ext cx="89280" cy="7632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811" name="Straight Connector 51"/>
            <p:cNvCxnSpPr/>
            <p:nvPr/>
          </p:nvCxnSpPr>
          <p:spPr>
            <a:xfrm flipH="1">
              <a:off x="1350360" y="3093480"/>
              <a:ext cx="2988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812" name="Straight Connector 52"/>
            <p:cNvCxnSpPr/>
            <p:nvPr/>
          </p:nvCxnSpPr>
          <p:spPr>
            <a:xfrm flipH="1">
              <a:off x="1527840" y="3092760"/>
              <a:ext cx="89280" cy="7704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  <p:cxnSp>
          <p:nvCxnSpPr>
            <p:cNvPr id="813" name="Straight Connector 33"/>
            <p:cNvCxnSpPr/>
            <p:nvPr/>
          </p:nvCxnSpPr>
          <p:spPr>
            <a:xfrm flipH="1">
              <a:off x="1468800" y="3169440"/>
              <a:ext cx="59400" cy="3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814" name="Rounded Rectangle 25"/>
          <p:cNvSpPr/>
          <p:nvPr/>
        </p:nvSpPr>
        <p:spPr>
          <a:xfrm>
            <a:off x="9223920" y="30121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SASE1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15" name="Straight Connector 26"/>
          <p:cNvCxnSpPr/>
          <p:nvPr/>
        </p:nvCxnSpPr>
        <p:spPr>
          <a:xfrm flipH="1">
            <a:off x="8660880" y="3086280"/>
            <a:ext cx="562680" cy="21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816" name="Straight Connector 33"/>
          <p:cNvCxnSpPr/>
          <p:nvPr/>
        </p:nvCxnSpPr>
        <p:spPr>
          <a:xfrm flipH="1">
            <a:off x="8912160" y="2923560"/>
            <a:ext cx="315360" cy="16920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sp>
        <p:nvSpPr>
          <p:cNvPr id="817" name="Rounded Rectangle 28"/>
          <p:cNvSpPr/>
          <p:nvPr/>
        </p:nvSpPr>
        <p:spPr>
          <a:xfrm rot="19623000">
            <a:off x="9151200" y="268632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9620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SASE2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" name="Rounded Rectangle 29"/>
          <p:cNvSpPr/>
          <p:nvPr/>
        </p:nvSpPr>
        <p:spPr>
          <a:xfrm rot="1318200">
            <a:off x="10293840" y="3204360"/>
            <a:ext cx="853560" cy="14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1314000"/>
          </a:gradFill>
          <a:ln w="12700">
            <a:noFill/>
          </a:ln>
          <a:effectLst>
            <a:outerShdw blurRad="50760" dist="25318" dir="3609244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SASE3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19" name="Straight Connector 30"/>
          <p:cNvCxnSpPr>
            <a:stCxn id="818" idx="1"/>
            <a:endCxn id="814" idx="3"/>
          </p:cNvCxnSpPr>
          <p:nvPr/>
        </p:nvCxnSpPr>
        <p:spPr>
          <a:xfrm flipH="1" flipV="1">
            <a:off x="10077480" y="3084120"/>
            <a:ext cx="247680" cy="712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820" name="Straight Connector 31"/>
          <p:cNvCxnSpPr/>
          <p:nvPr/>
        </p:nvCxnSpPr>
        <p:spPr>
          <a:xfrm flipH="1" flipV="1">
            <a:off x="9927360" y="2586600"/>
            <a:ext cx="793800" cy="69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821" name="Group 32"/>
          <p:cNvGrpSpPr/>
          <p:nvPr/>
        </p:nvGrpSpPr>
        <p:grpSpPr>
          <a:xfrm>
            <a:off x="11106720" y="3391920"/>
            <a:ext cx="259920" cy="261000"/>
            <a:chOff x="11106720" y="3391920"/>
            <a:chExt cx="259920" cy="261000"/>
          </a:xfrm>
        </p:grpSpPr>
        <p:sp>
          <p:nvSpPr>
            <p:cNvPr id="822" name="Rounded Rectangle 47"/>
            <p:cNvSpPr/>
            <p:nvPr/>
          </p:nvSpPr>
          <p:spPr>
            <a:xfrm rot="2700000">
              <a:off x="11228400" y="350280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23" name="Straight Connector 48"/>
            <p:cNvCxnSpPr>
              <a:endCxn id="822" idx="1"/>
            </p:cNvCxnSpPr>
            <p:nvPr/>
          </p:nvCxnSpPr>
          <p:spPr>
            <a:xfrm>
              <a:off x="11106720" y="339192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cxnSp>
        <p:nvCxnSpPr>
          <p:cNvPr id="824" name="Straight Connector 33"/>
          <p:cNvCxnSpPr/>
          <p:nvPr/>
        </p:nvCxnSpPr>
        <p:spPr>
          <a:xfrm flipH="1">
            <a:off x="10714680" y="2442600"/>
            <a:ext cx="606240" cy="21348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grpSp>
        <p:nvGrpSpPr>
          <p:cNvPr id="825" name="Group 34"/>
          <p:cNvGrpSpPr/>
          <p:nvPr/>
        </p:nvGrpSpPr>
        <p:grpSpPr>
          <a:xfrm>
            <a:off x="11326320" y="2433600"/>
            <a:ext cx="259920" cy="261360"/>
            <a:chOff x="11326320" y="2433600"/>
            <a:chExt cx="259920" cy="261360"/>
          </a:xfrm>
        </p:grpSpPr>
        <p:sp>
          <p:nvSpPr>
            <p:cNvPr id="826" name="Rounded Rectangle 45"/>
            <p:cNvSpPr/>
            <p:nvPr/>
          </p:nvSpPr>
          <p:spPr>
            <a:xfrm rot="2700000">
              <a:off x="11448000" y="2544840"/>
              <a:ext cx="107640" cy="13104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2540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27" name="Straight Connector 46"/>
            <p:cNvCxnSpPr>
              <a:endCxn id="826" idx="1"/>
            </p:cNvCxnSpPr>
            <p:nvPr/>
          </p:nvCxnSpPr>
          <p:spPr>
            <a:xfrm>
              <a:off x="11326320" y="2433600"/>
              <a:ext cx="129240" cy="138960"/>
            </a:xfrm>
            <a:prstGeom prst="straightConnector1">
              <a:avLst/>
            </a:prstGeom>
            <a:ln w="19050">
              <a:solidFill>
                <a:srgbClr val="000000"/>
              </a:solidFill>
              <a:round/>
            </a:ln>
          </p:spPr>
        </p:cxnSp>
      </p:grpSp>
      <p:sp>
        <p:nvSpPr>
          <p:cNvPr id="828" name="Isosceles Triangle 35"/>
          <p:cNvSpPr/>
          <p:nvPr/>
        </p:nvSpPr>
        <p:spPr>
          <a:xfrm rot="14220000" flipH="1">
            <a:off x="10779480" y="1017720"/>
            <a:ext cx="143640" cy="224136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9" name="Isosceles Triangle 36"/>
          <p:cNvSpPr/>
          <p:nvPr/>
        </p:nvSpPr>
        <p:spPr>
          <a:xfrm rot="16200000" flipH="1">
            <a:off x="10908720" y="2184480"/>
            <a:ext cx="143640" cy="177552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0" name="Isosceles Triangle 37"/>
          <p:cNvSpPr/>
          <p:nvPr/>
        </p:nvSpPr>
        <p:spPr>
          <a:xfrm rot="17520000" flipH="1">
            <a:off x="11401200" y="3076560"/>
            <a:ext cx="143640" cy="8352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>
            <a:noFill/>
          </a:ln>
          <a:effectLst>
            <a:outerShdw blurRad="50760" dist="25318" dir="3609244" algn="ctr" rotWithShape="0"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831" name="Group 39"/>
          <p:cNvGrpSpPr/>
          <p:nvPr/>
        </p:nvGrpSpPr>
        <p:grpSpPr>
          <a:xfrm>
            <a:off x="7220880" y="2826000"/>
            <a:ext cx="613440" cy="179640"/>
            <a:chOff x="7220880" y="2826000"/>
            <a:chExt cx="613440" cy="179640"/>
          </a:xfrm>
        </p:grpSpPr>
        <p:sp>
          <p:nvSpPr>
            <p:cNvPr id="791" name="Rounded Rectangle 42"/>
            <p:cNvSpPr/>
            <p:nvPr/>
          </p:nvSpPr>
          <p:spPr>
            <a:xfrm>
              <a:off x="7220880" y="28299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45000" rIns="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A25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832" name="Straight Connector 43"/>
            <p:cNvCxnSpPr/>
            <p:nvPr/>
          </p:nvCxnSpPr>
          <p:spPr>
            <a:xfrm flipV="1">
              <a:off x="7681320" y="28260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  <p:cxnSp>
          <p:nvCxnSpPr>
            <p:cNvPr id="833" name="Straight Connector 44"/>
            <p:cNvCxnSpPr/>
            <p:nvPr/>
          </p:nvCxnSpPr>
          <p:spPr>
            <a:xfrm flipV="1">
              <a:off x="7374240" y="282708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cxnSp>
        <p:nvCxnSpPr>
          <p:cNvPr id="834" name="Straight Connector 40"/>
          <p:cNvCxnSpPr>
            <a:endCxn id="791" idx="3"/>
          </p:cNvCxnSpPr>
          <p:nvPr/>
        </p:nvCxnSpPr>
        <p:spPr>
          <a:xfrm flipH="1">
            <a:off x="7834680" y="2917800"/>
            <a:ext cx="564840" cy="360"/>
          </a:xfrm>
          <a:prstGeom prst="straightConnector1">
            <a:avLst/>
          </a:prstGeom>
          <a:ln w="19050">
            <a:solidFill>
              <a:srgbClr val="000000"/>
            </a:solidFill>
            <a:round/>
          </a:ln>
        </p:spPr>
      </p:cxnSp>
      <p:cxnSp>
        <p:nvCxnSpPr>
          <p:cNvPr id="835" name="Straight Connector 41"/>
          <p:cNvCxnSpPr/>
          <p:nvPr/>
        </p:nvCxnSpPr>
        <p:spPr>
          <a:xfrm flipV="1">
            <a:off x="7547400" y="2825640"/>
            <a:ext cx="360" cy="176400"/>
          </a:xfrm>
          <a:prstGeom prst="straightConnector1">
            <a:avLst/>
          </a:prstGeom>
          <a:ln w="9525">
            <a:solidFill>
              <a:srgbClr val="CC6600"/>
            </a:solidFill>
            <a:prstDash val="sysDash"/>
            <a:round/>
          </a:ln>
        </p:spPr>
      </p:cxnSp>
      <p:sp>
        <p:nvSpPr>
          <p:cNvPr id="836" name="TextBox 197"/>
          <p:cNvSpPr/>
          <p:nvPr/>
        </p:nvSpPr>
        <p:spPr>
          <a:xfrm>
            <a:off x="2401200" y="1506600"/>
            <a:ext cx="11336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L1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4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(1 RF station)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" name="TextBox 198"/>
          <p:cNvSpPr/>
          <p:nvPr/>
        </p:nvSpPr>
        <p:spPr>
          <a:xfrm>
            <a:off x="4156920" y="1506600"/>
            <a:ext cx="120384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L2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12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(3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" name="TextBox 199"/>
          <p:cNvSpPr/>
          <p:nvPr/>
        </p:nvSpPr>
        <p:spPr>
          <a:xfrm>
            <a:off x="6440760" y="1506600"/>
            <a:ext cx="129528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L3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</a:rPr>
              <a:t>96</a:t>
            </a: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 modules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(24 RF stations)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9" name="TextBox 200"/>
          <p:cNvSpPr/>
          <p:nvPr/>
        </p:nvSpPr>
        <p:spPr>
          <a:xfrm>
            <a:off x="223920" y="1506600"/>
            <a:ext cx="142812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Injector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1.3 GHz module</a:t>
            </a:r>
            <a:br>
              <a:rPr sz="1400"/>
            </a:b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3.9 GHz 3</a:t>
            </a:r>
            <a:r>
              <a:rPr lang="en-US" sz="1400" b="0" strike="noStrike" spc="-1" baseline="30000">
                <a:solidFill>
                  <a:srgbClr val="000000"/>
                </a:solidFill>
                <a:latin typeface="Calibri"/>
              </a:rPr>
              <a:t>rd</a:t>
            </a: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 harm.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840" name="Group 4"/>
          <p:cNvGrpSpPr/>
          <p:nvPr/>
        </p:nvGrpSpPr>
        <p:grpSpPr>
          <a:xfrm>
            <a:off x="6450120" y="2617920"/>
            <a:ext cx="1865520" cy="491400"/>
            <a:chOff x="6450120" y="2617920"/>
            <a:chExt cx="1865520" cy="491400"/>
          </a:xfrm>
        </p:grpSpPr>
        <p:sp>
          <p:nvSpPr>
            <p:cNvPr id="841" name="Rectangle 38"/>
            <p:cNvSpPr/>
            <p:nvPr/>
          </p:nvSpPr>
          <p:spPr>
            <a:xfrm>
              <a:off x="7088400" y="2617920"/>
              <a:ext cx="973800" cy="491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42" name="Group 100"/>
            <p:cNvGrpSpPr/>
            <p:nvPr/>
          </p:nvGrpSpPr>
          <p:grpSpPr>
            <a:xfrm>
              <a:off x="6450120" y="2822760"/>
              <a:ext cx="613440" cy="179640"/>
              <a:chOff x="6450120" y="2822760"/>
              <a:chExt cx="613440" cy="179640"/>
            </a:xfrm>
          </p:grpSpPr>
          <p:sp>
            <p:nvSpPr>
              <p:cNvPr id="843" name="Rounded Rectangle 107"/>
              <p:cNvSpPr/>
              <p:nvPr/>
            </p:nvSpPr>
            <p:spPr>
              <a:xfrm>
                <a:off x="6450120" y="28267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A6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844" name="Straight Connector 108"/>
              <p:cNvCxnSpPr/>
              <p:nvPr/>
            </p:nvCxnSpPr>
            <p:spPr>
              <a:xfrm flipV="1">
                <a:off x="660348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45" name="Straight Connector 109"/>
              <p:cNvCxnSpPr/>
              <p:nvPr/>
            </p:nvCxnSpPr>
            <p:spPr>
              <a:xfrm flipV="1">
                <a:off x="675720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46" name="Straight Connector 110"/>
              <p:cNvCxnSpPr/>
              <p:nvPr/>
            </p:nvCxnSpPr>
            <p:spPr>
              <a:xfrm flipV="1">
                <a:off x="6910560" y="28227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cxnSp>
          <p:nvCxnSpPr>
            <p:cNvPr id="847" name="Straight Connector 33"/>
            <p:cNvCxnSpPr>
              <a:endCxn id="848" idx="1"/>
            </p:cNvCxnSpPr>
            <p:nvPr/>
          </p:nvCxnSpPr>
          <p:spPr>
            <a:xfrm flipV="1">
              <a:off x="7075800" y="2914560"/>
              <a:ext cx="626400" cy="10080"/>
            </a:xfrm>
            <a:prstGeom prst="straightConnector1">
              <a:avLst/>
            </a:prstGeom>
            <a:ln w="19050">
              <a:solidFill>
                <a:srgbClr val="000000"/>
              </a:solidFill>
              <a:prstDash val="sysDot"/>
              <a:round/>
            </a:ln>
          </p:spPr>
        </p:cxnSp>
        <p:grpSp>
          <p:nvGrpSpPr>
            <p:cNvPr id="849" name="Group 102"/>
            <p:cNvGrpSpPr/>
            <p:nvPr/>
          </p:nvGrpSpPr>
          <p:grpSpPr>
            <a:xfrm>
              <a:off x="7702200" y="2822760"/>
              <a:ext cx="613440" cy="179640"/>
              <a:chOff x="7702200" y="2822760"/>
              <a:chExt cx="613440" cy="179640"/>
            </a:xfrm>
          </p:grpSpPr>
          <p:sp>
            <p:nvSpPr>
              <p:cNvPr id="848" name="Rounded Rectangle 104"/>
              <p:cNvSpPr/>
              <p:nvPr/>
            </p:nvSpPr>
            <p:spPr>
              <a:xfrm>
                <a:off x="7702200" y="28267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>
                <a:solidFill>
                  <a:srgbClr val="CC6600"/>
                </a:solidFill>
                <a:round/>
              </a:ln>
              <a:effectLst>
                <a:outerShdw blurRad="50760" dist="25318" dir="3609244" algn="ctr" rotWithShape="0">
                  <a:srgbClr val="FFCC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45000" rIns="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A29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850" name="Straight Connector 105"/>
              <p:cNvCxnSpPr/>
              <p:nvPr/>
            </p:nvCxnSpPr>
            <p:spPr>
              <a:xfrm flipV="1">
                <a:off x="8162280" y="28227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51" name="Straight Connector 106"/>
              <p:cNvCxnSpPr/>
              <p:nvPr/>
            </p:nvCxnSpPr>
            <p:spPr>
              <a:xfrm flipV="1">
                <a:off x="7855200" y="28238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cxnSp>
          <p:nvCxnSpPr>
            <p:cNvPr id="852" name="Straight Connector 103"/>
            <p:cNvCxnSpPr/>
            <p:nvPr/>
          </p:nvCxnSpPr>
          <p:spPr>
            <a:xfrm flipV="1">
              <a:off x="8036280" y="2833200"/>
              <a:ext cx="360" cy="176400"/>
            </a:xfrm>
            <a:prstGeom prst="straightConnector1">
              <a:avLst/>
            </a:prstGeom>
            <a:ln w="9525">
              <a:solidFill>
                <a:srgbClr val="CC6600"/>
              </a:solidFill>
              <a:prstDash val="sysDash"/>
              <a:round/>
            </a:ln>
          </p:spPr>
        </p:cxnSp>
      </p:grpSp>
      <p:sp>
        <p:nvSpPr>
          <p:cNvPr id="853" name="Striped Right Arrow 111"/>
          <p:cNvSpPr/>
          <p:nvPr/>
        </p:nvSpPr>
        <p:spPr>
          <a:xfrm>
            <a:off x="6535440" y="3486600"/>
            <a:ext cx="773280" cy="199800"/>
          </a:xfrm>
          <a:prstGeom prst="stripedRightArrow">
            <a:avLst>
              <a:gd name="adj1" fmla="val 64266"/>
              <a:gd name="adj2" fmla="val 50000"/>
            </a:avLst>
          </a:prstGeom>
          <a:gradFill rotWithShape="0">
            <a:gsLst>
              <a:gs pos="0">
                <a:srgbClr val="4B4C62"/>
              </a:gs>
              <a:gs pos="50000">
                <a:srgbClr val="091348"/>
              </a:gs>
              <a:gs pos="100000">
                <a:srgbClr val="060F43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4" name="Group 243"/>
          <p:cNvGrpSpPr/>
          <p:nvPr/>
        </p:nvGrpSpPr>
        <p:grpSpPr>
          <a:xfrm>
            <a:off x="418320" y="2828160"/>
            <a:ext cx="5358600" cy="353160"/>
            <a:chOff x="418320" y="2828160"/>
            <a:chExt cx="5358600" cy="353160"/>
          </a:xfrm>
        </p:grpSpPr>
        <p:grpSp>
          <p:nvGrpSpPr>
            <p:cNvPr id="855" name="Group 114"/>
            <p:cNvGrpSpPr/>
            <p:nvPr/>
          </p:nvGrpSpPr>
          <p:grpSpPr>
            <a:xfrm>
              <a:off x="2637000" y="2828160"/>
              <a:ext cx="613440" cy="179640"/>
              <a:chOff x="2637000" y="2828160"/>
              <a:chExt cx="613440" cy="179640"/>
            </a:xfrm>
          </p:grpSpPr>
          <p:sp>
            <p:nvSpPr>
              <p:cNvPr id="856" name="Rounded Rectangle 232"/>
              <p:cNvSpPr/>
              <p:nvPr/>
            </p:nvSpPr>
            <p:spPr>
              <a:xfrm>
                <a:off x="263700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A2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857" name="Straight Connector 233"/>
              <p:cNvCxnSpPr/>
              <p:nvPr/>
            </p:nvCxnSpPr>
            <p:spPr>
              <a:xfrm flipV="1">
                <a:off x="279036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58" name="Straight Connector 234"/>
              <p:cNvCxnSpPr/>
              <p:nvPr/>
            </p:nvCxnSpPr>
            <p:spPr>
              <a:xfrm flipV="1">
                <a:off x="294372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59" name="Straight Connector 235"/>
              <p:cNvCxnSpPr/>
              <p:nvPr/>
            </p:nvCxnSpPr>
            <p:spPr>
              <a:xfrm flipV="1">
                <a:off x="309744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860" name="Group 117"/>
            <p:cNvGrpSpPr/>
            <p:nvPr/>
          </p:nvGrpSpPr>
          <p:grpSpPr>
            <a:xfrm>
              <a:off x="3908880" y="2828160"/>
              <a:ext cx="613440" cy="179640"/>
              <a:chOff x="3908880" y="2828160"/>
              <a:chExt cx="613440" cy="179640"/>
            </a:xfrm>
          </p:grpSpPr>
          <p:sp>
            <p:nvSpPr>
              <p:cNvPr id="861" name="Rounded Rectangle 223"/>
              <p:cNvSpPr/>
              <p:nvPr/>
            </p:nvSpPr>
            <p:spPr>
              <a:xfrm>
                <a:off x="390888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A3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862" name="Straight Connector 224"/>
              <p:cNvCxnSpPr/>
              <p:nvPr/>
            </p:nvCxnSpPr>
            <p:spPr>
              <a:xfrm flipV="1">
                <a:off x="406224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63" name="Straight Connector 225"/>
              <p:cNvCxnSpPr/>
              <p:nvPr/>
            </p:nvCxnSpPr>
            <p:spPr>
              <a:xfrm flipV="1">
                <a:off x="421560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64" name="Straight Connector 226"/>
              <p:cNvCxnSpPr/>
              <p:nvPr/>
            </p:nvCxnSpPr>
            <p:spPr>
              <a:xfrm flipV="1">
                <a:off x="436896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865" name="Group 118"/>
            <p:cNvGrpSpPr/>
            <p:nvPr/>
          </p:nvGrpSpPr>
          <p:grpSpPr>
            <a:xfrm>
              <a:off x="4539600" y="2828160"/>
              <a:ext cx="613440" cy="179640"/>
              <a:chOff x="4539600" y="2828160"/>
              <a:chExt cx="613440" cy="179640"/>
            </a:xfrm>
          </p:grpSpPr>
          <p:sp>
            <p:nvSpPr>
              <p:cNvPr id="866" name="Rounded Rectangle 219"/>
              <p:cNvSpPr/>
              <p:nvPr/>
            </p:nvSpPr>
            <p:spPr>
              <a:xfrm>
                <a:off x="453960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A4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867" name="Straight Connector 220"/>
              <p:cNvCxnSpPr/>
              <p:nvPr/>
            </p:nvCxnSpPr>
            <p:spPr>
              <a:xfrm flipV="1">
                <a:off x="469296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68" name="Straight Connector 221"/>
              <p:cNvCxnSpPr/>
              <p:nvPr/>
            </p:nvCxnSpPr>
            <p:spPr>
              <a:xfrm flipV="1">
                <a:off x="484632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69" name="Straight Connector 222"/>
              <p:cNvCxnSpPr/>
              <p:nvPr/>
            </p:nvCxnSpPr>
            <p:spPr>
              <a:xfrm flipV="1">
                <a:off x="500004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grpSp>
          <p:nvGrpSpPr>
            <p:cNvPr id="870" name="Group 119"/>
            <p:cNvGrpSpPr/>
            <p:nvPr/>
          </p:nvGrpSpPr>
          <p:grpSpPr>
            <a:xfrm>
              <a:off x="5163480" y="2828160"/>
              <a:ext cx="613440" cy="179640"/>
              <a:chOff x="5163480" y="2828160"/>
              <a:chExt cx="613440" cy="179640"/>
            </a:xfrm>
          </p:grpSpPr>
          <p:sp>
            <p:nvSpPr>
              <p:cNvPr id="871" name="Rounded Rectangle 215"/>
              <p:cNvSpPr/>
              <p:nvPr/>
            </p:nvSpPr>
            <p:spPr>
              <a:xfrm>
                <a:off x="5163480" y="2832120"/>
                <a:ext cx="613440" cy="17568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12700">
                <a:solidFill>
                  <a:srgbClr val="CC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200" b="1" strike="noStrike" spc="-1">
                    <a:solidFill>
                      <a:srgbClr val="000000"/>
                    </a:solidFill>
                    <a:latin typeface="Calibri"/>
                  </a:rPr>
                  <a:t>A5</a:t>
                </a:r>
                <a:endParaRPr lang="en-GB" sz="12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872" name="Straight Connector 216"/>
              <p:cNvCxnSpPr/>
              <p:nvPr/>
            </p:nvCxnSpPr>
            <p:spPr>
              <a:xfrm flipV="1">
                <a:off x="531684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73" name="Straight Connector 217"/>
              <p:cNvCxnSpPr/>
              <p:nvPr/>
            </p:nvCxnSpPr>
            <p:spPr>
              <a:xfrm flipV="1">
                <a:off x="5470200" y="282924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  <p:cxnSp>
            <p:nvCxnSpPr>
              <p:cNvPr id="874" name="Straight Connector 218"/>
              <p:cNvCxnSpPr/>
              <p:nvPr/>
            </p:nvCxnSpPr>
            <p:spPr>
              <a:xfrm flipV="1">
                <a:off x="5623920" y="2828160"/>
                <a:ext cx="360" cy="176400"/>
              </a:xfrm>
              <a:prstGeom prst="straightConnector1">
                <a:avLst/>
              </a:prstGeom>
              <a:ln w="9525">
                <a:solidFill>
                  <a:srgbClr val="CC6600"/>
                </a:solidFill>
                <a:prstDash val="sysDash"/>
                <a:round/>
              </a:ln>
            </p:spPr>
          </p:cxnSp>
        </p:grpSp>
        <p:sp>
          <p:nvSpPr>
            <p:cNvPr id="875" name="Rounded Rectangle 122"/>
            <p:cNvSpPr/>
            <p:nvPr/>
          </p:nvSpPr>
          <p:spPr>
            <a:xfrm>
              <a:off x="418320" y="300564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200" b="1" strike="noStrike" spc="-1">
                  <a:solidFill>
                    <a:srgbClr val="000000"/>
                  </a:solidFill>
                  <a:latin typeface="Calibri"/>
                </a:rPr>
                <a:t>A1</a:t>
              </a:r>
              <a:endParaRPr lang="en-GB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876" name="Group 244"/>
          <p:cNvGrpSpPr/>
          <p:nvPr/>
        </p:nvGrpSpPr>
        <p:grpSpPr>
          <a:xfrm>
            <a:off x="3476520" y="3702240"/>
            <a:ext cx="2940840" cy="384480"/>
            <a:chOff x="3476520" y="3702240"/>
            <a:chExt cx="2940840" cy="384480"/>
          </a:xfrm>
        </p:grpSpPr>
        <p:sp>
          <p:nvSpPr>
            <p:cNvPr id="877" name="Rounded Rectangle 192"/>
            <p:cNvSpPr/>
            <p:nvPr/>
          </p:nvSpPr>
          <p:spPr>
            <a:xfrm>
              <a:off x="3476520" y="3789360"/>
              <a:ext cx="613440" cy="17568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>
              <a:solidFill>
                <a:srgbClr val="CC6600"/>
              </a:solidFill>
              <a:round/>
            </a:ln>
            <a:effectLst>
              <a:outerShdw blurRad="50760" dist="25318" dir="3609244" algn="ctr" rotWithShape="0">
                <a:srgbClr val="FFCC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1200" b="1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78" name="TextBox 193"/>
            <p:cNvSpPr/>
            <p:nvPr/>
          </p:nvSpPr>
          <p:spPr>
            <a:xfrm>
              <a:off x="4089600" y="3702240"/>
              <a:ext cx="2327760" cy="38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457200">
                <a:lnSpc>
                  <a:spcPct val="112000"/>
                </a:lnSpc>
                <a:tabLst>
                  <a:tab pos="0" algn="l"/>
                </a:tabLst>
              </a:pPr>
              <a:r>
                <a:rPr lang="de-DE" sz="1400" b="0" strike="noStrike" spc="-1">
                  <a:solidFill>
                    <a:srgbClr val="000000"/>
                  </a:solidFill>
                  <a:latin typeface="Arial"/>
                </a:rPr>
                <a:t>CW optimized modules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879" name="Rounded Rectangle 256"/>
          <p:cNvSpPr/>
          <p:nvPr/>
        </p:nvSpPr>
        <p:spPr>
          <a:xfrm>
            <a:off x="1057320" y="2995920"/>
            <a:ext cx="306720" cy="1796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FF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AH1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" name="Rounded Rectangle 309"/>
          <p:cNvSpPr/>
          <p:nvPr/>
        </p:nvSpPr>
        <p:spPr>
          <a:xfrm>
            <a:off x="208440" y="2952360"/>
            <a:ext cx="174960" cy="2516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solidFill>
              <a:srgbClr val="CC6600"/>
            </a:solidFill>
            <a:round/>
          </a:ln>
          <a:effectLst>
            <a:outerShdw blurRad="50760" dist="25318" dir="3609244" algn="ctr" rotWithShape="0">
              <a:srgbClr val="CC66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200" b="1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1" name="TextBox 310"/>
          <p:cNvSpPr/>
          <p:nvPr/>
        </p:nvSpPr>
        <p:spPr>
          <a:xfrm>
            <a:off x="4076640" y="4154760"/>
            <a:ext cx="1539720" cy="26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CW photo injector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" name="TextBox 311"/>
          <p:cNvSpPr/>
          <p:nvPr/>
        </p:nvSpPr>
        <p:spPr>
          <a:xfrm>
            <a:off x="4076280" y="4510800"/>
            <a:ext cx="1539720" cy="26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CW 3.9-GHz system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3" name="Picture 312"/>
          <p:cNvPicPr/>
          <p:nvPr/>
        </p:nvPicPr>
        <p:blipFill>
          <a:blip r:embed="rId3"/>
          <a:stretch/>
        </p:blipFill>
        <p:spPr>
          <a:xfrm>
            <a:off x="1308600" y="3567240"/>
            <a:ext cx="1108800" cy="1036800"/>
          </a:xfrm>
          <a:prstGeom prst="rect">
            <a:avLst/>
          </a:prstGeom>
          <a:ln w="0">
            <a:noFill/>
          </a:ln>
        </p:spPr>
      </p:pic>
      <p:sp>
        <p:nvSpPr>
          <p:cNvPr id="884" name="TextBox 313"/>
          <p:cNvSpPr/>
          <p:nvPr/>
        </p:nvSpPr>
        <p:spPr>
          <a:xfrm>
            <a:off x="4076280" y="4861800"/>
            <a:ext cx="2680560" cy="68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2</a:t>
            </a:r>
            <a:r>
              <a:rPr lang="en-GB" sz="1400" b="0" strike="noStrike" spc="-1" baseline="30000">
                <a:solidFill>
                  <a:srgbClr val="000000"/>
                </a:solidFill>
                <a:latin typeface="Arial"/>
              </a:rPr>
              <a:t>nd</a:t>
            </a: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 cryo plant (2.5 kW ➔ 5 kW)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" name="Rectangle 2"/>
          <p:cNvSpPr/>
          <p:nvPr/>
        </p:nvSpPr>
        <p:spPr>
          <a:xfrm>
            <a:off x="3635280" y="5192640"/>
            <a:ext cx="6095520" cy="7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chemeClr val="dk1"/>
                </a:solidFill>
                <a:latin typeface="Arial"/>
              </a:rPr>
              <a:t>Low peak power rf system 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457200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chemeClr val="dk1"/>
                </a:solidFill>
                <a:latin typeface="Arial"/>
              </a:rPr>
              <a:t>(does not permit 17.5 GeV at low d.c.)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457200" defTabSz="914400"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4F3B8-9E25-C3BE-849A-035CD1684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>
            <a:extLst>
              <a:ext uri="{FF2B5EF4-FFF2-40B4-BE49-F238E27FC236}">
                <a16:creationId xmlns:a16="http://schemas.microsoft.com/office/drawing/2014/main" id="{2184DA00-6016-7D70-B198-468BCC7B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3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GB" sz="2200" b="1" strike="noStrike" spc="-1" dirty="0">
                <a:solidFill>
                  <a:schemeClr val="dk1"/>
                </a:solidFill>
                <a:latin typeface="Arial"/>
              </a:rPr>
              <a:t>4</a:t>
            </a:r>
            <a:r>
              <a:rPr lang="en-GB" sz="2200" b="1" strike="noStrike" spc="-1" baseline="30000" dirty="0">
                <a:solidFill>
                  <a:schemeClr val="dk1"/>
                </a:solidFill>
                <a:latin typeface="Arial"/>
              </a:rPr>
              <a:t>th</a:t>
            </a:r>
            <a:r>
              <a:rPr lang="en-GB" sz="2200" b="1" strike="noStrike" spc="-1" dirty="0">
                <a:solidFill>
                  <a:schemeClr val="dk1"/>
                </a:solidFill>
                <a:latin typeface="Arial"/>
              </a:rPr>
              <a:t> Workshop (8-9.10.2024 Hamburg)</a:t>
            </a:r>
            <a:endParaRPr lang="en-US" sz="22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37" name="Picture 3">
            <a:extLst>
              <a:ext uri="{FF2B5EF4-FFF2-40B4-BE49-F238E27FC236}">
                <a16:creationId xmlns:a16="http://schemas.microsoft.com/office/drawing/2014/main" id="{F3932175-C33B-9490-C163-EEA2799D96B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493400" y="866520"/>
            <a:ext cx="3955680" cy="2437920"/>
          </a:xfrm>
          <a:prstGeom prst="rect">
            <a:avLst/>
          </a:prstGeom>
          <a:ln w="0">
            <a:noFill/>
          </a:ln>
          <a:effectLst>
            <a:outerShdw blurRad="161640" dist="37674" dir="2700000" sx="101000" sy="101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8" name="TextBox 4">
            <a:extLst>
              <a:ext uri="{FF2B5EF4-FFF2-40B4-BE49-F238E27FC236}">
                <a16:creationId xmlns:a16="http://schemas.microsoft.com/office/drawing/2014/main" id="{935E773B-34F7-AE5D-FA53-D37E4090186D}"/>
              </a:ext>
            </a:extLst>
          </p:cNvPr>
          <p:cNvSpPr/>
          <p:nvPr/>
        </p:nvSpPr>
        <p:spPr>
          <a:xfrm>
            <a:off x="606600" y="1407960"/>
            <a:ext cx="3205080" cy="159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2000" b="0" strike="noStrike" spc="-1">
                <a:solidFill>
                  <a:schemeClr val="dk1"/>
                </a:solidFill>
                <a:latin typeface="Arial"/>
              </a:rPr>
              <a:t>A meeting of the minds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</a:pP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  <a:p>
            <a:pPr marL="457200" defTabSz="457200">
              <a:lnSpc>
                <a:spcPct val="112000"/>
              </a:lnSpc>
            </a:pPr>
            <a:r>
              <a:rPr lang="en-GB" sz="2000" b="0" strike="noStrike" spc="-1">
                <a:solidFill>
                  <a:schemeClr val="accent2"/>
                </a:solidFill>
                <a:latin typeface="Arial"/>
              </a:rPr>
              <a:t>DESY: 50 participants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457200" defTabSz="457200">
              <a:lnSpc>
                <a:spcPct val="112000"/>
              </a:lnSpc>
            </a:pPr>
            <a:r>
              <a:rPr lang="en-GB" sz="2000" b="0" strike="noStrike" spc="-1">
                <a:solidFill>
                  <a:schemeClr val="accent2"/>
                </a:solidFill>
                <a:latin typeface="Arial"/>
              </a:rPr>
              <a:t>XFEL: 20 participants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TextBox 5">
            <a:extLst>
              <a:ext uri="{FF2B5EF4-FFF2-40B4-BE49-F238E27FC236}">
                <a16:creationId xmlns:a16="http://schemas.microsoft.com/office/drawing/2014/main" id="{1D03E5D6-8E74-E247-0791-94DA673B73DC}"/>
              </a:ext>
            </a:extLst>
          </p:cNvPr>
          <p:cNvSpPr/>
          <p:nvPr/>
        </p:nvSpPr>
        <p:spPr>
          <a:xfrm>
            <a:off x="511560" y="3083760"/>
            <a:ext cx="6067080" cy="236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70000" indent="-270000" defTabSz="457200">
              <a:lnSpc>
                <a:spcPct val="150000"/>
              </a:lnSpc>
              <a:buSzPct val="100051"/>
              <a:buBlip>
                <a:blip r:embed="rId3"/>
              </a:buBlip>
            </a:pPr>
            <a:r>
              <a:rPr lang="en-GB" sz="1600" b="0" strike="noStrike" spc="-1" dirty="0">
                <a:solidFill>
                  <a:schemeClr val="dk1"/>
                </a:solidFill>
                <a:latin typeface="Arial"/>
              </a:rPr>
              <a:t>First discussions with detectors concerning proposed machine parameters</a:t>
            </a:r>
            <a:endParaRPr lang="en-GB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50000"/>
              </a:lnSpc>
              <a:buSzPct val="100051"/>
              <a:buBlip>
                <a:blip r:embed="rId3"/>
              </a:buBlip>
            </a:pPr>
            <a:r>
              <a:rPr lang="en-GB" sz="1600" b="0" strike="noStrike" spc="-1" dirty="0">
                <a:solidFill>
                  <a:schemeClr val="dk1"/>
                </a:solidFill>
                <a:latin typeface="Arial"/>
              </a:rPr>
              <a:t>Focus on defining technical solutions options</a:t>
            </a:r>
            <a:endParaRPr lang="en-GB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27200" lvl="1" indent="-270000" defTabSz="457200">
              <a:lnSpc>
                <a:spcPct val="150000"/>
              </a:lnSpc>
              <a:buSzPct val="100051"/>
              <a:buBlip>
                <a:blip r:embed="rId3"/>
              </a:buBlip>
            </a:pPr>
            <a:r>
              <a:rPr lang="en-GB" sz="1600" b="0" strike="noStrike" spc="-1" dirty="0">
                <a:solidFill>
                  <a:schemeClr val="dk1"/>
                </a:solidFill>
                <a:latin typeface="Arial"/>
              </a:rPr>
              <a:t>To be included in the </a:t>
            </a:r>
            <a:r>
              <a:rPr lang="en-GB" sz="1600" b="1" strike="noStrike" spc="-1" dirty="0">
                <a:solidFill>
                  <a:schemeClr val="accent2"/>
                </a:solidFill>
                <a:latin typeface="Arial"/>
              </a:rPr>
              <a:t>FOS report </a:t>
            </a:r>
            <a:r>
              <a:rPr lang="en-GB" sz="1600" b="0" strike="noStrike" spc="-1" dirty="0">
                <a:solidFill>
                  <a:schemeClr val="dk1"/>
                </a:solidFill>
                <a:latin typeface="Arial"/>
              </a:rPr>
              <a:t>(➜ early 2026)</a:t>
            </a:r>
            <a:endParaRPr lang="en-GB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27200" lvl="1" indent="-270000" defTabSz="457200">
              <a:lnSpc>
                <a:spcPct val="150000"/>
              </a:lnSpc>
              <a:buSzPct val="100051"/>
              <a:buBlip>
                <a:blip r:embed="rId3"/>
              </a:buBlip>
            </a:pPr>
            <a:r>
              <a:rPr lang="en-GB" sz="1600" b="0" strike="noStrike" spc="-1" dirty="0">
                <a:solidFill>
                  <a:schemeClr val="dk1"/>
                </a:solidFill>
                <a:latin typeface="Arial"/>
              </a:rPr>
              <a:t>To be further developed over the next year</a:t>
            </a:r>
            <a:endParaRPr lang="en-GB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50000"/>
              </a:lnSpc>
              <a:buSzPct val="100051"/>
              <a:buBlip>
                <a:blip r:embed="rId3"/>
              </a:buBlip>
            </a:pPr>
            <a:r>
              <a:rPr lang="en-GB" sz="1600" b="0" strike="noStrike" spc="-1" dirty="0">
                <a:solidFill>
                  <a:schemeClr val="dk1"/>
                </a:solidFill>
                <a:latin typeface="Arial"/>
              </a:rPr>
              <a:t>Understanding (and communicating) </a:t>
            </a:r>
            <a:r>
              <a:rPr lang="en-GB" sz="1600" b="0" i="1" strike="noStrike" spc="-1" dirty="0">
                <a:solidFill>
                  <a:schemeClr val="dk1"/>
                </a:solidFill>
                <a:latin typeface="Arial"/>
              </a:rPr>
              <a:t>what is feasible</a:t>
            </a:r>
            <a:endParaRPr lang="en-GB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" name="TextBox 7">
            <a:extLst>
              <a:ext uri="{FF2B5EF4-FFF2-40B4-BE49-F238E27FC236}">
                <a16:creationId xmlns:a16="http://schemas.microsoft.com/office/drawing/2014/main" id="{4C885BEB-D39A-0620-BA38-B6468CC54A65}"/>
              </a:ext>
            </a:extLst>
          </p:cNvPr>
          <p:cNvSpPr/>
          <p:nvPr/>
        </p:nvSpPr>
        <p:spPr>
          <a:xfrm>
            <a:off x="7398360" y="3966480"/>
            <a:ext cx="4050720" cy="24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Parameters</a:t>
            </a:r>
            <a:r>
              <a:rPr lang="en-GB" sz="1400" b="0" strike="noStrike" spc="-1">
                <a:solidFill>
                  <a:schemeClr val="lt2"/>
                </a:solidFill>
                <a:latin typeface="Arial"/>
              </a:rPr>
              <a:t> and photon user requirements 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RF solutions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Cryo solutions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CW Injector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1.3 GHz SRF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Controls and Timing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Diagnostics and Feedbacks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lt2"/>
                </a:solidFill>
                <a:latin typeface="Arial"/>
              </a:rPr>
              <a:t>Flexible </a:t>
            </a:r>
            <a:r>
              <a:rPr lang="en-GB" sz="1400" b="0" strike="noStrike" spc="-1">
                <a:solidFill>
                  <a:schemeClr val="accent2"/>
                </a:solidFill>
                <a:latin typeface="Arial"/>
              </a:rPr>
              <a:t>operations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270000" indent="-270000" defTabSz="457200">
              <a:lnSpc>
                <a:spcPct val="112000"/>
              </a:lnSpc>
              <a:buSzPct val="100058"/>
              <a:buBlip>
                <a:blip r:embed="rId3"/>
              </a:buBlip>
            </a:pPr>
            <a:r>
              <a:rPr lang="en-GB" sz="1400" b="0" strike="noStrike" spc="-1">
                <a:solidFill>
                  <a:schemeClr val="lt2"/>
                </a:solidFill>
                <a:latin typeface="Arial"/>
              </a:rPr>
              <a:t>HDC Detectors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TextBox 9">
            <a:extLst>
              <a:ext uri="{FF2B5EF4-FFF2-40B4-BE49-F238E27FC236}">
                <a16:creationId xmlns:a16="http://schemas.microsoft.com/office/drawing/2014/main" id="{A36E568F-7434-5CF8-66B1-E4DCAD21474F}"/>
              </a:ext>
            </a:extLst>
          </p:cNvPr>
          <p:cNvSpPr/>
          <p:nvPr/>
        </p:nvSpPr>
        <p:spPr>
          <a:xfrm>
            <a:off x="7398360" y="3648240"/>
            <a:ext cx="2006640" cy="35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1400" b="1" strike="noStrike" spc="-1">
                <a:solidFill>
                  <a:schemeClr val="dk1"/>
                </a:solidFill>
                <a:latin typeface="Arial"/>
              </a:rPr>
              <a:t>Working groups: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D3E4C3-9828-2E4F-E05D-CD49F4B51C3E}"/>
              </a:ext>
            </a:extLst>
          </p:cNvPr>
          <p:cNvGrpSpPr/>
          <p:nvPr/>
        </p:nvGrpSpPr>
        <p:grpSpPr>
          <a:xfrm rot="721027">
            <a:off x="6010367" y="335110"/>
            <a:ext cx="1724492" cy="2946654"/>
            <a:chOff x="5147242" y="3655514"/>
            <a:chExt cx="1724492" cy="29466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B63C1B9-D7E4-4F4C-3D54-C028CCB9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9238" y="3655514"/>
              <a:ext cx="1460500" cy="23749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B9CD4E-AD45-E546-073D-89B74B204D57}"/>
                </a:ext>
              </a:extLst>
            </p:cNvPr>
            <p:cNvSpPr txBox="1"/>
            <p:nvPr/>
          </p:nvSpPr>
          <p:spPr>
            <a:xfrm>
              <a:off x="5147242" y="5955837"/>
              <a:ext cx="17244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70C0"/>
                  </a:solidFill>
                </a:rPr>
                <a:t>Special Guest Appearance!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7D05E57-FD9A-616F-6E3D-76AEFF1DE48E}"/>
              </a:ext>
            </a:extLst>
          </p:cNvPr>
          <p:cNvSpPr/>
          <p:nvPr/>
        </p:nvSpPr>
        <p:spPr>
          <a:xfrm>
            <a:off x="9405000" y="1211126"/>
            <a:ext cx="168950" cy="19683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31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The HDC concept: constant average cryogenic 2K load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89" name="Picture 5"/>
          <p:cNvPicPr/>
          <p:nvPr/>
        </p:nvPicPr>
        <p:blipFill>
          <a:blip r:embed="rId2"/>
          <a:stretch/>
        </p:blipFill>
        <p:spPr>
          <a:xfrm>
            <a:off x="506076" y="4297669"/>
            <a:ext cx="4484160" cy="1229040"/>
          </a:xfrm>
          <a:prstGeom prst="rect">
            <a:avLst/>
          </a:prstGeom>
          <a:ln w="0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912BF4-DDA2-6383-27B9-3B24EFB43195}"/>
              </a:ext>
            </a:extLst>
          </p:cNvPr>
          <p:cNvGrpSpPr/>
          <p:nvPr/>
        </p:nvGrpSpPr>
        <p:grpSpPr>
          <a:xfrm>
            <a:off x="5626440" y="1297440"/>
            <a:ext cx="6360120" cy="5105880"/>
            <a:chOff x="5626440" y="1297440"/>
            <a:chExt cx="6360120" cy="5105880"/>
          </a:xfrm>
        </p:grpSpPr>
        <p:pic>
          <p:nvPicPr>
            <p:cNvPr id="886" name="Picture 2"/>
            <p:cNvPicPr/>
            <p:nvPr/>
          </p:nvPicPr>
          <p:blipFill>
            <a:blip r:embed="rId3"/>
            <a:stretch/>
          </p:blipFill>
          <p:spPr>
            <a:xfrm>
              <a:off x="5626440" y="1297440"/>
              <a:ext cx="6360120" cy="5105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3ABF0A-5785-6C38-DEAE-C8C70F20399B}"/>
                </a:ext>
              </a:extLst>
            </p:cNvPr>
            <p:cNvSpPr txBox="1"/>
            <p:nvPr/>
          </p:nvSpPr>
          <p:spPr>
            <a:xfrm>
              <a:off x="7268901" y="1540110"/>
              <a:ext cx="439838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◉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EF39C3-6E90-F313-87DE-D0DB92E7A643}"/>
                </a:ext>
              </a:extLst>
            </p:cNvPr>
            <p:cNvSpPr txBox="1"/>
            <p:nvPr/>
          </p:nvSpPr>
          <p:spPr>
            <a:xfrm>
              <a:off x="8134463" y="2005501"/>
              <a:ext cx="5838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/>
                <a:t>7 GeV</a:t>
              </a:r>
            </a:p>
            <a:p>
              <a:pPr algn="ctr"/>
              <a:r>
                <a:rPr lang="en-GB" sz="1050" dirty="0"/>
                <a:t>CW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B6388B1-F5BE-B8F9-5073-84F6374461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6694" y="1777872"/>
              <a:ext cx="601883" cy="285224"/>
            </a:xfrm>
            <a:prstGeom prst="straightConnector1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3AD0D3-1F4C-2E87-191E-D6EBE623DD04}"/>
              </a:ext>
            </a:extLst>
          </p:cNvPr>
          <p:cNvSpPr txBox="1"/>
          <p:nvPr/>
        </p:nvSpPr>
        <p:spPr>
          <a:xfrm>
            <a:off x="1010278" y="2220944"/>
            <a:ext cx="3084691" cy="132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GB" sz="1800" b="1" strike="noStrike" spc="-1" dirty="0">
                <a:solidFill>
                  <a:schemeClr val="bg2"/>
                </a:solidFill>
                <a:latin typeface="Arial"/>
              </a:rPr>
              <a:t>Maximum (electron) energy is defined (const</a:t>
            </a:r>
            <a:r>
              <a:rPr lang="en-GB" b="1" spc="-1" dirty="0">
                <a:solidFill>
                  <a:schemeClr val="bg2"/>
                </a:solidFill>
                <a:latin typeface="Arial"/>
              </a:rPr>
              <a:t>rained!) </a:t>
            </a:r>
            <a:r>
              <a:rPr lang="en-GB" sz="1800" b="1" strike="noStrike" spc="-1" dirty="0">
                <a:solidFill>
                  <a:schemeClr val="bg2"/>
                </a:solidFill>
                <a:latin typeface="Arial"/>
              </a:rPr>
              <a:t>by our </a:t>
            </a:r>
            <a:r>
              <a:rPr lang="en-GB" sz="1800" b="1" u="sng" strike="noStrike" spc="-1" dirty="0">
                <a:solidFill>
                  <a:schemeClr val="bg2"/>
                </a:solidFill>
                <a:latin typeface="Arial"/>
              </a:rPr>
              <a:t>existing linac</a:t>
            </a:r>
            <a:endParaRPr lang="en-US" sz="1800" b="0" u="sng" strike="noStrike" spc="-1" dirty="0">
              <a:solidFill>
                <a:schemeClr val="bg2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B8D9E-672F-BA71-C6C4-C8E59E22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Picture 2">
            <a:extLst>
              <a:ext uri="{FF2B5EF4-FFF2-40B4-BE49-F238E27FC236}">
                <a16:creationId xmlns:a16="http://schemas.microsoft.com/office/drawing/2014/main" id="{EE5EB9CE-8B10-996C-5860-FDED2501617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26440" y="1297440"/>
            <a:ext cx="6360120" cy="5105880"/>
          </a:xfrm>
          <a:prstGeom prst="rect">
            <a:avLst/>
          </a:prstGeom>
          <a:ln w="0">
            <a:noFill/>
          </a:ln>
        </p:spPr>
      </p:pic>
      <p:sp>
        <p:nvSpPr>
          <p:cNvPr id="887" name="PlaceHolder 1">
            <a:extLst>
              <a:ext uri="{FF2B5EF4-FFF2-40B4-BE49-F238E27FC236}">
                <a16:creationId xmlns:a16="http://schemas.microsoft.com/office/drawing/2014/main" id="{F17212CF-2609-438E-B036-BC4C4A79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0" y="712080"/>
            <a:ext cx="10956600" cy="45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B0F0"/>
                </a:solidFill>
                <a:latin typeface="Arial"/>
              </a:rPr>
              <a:t>The HDC concept: constant average cryogenic 2K load</a:t>
            </a:r>
            <a:endParaRPr lang="en-US" sz="2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88" name="PlaceHolder 2">
            <a:extLst>
              <a:ext uri="{FF2B5EF4-FFF2-40B4-BE49-F238E27FC236}">
                <a16:creationId xmlns:a16="http://schemas.microsoft.com/office/drawing/2014/main" id="{B33EE5FF-0353-EF7E-0A10-849A3C69311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1280" y="123084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</a:rPr>
              <a:t>We are constrained by our existing linac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90" name="TextBox 6">
            <a:extLst>
              <a:ext uri="{FF2B5EF4-FFF2-40B4-BE49-F238E27FC236}">
                <a16:creationId xmlns:a16="http://schemas.microsoft.com/office/drawing/2014/main" id="{607D72ED-CB17-52E8-ECE8-FAADDDE97B4F}"/>
              </a:ext>
            </a:extLst>
          </p:cNvPr>
          <p:cNvSpPr/>
          <p:nvPr/>
        </p:nvSpPr>
        <p:spPr>
          <a:xfrm>
            <a:off x="506076" y="2560331"/>
            <a:ext cx="4767840" cy="134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12000"/>
              </a:lnSpc>
            </a:pPr>
            <a:r>
              <a:rPr lang="en-GB" sz="2400" b="0" strike="noStrike" spc="-1" dirty="0">
                <a:solidFill>
                  <a:schemeClr val="lt2"/>
                </a:solidFill>
                <a:latin typeface="Arial"/>
              </a:rPr>
              <a:t>Characterising our existing (CW/HDC) LINAC performance remains a challenge</a:t>
            </a: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07F1C-89A7-6D4B-727E-791D14397EC3}"/>
              </a:ext>
            </a:extLst>
          </p:cNvPr>
          <p:cNvSpPr txBox="1"/>
          <p:nvPr/>
        </p:nvSpPr>
        <p:spPr>
          <a:xfrm>
            <a:off x="8134463" y="2005501"/>
            <a:ext cx="5838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/>
              <a:t>7 GeV</a:t>
            </a:r>
          </a:p>
          <a:p>
            <a:pPr algn="ctr"/>
            <a:r>
              <a:rPr lang="en-GB" sz="1050" dirty="0"/>
              <a:t>CW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0416B51-D7A3-686C-5622-75831D5758CD}"/>
              </a:ext>
            </a:extLst>
          </p:cNvPr>
          <p:cNvCxnSpPr>
            <a:cxnSpLocks/>
          </p:cNvCxnSpPr>
          <p:nvPr/>
        </p:nvCxnSpPr>
        <p:spPr>
          <a:xfrm flipH="1" flipV="1">
            <a:off x="7546694" y="1777872"/>
            <a:ext cx="601883" cy="285224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4F254C-FA71-00F9-8781-A53351E6A19B}"/>
              </a:ext>
            </a:extLst>
          </p:cNvPr>
          <p:cNvSpPr txBox="1"/>
          <p:nvPr/>
        </p:nvSpPr>
        <p:spPr>
          <a:xfrm>
            <a:off x="7268901" y="1540110"/>
            <a:ext cx="439838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◉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18CB09F-656A-EB60-13E8-815177F505D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6076" y="4297669"/>
            <a:ext cx="4484160" cy="1229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37445403"/>
      </p:ext>
    </p:extLst>
  </p:cSld>
  <p:clrMapOvr>
    <a:masterClrMapping/>
  </p:clrMapOvr>
  <p:transition>
    <p:fade/>
  </p:transition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theme/theme1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3A70D95-01B5-A644-B807-05DA2757205D}" vid="{D2140248-FEFA-5C41-8DA9-7E091281D140}"/>
    </a:ext>
  </a:extLst>
</a:theme>
</file>

<file path=ppt/theme/theme7.xml><?xml version="1.0" encoding="utf-8"?>
<a:theme xmlns:a="http://schemas.openxmlformats.org/drawingml/2006/main" name="1_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-DESY_template_new(1).pptx" id="{CF4EBC88-86BB-4181-906E-52480D209311}" vid="{CCBFB964-55EB-46D3-8DBA-8F41E6A144D2}"/>
    </a:ext>
  </a:extLst>
</a:theme>
</file>

<file path=ppt/theme/theme8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</TotalTime>
  <Words>2042</Words>
  <Application>Microsoft Macintosh PowerPoint</Application>
  <PresentationFormat>Widescreen</PresentationFormat>
  <Paragraphs>433</Paragraphs>
  <Slides>31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Symbol</vt:lpstr>
      <vt:lpstr>Times New Roman</vt:lpstr>
      <vt:lpstr>Wingdings</vt:lpstr>
      <vt:lpstr>XFEL_PowerPoint_16x9_v3_RW</vt:lpstr>
      <vt:lpstr>XFEL_PowerPoint_16x9_v3_RW</vt:lpstr>
      <vt:lpstr>XFEL_PowerPoint_16x9_v3_RW</vt:lpstr>
      <vt:lpstr>XFEL_PowerPoint_16x9_v3_RW</vt:lpstr>
      <vt:lpstr>XFEL_PowerPoint_16x9_v3_RW</vt:lpstr>
      <vt:lpstr>1_Office</vt:lpstr>
      <vt:lpstr>1_XFEL_PowerPoint_16x9_v3_RW</vt:lpstr>
      <vt:lpstr>XFEL High-Duty-Cycle Upgrade</vt:lpstr>
      <vt:lpstr>CW/HDC XFEL: Where have we been? We’re are we going?</vt:lpstr>
      <vt:lpstr>Original CW upgrade proposal (canonical upgrade)</vt:lpstr>
      <vt:lpstr>Original CW upgrade proposal (canonical upgrade)</vt:lpstr>
      <vt:lpstr>Original CW upgrade proposal (canonical upgrade)</vt:lpstr>
      <vt:lpstr>Original CW upgrade proposal (canonical upgrade)</vt:lpstr>
      <vt:lpstr>4th Workshop (8-9.10.2024 Hamburg)</vt:lpstr>
      <vt:lpstr>The HDC concept: constant average cryogenic 2K load</vt:lpstr>
      <vt:lpstr>The HDC concept: constant average cryogenic 2K load</vt:lpstr>
      <vt:lpstr>The HDC concept: constant average cryogenic 2K load</vt:lpstr>
      <vt:lpstr>What does HDC really look like?</vt:lpstr>
      <vt:lpstr>What does HDC really look like?</vt:lpstr>
      <vt:lpstr>What does HDC really look like?</vt:lpstr>
      <vt:lpstr>What does HDC really look like?</vt:lpstr>
      <vt:lpstr>HDC Parameter Scenarios </vt:lpstr>
      <vt:lpstr>HDC Parameter Scenarios </vt:lpstr>
      <vt:lpstr>Workshop Outcome of high-level science cases </vt:lpstr>
      <vt:lpstr>Other outcomes of discussion with instruments</vt:lpstr>
      <vt:lpstr>Preferred rep-rates from instruments  (input to detector session)</vt:lpstr>
      <vt:lpstr>Technical Scope of HDC Upgrade Proposal ➜ FOS report</vt:lpstr>
      <vt:lpstr>RF Solutions</vt:lpstr>
      <vt:lpstr>RF Solutions</vt:lpstr>
      <vt:lpstr>RF Solutions (an example of options)</vt:lpstr>
      <vt:lpstr>PowerPoint Presentation</vt:lpstr>
      <vt:lpstr>Parameter scenarios RF: upgraded linac 16 new CW-ready cryomodules</vt:lpstr>
      <vt:lpstr>Parameter scenarios RF: upgraded linac 16 new CW-ready cryomodules</vt:lpstr>
      <vt:lpstr>CW SRF development</vt:lpstr>
      <vt:lpstr>PowerPoint Presentation</vt:lpstr>
      <vt:lpstr>PowerPoint Presentation</vt:lpstr>
      <vt:lpstr>The Feasibility and Options (FOS) Report</vt:lpstr>
      <vt:lpstr>Towards the Feasibility and Options Study (FAOS)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subject/>
  <dc:creator>Decking, Winfried</dc:creator>
  <dc:description/>
  <cp:lastModifiedBy>Nicholas Walker</cp:lastModifiedBy>
  <cp:revision>339</cp:revision>
  <dcterms:created xsi:type="dcterms:W3CDTF">2023-04-04T06:58:15Z</dcterms:created>
  <dcterms:modified xsi:type="dcterms:W3CDTF">2024-12-04T14:20:40Z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6</vt:r8>
  </property>
  <property fmtid="{D5CDD505-2E9C-101B-9397-08002B2CF9AE}" pid="3" name="PresentationFormat">
    <vt:lpwstr>Widescreen</vt:lpwstr>
  </property>
  <property fmtid="{D5CDD505-2E9C-101B-9397-08002B2CF9AE}" pid="4" name="Slides">
    <vt:r8>19</vt:r8>
  </property>
</Properties>
</file>