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_rels/notesSlide17.xml.rels" ContentType="application/vnd.openxmlformats-package.relationships+xml"/>
  <Override PartName="/ppt/notesSlides/_rels/notesSlide1.xml.rels" ContentType="application/vnd.openxmlformats-package.relationships+xml"/>
  <Override PartName="/ppt/notesSlides/_rels/notesSlide13.xml.rels" ContentType="application/vnd.openxmlformats-package.relationships+xml"/>
  <Override PartName="/ppt/notesSlides/_rels/notesSlide1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media/image1.wmf" ContentType="image/x-wmf"/>
  <Override PartName="/ppt/media/image2.wmf" ContentType="image/x-wmf"/>
  <Override PartName="/ppt/media/image27.jpeg" ContentType="image/jpeg"/>
  <Override PartName="/ppt/media/image3.wmf" ContentType="image/x-wmf"/>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23.wmf" ContentType="image/x-wmf"/>
  <Override PartName="/ppt/media/image12.png" ContentType="image/png"/>
  <Override PartName="/ppt/media/image18.jpeg" ContentType="image/jpeg"/>
  <Override PartName="/ppt/media/image13.png" ContentType="image/png"/>
  <Override PartName="/ppt/media/image14.png" ContentType="image/png"/>
  <Override PartName="/ppt/media/image15.png" ContentType="image/png"/>
  <Override PartName="/ppt/media/image16.jpeg" ContentType="image/jpeg"/>
  <Override PartName="/ppt/media/image17.png" ContentType="image/png"/>
  <Override PartName="/ppt/media/image19.jpeg" ContentType="image/jpeg"/>
  <Override PartName="/ppt/media/image22.png" ContentType="image/png"/>
  <Override PartName="/ppt/media/image20.png" ContentType="image/png"/>
  <Override PartName="/ppt/media/image21.png" ContentType="image/png"/>
  <Override PartName="/ppt/media/image24.png" ContentType="image/png"/>
  <Override PartName="/ppt/media/image25.png" ContentType="image/png"/>
  <Override PartName="/ppt/media/image26.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1" r:id="rId3"/>
    <p:sldMasterId id="2147483654" r:id="rId4"/>
    <p:sldMasterId id="2147483657" r:id="rId5"/>
    <p:sldMasterId id="2147483660" r:id="rId6"/>
    <p:sldMasterId id="2147483663" r:id="rId7"/>
    <p:sldMasterId id="2147483665" r:id="rId8"/>
    <p:sldMasterId id="2147483667" r:id="rId9"/>
    <p:sldMasterId id="2147483670"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de-DE" sz="4400" spc="-1" strike="noStrike">
                <a:solidFill>
                  <a:srgbClr val="000000"/>
                </a:solidFill>
                <a:latin typeface="Arial"/>
              </a:rPr>
              <a:t>Folie mittels Klicken verschieben</a:t>
            </a:r>
            <a:endParaRPr b="0" lang="de-DE" sz="4400" spc="-1" strike="noStrike">
              <a:solidFill>
                <a:srgbClr val="000000"/>
              </a:solidFill>
              <a:latin typeface="Arial"/>
            </a:endParaRPr>
          </a:p>
        </p:txBody>
      </p:sp>
      <p:sp>
        <p:nvSpPr>
          <p:cNvPr id="6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de-DE" sz="2000" spc="-1" strike="noStrike">
                <a:solidFill>
                  <a:srgbClr val="000000"/>
                </a:solidFill>
                <a:latin typeface="Arial"/>
              </a:rPr>
              <a:t>Format der Notizen mittels Klicken bearbeiten</a:t>
            </a:r>
            <a:endParaRPr b="0" lang="de-DE" sz="2000" spc="-1" strike="noStrike">
              <a:solidFill>
                <a:srgbClr val="000000"/>
              </a:solidFill>
              <a:latin typeface="Arial"/>
            </a:endParaRPr>
          </a:p>
        </p:txBody>
      </p:sp>
      <p:sp>
        <p:nvSpPr>
          <p:cNvPr id="6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de-DE" sz="1400" spc="-1" strike="noStrike">
                <a:solidFill>
                  <a:srgbClr val="000000"/>
                </a:solidFill>
                <a:latin typeface="Times New Roman"/>
              </a:rPr>
              <a:t>&lt;Kopfzeile&gt;</a:t>
            </a:r>
            <a:endParaRPr b="0" lang="de-DE" sz="1400" spc="-1" strike="noStrike">
              <a:solidFill>
                <a:srgbClr val="000000"/>
              </a:solidFill>
              <a:latin typeface="Times New Roman"/>
            </a:endParaRPr>
          </a:p>
        </p:txBody>
      </p:sp>
      <p:sp>
        <p:nvSpPr>
          <p:cNvPr id="64" name="PlaceHolder 4"/>
          <p:cNvSpPr>
            <a:spLocks noGrp="1"/>
          </p:cNvSpPr>
          <p:nvPr>
            <p:ph type="dt" idx="11"/>
          </p:nvPr>
        </p:nvSpPr>
        <p:spPr>
          <a:xfrm>
            <a:off x="4278960" y="0"/>
            <a:ext cx="3280680" cy="534240"/>
          </a:xfrm>
          <a:prstGeom prst="rect">
            <a:avLst/>
          </a:prstGeom>
          <a:noFill/>
          <a:ln w="0">
            <a:noFill/>
          </a:ln>
        </p:spPr>
        <p:txBody>
          <a:bodyPr lIns="0" rIns="0" tIns="0" bIns="0" anchor="t">
            <a:noAutofit/>
          </a:bodyPr>
          <a:lstStyle>
            <a:lvl1pPr indent="0" algn="r">
              <a:buNone/>
              <a:defRPr b="0" lang="de-DE" sz="1400" spc="-1" strike="noStrike">
                <a:solidFill>
                  <a:srgbClr val="000000"/>
                </a:solidFill>
                <a:latin typeface="Times New Roman"/>
              </a:defRPr>
            </a:lvl1pPr>
          </a:lstStyle>
          <a:p>
            <a:pPr indent="0" algn="r">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
        <p:nvSpPr>
          <p:cNvPr id="65" name="PlaceHolder 5"/>
          <p:cNvSpPr>
            <a:spLocks noGrp="1"/>
          </p:cNvSpPr>
          <p:nvPr>
            <p:ph type="ftr" idx="12"/>
          </p:nvPr>
        </p:nvSpPr>
        <p:spPr>
          <a:xfrm>
            <a:off x="0" y="10157400"/>
            <a:ext cx="3280680" cy="534240"/>
          </a:xfrm>
          <a:prstGeom prst="rect">
            <a:avLst/>
          </a:prstGeom>
          <a:noFill/>
          <a:ln w="0">
            <a:noFill/>
          </a:ln>
        </p:spPr>
        <p:txBody>
          <a:bodyPr lIns="0" rIns="0" tIns="0" bIns="0" anchor="b">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66" name="PlaceHolder 6"/>
          <p:cNvSpPr>
            <a:spLocks noGrp="1"/>
          </p:cNvSpPr>
          <p:nvPr>
            <p:ph type="sldNum" idx="13"/>
          </p:nvPr>
        </p:nvSpPr>
        <p:spPr>
          <a:xfrm>
            <a:off x="4278960" y="10157400"/>
            <a:ext cx="3280680" cy="534240"/>
          </a:xfrm>
          <a:prstGeom prst="rect">
            <a:avLst/>
          </a:prstGeom>
          <a:noFill/>
          <a:ln w="0">
            <a:noFill/>
          </a:ln>
        </p:spPr>
        <p:txBody>
          <a:bodyPr lIns="0" rIns="0" tIns="0" bIns="0" anchor="b">
            <a:noAutofit/>
          </a:bodyPr>
          <a:lstStyle>
            <a:lvl1pPr indent="0" algn="r">
              <a:buNone/>
              <a:defRPr b="0" lang="de-DE" sz="1400" spc="-1" strike="noStrike">
                <a:solidFill>
                  <a:srgbClr val="000000"/>
                </a:solidFill>
                <a:latin typeface="Times New Roman"/>
              </a:defRPr>
            </a:lvl1pPr>
          </a:lstStyle>
          <a:p>
            <a:pPr indent="0" algn="r">
              <a:buNone/>
            </a:pPr>
            <a:fld id="{89CFD363-C2BF-4DFE-93F6-794967D990DB}" type="slidenum">
              <a:rPr b="0" lang="de-DE" sz="1400" spc="-1" strike="noStrike">
                <a:solidFill>
                  <a:srgbClr val="000000"/>
                </a:solidFill>
                <a:latin typeface="Times New Roman"/>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sldNum" idx="19"/>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1AEEEE46-E552-452B-ACE5-4EE40154FB36}"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
        <p:nvSpPr>
          <p:cNvPr id="280" name="PlaceHolder 2"/>
          <p:cNvSpPr>
            <a:spLocks noGrp="1"/>
          </p:cNvSpPr>
          <p:nvPr>
            <p:ph type="sldImg"/>
          </p:nvPr>
        </p:nvSpPr>
        <p:spPr>
          <a:xfrm>
            <a:off x="217440" y="812880"/>
            <a:ext cx="7124040" cy="4007880"/>
          </a:xfrm>
          <a:prstGeom prst="rect">
            <a:avLst/>
          </a:prstGeom>
          <a:ln w="0">
            <a:noFill/>
          </a:ln>
        </p:spPr>
      </p:sp>
      <p:sp>
        <p:nvSpPr>
          <p:cNvPr id="281" name="PlaceHolder 3"/>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16000" indent="-216000">
              <a:buNone/>
            </a:pPr>
            <a:endParaRPr b="0" lang="de-DE" sz="1800" spc="-1" strike="noStrike">
              <a:solidFill>
                <a:srgbClr val="000000"/>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sldNum" idx="20"/>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C226ED10-DBA0-4273-8C1F-58BCB2563506}"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
        <p:nvSpPr>
          <p:cNvPr id="283" name="PlaceHolder 2"/>
          <p:cNvSpPr>
            <a:spLocks noGrp="1"/>
          </p:cNvSpPr>
          <p:nvPr>
            <p:ph type="sldImg"/>
          </p:nvPr>
        </p:nvSpPr>
        <p:spPr>
          <a:xfrm>
            <a:off x="382680" y="695160"/>
            <a:ext cx="6091920" cy="3426480"/>
          </a:xfrm>
          <a:prstGeom prst="rect">
            <a:avLst/>
          </a:prstGeom>
          <a:ln w="0">
            <a:noFill/>
          </a:ln>
        </p:spPr>
      </p:sp>
      <p:sp>
        <p:nvSpPr>
          <p:cNvPr id="284" name="PlaceHolder 3"/>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rPr>
              <a:t>FLASH Facility, FLASH Hall, Science case and requirements on jitter</a:t>
            </a:r>
            <a:endParaRPr b="0" lang="de-DE" sz="2000" spc="-1" strike="noStrike">
              <a:solidFill>
                <a:srgbClr val="000000"/>
              </a:solidFill>
              <a:latin typeface="Arial"/>
            </a:endParaRPr>
          </a:p>
          <a:p>
            <a:pPr marL="216000" indent="0">
              <a:lnSpc>
                <a:spcPct val="100000"/>
              </a:lnSpc>
              <a:buNone/>
              <a:tabLst>
                <a:tab algn="l" pos="0"/>
              </a:tabLst>
            </a:pPr>
            <a:r>
              <a:rPr b="0" lang="en-US" sz="2000" spc="-1" strike="noStrike">
                <a:solidFill>
                  <a:srgbClr val="000000"/>
                </a:solidFill>
                <a:latin typeface="Arial"/>
              </a:rPr>
              <a:t>Electron acceleration up to 1GeV, then undulators and soft-Xray generation</a:t>
            </a:r>
            <a:endParaRPr b="0" lang="de-DE" sz="2000" spc="-1" strike="noStrike">
              <a:solidFill>
                <a:srgbClr val="000000"/>
              </a:solidFill>
              <a:latin typeface="Arial"/>
            </a:endParaRPr>
          </a:p>
          <a:p>
            <a:pPr marL="216000" indent="0">
              <a:lnSpc>
                <a:spcPct val="100000"/>
              </a:lnSpc>
              <a:buNone/>
              <a:tabLst>
                <a:tab algn="l" pos="0"/>
              </a:tabLst>
            </a:pPr>
            <a:endParaRPr b="0" lang="de-DE" sz="20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sldImg"/>
          </p:nvPr>
        </p:nvSpPr>
        <p:spPr>
          <a:xfrm>
            <a:off x="217440" y="812880"/>
            <a:ext cx="7123680" cy="4007520"/>
          </a:xfrm>
          <a:prstGeom prst="rect">
            <a:avLst/>
          </a:prstGeom>
          <a:ln w="0">
            <a:noFill/>
          </a:ln>
        </p:spPr>
      </p:sp>
      <p:sp>
        <p:nvSpPr>
          <p:cNvPr id="286" name="PlaceHolder 2"/>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16000" indent="0">
              <a:lnSpc>
                <a:spcPct val="100000"/>
              </a:lnSpc>
              <a:buNone/>
              <a:tabLst>
                <a:tab algn="l" pos="0"/>
              </a:tabLst>
            </a:pPr>
            <a:r>
              <a:rPr b="0" lang="de-DE" sz="2000" spc="-1" strike="noStrike">
                <a:solidFill>
                  <a:srgbClr val="000000"/>
                </a:solidFill>
                <a:latin typeface="Arial"/>
              </a:rPr>
              <a:t>I will not go into details, but it is a complex system, and till now mainly the accelerator itself is stabilized, as well as the oscillator of the laser system. The precise timing synchronization is brought by a network of fiber links stabilized in length, all fed by a Main Laser Oscillator synchronized to a Master RF oscillator. Recently the transport of the PPL beam has been stabilized in its arrival time. Let‘s see the PPL and its sync more closely. </a:t>
            </a:r>
            <a:endParaRPr b="0" lang="de-DE" sz="2000" spc="-1" strike="noStrike">
              <a:solidFill>
                <a:srgbClr val="000000"/>
              </a:solidFill>
              <a:latin typeface="Arial"/>
            </a:endParaRPr>
          </a:p>
        </p:txBody>
      </p:sp>
      <p:sp>
        <p:nvSpPr>
          <p:cNvPr id="287" name="PlaceHolder 3"/>
          <p:cNvSpPr>
            <a:spLocks noGrp="1"/>
          </p:cNvSpPr>
          <p:nvPr>
            <p:ph type="sldNum" idx="21"/>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1EBFD1CE-33B0-477F-9F16-2BD468196C33}"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sldImg"/>
          </p:nvPr>
        </p:nvSpPr>
        <p:spPr>
          <a:xfrm>
            <a:off x="217440" y="812880"/>
            <a:ext cx="7124040" cy="4007880"/>
          </a:xfrm>
          <a:prstGeom prst="rect">
            <a:avLst/>
          </a:prstGeom>
          <a:ln w="0">
            <a:noFill/>
          </a:ln>
        </p:spPr>
      </p:sp>
      <p:sp>
        <p:nvSpPr>
          <p:cNvPr id="289" name="PlaceHolder 2"/>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16000" indent="0">
              <a:lnSpc>
                <a:spcPct val="100000"/>
              </a:lnSpc>
              <a:buNone/>
              <a:tabLst>
                <a:tab algn="l" pos="0"/>
              </a:tabLst>
            </a:pPr>
            <a:r>
              <a:rPr b="0" lang="de-DE" sz="2000" spc="-1" strike="noStrike">
                <a:solidFill>
                  <a:srgbClr val="000000"/>
                </a:solidFill>
                <a:latin typeface="Arial"/>
              </a:rPr>
              <a:t>PPL is versatile, with either OPCPA or MPC after the ps amplifiers. Here we concentrate on the performances of the MPC, as they are installed at several facilities. Advantages are mainly the higher throughput than the OPCPAs.</a:t>
            </a:r>
            <a:endParaRPr b="0" lang="de-DE" sz="2000" spc="-1" strike="noStrike">
              <a:solidFill>
                <a:srgbClr val="000000"/>
              </a:solidFill>
              <a:latin typeface="Arial"/>
            </a:endParaRPr>
          </a:p>
          <a:p>
            <a:pPr marL="216000" indent="0">
              <a:lnSpc>
                <a:spcPct val="100000"/>
              </a:lnSpc>
              <a:buNone/>
              <a:tabLst>
                <a:tab algn="l" pos="0"/>
              </a:tabLst>
            </a:pPr>
            <a:r>
              <a:rPr b="0" lang="de-DE" sz="2000" spc="-1" strike="noStrike">
                <a:solidFill>
                  <a:srgbClr val="000000"/>
                </a:solidFill>
                <a:latin typeface="Arial"/>
              </a:rPr>
              <a:t>Ps- CPA system, located in the laser lab, with the MPC. The compressor is located in the MOD, closer to the experimental overlap with FEL</a:t>
            </a:r>
            <a:endParaRPr b="0" lang="de-DE" sz="2000" spc="-1" strike="noStrike">
              <a:solidFill>
                <a:srgbClr val="000000"/>
              </a:solidFill>
              <a:latin typeface="Arial"/>
            </a:endParaRPr>
          </a:p>
          <a:p>
            <a:pPr marL="216000" indent="0">
              <a:lnSpc>
                <a:spcPct val="100000"/>
              </a:lnSpc>
              <a:buNone/>
              <a:tabLst>
                <a:tab algn="l" pos="0"/>
              </a:tabLst>
            </a:pPr>
            <a:r>
              <a:rPr b="0" lang="de-DE" sz="2000" spc="-1" strike="noStrike">
                <a:solidFill>
                  <a:srgbClr val="000000"/>
                </a:solidFill>
                <a:latin typeface="Arial"/>
              </a:rPr>
              <a:t>40m transport roughly between the MPC and the experiment, leading to drifts and jitter. The PPL itself is located in a lab controlled in temperature and humidity.</a:t>
            </a:r>
            <a:endParaRPr b="0" lang="de-DE" sz="2000" spc="-1" strike="noStrike">
              <a:solidFill>
                <a:srgbClr val="000000"/>
              </a:solidFill>
              <a:latin typeface="Arial"/>
            </a:endParaRPr>
          </a:p>
          <a:p>
            <a:pPr marL="216000" indent="0">
              <a:lnSpc>
                <a:spcPct val="100000"/>
              </a:lnSpc>
              <a:buNone/>
              <a:tabLst>
                <a:tab algn="l" pos="0"/>
              </a:tabLst>
            </a:pPr>
            <a:r>
              <a:rPr b="0" lang="de-DE" sz="2000" spc="-1" strike="noStrike">
                <a:solidFill>
                  <a:srgbClr val="000000"/>
                </a:solidFill>
                <a:latin typeface="Arial"/>
              </a:rPr>
              <a:t>Let‘s look at the ps-CPA system: …</a:t>
            </a:r>
            <a:endParaRPr b="0" lang="de-DE" sz="2000" spc="-1" strike="noStrike">
              <a:solidFill>
                <a:srgbClr val="000000"/>
              </a:solidFill>
              <a:latin typeface="Arial"/>
            </a:endParaRPr>
          </a:p>
          <a:p>
            <a:pPr marL="216000" indent="0">
              <a:lnSpc>
                <a:spcPct val="100000"/>
              </a:lnSpc>
              <a:buNone/>
              <a:tabLst>
                <a:tab algn="l" pos="0"/>
              </a:tabLst>
            </a:pPr>
            <a:r>
              <a:rPr b="0" lang="de-DE" sz="2000" spc="-1" strike="noStrike">
                <a:solidFill>
                  <a:srgbClr val="000000"/>
                </a:solidFill>
                <a:latin typeface="Arial"/>
              </a:rPr>
              <a:t>And now the MPC -&gt; next slide</a:t>
            </a:r>
            <a:endParaRPr b="0" lang="de-DE" sz="2000" spc="-1" strike="noStrike">
              <a:solidFill>
                <a:srgbClr val="000000"/>
              </a:solidFill>
              <a:latin typeface="Arial"/>
            </a:endParaRPr>
          </a:p>
        </p:txBody>
      </p:sp>
      <p:sp>
        <p:nvSpPr>
          <p:cNvPr id="290" name="PlaceHolder 3"/>
          <p:cNvSpPr>
            <a:spLocks noGrp="1"/>
          </p:cNvSpPr>
          <p:nvPr>
            <p:ph type="sldNum" idx="22"/>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AFA712F7-88D6-485D-A57E-C75C572F915A}"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sldNum" idx="23"/>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7F79B788-806B-419A-94CA-0F867571C08F}"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
        <p:nvSpPr>
          <p:cNvPr id="292" name="PlaceHolder 2"/>
          <p:cNvSpPr>
            <a:spLocks noGrp="1"/>
          </p:cNvSpPr>
          <p:nvPr>
            <p:ph type="sldImg"/>
          </p:nvPr>
        </p:nvSpPr>
        <p:spPr>
          <a:xfrm>
            <a:off x="380880" y="695160"/>
            <a:ext cx="6092280" cy="3426840"/>
          </a:xfrm>
          <a:prstGeom prst="rect">
            <a:avLst/>
          </a:prstGeom>
          <a:ln w="0">
            <a:noFill/>
          </a:ln>
        </p:spPr>
      </p:sp>
      <p:sp>
        <p:nvSpPr>
          <p:cNvPr id="293" name="PlaceHolder 3"/>
          <p:cNvSpPr>
            <a:spLocks noGrp="1"/>
          </p:cNvSpPr>
          <p:nvPr>
            <p:ph type="body"/>
          </p:nvPr>
        </p:nvSpPr>
        <p:spPr>
          <a:xfrm>
            <a:off x="685800" y="4343040"/>
            <a:ext cx="5484600" cy="4113000"/>
          </a:xfrm>
          <a:prstGeom prst="rect">
            <a:avLst/>
          </a:prstGeom>
          <a:noFill/>
          <a:ln w="0">
            <a:noFill/>
          </a:ln>
        </p:spPr>
        <p:txBody>
          <a:bodyPr lIns="0" rIns="0" tIns="0" bIns="0" anchor="t">
            <a:noAutofit/>
          </a:bodyPr>
          <a:p>
            <a:pPr marL="216000" indent="-216000">
              <a:buNone/>
            </a:pPr>
            <a:endParaRPr b="0" lang="de-DE" sz="18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sldImg"/>
          </p:nvPr>
        </p:nvSpPr>
        <p:spPr>
          <a:xfrm>
            <a:off x="217440" y="812880"/>
            <a:ext cx="7124040" cy="4007880"/>
          </a:xfrm>
          <a:prstGeom prst="rect">
            <a:avLst/>
          </a:prstGeom>
          <a:ln w="0">
            <a:noFill/>
          </a:ln>
        </p:spPr>
      </p:sp>
      <p:sp>
        <p:nvSpPr>
          <p:cNvPr id="295" name="PlaceHolder 2"/>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16000" indent="0">
              <a:lnSpc>
                <a:spcPct val="100000"/>
              </a:lnSpc>
              <a:buNone/>
              <a:tabLst>
                <a:tab algn="l" pos="0"/>
              </a:tabLst>
            </a:pPr>
            <a:endParaRPr b="0" lang="de-DE" sz="2000" spc="-1" strike="noStrike">
              <a:solidFill>
                <a:srgbClr val="000000"/>
              </a:solidFill>
              <a:latin typeface="Arial"/>
            </a:endParaRPr>
          </a:p>
          <a:p>
            <a:pPr marL="216000" indent="0">
              <a:lnSpc>
                <a:spcPct val="100000"/>
              </a:lnSpc>
              <a:buNone/>
              <a:tabLst>
                <a:tab algn="l" pos="0"/>
              </a:tabLst>
            </a:pPr>
            <a:endParaRPr b="0" lang="de-DE" sz="2000" spc="-1" strike="noStrike">
              <a:solidFill>
                <a:srgbClr val="000000"/>
              </a:solidFill>
              <a:latin typeface="Arial"/>
            </a:endParaRPr>
          </a:p>
          <a:p>
            <a:pPr marL="216000" indent="0">
              <a:lnSpc>
                <a:spcPct val="100000"/>
              </a:lnSpc>
              <a:buNone/>
              <a:tabLst>
                <a:tab algn="l" pos="0"/>
              </a:tabLst>
            </a:pPr>
            <a:endParaRPr b="0" lang="de-DE" sz="2000" spc="-1" strike="noStrike">
              <a:solidFill>
                <a:srgbClr val="000000"/>
              </a:solidFill>
              <a:latin typeface="Arial"/>
            </a:endParaRPr>
          </a:p>
          <a:p>
            <a:pPr marL="216000" indent="0">
              <a:lnSpc>
                <a:spcPct val="100000"/>
              </a:lnSpc>
              <a:buNone/>
              <a:tabLst>
                <a:tab algn="l" pos="0"/>
              </a:tabLst>
            </a:pPr>
            <a:r>
              <a:rPr b="0" lang="de-DE" sz="2000" spc="-1" strike="noStrike">
                <a:solidFill>
                  <a:srgbClr val="000000"/>
                </a:solidFill>
                <a:latin typeface="Arial"/>
              </a:rPr>
              <a:t>First we will investigate the long-term drifts, as these as crucial for the experiments</a:t>
            </a:r>
            <a:endParaRPr b="0" lang="de-DE" sz="2000" spc="-1" strike="noStrike">
              <a:solidFill>
                <a:srgbClr val="000000"/>
              </a:solidFill>
              <a:latin typeface="Arial"/>
            </a:endParaRPr>
          </a:p>
        </p:txBody>
      </p:sp>
      <p:sp>
        <p:nvSpPr>
          <p:cNvPr id="296" name="PlaceHolder 3"/>
          <p:cNvSpPr>
            <a:spLocks noGrp="1"/>
          </p:cNvSpPr>
          <p:nvPr>
            <p:ph type="sldNum" idx="24"/>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DC51FF1B-B70B-41EC-825E-DC32F8A34747}"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sldImg"/>
          </p:nvPr>
        </p:nvSpPr>
        <p:spPr>
          <a:xfrm>
            <a:off x="217440" y="812880"/>
            <a:ext cx="7124040" cy="4007880"/>
          </a:xfrm>
          <a:prstGeom prst="rect">
            <a:avLst/>
          </a:prstGeom>
          <a:ln w="0">
            <a:noFill/>
          </a:ln>
        </p:spPr>
      </p:sp>
      <p:sp>
        <p:nvSpPr>
          <p:cNvPr id="298" name="PlaceHolder 2"/>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16000" indent="0">
              <a:lnSpc>
                <a:spcPct val="100000"/>
              </a:lnSpc>
              <a:buNone/>
              <a:tabLst>
                <a:tab algn="l" pos="0"/>
              </a:tabLst>
            </a:pPr>
            <a:r>
              <a:rPr b="0" lang="de-DE" sz="2000" spc="-1" strike="noStrike">
                <a:solidFill>
                  <a:srgbClr val="000000"/>
                </a:solidFill>
                <a:latin typeface="Arial"/>
              </a:rPr>
              <a:t>More measurements needed to double-check that the change of the shape over the burst is really coming from the change in gaz pressure, or whether some other parameters played a role.</a:t>
            </a:r>
            <a:endParaRPr b="0" lang="de-DE" sz="2000" spc="-1" strike="noStrike">
              <a:solidFill>
                <a:srgbClr val="000000"/>
              </a:solidFill>
              <a:latin typeface="Arial"/>
            </a:endParaRPr>
          </a:p>
        </p:txBody>
      </p:sp>
      <p:sp>
        <p:nvSpPr>
          <p:cNvPr id="299" name="PlaceHolder 3"/>
          <p:cNvSpPr>
            <a:spLocks noGrp="1"/>
          </p:cNvSpPr>
          <p:nvPr>
            <p:ph type="sldNum" idx="25"/>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27BB35BA-31AA-403C-9998-CA7E3AB55312}"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PlaceHolder 1"/>
          <p:cNvSpPr>
            <a:spLocks noGrp="1"/>
          </p:cNvSpPr>
          <p:nvPr>
            <p:ph type="sldImg"/>
          </p:nvPr>
        </p:nvSpPr>
        <p:spPr>
          <a:xfrm>
            <a:off x="217440" y="812880"/>
            <a:ext cx="7124040" cy="4007880"/>
          </a:xfrm>
          <a:prstGeom prst="rect">
            <a:avLst/>
          </a:prstGeom>
          <a:ln w="0">
            <a:noFill/>
          </a:ln>
        </p:spPr>
      </p:sp>
      <p:sp>
        <p:nvSpPr>
          <p:cNvPr id="301" name="PlaceHolder 2"/>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85840" indent="-285840">
              <a:lnSpc>
                <a:spcPct val="100000"/>
              </a:lnSpc>
              <a:buClr>
                <a:srgbClr val="000000"/>
              </a:buClr>
              <a:buFont typeface="Arial"/>
              <a:buChar char="•"/>
            </a:pPr>
            <a:r>
              <a:rPr b="0" lang="de-DE" sz="2000" spc="-1" strike="noStrike">
                <a:solidFill>
                  <a:srgbClr val="000000"/>
                </a:solidFill>
                <a:latin typeface="Arial"/>
              </a:rPr>
              <a:t>rms calculated over 10min</a:t>
            </a:r>
            <a:endParaRPr b="0" lang="de-DE" sz="2000" spc="-1" strike="noStrike">
              <a:solidFill>
                <a:srgbClr val="000000"/>
              </a:solidFill>
              <a:latin typeface="Arial"/>
            </a:endParaRPr>
          </a:p>
          <a:p>
            <a:pPr marL="285840" indent="-285840">
              <a:lnSpc>
                <a:spcPct val="100000"/>
              </a:lnSpc>
              <a:buClr>
                <a:srgbClr val="000000"/>
              </a:buClr>
              <a:buFont typeface="Arial"/>
              <a:buChar char="•"/>
            </a:pPr>
            <a:r>
              <a:rPr b="0" lang="de-DE" sz="2000" spc="-1" strike="noStrike">
                <a:solidFill>
                  <a:srgbClr val="000000"/>
                </a:solidFill>
                <a:latin typeface="Arial"/>
              </a:rPr>
              <a:t>Here the best 10 min</a:t>
            </a:r>
            <a:endParaRPr b="0" lang="de-DE" sz="2000" spc="-1" strike="noStrike">
              <a:solidFill>
                <a:srgbClr val="000000"/>
              </a:solidFill>
              <a:latin typeface="Arial"/>
            </a:endParaRPr>
          </a:p>
          <a:p>
            <a:pPr marL="285840" indent="-285840">
              <a:lnSpc>
                <a:spcPct val="100000"/>
              </a:lnSpc>
              <a:buClr>
                <a:srgbClr val="000000"/>
              </a:buClr>
              <a:buFont typeface="Arial"/>
              <a:buChar char="•"/>
            </a:pPr>
            <a:r>
              <a:rPr b="0" lang="de-DE" sz="2000" spc="-1" strike="noStrike">
                <a:solidFill>
                  <a:srgbClr val="000000"/>
                </a:solidFill>
                <a:latin typeface="Arial"/>
              </a:rPr>
              <a:t>Worst 10 min: max. 13% worse (unoptimized compressor)</a:t>
            </a:r>
            <a:endParaRPr b="0" lang="de-DE" sz="2000" spc="-1" strike="noStrike">
              <a:solidFill>
                <a:srgbClr val="000000"/>
              </a:solidFill>
              <a:latin typeface="Arial"/>
            </a:endParaRPr>
          </a:p>
          <a:p>
            <a:pPr indent="0">
              <a:lnSpc>
                <a:spcPct val="100000"/>
              </a:lnSpc>
              <a:buNone/>
              <a:tabLst>
                <a:tab algn="l" pos="0"/>
              </a:tabLst>
            </a:pPr>
            <a:endParaRPr b="0" lang="de-DE" sz="2000" spc="-1" strike="noStrike">
              <a:solidFill>
                <a:srgbClr val="000000"/>
              </a:solidFill>
              <a:latin typeface="Arial"/>
            </a:endParaRPr>
          </a:p>
          <a:p>
            <a:pPr indent="0">
              <a:lnSpc>
                <a:spcPct val="100000"/>
              </a:lnSpc>
              <a:buNone/>
              <a:tabLst>
                <a:tab algn="l" pos="0"/>
              </a:tabLst>
            </a:pPr>
            <a:endParaRPr b="0" lang="de-DE" sz="2000" spc="-1" strike="noStrike">
              <a:solidFill>
                <a:srgbClr val="000000"/>
              </a:solidFill>
              <a:latin typeface="Arial"/>
            </a:endParaRPr>
          </a:p>
        </p:txBody>
      </p:sp>
      <p:sp>
        <p:nvSpPr>
          <p:cNvPr id="302" name="PlaceHolder 3"/>
          <p:cNvSpPr>
            <a:spLocks noGrp="1"/>
          </p:cNvSpPr>
          <p:nvPr>
            <p:ph type="sldNum" idx="26"/>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1C1D8161-4019-44EB-9E12-3A9EF57C5162}"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sldNum" idx="27"/>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352DFF0A-194A-483C-BD8D-6F6B080A3501}"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
        <p:nvSpPr>
          <p:cNvPr id="304" name="PlaceHolder 2"/>
          <p:cNvSpPr>
            <a:spLocks noGrp="1"/>
          </p:cNvSpPr>
          <p:nvPr>
            <p:ph type="sldImg"/>
          </p:nvPr>
        </p:nvSpPr>
        <p:spPr>
          <a:xfrm>
            <a:off x="380880" y="695160"/>
            <a:ext cx="6092280" cy="3426840"/>
          </a:xfrm>
          <a:prstGeom prst="rect">
            <a:avLst/>
          </a:prstGeom>
          <a:ln w="0">
            <a:noFill/>
          </a:ln>
        </p:spPr>
      </p:sp>
      <p:sp>
        <p:nvSpPr>
          <p:cNvPr id="305" name="PlaceHolder 3"/>
          <p:cNvSpPr>
            <a:spLocks noGrp="1"/>
          </p:cNvSpPr>
          <p:nvPr>
            <p:ph type="body"/>
          </p:nvPr>
        </p:nvSpPr>
        <p:spPr>
          <a:xfrm>
            <a:off x="685800" y="4343040"/>
            <a:ext cx="5484600" cy="4113000"/>
          </a:xfrm>
          <a:prstGeom prst="rect">
            <a:avLst/>
          </a:prstGeom>
          <a:noFill/>
          <a:ln w="0">
            <a:noFill/>
          </a:ln>
        </p:spPr>
        <p:txBody>
          <a:bodyPr lIns="0" rIns="0" tIns="0" bIns="0" anchor="t">
            <a:noAutofit/>
          </a:bodyPr>
          <a:p>
            <a:pPr marL="216000" indent="-216000">
              <a:buNone/>
            </a:pPr>
            <a:endParaRPr b="0" lang="de-DE" sz="18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PlaceHolder 1"/>
          <p:cNvSpPr>
            <a:spLocks noGrp="1"/>
          </p:cNvSpPr>
          <p:nvPr>
            <p:ph type="sldNum" idx="28"/>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C57EBBB1-BC0C-4910-8970-94AE1907E9CF}"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
        <p:nvSpPr>
          <p:cNvPr id="307" name="PlaceHolder 2"/>
          <p:cNvSpPr>
            <a:spLocks noGrp="1"/>
          </p:cNvSpPr>
          <p:nvPr>
            <p:ph type="sldImg"/>
          </p:nvPr>
        </p:nvSpPr>
        <p:spPr>
          <a:xfrm>
            <a:off x="380880" y="695160"/>
            <a:ext cx="6092280" cy="3426840"/>
          </a:xfrm>
          <a:prstGeom prst="rect">
            <a:avLst/>
          </a:prstGeom>
          <a:ln w="0">
            <a:noFill/>
          </a:ln>
        </p:spPr>
      </p:sp>
      <p:sp>
        <p:nvSpPr>
          <p:cNvPr id="308" name="PlaceHolder 3"/>
          <p:cNvSpPr>
            <a:spLocks noGrp="1"/>
          </p:cNvSpPr>
          <p:nvPr>
            <p:ph type="body"/>
          </p:nvPr>
        </p:nvSpPr>
        <p:spPr>
          <a:xfrm>
            <a:off x="685800" y="4343040"/>
            <a:ext cx="5484600" cy="4113000"/>
          </a:xfrm>
          <a:prstGeom prst="rect">
            <a:avLst/>
          </a:prstGeom>
          <a:noFill/>
          <a:ln w="0">
            <a:noFill/>
          </a:ln>
        </p:spPr>
        <p:txBody>
          <a:bodyPr lIns="0" rIns="0" tIns="0" bIns="0" anchor="t">
            <a:noAutofit/>
          </a:bodyPr>
          <a:p>
            <a:pPr marL="216000" indent="-216000">
              <a:buNone/>
            </a:pPr>
            <a:endParaRPr b="0" lang="de-DE" sz="18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sldNum" idx="29"/>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8A0FE449-4842-4E76-ABD9-F48C4F2B9FD5}"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
        <p:nvSpPr>
          <p:cNvPr id="310" name="PlaceHolder 2"/>
          <p:cNvSpPr>
            <a:spLocks noGrp="1"/>
          </p:cNvSpPr>
          <p:nvPr>
            <p:ph type="sldImg"/>
          </p:nvPr>
        </p:nvSpPr>
        <p:spPr>
          <a:xfrm>
            <a:off x="382680" y="695160"/>
            <a:ext cx="6092280" cy="3426840"/>
          </a:xfrm>
          <a:prstGeom prst="rect">
            <a:avLst/>
          </a:prstGeom>
          <a:ln w="0">
            <a:noFill/>
          </a:ln>
        </p:spPr>
      </p:sp>
      <p:sp>
        <p:nvSpPr>
          <p:cNvPr id="311" name="PlaceHolder 3"/>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16000" indent="-216000">
              <a:buNone/>
            </a:pPr>
            <a:endParaRPr b="0" lang="de-DE" sz="18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type="sldNum" idx="30"/>
          </p:nvPr>
        </p:nvSpPr>
        <p:spPr>
          <a:xfrm>
            <a:off x="4278960" y="10157400"/>
            <a:ext cx="3279240" cy="532800"/>
          </a:xfrm>
          <a:prstGeom prst="rect">
            <a:avLst/>
          </a:prstGeom>
          <a:noFill/>
          <a:ln w="0">
            <a:noFill/>
          </a:ln>
        </p:spPr>
        <p:txBody>
          <a:bodyPr lIns="0" rIns="0" tIns="0" bIns="0" anchor="b">
            <a:noAutofit/>
          </a:bodyPr>
          <a:lstStyle>
            <a:lvl1pPr indent="0" algn="r" defTabSz="914400">
              <a:lnSpc>
                <a:spcPct val="100000"/>
              </a:lnSpc>
              <a:buNone/>
              <a:tabLst>
                <a:tab algn="l" pos="0"/>
              </a:tabLst>
              <a:defRPr b="0" lang="de-DE" sz="1400" spc="-1" strike="noStrike">
                <a:solidFill>
                  <a:srgbClr val="000000"/>
                </a:solidFill>
                <a:latin typeface="Times New Roman"/>
                <a:ea typeface="Segoe UI"/>
              </a:defRPr>
            </a:lvl1pPr>
          </a:lstStyle>
          <a:p>
            <a:pPr indent="0" algn="r" defTabSz="914400">
              <a:lnSpc>
                <a:spcPct val="100000"/>
              </a:lnSpc>
              <a:buNone/>
              <a:tabLst>
                <a:tab algn="l" pos="0"/>
              </a:tabLst>
            </a:pPr>
            <a:fld id="{FE1BFE33-D296-49B5-92F5-476CD69B415C}" type="slidenum">
              <a:rPr b="0" lang="de-DE" sz="1400" spc="-1" strike="noStrike">
                <a:solidFill>
                  <a:srgbClr val="000000"/>
                </a:solidFill>
                <a:latin typeface="Times New Roman"/>
                <a:ea typeface="Segoe UI"/>
              </a:rPr>
              <a:t>&lt;Foliennummer&gt;</a:t>
            </a:fld>
            <a:endParaRPr b="0" lang="de-DE" sz="1400" spc="-1" strike="noStrike">
              <a:solidFill>
                <a:srgbClr val="000000"/>
              </a:solidFill>
              <a:latin typeface="Times New Roman"/>
            </a:endParaRPr>
          </a:p>
        </p:txBody>
      </p:sp>
      <p:sp>
        <p:nvSpPr>
          <p:cNvPr id="313" name="PlaceHolder 2"/>
          <p:cNvSpPr>
            <a:spLocks noGrp="1"/>
          </p:cNvSpPr>
          <p:nvPr>
            <p:ph type="sldImg"/>
          </p:nvPr>
        </p:nvSpPr>
        <p:spPr>
          <a:xfrm>
            <a:off x="382680" y="695160"/>
            <a:ext cx="6092280" cy="3426840"/>
          </a:xfrm>
          <a:prstGeom prst="rect">
            <a:avLst/>
          </a:prstGeom>
          <a:ln w="0">
            <a:noFill/>
          </a:ln>
        </p:spPr>
      </p:sp>
      <p:sp>
        <p:nvSpPr>
          <p:cNvPr id="314" name="PlaceHolder 3"/>
          <p:cNvSpPr>
            <a:spLocks noGrp="1"/>
          </p:cNvSpPr>
          <p:nvPr>
            <p:ph type="body"/>
          </p:nvPr>
        </p:nvSpPr>
        <p:spPr>
          <a:xfrm>
            <a:off x="756000" y="5078520"/>
            <a:ext cx="6046200" cy="4809600"/>
          </a:xfrm>
          <a:prstGeom prst="rect">
            <a:avLst/>
          </a:prstGeom>
          <a:noFill/>
          <a:ln w="0">
            <a:noFill/>
          </a:ln>
        </p:spPr>
        <p:txBody>
          <a:bodyPr lIns="0" rIns="0" tIns="0" bIns="0" anchor="t">
            <a:noAutofit/>
          </a:bodyPr>
          <a:p>
            <a:pPr marL="216000" indent="-216000">
              <a:buNone/>
            </a:pPr>
            <a:endParaRPr b="0" lang="de-DE"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and 2 Contents">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1_Nur Titel">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sldNum" idx="7"/>
          </p:nvPr>
        </p:nvSpPr>
        <p:spPr/>
        <p:txBody>
          <a:bodyPr/>
          <a:p>
            <a:fld id="{CFD8C284-E0D0-40DF-8744-A07DEE78DE5B}" type="slidenum">
              <a:t>&lt;#&gt;</a:t>
            </a:fld>
          </a:p>
        </p:txBody>
      </p:sp>
      <p:sp>
        <p:nvSpPr>
          <p:cNvPr id="5" name="PlaceHolder 4"/>
          <p:cNvSpPr>
            <a:spLocks noGrp="1"/>
          </p:cNvSpPr>
          <p:nvPr>
            <p:ph type="dt" idx="5"/>
          </p:nvPr>
        </p:nvSpPr>
        <p:spPr/>
        <p:txBody>
          <a:bodyPr/>
          <a:p>
            <a:r>
              <a:rPr lang="de-D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 und Inhal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45_">
    <p:spTree>
      <p:nvGrpSpPr>
        <p:cNvPr id="1" name=""/>
        <p:cNvGrpSpPr/>
        <p:nvPr/>
      </p:nvGrpSpPr>
      <p:grpSpPr>
        <a:xfrm>
          <a:off x="0" y="0"/>
          <a:ext cx="0" cy="0"/>
          <a:chOff x="0" y="0"/>
          <a:chExt cx="0" cy="0"/>
        </a:xfrm>
      </p:grpSpPr>
      <p:sp>
        <p:nvSpPr>
          <p:cNvPr id="2" name="PlaceHolder 1"/>
          <p:cNvSpPr>
            <a:spLocks noGrp="1"/>
          </p:cNvSpPr>
          <p:nvPr>
            <p:ph type="ftr" idx="9"/>
          </p:nvPr>
        </p:nvSpPr>
        <p:spPr/>
        <p:txBody>
          <a:bodyPr/>
          <a:p>
            <a:r>
              <a:t>Footer</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145_">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ftr" idx="9"/>
          </p:nvPr>
        </p:nvSpPr>
        <p:spPr/>
        <p:txBody>
          <a:bodyPr/>
          <a:p>
            <a:r>
              <a:t>Footer</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 und Inhalt_">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44">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144">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45">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145">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46">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146">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ftr" idx="3"/>
          </p:nvPr>
        </p:nvSpPr>
        <p:spPr/>
        <p:txBody>
          <a:bodyPr/>
          <a:p>
            <a:r>
              <a:t>Footer</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and 2 Contents">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slideLayout" Target="../slideLayouts/slideLayout1.xml"/><Relationship Id="rId6" Type="http://schemas.openxmlformats.org/officeDocument/2006/relationships/slideLayout" Target="../slideLayouts/slideLayout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wmf"/><Relationship Id="rId3" Type="http://schemas.openxmlformats.org/officeDocument/2006/relationships/slideLayout" Target="../slideLayouts/slideLayout3.xml"/><Relationship Id="rId4" Type="http://schemas.openxmlformats.org/officeDocument/2006/relationships/slideLayout" Target="../slideLayouts/slideLayout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wmf"/><Relationship Id="rId3" Type="http://schemas.openxmlformats.org/officeDocument/2006/relationships/slideLayout" Target="../slideLayouts/slideLayout5.xml"/><Relationship Id="rId4" Type="http://schemas.openxmlformats.org/officeDocument/2006/relationships/slideLayout" Target="../slideLayouts/slideLayout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wmf"/><Relationship Id="rId3" Type="http://schemas.openxmlformats.org/officeDocument/2006/relationships/slideLayout" Target="../slideLayouts/slideLayout7.xml"/><Relationship Id="rId4" Type="http://schemas.openxmlformats.org/officeDocument/2006/relationships/slideLayout" Target="../slideLayouts/slideLayout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wmf"/><Relationship Id="rId3" Type="http://schemas.openxmlformats.org/officeDocument/2006/relationships/slideLayout" Target="../slideLayouts/slideLayout9.xml"/><Relationship Id="rId4" Type="http://schemas.openxmlformats.org/officeDocument/2006/relationships/slideLayout" Target="../slideLayouts/slideLayout1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wmf"/><Relationship Id="rId3" Type="http://schemas.openxmlformats.org/officeDocument/2006/relationships/slideLayout" Target="../slideLayouts/slideLayout11.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wmf"/><Relationship Id="rId3" Type="http://schemas.openxmlformats.org/officeDocument/2006/relationships/slideLayout" Target="../slideLayouts/slideLayout12.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wmf"/><Relationship Id="rId3" Type="http://schemas.openxmlformats.org/officeDocument/2006/relationships/slideLayout" Target="../slideLayouts/slideLayout13.xml"/><Relationship Id="rId4" Type="http://schemas.openxmlformats.org/officeDocument/2006/relationships/slideLayout" Target="../slideLayouts/slideLayout14.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wmf"/><Relationship Id="rId3" Type="http://schemas.openxmlformats.org/officeDocument/2006/relationships/slideLayout" Target="../slideLayouts/slideLayout1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Textfeld 13" hidden="1"/>
          <p:cNvSpPr/>
          <p:nvPr/>
        </p:nvSpPr>
        <p:spPr>
          <a:xfrm>
            <a:off x="10848600" y="6580800"/>
            <a:ext cx="934200" cy="185400"/>
          </a:xfrm>
          <a:prstGeom prst="rect">
            <a:avLst/>
          </a:prstGeom>
          <a:noFill/>
          <a:ln w="0">
            <a:noFill/>
          </a:ln>
        </p:spPr>
        <p:style>
          <a:lnRef idx="0"/>
          <a:fillRef idx="0"/>
          <a:effectRef idx="0"/>
          <a:fontRef idx="minor"/>
        </p:style>
        <p:txBody>
          <a:bodyPr lIns="0" rIns="0" tIns="0" bIns="0" anchor="t">
            <a:noAutofit/>
          </a:bodyPr>
          <a:p>
            <a:pPr algn="r" defTabSz="914400">
              <a:lnSpc>
                <a:spcPct val="100000"/>
              </a:lnSpc>
            </a:pPr>
            <a:r>
              <a:rPr b="1" lang="de-DE" sz="1000" spc="-1" strike="noStrike">
                <a:solidFill>
                  <a:schemeClr val="dk1"/>
                </a:solidFill>
                <a:latin typeface="Arial"/>
              </a:rPr>
              <a:t>Seite </a:t>
            </a:r>
            <a:fld id="{4CFA8637-6FE3-4D8C-8822-54B862581921}"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1" name="Grafik 9" descr=""/>
          <p:cNvPicPr/>
          <p:nvPr/>
        </p:nvPicPr>
        <p:blipFill>
          <a:blip r:embed="rId2"/>
          <a:stretch/>
        </p:blipFill>
        <p:spPr>
          <a:xfrm>
            <a:off x="403200" y="6613920"/>
            <a:ext cx="324000" cy="99360"/>
          </a:xfrm>
          <a:prstGeom prst="rect">
            <a:avLst/>
          </a:prstGeom>
          <a:ln w="0">
            <a:noFill/>
          </a:ln>
        </p:spPr>
      </p:pic>
      <p:pic>
        <p:nvPicPr>
          <p:cNvPr id="2" name="Grafik 9" descr=""/>
          <p:cNvPicPr/>
          <p:nvPr/>
        </p:nvPicPr>
        <p:blipFill>
          <a:blip r:embed="rId3"/>
          <a:stretch/>
        </p:blipFill>
        <p:spPr>
          <a:xfrm>
            <a:off x="407520" y="6242400"/>
            <a:ext cx="2636280" cy="178560"/>
          </a:xfrm>
          <a:prstGeom prst="rect">
            <a:avLst/>
          </a:prstGeom>
          <a:ln w="0">
            <a:noFill/>
          </a:ln>
        </p:spPr>
      </p:pic>
      <p:pic>
        <p:nvPicPr>
          <p:cNvPr id="3" name="Grafik 6" descr=""/>
          <p:cNvPicPr/>
          <p:nvPr/>
        </p:nvPicPr>
        <p:blipFill>
          <a:blip r:embed="rId4"/>
          <a:stretch/>
        </p:blipFill>
        <p:spPr>
          <a:xfrm>
            <a:off x="10833120" y="5670000"/>
            <a:ext cx="792360" cy="792720"/>
          </a:xfrm>
          <a:prstGeom prst="rect">
            <a:avLst/>
          </a:prstGeom>
          <a:ln w="0">
            <a:noFill/>
          </a:ln>
        </p:spPr>
      </p:pic>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Textfeld 13"/>
          <p:cNvSpPr/>
          <p:nvPr/>
        </p:nvSpPr>
        <p:spPr>
          <a:xfrm>
            <a:off x="10848600" y="6580800"/>
            <a:ext cx="934200" cy="185400"/>
          </a:xfrm>
          <a:prstGeom prst="rect">
            <a:avLst/>
          </a:prstGeom>
          <a:noFill/>
          <a:ln w="0">
            <a:noFill/>
          </a:ln>
        </p:spPr>
        <p:style>
          <a:lnRef idx="0"/>
          <a:fillRef idx="0"/>
          <a:effectRef idx="0"/>
          <a:fontRef idx="minor"/>
        </p:style>
        <p:txBody>
          <a:bodyPr lIns="0" rIns="0" tIns="0" bIns="0" anchor="t">
            <a:noAutofit/>
          </a:bodyPr>
          <a:p>
            <a:pPr algn="r" defTabSz="914400">
              <a:lnSpc>
                <a:spcPct val="100000"/>
              </a:lnSpc>
            </a:pPr>
            <a:r>
              <a:rPr b="1" lang="de-DE" sz="1000" spc="-1" strike="noStrike">
                <a:solidFill>
                  <a:schemeClr val="dk1"/>
                </a:solidFill>
                <a:latin typeface="Arial"/>
              </a:rPr>
              <a:t>Seite </a:t>
            </a:r>
            <a:fld id="{F0392EF6-9C12-4273-8114-90009C242653}"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10" name="Grafik 9" descr=""/>
          <p:cNvPicPr/>
          <p:nvPr/>
        </p:nvPicPr>
        <p:blipFill>
          <a:blip r:embed="rId2"/>
          <a:stretch/>
        </p:blipFill>
        <p:spPr>
          <a:xfrm>
            <a:off x="403200" y="6613920"/>
            <a:ext cx="324000" cy="99360"/>
          </a:xfrm>
          <a:prstGeom prst="rect">
            <a:avLst/>
          </a:prstGeom>
          <a:ln w="0">
            <a:noFill/>
          </a:ln>
        </p:spPr>
      </p:pic>
      <p:sp>
        <p:nvSpPr>
          <p:cNvPr id="11" name="PlaceHolder 1"/>
          <p:cNvSpPr>
            <a:spLocks noGrp="1"/>
          </p:cNvSpPr>
          <p:nvPr>
            <p:ph type="ftr" idx="1"/>
          </p:nvPr>
        </p:nvSpPr>
        <p:spPr>
          <a:xfrm>
            <a:off x="791640" y="6580800"/>
            <a:ext cx="9947520" cy="185400"/>
          </a:xfrm>
          <a:prstGeom prst="rect">
            <a:avLst/>
          </a:prstGeom>
          <a:noFill/>
          <a:ln w="0">
            <a:noFill/>
          </a:ln>
        </p:spPr>
        <p:txBody>
          <a:bodyPr lIns="0" rIns="0" tIns="0" bIns="0" anchor="t">
            <a:noAutofit/>
          </a:bodyPr>
          <a:lstStyle>
            <a:lvl1pPr indent="0" defTabSz="914400">
              <a:lnSpc>
                <a:spcPct val="100000"/>
              </a:lnSpc>
              <a:buNone/>
              <a:tabLst>
                <a:tab algn="l" pos="0"/>
              </a:tabLst>
              <a:defRPr b="0" lang="en-US" sz="1000" spc="-1" strike="noStrike">
                <a:solidFill>
                  <a:schemeClr val="dk1"/>
                </a:solidFill>
                <a:latin typeface="Arial"/>
              </a:defRPr>
            </a:lvl1pPr>
          </a:lstStyle>
          <a:p>
            <a:pPr indent="0" defTabSz="914400">
              <a:lnSpc>
                <a:spcPct val="100000"/>
              </a:lnSpc>
              <a:buNone/>
              <a:tabLst>
                <a:tab algn="l" pos="0"/>
              </a:tabLst>
            </a:pPr>
            <a:r>
              <a:rPr b="0" lang="en-US" sz="1000" spc="-1" strike="noStrike">
                <a:solidFill>
                  <a:schemeClr val="dk1"/>
                </a:solidFill>
                <a:latin typeface="Arial"/>
              </a:rPr>
              <a:t>&lt;Fußzeile&gt;</a:t>
            </a:r>
            <a:endParaRPr b="0" lang="de-DE" sz="1000" spc="-1" strike="noStrike">
              <a:solidFill>
                <a:srgbClr val="000000"/>
              </a:solidFill>
              <a:latin typeface="Times New Roman"/>
            </a:endParaRPr>
          </a:p>
        </p:txBody>
      </p:sp>
      <p:sp>
        <p:nvSpPr>
          <p:cNvPr id="12"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13"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2" r:id="rId3"/>
    <p:sldLayoutId id="2147483653" r:id="rId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Textfeld 13"/>
          <p:cNvSpPr/>
          <p:nvPr/>
        </p:nvSpPr>
        <p:spPr>
          <a:xfrm>
            <a:off x="10848600" y="6580800"/>
            <a:ext cx="934200" cy="185400"/>
          </a:xfrm>
          <a:prstGeom prst="rect">
            <a:avLst/>
          </a:prstGeom>
          <a:noFill/>
          <a:ln w="0">
            <a:noFill/>
          </a:ln>
        </p:spPr>
        <p:style>
          <a:lnRef idx="0"/>
          <a:fillRef idx="0"/>
          <a:effectRef idx="0"/>
          <a:fontRef idx="minor"/>
        </p:style>
        <p:txBody>
          <a:bodyPr lIns="0" rIns="0" tIns="0" bIns="0" anchor="t">
            <a:noAutofit/>
          </a:bodyPr>
          <a:p>
            <a:pPr algn="r" defTabSz="914400">
              <a:lnSpc>
                <a:spcPct val="100000"/>
              </a:lnSpc>
            </a:pPr>
            <a:r>
              <a:rPr b="1" lang="de-DE" sz="1000" spc="-1" strike="noStrike">
                <a:solidFill>
                  <a:schemeClr val="dk1"/>
                </a:solidFill>
                <a:latin typeface="Arial"/>
              </a:rPr>
              <a:t>Seite </a:t>
            </a:r>
            <a:fld id="{7E925307-6693-4D58-9C38-E59161282FC2}"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16" name="Grafik 9" descr=""/>
          <p:cNvPicPr/>
          <p:nvPr/>
        </p:nvPicPr>
        <p:blipFill>
          <a:blip r:embed="rId2"/>
          <a:stretch/>
        </p:blipFill>
        <p:spPr>
          <a:xfrm>
            <a:off x="403200" y="6613920"/>
            <a:ext cx="324000" cy="99360"/>
          </a:xfrm>
          <a:prstGeom prst="rect">
            <a:avLst/>
          </a:prstGeom>
          <a:ln w="0">
            <a:noFill/>
          </a:ln>
        </p:spPr>
      </p:pic>
      <p:sp>
        <p:nvSpPr>
          <p:cNvPr id="17" name="PlaceHolder 1"/>
          <p:cNvSpPr>
            <a:spLocks noGrp="1"/>
          </p:cNvSpPr>
          <p:nvPr>
            <p:ph type="ftr" idx="2"/>
          </p:nvPr>
        </p:nvSpPr>
        <p:spPr>
          <a:xfrm>
            <a:off x="791640" y="6580800"/>
            <a:ext cx="9947520" cy="185400"/>
          </a:xfrm>
          <a:prstGeom prst="rect">
            <a:avLst/>
          </a:prstGeom>
          <a:noFill/>
          <a:ln w="0">
            <a:noFill/>
          </a:ln>
        </p:spPr>
        <p:txBody>
          <a:bodyPr lIns="0" rIns="0" tIns="0" bIns="0" anchor="t">
            <a:noAutofit/>
          </a:bodyPr>
          <a:lstStyle>
            <a:lvl1pPr indent="0" defTabSz="914400">
              <a:lnSpc>
                <a:spcPct val="100000"/>
              </a:lnSpc>
              <a:buNone/>
              <a:tabLst>
                <a:tab algn="l" pos="0"/>
              </a:tabLst>
              <a:defRPr b="0" lang="en-US" sz="1000" spc="-1" strike="noStrike">
                <a:solidFill>
                  <a:schemeClr val="dk1"/>
                </a:solidFill>
                <a:latin typeface="Arial"/>
              </a:defRPr>
            </a:lvl1pPr>
          </a:lstStyle>
          <a:p>
            <a:pPr indent="0" defTabSz="914400">
              <a:lnSpc>
                <a:spcPct val="100000"/>
              </a:lnSpc>
              <a:buNone/>
              <a:tabLst>
                <a:tab algn="l" pos="0"/>
              </a:tabLst>
            </a:pPr>
            <a:r>
              <a:rPr b="0" lang="en-US" sz="1000" spc="-1" strike="noStrike">
                <a:solidFill>
                  <a:schemeClr val="dk1"/>
                </a:solidFill>
                <a:latin typeface="Arial"/>
              </a:rPr>
              <a:t>&lt;Fußzeile&gt;</a:t>
            </a:r>
            <a:endParaRPr b="0" lang="de-DE" sz="1000" spc="-1" strike="noStrike">
              <a:solidFill>
                <a:srgbClr val="000000"/>
              </a:solidFill>
              <a:latin typeface="Times New Roman"/>
            </a:endParaRPr>
          </a:p>
        </p:txBody>
      </p:sp>
      <p:sp>
        <p:nvSpPr>
          <p:cNvPr id="18"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19"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5" r:id="rId3"/>
    <p:sldLayoutId id="2147483656" r:id="rId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Textfeld 13"/>
          <p:cNvSpPr/>
          <p:nvPr/>
        </p:nvSpPr>
        <p:spPr>
          <a:xfrm>
            <a:off x="10848600" y="6580800"/>
            <a:ext cx="934200" cy="185400"/>
          </a:xfrm>
          <a:prstGeom prst="rect">
            <a:avLst/>
          </a:prstGeom>
          <a:noFill/>
          <a:ln w="0">
            <a:noFill/>
          </a:ln>
        </p:spPr>
        <p:style>
          <a:lnRef idx="0"/>
          <a:fillRef idx="0"/>
          <a:effectRef idx="0"/>
          <a:fontRef idx="minor"/>
        </p:style>
        <p:txBody>
          <a:bodyPr lIns="0" rIns="0" tIns="0" bIns="0" anchor="t">
            <a:noAutofit/>
          </a:bodyPr>
          <a:p>
            <a:pPr algn="r" defTabSz="914400">
              <a:lnSpc>
                <a:spcPct val="100000"/>
              </a:lnSpc>
            </a:pPr>
            <a:r>
              <a:rPr b="1" lang="de-DE" sz="1000" spc="-1" strike="noStrike">
                <a:solidFill>
                  <a:schemeClr val="dk1"/>
                </a:solidFill>
                <a:latin typeface="Arial"/>
              </a:rPr>
              <a:t>Seite </a:t>
            </a:r>
            <a:fld id="{14CB9FC9-A57B-47AD-A84B-B404C451F68D}"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22" name="Grafik 9" descr=""/>
          <p:cNvPicPr/>
          <p:nvPr/>
        </p:nvPicPr>
        <p:blipFill>
          <a:blip r:embed="rId2"/>
          <a:stretch/>
        </p:blipFill>
        <p:spPr>
          <a:xfrm>
            <a:off x="403200" y="6613920"/>
            <a:ext cx="324000" cy="99360"/>
          </a:xfrm>
          <a:prstGeom prst="rect">
            <a:avLst/>
          </a:prstGeom>
          <a:ln w="0">
            <a:noFill/>
          </a:ln>
        </p:spPr>
      </p:pic>
      <p:sp>
        <p:nvSpPr>
          <p:cNvPr id="23" name="PlaceHolder 1"/>
          <p:cNvSpPr>
            <a:spLocks noGrp="1"/>
          </p:cNvSpPr>
          <p:nvPr>
            <p:ph type="ftr" idx="3"/>
          </p:nvPr>
        </p:nvSpPr>
        <p:spPr>
          <a:xfrm>
            <a:off x="791640" y="6580800"/>
            <a:ext cx="9947520" cy="185400"/>
          </a:xfrm>
          <a:prstGeom prst="rect">
            <a:avLst/>
          </a:prstGeom>
          <a:noFill/>
          <a:ln w="0">
            <a:noFill/>
          </a:ln>
        </p:spPr>
        <p:txBody>
          <a:bodyPr lIns="0" rIns="0" tIns="0" bIns="0" anchor="t">
            <a:noAutofit/>
          </a:bodyPr>
          <a:lstStyle>
            <a:lvl1pPr indent="0" defTabSz="914400">
              <a:lnSpc>
                <a:spcPct val="100000"/>
              </a:lnSpc>
              <a:buNone/>
              <a:tabLst>
                <a:tab algn="l" pos="0"/>
              </a:tabLst>
              <a:defRPr b="0" lang="en-US" sz="1000" spc="-1" strike="noStrike">
                <a:solidFill>
                  <a:schemeClr val="dk1"/>
                </a:solidFill>
                <a:latin typeface="Arial"/>
              </a:defRPr>
            </a:lvl1pPr>
          </a:lstStyle>
          <a:p>
            <a:pPr indent="0" defTabSz="914400">
              <a:lnSpc>
                <a:spcPct val="100000"/>
              </a:lnSpc>
              <a:buNone/>
              <a:tabLst>
                <a:tab algn="l" pos="0"/>
              </a:tabLst>
            </a:pPr>
            <a:r>
              <a:rPr b="0" lang="en-US" sz="1000" spc="-1" strike="noStrike">
                <a:solidFill>
                  <a:schemeClr val="dk1"/>
                </a:solidFill>
                <a:latin typeface="Arial"/>
              </a:rPr>
              <a:t>&lt;Fußzeile&gt;</a:t>
            </a:r>
            <a:endParaRPr b="0" lang="de-DE" sz="1000" spc="-1" strike="noStrike">
              <a:solidFill>
                <a:srgbClr val="000000"/>
              </a:solidFill>
              <a:latin typeface="Times New Roman"/>
            </a:endParaRPr>
          </a:p>
        </p:txBody>
      </p:sp>
      <p:sp>
        <p:nvSpPr>
          <p:cNvPr id="24"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25"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8" r:id="rId3"/>
    <p:sldLayoutId id="2147483659" r:id="rId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Textfeld 13"/>
          <p:cNvSpPr/>
          <p:nvPr/>
        </p:nvSpPr>
        <p:spPr>
          <a:xfrm>
            <a:off x="10848600" y="6580800"/>
            <a:ext cx="935280" cy="186480"/>
          </a:xfrm>
          <a:prstGeom prst="rect">
            <a:avLst/>
          </a:prstGeom>
          <a:noFill/>
          <a:ln w="0">
            <a:noFill/>
          </a:ln>
        </p:spPr>
        <p:style>
          <a:lnRef idx="0"/>
          <a:fillRef idx="0"/>
          <a:effectRef idx="0"/>
          <a:fontRef idx="minor"/>
        </p:style>
        <p:txBody>
          <a:bodyPr lIns="0" rIns="0" tIns="0" bIns="0" anchor="t">
            <a:noAutofit/>
          </a:bodyPr>
          <a:p>
            <a:pPr algn="r" defTabSz="457200">
              <a:lnSpc>
                <a:spcPct val="100000"/>
              </a:lnSpc>
            </a:pPr>
            <a:r>
              <a:rPr b="1" lang="de-DE" sz="1000" spc="-1" strike="noStrike">
                <a:solidFill>
                  <a:schemeClr val="dk1"/>
                </a:solidFill>
                <a:latin typeface="Arial"/>
              </a:rPr>
              <a:t>Seite </a:t>
            </a:r>
            <a:fld id="{38386BB2-E603-4D8A-B0D4-CC48DF029804}"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28" name="Grafik 9" descr=""/>
          <p:cNvPicPr/>
          <p:nvPr/>
        </p:nvPicPr>
        <p:blipFill>
          <a:blip r:embed="rId2"/>
          <a:stretch/>
        </p:blipFill>
        <p:spPr>
          <a:xfrm>
            <a:off x="403200" y="6613920"/>
            <a:ext cx="325080" cy="100440"/>
          </a:xfrm>
          <a:prstGeom prst="rect">
            <a:avLst/>
          </a:prstGeom>
          <a:ln w="0">
            <a:noFill/>
          </a:ln>
        </p:spPr>
      </p:pic>
      <p:sp>
        <p:nvSpPr>
          <p:cNvPr id="29"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de-DE" sz="3000" spc="-1" strike="noStrike">
                <a:solidFill>
                  <a:schemeClr val="accent1"/>
                </a:solidFill>
                <a:latin typeface="Arial"/>
              </a:rPr>
              <a:t>Mastertitelformat bearbeiten</a:t>
            </a:r>
            <a:endParaRPr b="0" lang="en-US" sz="3000" spc="-1" strike="noStrike">
              <a:solidFill>
                <a:schemeClr val="dk1"/>
              </a:solidFill>
              <a:latin typeface="Arial"/>
            </a:endParaRPr>
          </a:p>
        </p:txBody>
      </p:sp>
      <p:sp>
        <p:nvSpPr>
          <p:cNvPr id="30" name="PlaceHolder 2"/>
          <p:cNvSpPr>
            <a:spLocks noGrp="1"/>
          </p:cNvSpPr>
          <p:nvPr>
            <p:ph type="body"/>
          </p:nvPr>
        </p:nvSpPr>
        <p:spPr>
          <a:xfrm>
            <a:off x="407880" y="1406520"/>
            <a:ext cx="5616360" cy="5009760"/>
          </a:xfrm>
          <a:prstGeom prst="rect">
            <a:avLst/>
          </a:prstGeom>
          <a:noFill/>
          <a:ln w="0">
            <a:noFill/>
          </a:ln>
        </p:spPr>
        <p:txBody>
          <a:bodyPr lIns="0" rIns="0" tIns="0" bIns="0" anchor="t">
            <a:noAutofit/>
          </a:bodyPr>
          <a:p>
            <a:pPr marL="432000" indent="-324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Mastertextformat bearbeiten</a:t>
            </a:r>
            <a:endParaRPr b="0" lang="en-US" sz="1800" spc="-1" strike="noStrike">
              <a:solidFill>
                <a:schemeClr val="dk1"/>
              </a:solidFill>
              <a:latin typeface="Arial"/>
            </a:endParaRPr>
          </a:p>
          <a:p>
            <a:pPr lvl="1" marL="864000" indent="-324000" defTabSz="914400">
              <a:lnSpc>
                <a:spcPct val="110000"/>
              </a:lnSpc>
              <a:spcAft>
                <a:spcPts val="1199"/>
              </a:spcAft>
              <a:buClr>
                <a:srgbClr val="000000"/>
              </a:buClr>
              <a:buSzPct val="75000"/>
              <a:buFont typeface="Symbol" charset="2"/>
              <a:buChar char=""/>
              <a:tabLst>
                <a:tab algn="l" pos="361800"/>
              </a:tabLst>
            </a:pPr>
            <a:r>
              <a:rPr b="0" lang="de-DE" sz="1800" spc="-1" strike="noStrike">
                <a:solidFill>
                  <a:schemeClr val="dk1"/>
                </a:solidFill>
                <a:latin typeface="Arial"/>
              </a:rPr>
              <a:t>Zweite Ebene</a:t>
            </a:r>
            <a:endParaRPr b="0" lang="en-US" sz="1800" spc="-1" strike="noStrike">
              <a:solidFill>
                <a:schemeClr val="dk1"/>
              </a:solidFill>
              <a:latin typeface="Arial"/>
            </a:endParaRPr>
          </a:p>
          <a:p>
            <a:pPr lvl="2" marL="1296000" indent="-288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Dritte Ebene</a:t>
            </a:r>
            <a:endParaRPr b="0" lang="en-US" sz="1800" spc="-1" strike="noStrike">
              <a:solidFill>
                <a:schemeClr val="dk1"/>
              </a:solidFill>
              <a:latin typeface="Arial"/>
            </a:endParaRPr>
          </a:p>
          <a:p>
            <a:pPr lvl="3" marL="1728000" indent="-216000" defTabSz="914400">
              <a:lnSpc>
                <a:spcPct val="110000"/>
              </a:lnSpc>
              <a:spcAft>
                <a:spcPts val="1199"/>
              </a:spcAft>
              <a:buClr>
                <a:srgbClr val="000000"/>
              </a:buClr>
              <a:buSzPct val="75000"/>
              <a:buFont typeface="Symbol" charset="2"/>
              <a:buChar char=""/>
              <a:tabLst>
                <a:tab algn="l" pos="361800"/>
              </a:tabLst>
            </a:pPr>
            <a:r>
              <a:rPr b="0" lang="de-DE" sz="1800" spc="-1" strike="noStrike">
                <a:solidFill>
                  <a:schemeClr val="dk1"/>
                </a:solidFill>
                <a:latin typeface="Arial"/>
              </a:rPr>
              <a:t>Vierte Ebene</a:t>
            </a:r>
            <a:endParaRPr b="0" lang="en-US" sz="1800" spc="-1" strike="noStrike">
              <a:solidFill>
                <a:schemeClr val="dk1"/>
              </a:solidFill>
              <a:latin typeface="Arial"/>
            </a:endParaRPr>
          </a:p>
          <a:p>
            <a:pPr lvl="4" marL="2160000" indent="-216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Fünfte Ebene</a:t>
            </a:r>
            <a:endParaRPr b="0" lang="en-US" sz="1800" spc="-1" strike="noStrike">
              <a:solidFill>
                <a:schemeClr val="dk1"/>
              </a:solidFill>
              <a:latin typeface="Arial"/>
            </a:endParaRPr>
          </a:p>
        </p:txBody>
      </p:sp>
      <p:sp>
        <p:nvSpPr>
          <p:cNvPr id="31" name="PlaceHolder 3"/>
          <p:cNvSpPr>
            <a:spLocks noGrp="1"/>
          </p:cNvSpPr>
          <p:nvPr>
            <p:ph type="ftr" idx="4"/>
          </p:nvPr>
        </p:nvSpPr>
        <p:spPr>
          <a:xfrm>
            <a:off x="791640" y="6580800"/>
            <a:ext cx="9948600" cy="186480"/>
          </a:xfrm>
          <a:prstGeom prst="rect">
            <a:avLst/>
          </a:prstGeom>
          <a:noFill/>
          <a:ln w="0">
            <a:noFill/>
          </a:ln>
        </p:spPr>
        <p:txBody>
          <a:bodyPr lIns="0" rIns="0" tIns="0" bIns="0" anchor="t">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32" name="PlaceHolder 4"/>
          <p:cNvSpPr>
            <a:spLocks noGrp="1"/>
          </p:cNvSpPr>
          <p:nvPr>
            <p:ph type="body"/>
          </p:nvPr>
        </p:nvSpPr>
        <p:spPr>
          <a:xfrm>
            <a:off x="407880" y="817560"/>
            <a:ext cx="11375640" cy="37872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Unterüberschrift</a:t>
            </a:r>
            <a:endParaRPr b="0" lang="en-US" sz="1800" spc="-1" strike="noStrike">
              <a:solidFill>
                <a:schemeClr val="dk1"/>
              </a:solidFill>
              <a:latin typeface="Arial"/>
            </a:endParaRPr>
          </a:p>
        </p:txBody>
      </p:sp>
      <p:sp>
        <p:nvSpPr>
          <p:cNvPr id="33" name="PlaceHolder 5"/>
          <p:cNvSpPr>
            <a:spLocks noGrp="1"/>
          </p:cNvSpPr>
          <p:nvPr>
            <p:ph type="body"/>
          </p:nvPr>
        </p:nvSpPr>
        <p:spPr>
          <a:xfrm>
            <a:off x="6167520" y="1406520"/>
            <a:ext cx="5616360" cy="5009760"/>
          </a:xfrm>
          <a:prstGeom prst="rect">
            <a:avLst/>
          </a:prstGeom>
          <a:noFill/>
          <a:ln w="0">
            <a:noFill/>
          </a:ln>
        </p:spPr>
        <p:txBody>
          <a:bodyPr lIns="0" rIns="0" tIns="0" bIns="0" anchor="t">
            <a:noAutofit/>
          </a:bodyPr>
          <a:p>
            <a:pPr marL="361800" indent="-36180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Mastertextformat bearbeiten</a:t>
            </a:r>
            <a:endParaRPr b="0" lang="en-US" sz="1800" spc="-1" strike="noStrike">
              <a:solidFill>
                <a:schemeClr val="dk1"/>
              </a:solidFill>
              <a:latin typeface="Arial"/>
            </a:endParaRPr>
          </a:p>
          <a:p>
            <a:pPr lvl="1" marL="628560" indent="-26676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Zweite Ebene</a:t>
            </a:r>
            <a:endParaRPr b="0" lang="en-US" sz="1800" spc="-1" strike="noStrike">
              <a:solidFill>
                <a:schemeClr val="dk1"/>
              </a:solidFill>
              <a:latin typeface="Arial"/>
            </a:endParaRPr>
          </a:p>
          <a:p>
            <a:pPr lvl="2" marL="895320" indent="-26676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Dritte Ebene</a:t>
            </a:r>
            <a:endParaRPr b="0" lang="en-US" sz="1800" spc="-1" strike="noStrike">
              <a:solidFill>
                <a:schemeClr val="dk1"/>
              </a:solidFill>
              <a:latin typeface="Arial"/>
            </a:endParaRPr>
          </a:p>
          <a:p>
            <a:pPr lvl="3" marL="1162080" indent="-26676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Vierte Ebene</a:t>
            </a:r>
            <a:endParaRPr b="0" lang="en-US" sz="1800" spc="-1" strike="noStrike">
              <a:solidFill>
                <a:schemeClr val="dk1"/>
              </a:solidFill>
              <a:latin typeface="Arial"/>
            </a:endParaRPr>
          </a:p>
          <a:p>
            <a:pPr lvl="4" marL="1438200" indent="-27612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Fünfte Ebene</a:t>
            </a:r>
            <a:endParaRPr b="0" lang="en-US"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1" r:id="rId3"/>
    <p:sldLayoutId id="2147483662" r:id="rId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Textfeld 13"/>
          <p:cNvSpPr/>
          <p:nvPr/>
        </p:nvSpPr>
        <p:spPr>
          <a:xfrm>
            <a:off x="10848600" y="6580800"/>
            <a:ext cx="935280" cy="186480"/>
          </a:xfrm>
          <a:prstGeom prst="rect">
            <a:avLst/>
          </a:prstGeom>
          <a:noFill/>
          <a:ln w="0">
            <a:noFill/>
          </a:ln>
        </p:spPr>
        <p:style>
          <a:lnRef idx="0"/>
          <a:fillRef idx="0"/>
          <a:effectRef idx="0"/>
          <a:fontRef idx="minor"/>
        </p:style>
        <p:txBody>
          <a:bodyPr lIns="0" rIns="0" tIns="0" bIns="0" anchor="t">
            <a:noAutofit/>
          </a:bodyPr>
          <a:p>
            <a:pPr algn="r" defTabSz="457200">
              <a:lnSpc>
                <a:spcPct val="100000"/>
              </a:lnSpc>
            </a:pPr>
            <a:r>
              <a:rPr b="1" lang="de-DE" sz="1000" spc="-1" strike="noStrike">
                <a:solidFill>
                  <a:schemeClr val="dk1"/>
                </a:solidFill>
                <a:latin typeface="Arial"/>
              </a:rPr>
              <a:t>Seite </a:t>
            </a:r>
            <a:fld id="{0122C128-D968-496F-B076-2BB1F189C476}"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36" name="Grafik 9" descr=""/>
          <p:cNvPicPr/>
          <p:nvPr/>
        </p:nvPicPr>
        <p:blipFill>
          <a:blip r:embed="rId2"/>
          <a:stretch/>
        </p:blipFill>
        <p:spPr>
          <a:xfrm>
            <a:off x="403200" y="6613920"/>
            <a:ext cx="325080" cy="100440"/>
          </a:xfrm>
          <a:prstGeom prst="rect">
            <a:avLst/>
          </a:prstGeom>
          <a:ln w="0">
            <a:noFill/>
          </a:ln>
        </p:spPr>
      </p:pic>
      <p:sp>
        <p:nvSpPr>
          <p:cNvPr id="37"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de-DE" sz="3000" spc="-1" strike="noStrike">
                <a:solidFill>
                  <a:schemeClr val="accent1"/>
                </a:solidFill>
                <a:latin typeface="Arial"/>
              </a:rPr>
              <a:t>Mastertitelformat bearbeiten</a:t>
            </a:r>
            <a:endParaRPr b="0" lang="en-US" sz="3000" spc="-1" strike="noStrike">
              <a:solidFill>
                <a:schemeClr val="dk1"/>
              </a:solidFill>
              <a:latin typeface="Arial"/>
            </a:endParaRPr>
          </a:p>
        </p:txBody>
      </p:sp>
      <p:sp>
        <p:nvSpPr>
          <p:cNvPr id="38" name="PlaceHolder 2"/>
          <p:cNvSpPr>
            <a:spLocks noGrp="1"/>
          </p:cNvSpPr>
          <p:nvPr>
            <p:ph type="dt" idx="5"/>
          </p:nvPr>
        </p:nvSpPr>
        <p:spPr>
          <a:xfrm>
            <a:off x="0" y="0"/>
            <a:ext cx="360" cy="360"/>
          </a:xfrm>
          <a:prstGeom prst="rect">
            <a:avLst/>
          </a:prstGeom>
          <a:noFill/>
          <a:ln w="0">
            <a:noFill/>
          </a:ln>
        </p:spPr>
        <p:txBody>
          <a:bodyPr lIns="90000" rIns="90000" tIns="-44640" bIns="-44640" anchor="t">
            <a:noAutofit/>
          </a:bodyPr>
          <a:lstStyle>
            <a:lvl1pPr indent="0" defTabSz="457200">
              <a:lnSpc>
                <a:spcPct val="100000"/>
              </a:lnSpc>
              <a:buNone/>
              <a:defRPr b="0" lang="de-DE" sz="1800" spc="-1" strike="noStrike">
                <a:solidFill>
                  <a:schemeClr val="dk1"/>
                </a:solidFill>
                <a:latin typeface="Arial"/>
              </a:defRPr>
            </a:lvl1pPr>
          </a:lstStyle>
          <a:p>
            <a:pPr indent="0" defTabSz="457200">
              <a:lnSpc>
                <a:spcPct val="100000"/>
              </a:lnSpc>
              <a:buNone/>
            </a:pPr>
            <a:r>
              <a:rPr b="0" lang="de-DE" sz="1800" spc="-1" strike="noStrike">
                <a:solidFill>
                  <a:schemeClr val="dk1"/>
                </a:solidFill>
                <a:latin typeface="Arial"/>
              </a:rPr>
              <a:t>&lt;Datum/Uhrzeit&gt;</a:t>
            </a:r>
            <a:endParaRPr b="0" lang="de-DE" sz="1800" spc="-1" strike="noStrike">
              <a:solidFill>
                <a:srgbClr val="000000"/>
              </a:solidFill>
              <a:latin typeface="Times New Roman"/>
            </a:endParaRPr>
          </a:p>
        </p:txBody>
      </p:sp>
      <p:sp>
        <p:nvSpPr>
          <p:cNvPr id="39" name="PlaceHolder 3"/>
          <p:cNvSpPr>
            <a:spLocks noGrp="1"/>
          </p:cNvSpPr>
          <p:nvPr>
            <p:ph type="ftr" idx="6"/>
          </p:nvPr>
        </p:nvSpPr>
        <p:spPr>
          <a:xfrm>
            <a:off x="791640" y="6580800"/>
            <a:ext cx="9948600" cy="186480"/>
          </a:xfrm>
          <a:prstGeom prst="rect">
            <a:avLst/>
          </a:prstGeom>
          <a:noFill/>
          <a:ln w="0">
            <a:noFill/>
          </a:ln>
        </p:spPr>
        <p:txBody>
          <a:bodyPr lIns="0" rIns="0" tIns="0" bIns="0" anchor="t">
            <a:noAutofit/>
          </a:bodyPr>
          <a:lstStyle>
            <a:lvl1pPr indent="0" defTabSz="457200">
              <a:lnSpc>
                <a:spcPct val="100000"/>
              </a:lnSpc>
              <a:buNone/>
              <a:defRPr b="0" lang="de-DE" sz="1000" spc="-1" strike="noStrike">
                <a:solidFill>
                  <a:schemeClr val="dk1"/>
                </a:solidFill>
                <a:latin typeface="Arial"/>
              </a:defRPr>
            </a:lvl1pPr>
          </a:lstStyle>
          <a:p>
            <a:pPr indent="0" defTabSz="457200">
              <a:lnSpc>
                <a:spcPct val="100000"/>
              </a:lnSpc>
              <a:buNone/>
            </a:pPr>
            <a:r>
              <a:rPr b="0" lang="de-DE" sz="1000" spc="-1" strike="noStrike">
                <a:solidFill>
                  <a:schemeClr val="dk1"/>
                </a:solidFill>
                <a:latin typeface="Arial"/>
              </a:rPr>
              <a:t>&lt;Fußzeile&gt;</a:t>
            </a:r>
            <a:endParaRPr b="0" lang="de-DE" sz="1000" spc="-1" strike="noStrike">
              <a:solidFill>
                <a:srgbClr val="000000"/>
              </a:solidFill>
              <a:latin typeface="Times New Roman"/>
            </a:endParaRPr>
          </a:p>
        </p:txBody>
      </p:sp>
      <p:sp>
        <p:nvSpPr>
          <p:cNvPr id="40" name="PlaceHolder 4"/>
          <p:cNvSpPr>
            <a:spLocks noGrp="1"/>
          </p:cNvSpPr>
          <p:nvPr>
            <p:ph type="sldNum" idx="7"/>
          </p:nvPr>
        </p:nvSpPr>
        <p:spPr>
          <a:xfrm>
            <a:off x="0" y="0"/>
            <a:ext cx="360" cy="360"/>
          </a:xfrm>
          <a:prstGeom prst="rect">
            <a:avLst/>
          </a:prstGeom>
          <a:noFill/>
          <a:ln w="0">
            <a:noFill/>
          </a:ln>
        </p:spPr>
        <p:txBody>
          <a:bodyPr lIns="90000" rIns="90000" tIns="-44640" bIns="-44640" anchor="t">
            <a:noAutofit/>
          </a:bodyPr>
          <a:lstStyle>
            <a:lvl1pPr indent="0" defTabSz="457200">
              <a:lnSpc>
                <a:spcPct val="100000"/>
              </a:lnSpc>
              <a:buNone/>
              <a:defRPr b="0" lang="de-DE" sz="1800" spc="-1" strike="noStrike">
                <a:solidFill>
                  <a:schemeClr val="dk1"/>
                </a:solidFill>
                <a:latin typeface="Arial"/>
              </a:defRPr>
            </a:lvl1pPr>
          </a:lstStyle>
          <a:p>
            <a:pPr indent="0" defTabSz="457200">
              <a:lnSpc>
                <a:spcPct val="100000"/>
              </a:lnSpc>
              <a:buNone/>
            </a:pPr>
            <a:fld id="{9E2FB662-9843-49EB-B5D5-5E6A60E4B535}" type="slidenum">
              <a:rPr b="0" lang="de-DE" sz="1800" spc="-1" strike="noStrike">
                <a:solidFill>
                  <a:schemeClr val="dk1"/>
                </a:solidFill>
                <a:latin typeface="Arial"/>
              </a:rPr>
              <a:t>&lt;Foliennummer&gt;</a:t>
            </a:fld>
            <a:endParaRPr b="0" lang="de-DE" sz="1800" spc="-1" strike="noStrike">
              <a:solidFill>
                <a:srgbClr val="000000"/>
              </a:solidFill>
              <a:latin typeface="Times New Roman"/>
            </a:endParaRPr>
          </a:p>
        </p:txBody>
      </p:sp>
      <p:sp>
        <p:nvSpPr>
          <p:cNvPr id="4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110000"/>
              </a:lnSpc>
              <a:spcBef>
                <a:spcPts val="1417"/>
              </a:spcBef>
              <a:buClr>
                <a:srgbClr val="000000"/>
              </a:buClr>
              <a:buSzPct val="45000"/>
              <a:buFont typeface="Wingdings" charset="2"/>
              <a:buChar char=""/>
              <a:tabLst>
                <a:tab algn="l" pos="361800"/>
              </a:tabLst>
            </a:pPr>
            <a:r>
              <a:rPr b="0" lang="en-US" sz="1800" spc="-1" strike="noStrike">
                <a:solidFill>
                  <a:schemeClr val="dk1"/>
                </a:solidFill>
                <a:latin typeface="Arial"/>
              </a:rPr>
              <a:t>Format des Gliederungstextes durch Klicken bearbeiten</a:t>
            </a:r>
            <a:endParaRPr b="0" lang="en-US" sz="1800" spc="-1" strike="noStrike">
              <a:solidFill>
                <a:schemeClr val="dk1"/>
              </a:solidFill>
              <a:latin typeface="Arial"/>
            </a:endParaRPr>
          </a:p>
          <a:p>
            <a:pPr lvl="1" marL="864000" indent="-324000">
              <a:lnSpc>
                <a:spcPct val="110000"/>
              </a:lnSpc>
              <a:spcBef>
                <a:spcPts val="1134"/>
              </a:spcBef>
              <a:buClr>
                <a:srgbClr val="000000"/>
              </a:buClr>
              <a:buSzPct val="75000"/>
              <a:buFont typeface="Symbol" charset="2"/>
              <a:buChar char=""/>
              <a:tabLst>
                <a:tab algn="l" pos="361800"/>
              </a:tabLst>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110000"/>
              </a:lnSpc>
              <a:spcBef>
                <a:spcPts val="850"/>
              </a:spcBef>
              <a:buClr>
                <a:srgbClr val="000000"/>
              </a:buClr>
              <a:buSzPct val="45000"/>
              <a:buFont typeface="Wingdings" charset="2"/>
              <a:buChar char=""/>
              <a:tabLst>
                <a:tab algn="l" pos="361800"/>
              </a:tabLst>
            </a:pPr>
            <a:r>
              <a:rPr b="0" lang="en-US" sz="1800" spc="-1" strike="noStrike">
                <a:solidFill>
                  <a:schemeClr val="dk1"/>
                </a:solidFill>
                <a:latin typeface="Arial"/>
              </a:rPr>
              <a:t>Dritte Gliederungsebene</a:t>
            </a:r>
            <a:endParaRPr b="0" lang="en-US" sz="1800" spc="-1" strike="noStrike">
              <a:solidFill>
                <a:schemeClr val="dk1"/>
              </a:solidFill>
              <a:latin typeface="Arial"/>
            </a:endParaRPr>
          </a:p>
          <a:p>
            <a:pPr lvl="3" marL="1728000" indent="-216000">
              <a:lnSpc>
                <a:spcPct val="110000"/>
              </a:lnSpc>
              <a:spcBef>
                <a:spcPts val="567"/>
              </a:spcBef>
              <a:buClr>
                <a:srgbClr val="000000"/>
              </a:buClr>
              <a:buSzPct val="75000"/>
              <a:buFont typeface="Symbol" charset="2"/>
              <a:buChar char=""/>
              <a:tabLst>
                <a:tab algn="l" pos="361800"/>
              </a:tabLst>
            </a:pPr>
            <a:r>
              <a:rPr b="0" lang="en-US" sz="1800" spc="-1" strike="noStrike">
                <a:solidFill>
                  <a:schemeClr val="dk1"/>
                </a:solidFill>
                <a:latin typeface="Arial"/>
              </a:rPr>
              <a:t>Vierte Gliederungsebene</a:t>
            </a:r>
            <a:endParaRPr b="0" lang="en-US" sz="1800" spc="-1" strike="noStrike">
              <a:solidFill>
                <a:schemeClr val="dk1"/>
              </a:solidFill>
              <a:latin typeface="Arial"/>
            </a:endParaRPr>
          </a:p>
          <a:p>
            <a:pPr lvl="4" marL="2160000" indent="-216000">
              <a:lnSpc>
                <a:spcPct val="110000"/>
              </a:lnSpc>
              <a:spcBef>
                <a:spcPts val="283"/>
              </a:spcBef>
              <a:buClr>
                <a:srgbClr val="000000"/>
              </a:buClr>
              <a:buSzPct val="45000"/>
              <a:buFont typeface="Wingdings" charset="2"/>
              <a:buChar char=""/>
              <a:tabLst>
                <a:tab algn="l" pos="361800"/>
              </a:tabLst>
            </a:pPr>
            <a:r>
              <a:rPr b="0" lang="en-US" sz="2000" spc="-1" strike="noStrike">
                <a:solidFill>
                  <a:schemeClr val="dk1"/>
                </a:solidFill>
                <a:latin typeface="Arial"/>
              </a:rPr>
              <a:t>Fünfte Gliederungsebene</a:t>
            </a:r>
            <a:endParaRPr b="0" lang="en-US" sz="2000" spc="-1" strike="noStrike">
              <a:solidFill>
                <a:schemeClr val="dk1"/>
              </a:solidFill>
              <a:latin typeface="Arial"/>
            </a:endParaRPr>
          </a:p>
          <a:p>
            <a:pPr lvl="5" marL="2592000" indent="-216000">
              <a:lnSpc>
                <a:spcPct val="110000"/>
              </a:lnSpc>
              <a:spcBef>
                <a:spcPts val="283"/>
              </a:spcBef>
              <a:buClr>
                <a:srgbClr val="000000"/>
              </a:buClr>
              <a:buSzPct val="45000"/>
              <a:buFont typeface="Wingdings" charset="2"/>
              <a:buChar char=""/>
              <a:tabLst>
                <a:tab algn="l" pos="361800"/>
              </a:tabLst>
            </a:pPr>
            <a:r>
              <a:rPr b="0" lang="en-US" sz="2000" spc="-1" strike="noStrike">
                <a:solidFill>
                  <a:schemeClr val="dk1"/>
                </a:solidFill>
                <a:latin typeface="Arial"/>
              </a:rPr>
              <a:t>Sechste Gliederungsebene</a:t>
            </a:r>
            <a:endParaRPr b="0" lang="en-US" sz="2000" spc="-1" strike="noStrike">
              <a:solidFill>
                <a:schemeClr val="dk1"/>
              </a:solidFill>
              <a:latin typeface="Arial"/>
            </a:endParaRPr>
          </a:p>
          <a:p>
            <a:pPr lvl="6" marL="3024000" indent="-216000">
              <a:lnSpc>
                <a:spcPct val="110000"/>
              </a:lnSpc>
              <a:spcBef>
                <a:spcPts val="283"/>
              </a:spcBef>
              <a:buClr>
                <a:srgbClr val="000000"/>
              </a:buClr>
              <a:buSzPct val="45000"/>
              <a:buFont typeface="Wingdings" charset="2"/>
              <a:buChar char=""/>
              <a:tabLst>
                <a:tab algn="l" pos="361800"/>
              </a:tabLst>
            </a:pPr>
            <a:r>
              <a:rPr b="0" lang="en-US" sz="2000" spc="-1" strike="noStrike">
                <a:solidFill>
                  <a:schemeClr val="dk1"/>
                </a:solidFill>
                <a:latin typeface="Arial"/>
              </a:rPr>
              <a:t>Siebte Gliederungsebene</a:t>
            </a:r>
            <a:endParaRPr b="0" lang="en-US"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4" r:id="rId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Textfeld 13"/>
          <p:cNvSpPr/>
          <p:nvPr/>
        </p:nvSpPr>
        <p:spPr>
          <a:xfrm>
            <a:off x="10848600" y="6580800"/>
            <a:ext cx="935280" cy="186480"/>
          </a:xfrm>
          <a:prstGeom prst="rect">
            <a:avLst/>
          </a:prstGeom>
          <a:noFill/>
          <a:ln w="0">
            <a:noFill/>
          </a:ln>
        </p:spPr>
        <p:style>
          <a:lnRef idx="0"/>
          <a:fillRef idx="0"/>
          <a:effectRef idx="0"/>
          <a:fontRef idx="minor"/>
        </p:style>
        <p:txBody>
          <a:bodyPr lIns="0" rIns="0" tIns="0" bIns="0" anchor="t">
            <a:noAutofit/>
          </a:bodyPr>
          <a:p>
            <a:pPr algn="r" defTabSz="457200">
              <a:lnSpc>
                <a:spcPct val="100000"/>
              </a:lnSpc>
            </a:pPr>
            <a:r>
              <a:rPr b="1" lang="de-DE" sz="1000" spc="-1" strike="noStrike">
                <a:solidFill>
                  <a:schemeClr val="dk1"/>
                </a:solidFill>
                <a:latin typeface="Arial"/>
              </a:rPr>
              <a:t>Seite </a:t>
            </a:r>
            <a:fld id="{C0F842B7-9F6F-4C7D-A2D3-5E6F696307E7}"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44" name="Grafik 9" descr=""/>
          <p:cNvPicPr/>
          <p:nvPr/>
        </p:nvPicPr>
        <p:blipFill>
          <a:blip r:embed="rId2"/>
          <a:stretch/>
        </p:blipFill>
        <p:spPr>
          <a:xfrm>
            <a:off x="403200" y="6613920"/>
            <a:ext cx="325080" cy="100440"/>
          </a:xfrm>
          <a:prstGeom prst="rect">
            <a:avLst/>
          </a:prstGeom>
          <a:ln w="0">
            <a:noFill/>
          </a:ln>
        </p:spPr>
      </p:pic>
      <p:sp>
        <p:nvSpPr>
          <p:cNvPr id="45"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de-DE" sz="3000" spc="-1" strike="noStrike">
                <a:solidFill>
                  <a:schemeClr val="accent1"/>
                </a:solidFill>
                <a:latin typeface="Arial"/>
              </a:rPr>
              <a:t>Mastertitelformat bearbeiten</a:t>
            </a:r>
            <a:endParaRPr b="0" lang="en-US" sz="3000" spc="-1" strike="noStrike">
              <a:solidFill>
                <a:schemeClr val="dk1"/>
              </a:solidFill>
              <a:latin typeface="Arial"/>
            </a:endParaRPr>
          </a:p>
        </p:txBody>
      </p:sp>
      <p:sp>
        <p:nvSpPr>
          <p:cNvPr id="46" name="PlaceHolder 2"/>
          <p:cNvSpPr>
            <a:spLocks noGrp="1"/>
          </p:cNvSpPr>
          <p:nvPr>
            <p:ph type="body"/>
          </p:nvPr>
        </p:nvSpPr>
        <p:spPr>
          <a:xfrm>
            <a:off x="407880" y="1406520"/>
            <a:ext cx="11375640" cy="5009760"/>
          </a:xfrm>
          <a:prstGeom prst="rect">
            <a:avLst/>
          </a:prstGeom>
          <a:noFill/>
          <a:ln w="0">
            <a:noFill/>
          </a:ln>
        </p:spPr>
        <p:txBody>
          <a:bodyPr lIns="0" rIns="0" tIns="0" bIns="0" anchor="t">
            <a:noAutofit/>
          </a:bodyPr>
          <a:p>
            <a:pPr marL="432000" indent="-324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Mastertextformat bearbeiten</a:t>
            </a:r>
            <a:endParaRPr b="0" lang="en-US" sz="1800" spc="-1" strike="noStrike">
              <a:solidFill>
                <a:schemeClr val="dk1"/>
              </a:solidFill>
              <a:latin typeface="Arial"/>
            </a:endParaRPr>
          </a:p>
          <a:p>
            <a:pPr lvl="1" marL="864000" indent="-324000" defTabSz="914400">
              <a:lnSpc>
                <a:spcPct val="110000"/>
              </a:lnSpc>
              <a:spcAft>
                <a:spcPts val="1199"/>
              </a:spcAft>
              <a:buClr>
                <a:srgbClr val="000000"/>
              </a:buClr>
              <a:buSzPct val="75000"/>
              <a:buFont typeface="Symbol" charset="2"/>
              <a:buChar char=""/>
              <a:tabLst>
                <a:tab algn="l" pos="361800"/>
              </a:tabLst>
            </a:pPr>
            <a:r>
              <a:rPr b="0" lang="de-DE" sz="1800" spc="-1" strike="noStrike">
                <a:solidFill>
                  <a:schemeClr val="dk1"/>
                </a:solidFill>
                <a:latin typeface="Arial"/>
              </a:rPr>
              <a:t>Zweite Ebene</a:t>
            </a:r>
            <a:endParaRPr b="0" lang="en-US" sz="1800" spc="-1" strike="noStrike">
              <a:solidFill>
                <a:schemeClr val="dk1"/>
              </a:solidFill>
              <a:latin typeface="Arial"/>
            </a:endParaRPr>
          </a:p>
          <a:p>
            <a:pPr lvl="2" marL="1296000" indent="-288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Dritte Ebene</a:t>
            </a:r>
            <a:endParaRPr b="0" lang="en-US" sz="1800" spc="-1" strike="noStrike">
              <a:solidFill>
                <a:schemeClr val="dk1"/>
              </a:solidFill>
              <a:latin typeface="Arial"/>
            </a:endParaRPr>
          </a:p>
          <a:p>
            <a:pPr lvl="3" marL="1728000" indent="-216000" defTabSz="914400">
              <a:lnSpc>
                <a:spcPct val="110000"/>
              </a:lnSpc>
              <a:spcAft>
                <a:spcPts val="1199"/>
              </a:spcAft>
              <a:buClr>
                <a:srgbClr val="000000"/>
              </a:buClr>
              <a:buSzPct val="75000"/>
              <a:buFont typeface="Symbol" charset="2"/>
              <a:buChar char=""/>
              <a:tabLst>
                <a:tab algn="l" pos="361800"/>
              </a:tabLst>
            </a:pPr>
            <a:r>
              <a:rPr b="0" lang="de-DE" sz="1800" spc="-1" strike="noStrike">
                <a:solidFill>
                  <a:schemeClr val="dk1"/>
                </a:solidFill>
                <a:latin typeface="Arial"/>
              </a:rPr>
              <a:t>Vierte Ebene</a:t>
            </a:r>
            <a:endParaRPr b="0" lang="en-US" sz="1800" spc="-1" strike="noStrike">
              <a:solidFill>
                <a:schemeClr val="dk1"/>
              </a:solidFill>
              <a:latin typeface="Arial"/>
            </a:endParaRPr>
          </a:p>
          <a:p>
            <a:pPr lvl="4" marL="2160000" indent="-216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Fünfte Ebene</a:t>
            </a:r>
            <a:endParaRPr b="0" lang="en-US" sz="1800" spc="-1" strike="noStrike">
              <a:solidFill>
                <a:schemeClr val="dk1"/>
              </a:solidFill>
              <a:latin typeface="Arial"/>
            </a:endParaRPr>
          </a:p>
        </p:txBody>
      </p:sp>
      <p:sp>
        <p:nvSpPr>
          <p:cNvPr id="47" name="PlaceHolder 3"/>
          <p:cNvSpPr>
            <a:spLocks noGrp="1"/>
          </p:cNvSpPr>
          <p:nvPr>
            <p:ph type="ftr" idx="8"/>
          </p:nvPr>
        </p:nvSpPr>
        <p:spPr>
          <a:xfrm>
            <a:off x="791640" y="6580800"/>
            <a:ext cx="9948600" cy="186480"/>
          </a:xfrm>
          <a:prstGeom prst="rect">
            <a:avLst/>
          </a:prstGeom>
          <a:noFill/>
          <a:ln w="0">
            <a:noFill/>
          </a:ln>
        </p:spPr>
        <p:txBody>
          <a:bodyPr lIns="0" rIns="0" tIns="0" bIns="0" anchor="t">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48" name="PlaceHolder 4"/>
          <p:cNvSpPr>
            <a:spLocks noGrp="1"/>
          </p:cNvSpPr>
          <p:nvPr>
            <p:ph type="body"/>
          </p:nvPr>
        </p:nvSpPr>
        <p:spPr>
          <a:xfrm>
            <a:off x="407880" y="817560"/>
            <a:ext cx="11375640" cy="37872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Unterüberschrift</a:t>
            </a:r>
            <a:endParaRPr b="0" lang="en-US"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6"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Textfeld 13"/>
          <p:cNvSpPr/>
          <p:nvPr/>
        </p:nvSpPr>
        <p:spPr>
          <a:xfrm>
            <a:off x="10848600" y="6580800"/>
            <a:ext cx="934200" cy="185400"/>
          </a:xfrm>
          <a:prstGeom prst="rect">
            <a:avLst/>
          </a:prstGeom>
          <a:noFill/>
          <a:ln w="0">
            <a:noFill/>
          </a:ln>
        </p:spPr>
        <p:style>
          <a:lnRef idx="0"/>
          <a:fillRef idx="0"/>
          <a:effectRef idx="0"/>
          <a:fontRef idx="minor"/>
        </p:style>
        <p:txBody>
          <a:bodyPr lIns="0" rIns="0" tIns="0" bIns="0" anchor="t">
            <a:noAutofit/>
          </a:bodyPr>
          <a:p>
            <a:pPr algn="r" defTabSz="914400">
              <a:lnSpc>
                <a:spcPct val="100000"/>
              </a:lnSpc>
            </a:pPr>
            <a:r>
              <a:rPr b="1" lang="de-DE" sz="1000" spc="-1" strike="noStrike">
                <a:solidFill>
                  <a:schemeClr val="dk1"/>
                </a:solidFill>
                <a:latin typeface="Arial"/>
              </a:rPr>
              <a:t>Seite </a:t>
            </a:r>
            <a:fld id="{8214D9B4-4B2A-4F93-A2A2-38CB7883EF11}"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50" name="Grafik 9" descr=""/>
          <p:cNvPicPr/>
          <p:nvPr/>
        </p:nvPicPr>
        <p:blipFill>
          <a:blip r:embed="rId2"/>
          <a:stretch/>
        </p:blipFill>
        <p:spPr>
          <a:xfrm>
            <a:off x="403200" y="6613920"/>
            <a:ext cx="324000" cy="99360"/>
          </a:xfrm>
          <a:prstGeom prst="rect">
            <a:avLst/>
          </a:prstGeom>
          <a:ln w="0">
            <a:noFill/>
          </a:ln>
        </p:spPr>
      </p:pic>
      <p:sp>
        <p:nvSpPr>
          <p:cNvPr id="51" name="PlaceHolder 1"/>
          <p:cNvSpPr>
            <a:spLocks noGrp="1"/>
          </p:cNvSpPr>
          <p:nvPr>
            <p:ph type="ftr" idx="9"/>
          </p:nvPr>
        </p:nvSpPr>
        <p:spPr>
          <a:xfrm>
            <a:off x="791640" y="6580800"/>
            <a:ext cx="9947520" cy="185400"/>
          </a:xfrm>
          <a:prstGeom prst="rect">
            <a:avLst/>
          </a:prstGeom>
          <a:noFill/>
          <a:ln w="0">
            <a:noFill/>
          </a:ln>
        </p:spPr>
        <p:txBody>
          <a:bodyPr lIns="0" rIns="0" tIns="0" bIns="0" anchor="t">
            <a:noAutofit/>
          </a:bodyPr>
          <a:lstStyle>
            <a:lvl1pPr indent="0" defTabSz="914400">
              <a:lnSpc>
                <a:spcPct val="100000"/>
              </a:lnSpc>
              <a:buNone/>
              <a:tabLst>
                <a:tab algn="l" pos="0"/>
              </a:tabLst>
              <a:defRPr b="0" lang="en-US" sz="1000" spc="-1" strike="noStrike">
                <a:solidFill>
                  <a:schemeClr val="dk1"/>
                </a:solidFill>
                <a:latin typeface="Arial"/>
              </a:defRPr>
            </a:lvl1pPr>
          </a:lstStyle>
          <a:p>
            <a:pPr indent="0" defTabSz="914400">
              <a:lnSpc>
                <a:spcPct val="100000"/>
              </a:lnSpc>
              <a:buNone/>
              <a:tabLst>
                <a:tab algn="l" pos="0"/>
              </a:tabLst>
            </a:pPr>
            <a:r>
              <a:rPr b="0" lang="en-US" sz="1000" spc="-1" strike="noStrike">
                <a:solidFill>
                  <a:schemeClr val="dk1"/>
                </a:solidFill>
                <a:latin typeface="Arial"/>
              </a:rPr>
              <a:t>&lt;Fußzeile&gt;</a:t>
            </a:r>
            <a:endParaRPr b="0" lang="de-DE" sz="1000" spc="-1" strike="noStrike">
              <a:solidFill>
                <a:srgbClr val="000000"/>
              </a:solidFill>
              <a:latin typeface="Times New Roman"/>
            </a:endParaRPr>
          </a:p>
        </p:txBody>
      </p:sp>
      <p:sp>
        <p:nvSpPr>
          <p:cNvPr id="52"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53"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8" r:id="rId3"/>
    <p:sldLayoutId id="2147483669" r:id="rId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Textfeld 13"/>
          <p:cNvSpPr/>
          <p:nvPr/>
        </p:nvSpPr>
        <p:spPr>
          <a:xfrm>
            <a:off x="10848600" y="6580800"/>
            <a:ext cx="935280" cy="186480"/>
          </a:xfrm>
          <a:prstGeom prst="rect">
            <a:avLst/>
          </a:prstGeom>
          <a:noFill/>
          <a:ln w="0">
            <a:noFill/>
          </a:ln>
        </p:spPr>
        <p:style>
          <a:lnRef idx="0"/>
          <a:fillRef idx="0"/>
          <a:effectRef idx="0"/>
          <a:fontRef idx="minor"/>
        </p:style>
        <p:txBody>
          <a:bodyPr lIns="0" rIns="0" tIns="0" bIns="0" anchor="t">
            <a:noAutofit/>
          </a:bodyPr>
          <a:p>
            <a:pPr algn="r" defTabSz="457200">
              <a:lnSpc>
                <a:spcPct val="100000"/>
              </a:lnSpc>
            </a:pPr>
            <a:r>
              <a:rPr b="1" lang="de-DE" sz="1000" spc="-1" strike="noStrike">
                <a:solidFill>
                  <a:schemeClr val="dk1"/>
                </a:solidFill>
                <a:latin typeface="Arial"/>
              </a:rPr>
              <a:t>Seite </a:t>
            </a:r>
            <a:fld id="{AA4E4BA5-B767-4617-977A-0BDE044057A1}" type="slidenum">
              <a:rPr b="1" lang="de-DE" sz="1000" spc="-1" strike="noStrike">
                <a:solidFill>
                  <a:schemeClr val="dk1"/>
                </a:solidFill>
                <a:latin typeface="Arial"/>
              </a:rPr>
              <a:t>&lt;Foliennummer&gt;</a:t>
            </a:fld>
            <a:endParaRPr b="0" lang="de-DE" sz="1000" spc="-1" strike="noStrike">
              <a:solidFill>
                <a:srgbClr val="000000"/>
              </a:solidFill>
              <a:latin typeface="Arial"/>
            </a:endParaRPr>
          </a:p>
        </p:txBody>
      </p:sp>
      <p:pic>
        <p:nvPicPr>
          <p:cNvPr id="56" name="Grafik 9" descr=""/>
          <p:cNvPicPr/>
          <p:nvPr/>
        </p:nvPicPr>
        <p:blipFill>
          <a:blip r:embed="rId2"/>
          <a:stretch/>
        </p:blipFill>
        <p:spPr>
          <a:xfrm>
            <a:off x="403200" y="6613920"/>
            <a:ext cx="325080" cy="100440"/>
          </a:xfrm>
          <a:prstGeom prst="rect">
            <a:avLst/>
          </a:prstGeom>
          <a:ln w="0">
            <a:noFill/>
          </a:ln>
        </p:spPr>
      </p:pic>
      <p:sp>
        <p:nvSpPr>
          <p:cNvPr id="57"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de-DE" sz="3000" spc="-1" strike="noStrike">
                <a:solidFill>
                  <a:schemeClr val="accent1"/>
                </a:solidFill>
                <a:latin typeface="Arial"/>
              </a:rPr>
              <a:t>Mastertitelformat bearbeiten</a:t>
            </a:r>
            <a:endParaRPr b="0" lang="en-US" sz="3000" spc="-1" strike="noStrike">
              <a:solidFill>
                <a:schemeClr val="dk1"/>
              </a:solidFill>
              <a:latin typeface="Arial"/>
            </a:endParaRPr>
          </a:p>
        </p:txBody>
      </p:sp>
      <p:sp>
        <p:nvSpPr>
          <p:cNvPr id="58" name="PlaceHolder 2"/>
          <p:cNvSpPr>
            <a:spLocks noGrp="1"/>
          </p:cNvSpPr>
          <p:nvPr>
            <p:ph type="body"/>
          </p:nvPr>
        </p:nvSpPr>
        <p:spPr>
          <a:xfrm>
            <a:off x="407880" y="1406520"/>
            <a:ext cx="11375640" cy="5009760"/>
          </a:xfrm>
          <a:prstGeom prst="rect">
            <a:avLst/>
          </a:prstGeom>
          <a:noFill/>
          <a:ln w="0">
            <a:noFill/>
          </a:ln>
        </p:spPr>
        <p:txBody>
          <a:bodyPr lIns="0" rIns="0" tIns="0" bIns="0" anchor="t">
            <a:noAutofit/>
          </a:bodyPr>
          <a:p>
            <a:pPr marL="432000" indent="-324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Mastertextformat bearbeiten</a:t>
            </a:r>
            <a:endParaRPr b="0" lang="en-US" sz="1800" spc="-1" strike="noStrike">
              <a:solidFill>
                <a:schemeClr val="dk1"/>
              </a:solidFill>
              <a:latin typeface="Arial"/>
            </a:endParaRPr>
          </a:p>
          <a:p>
            <a:pPr lvl="1" marL="864000" indent="-324000" defTabSz="914400">
              <a:lnSpc>
                <a:spcPct val="110000"/>
              </a:lnSpc>
              <a:spcAft>
                <a:spcPts val="1199"/>
              </a:spcAft>
              <a:buClr>
                <a:srgbClr val="000000"/>
              </a:buClr>
              <a:buSzPct val="75000"/>
              <a:buFont typeface="Symbol" charset="2"/>
              <a:buChar char=""/>
              <a:tabLst>
                <a:tab algn="l" pos="361800"/>
              </a:tabLst>
            </a:pPr>
            <a:r>
              <a:rPr b="0" lang="de-DE" sz="1800" spc="-1" strike="noStrike">
                <a:solidFill>
                  <a:schemeClr val="dk1"/>
                </a:solidFill>
                <a:latin typeface="Arial"/>
              </a:rPr>
              <a:t>Zweite Ebene</a:t>
            </a:r>
            <a:endParaRPr b="0" lang="en-US" sz="1800" spc="-1" strike="noStrike">
              <a:solidFill>
                <a:schemeClr val="dk1"/>
              </a:solidFill>
              <a:latin typeface="Arial"/>
            </a:endParaRPr>
          </a:p>
          <a:p>
            <a:pPr lvl="2" marL="1296000" indent="-288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Dritte Ebene</a:t>
            </a:r>
            <a:endParaRPr b="0" lang="en-US" sz="1800" spc="-1" strike="noStrike">
              <a:solidFill>
                <a:schemeClr val="dk1"/>
              </a:solidFill>
              <a:latin typeface="Arial"/>
            </a:endParaRPr>
          </a:p>
          <a:p>
            <a:pPr lvl="3" marL="1728000" indent="-216000" defTabSz="914400">
              <a:lnSpc>
                <a:spcPct val="110000"/>
              </a:lnSpc>
              <a:spcAft>
                <a:spcPts val="1199"/>
              </a:spcAft>
              <a:buClr>
                <a:srgbClr val="000000"/>
              </a:buClr>
              <a:buSzPct val="75000"/>
              <a:buFont typeface="Symbol" charset="2"/>
              <a:buChar char=""/>
              <a:tabLst>
                <a:tab algn="l" pos="361800"/>
              </a:tabLst>
            </a:pPr>
            <a:r>
              <a:rPr b="0" lang="de-DE" sz="1800" spc="-1" strike="noStrike">
                <a:solidFill>
                  <a:schemeClr val="dk1"/>
                </a:solidFill>
                <a:latin typeface="Arial"/>
              </a:rPr>
              <a:t>Vierte Ebene</a:t>
            </a:r>
            <a:endParaRPr b="0" lang="en-US" sz="1800" spc="-1" strike="noStrike">
              <a:solidFill>
                <a:schemeClr val="dk1"/>
              </a:solidFill>
              <a:latin typeface="Arial"/>
            </a:endParaRPr>
          </a:p>
          <a:p>
            <a:pPr lvl="4" marL="2160000" indent="-216000" defTabSz="914400">
              <a:lnSpc>
                <a:spcPct val="110000"/>
              </a:lnSpc>
              <a:spcAft>
                <a:spcPts val="1199"/>
              </a:spcAft>
              <a:buClr>
                <a:srgbClr val="000000"/>
              </a:buClr>
              <a:buSzPct val="45000"/>
              <a:buFont typeface="Wingdings" charset="2"/>
              <a:buChar char=""/>
              <a:tabLst>
                <a:tab algn="l" pos="361800"/>
              </a:tabLst>
            </a:pPr>
            <a:r>
              <a:rPr b="0" lang="de-DE" sz="1800" spc="-1" strike="noStrike">
                <a:solidFill>
                  <a:schemeClr val="dk1"/>
                </a:solidFill>
                <a:latin typeface="Arial"/>
              </a:rPr>
              <a:t>Fünfte Ebene</a:t>
            </a:r>
            <a:endParaRPr b="0" lang="en-US" sz="1800" spc="-1" strike="noStrike">
              <a:solidFill>
                <a:schemeClr val="dk1"/>
              </a:solidFill>
              <a:latin typeface="Arial"/>
            </a:endParaRPr>
          </a:p>
        </p:txBody>
      </p:sp>
      <p:sp>
        <p:nvSpPr>
          <p:cNvPr id="59" name="PlaceHolder 3"/>
          <p:cNvSpPr>
            <a:spLocks noGrp="1"/>
          </p:cNvSpPr>
          <p:nvPr>
            <p:ph type="ftr" idx="10"/>
          </p:nvPr>
        </p:nvSpPr>
        <p:spPr>
          <a:xfrm>
            <a:off x="791640" y="6580800"/>
            <a:ext cx="9948600" cy="186480"/>
          </a:xfrm>
          <a:prstGeom prst="rect">
            <a:avLst/>
          </a:prstGeom>
          <a:noFill/>
          <a:ln w="0">
            <a:noFill/>
          </a:ln>
        </p:spPr>
        <p:txBody>
          <a:bodyPr lIns="0" rIns="0" tIns="0" bIns="0" anchor="t">
            <a:noAutofit/>
          </a:bodyPr>
          <a:lstStyle>
            <a:lvl1pPr indent="0" algn="ctr">
              <a:buNone/>
              <a:defRPr b="0" lang="de-DE" sz="1400" spc="-1" strike="noStrike">
                <a:solidFill>
                  <a:srgbClr val="000000"/>
                </a:solidFill>
                <a:latin typeface="Times New Roman"/>
              </a:defRPr>
            </a:lvl1pPr>
          </a:lstStyle>
          <a:p>
            <a:pPr indent="0" algn="ctr">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60" name="PlaceHolder 4"/>
          <p:cNvSpPr>
            <a:spLocks noGrp="1"/>
          </p:cNvSpPr>
          <p:nvPr>
            <p:ph type="body"/>
          </p:nvPr>
        </p:nvSpPr>
        <p:spPr>
          <a:xfrm>
            <a:off x="407880" y="817560"/>
            <a:ext cx="11375640" cy="37872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Unterüberschrift</a:t>
            </a:r>
            <a:endParaRPr b="0" lang="en-US"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1"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slideLayout" Target="../slideLayouts/slideLayout7.xml"/><Relationship Id="rId7"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wmf"/><Relationship Id="rId3" Type="http://schemas.openxmlformats.org/officeDocument/2006/relationships/slideLayout" Target="../slideLayouts/slideLayout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slideLayout" Target="../slideLayouts/slideLayout3.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slideLayout" Target="../slideLayouts/slideLayout3.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9.xml"/>
</Relationships>
</file>

<file path=ppt/slides/_rels/slide2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37.png"/><Relationship Id="rId3" Type="http://schemas.openxmlformats.org/officeDocument/2006/relationships/slideLayout" Target="../slideLayouts/slideLayout3.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1.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2.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2.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slideLayout" Target="../slideLayouts/slideLayout1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407880" y="349560"/>
            <a:ext cx="11374560" cy="1853640"/>
          </a:xfrm>
          <a:prstGeom prst="rect">
            <a:avLst/>
          </a:prstGeom>
          <a:noFill/>
          <a:ln w="0">
            <a:noFill/>
          </a:ln>
        </p:spPr>
        <p:txBody>
          <a:bodyPr lIns="0" rIns="0" tIns="0" bIns="0" anchor="t">
            <a:noAutofit/>
          </a:bodyPr>
          <a:p>
            <a:pPr indent="0" defTabSz="914400">
              <a:lnSpc>
                <a:spcPct val="100000"/>
              </a:lnSpc>
              <a:buNone/>
              <a:tabLst>
                <a:tab algn="l" pos="0"/>
              </a:tabLst>
            </a:pPr>
            <a:r>
              <a:rPr b="1" lang="en-US" sz="4200" spc="-1" strike="noStrike">
                <a:solidFill>
                  <a:srgbClr val="007bc8"/>
                </a:solidFill>
                <a:latin typeface="Arial"/>
                <a:ea typeface="Microsoft YaHei"/>
              </a:rPr>
              <a:t>Laser Pulse Arrival Time Monitor: Developments and Measurements</a:t>
            </a:r>
            <a:endParaRPr b="0" lang="de-DE" sz="4200" spc="-1" strike="noStrike">
              <a:solidFill>
                <a:srgbClr val="000000"/>
              </a:solidFill>
              <a:latin typeface="Arial"/>
            </a:endParaRPr>
          </a:p>
        </p:txBody>
      </p:sp>
      <p:sp>
        <p:nvSpPr>
          <p:cNvPr id="68" name="PlaceHolder 2"/>
          <p:cNvSpPr>
            <a:spLocks noGrp="1"/>
          </p:cNvSpPr>
          <p:nvPr>
            <p:ph type="subTitle"/>
          </p:nvPr>
        </p:nvSpPr>
        <p:spPr>
          <a:xfrm>
            <a:off x="407880" y="2334960"/>
            <a:ext cx="11374560" cy="1524240"/>
          </a:xfrm>
          <a:prstGeom prst="rect">
            <a:avLst/>
          </a:prstGeom>
          <a:noFill/>
          <a:ln w="0">
            <a:noFill/>
          </a:ln>
        </p:spPr>
        <p:txBody>
          <a:bodyPr lIns="0" rIns="0" tIns="0" bIns="0" anchor="t">
            <a:noAutofit/>
          </a:bodyPr>
          <a:p>
            <a:pPr indent="0" defTabSz="914400">
              <a:lnSpc>
                <a:spcPct val="100000"/>
              </a:lnSpc>
              <a:buNone/>
              <a:tabLst>
                <a:tab algn="l" pos="0"/>
              </a:tabLst>
            </a:pPr>
            <a:r>
              <a:rPr b="1" lang="en-US" sz="2400" spc="-1" strike="noStrike">
                <a:solidFill>
                  <a:srgbClr val="ff972f"/>
                </a:solidFill>
                <a:latin typeface="Arial"/>
                <a:ea typeface="Microsoft YaHei"/>
              </a:rPr>
              <a:t>Sub-15 fs Jitter After Multi-Pass Cell Compression at the Beamline FL23 of the FLASH Facility</a:t>
            </a:r>
            <a:endParaRPr b="0" lang="de-DE" sz="2400" spc="-1" strike="noStrike">
              <a:solidFill>
                <a:srgbClr val="000000"/>
              </a:solidFill>
              <a:latin typeface="Arial"/>
            </a:endParaRPr>
          </a:p>
        </p:txBody>
      </p:sp>
      <p:sp>
        <p:nvSpPr>
          <p:cNvPr id="69" name="PlaceHolder 3"/>
          <p:cNvSpPr>
            <a:spLocks noGrp="1"/>
          </p:cNvSpPr>
          <p:nvPr>
            <p:ph/>
          </p:nvPr>
        </p:nvSpPr>
        <p:spPr>
          <a:xfrm>
            <a:off x="414360" y="4096800"/>
            <a:ext cx="10441080" cy="698760"/>
          </a:xfrm>
          <a:prstGeom prst="rect">
            <a:avLst/>
          </a:prstGeom>
          <a:noFill/>
          <a:ln w="0">
            <a:noFill/>
          </a:ln>
        </p:spPr>
        <p:txBody>
          <a:bodyPr lIns="0" rIns="0" tIns="0" bIns="0" anchor="t">
            <a:noAutofit/>
          </a:bodyPr>
          <a:p>
            <a:pPr indent="0" defTabSz="914400">
              <a:lnSpc>
                <a:spcPct val="90000"/>
              </a:lnSpc>
              <a:spcBef>
                <a:spcPts val="1417"/>
              </a:spcBef>
              <a:buNone/>
              <a:tabLst>
                <a:tab algn="l" pos="0"/>
              </a:tabLst>
            </a:pPr>
            <a:r>
              <a:rPr b="0" lang="en-US" sz="1800" spc="-1" strike="noStrike">
                <a:solidFill>
                  <a:srgbClr val="000000"/>
                </a:solidFill>
                <a:latin typeface="Arial"/>
                <a:ea typeface="Microsoft YaHei"/>
              </a:rPr>
              <a:t>Anne-Laure Calendron, on behalf of the LbSync, LAS Teams (Development of LAM) and FS-LA (Meas. FLASH)</a:t>
            </a:r>
            <a:endParaRPr b="0" lang="de-DE" sz="1800" spc="-1" strike="noStrike">
              <a:solidFill>
                <a:srgbClr val="000000"/>
              </a:solidFill>
              <a:latin typeface="Arial"/>
            </a:endParaRPr>
          </a:p>
          <a:p>
            <a:pPr indent="0" defTabSz="914400">
              <a:lnSpc>
                <a:spcPct val="110000"/>
              </a:lnSpc>
              <a:buNone/>
              <a:tabLst>
                <a:tab algn="l" pos="0"/>
              </a:tabLst>
            </a:pPr>
            <a:endParaRPr b="0" lang="de-DE" sz="1800" spc="-1" strike="noStrike">
              <a:solidFill>
                <a:srgbClr val="000000"/>
              </a:solidFill>
              <a:latin typeface="Arial"/>
            </a:endParaRPr>
          </a:p>
          <a:p>
            <a:pPr indent="0" defTabSz="914400">
              <a:lnSpc>
                <a:spcPct val="110000"/>
              </a:lnSpc>
              <a:buNone/>
              <a:tabLst>
                <a:tab algn="l" pos="0"/>
              </a:tabLst>
            </a:pPr>
            <a:r>
              <a:rPr b="0" lang="en-US" sz="1800" spc="-1" strike="noStrike">
                <a:solidFill>
                  <a:srgbClr val="000000"/>
                </a:solidFill>
                <a:latin typeface="Arial"/>
                <a:ea typeface="Microsoft YaHei"/>
              </a:rPr>
              <a:t>Hamburg, 05.12.2024</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408240" y="349560"/>
            <a:ext cx="11375640" cy="450720"/>
          </a:xfrm>
          <a:prstGeom prst="rect">
            <a:avLst/>
          </a:prstGeom>
          <a:noFill/>
          <a:ln w="0">
            <a:noFill/>
          </a:ln>
        </p:spPr>
        <p:txBody>
          <a:bodyPr lIns="0" rIns="0" tIns="0" bIns="0" anchor="t">
            <a:noAutofit/>
          </a:bodyPr>
          <a:p>
            <a:pPr indent="0" defTabSz="914400">
              <a:lnSpc>
                <a:spcPct val="90000"/>
              </a:lnSpc>
              <a:buNone/>
            </a:pPr>
            <a:r>
              <a:rPr b="1" lang="en-US" sz="3000" spc="-1" strike="noStrike">
                <a:solidFill>
                  <a:schemeClr val="accent1"/>
                </a:solidFill>
                <a:latin typeface="Arial"/>
              </a:rPr>
              <a:t>FLASH FL23 measurements (slides presented at ASSL2025)</a:t>
            </a:r>
            <a:endParaRPr b="0" lang="en-US" sz="3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en-US" sz="3000" spc="-1" strike="noStrike">
                <a:solidFill>
                  <a:srgbClr val="007bc8"/>
                </a:solidFill>
                <a:latin typeface="Arial"/>
                <a:ea typeface="Microsoft YaHei"/>
              </a:rPr>
              <a:t>Free-Electron LASer Hamburg: FLASH</a:t>
            </a:r>
            <a:endParaRPr b="0" lang="de-DE" sz="3000" spc="-1" strike="noStrike">
              <a:solidFill>
                <a:srgbClr val="000000"/>
              </a:solidFill>
              <a:latin typeface="Arial"/>
            </a:endParaRPr>
          </a:p>
        </p:txBody>
      </p:sp>
      <p:sp>
        <p:nvSpPr>
          <p:cNvPr id="118" name="PlaceHolder 2"/>
          <p:cNvSpPr>
            <a:spLocks noGrp="1"/>
          </p:cNvSpPr>
          <p:nvPr>
            <p:ph/>
          </p:nvPr>
        </p:nvSpPr>
        <p:spPr>
          <a:xfrm>
            <a:off x="407880" y="1406520"/>
            <a:ext cx="11374560" cy="5008680"/>
          </a:xfrm>
          <a:prstGeom prst="rect">
            <a:avLst/>
          </a:prstGeom>
          <a:noFill/>
          <a:ln w="0">
            <a:noFill/>
          </a:ln>
        </p:spPr>
        <p:txBody>
          <a:bodyPr lIns="0" rIns="0" tIns="0" bIns="0" anchor="t">
            <a:noAutofit/>
          </a:bodyPr>
          <a:p>
            <a:pPr indent="0" defTabSz="914400">
              <a:lnSpc>
                <a:spcPct val="110000"/>
              </a:lnSpc>
              <a:spcAft>
                <a:spcPts val="1199"/>
              </a:spcAft>
              <a:buNone/>
              <a:tabLst>
                <a:tab algn="l" pos="0"/>
              </a:tabLst>
            </a:pPr>
            <a:r>
              <a:rPr b="1" lang="en-US" sz="1800" spc="-1" strike="noStrike">
                <a:solidFill>
                  <a:srgbClr val="000000"/>
                </a:solidFill>
                <a:latin typeface="Arial"/>
                <a:ea typeface="Microsoft YaHei"/>
              </a:rPr>
              <a:t>Heading Copy</a:t>
            </a:r>
            <a:endParaRPr b="0" lang="de-DE" sz="1800" spc="-1" strike="noStrike">
              <a:solidFill>
                <a:srgbClr val="000000"/>
              </a:solidFill>
              <a:latin typeface="Arial"/>
            </a:endParaRPr>
          </a:p>
          <a:p>
            <a:pPr marL="432000" indent="-324000" defTabSz="914400">
              <a:lnSpc>
                <a:spcPct val="110000"/>
              </a:lnSpc>
              <a:spcAft>
                <a:spcPts val="1199"/>
              </a:spcAft>
              <a:buClr>
                <a:srgbClr val="000000"/>
              </a:buClr>
              <a:buFont typeface="Arial"/>
              <a:buChar char="•"/>
              <a:tabLst>
                <a:tab algn="l" pos="361800"/>
              </a:tabLst>
            </a:pPr>
            <a:r>
              <a:rPr b="0" lang="en-US" sz="1800" spc="-1" strike="noStrike">
                <a:solidFill>
                  <a:srgbClr val="000000"/>
                </a:solidFill>
                <a:latin typeface="Arial"/>
                <a:ea typeface="Microsoft YaHei"/>
              </a:rPr>
              <a:t>Copy derferecus mint esequiam corepelenet aute dolesti aerorio minctotat.</a:t>
            </a:r>
            <a:endParaRPr b="0" lang="de-DE" sz="1800" spc="-1" strike="noStrike">
              <a:solidFill>
                <a:srgbClr val="000000"/>
              </a:solidFill>
              <a:latin typeface="Arial"/>
            </a:endParaRPr>
          </a:p>
          <a:p>
            <a:pPr marL="432000" indent="-324000" defTabSz="914400">
              <a:lnSpc>
                <a:spcPct val="110000"/>
              </a:lnSpc>
              <a:spcAft>
                <a:spcPts val="1199"/>
              </a:spcAft>
              <a:buClr>
                <a:srgbClr val="000000"/>
              </a:buClr>
              <a:buFont typeface="Arial"/>
              <a:buChar char="•"/>
              <a:tabLst>
                <a:tab algn="l" pos="361800"/>
              </a:tabLst>
            </a:pPr>
            <a:r>
              <a:rPr b="0" lang="en-US" sz="1800" spc="-1" strike="noStrike">
                <a:solidFill>
                  <a:srgbClr val="000000"/>
                </a:solidFill>
                <a:latin typeface="Arial"/>
                <a:ea typeface="Microsoft YaHei"/>
              </a:rPr>
              <a:t>Essunt qui aut ipsamusandae sunt am ut officiatus maxim quo molesti oriatii ssedit, untiunt.</a:t>
            </a:r>
            <a:endParaRPr b="0" lang="de-DE" sz="1800" spc="-1" strike="noStrike">
              <a:solidFill>
                <a:srgbClr val="000000"/>
              </a:solidFill>
              <a:latin typeface="Arial"/>
            </a:endParaRPr>
          </a:p>
        </p:txBody>
      </p:sp>
      <p:sp>
        <p:nvSpPr>
          <p:cNvPr id="119" name="PlaceHolder 3"/>
          <p:cNvSpPr>
            <a:spLocks noGrp="1"/>
          </p:cNvSpPr>
          <p:nvPr>
            <p:ph/>
          </p:nvPr>
        </p:nvSpPr>
        <p:spPr>
          <a:xfrm>
            <a:off x="407880" y="817560"/>
            <a:ext cx="11374560" cy="377640"/>
          </a:xfrm>
          <a:prstGeom prst="rect">
            <a:avLst/>
          </a:prstGeom>
          <a:noFill/>
          <a:ln w="0">
            <a:noFill/>
          </a:ln>
        </p:spPr>
        <p:txBody>
          <a:bodyPr lIns="0" rIns="0" tIns="0" bIns="0" anchor="t">
            <a:noAutofit/>
          </a:bodyPr>
          <a:p>
            <a:pPr indent="0">
              <a:spcBef>
                <a:spcPts val="1417"/>
              </a:spcBef>
              <a:buNone/>
            </a:pPr>
            <a:endParaRPr b="0" lang="de-DE" sz="1800" spc="-1" strike="noStrike">
              <a:solidFill>
                <a:srgbClr val="000000"/>
              </a:solidFill>
              <a:latin typeface="Arial"/>
            </a:endParaRPr>
          </a:p>
        </p:txBody>
      </p:sp>
      <p:pic>
        <p:nvPicPr>
          <p:cNvPr id="120" name="Grafik 4" descr=""/>
          <p:cNvPicPr/>
          <p:nvPr/>
        </p:nvPicPr>
        <p:blipFill>
          <a:blip r:embed="rId1"/>
          <a:stretch/>
        </p:blipFill>
        <p:spPr>
          <a:xfrm>
            <a:off x="-23760" y="1231920"/>
            <a:ext cx="12190320" cy="2556000"/>
          </a:xfrm>
          <a:prstGeom prst="rect">
            <a:avLst/>
          </a:prstGeom>
          <a:ln w="0">
            <a:noFill/>
          </a:ln>
        </p:spPr>
      </p:pic>
      <p:grpSp>
        <p:nvGrpSpPr>
          <p:cNvPr id="121" name="Group 7"/>
          <p:cNvGrpSpPr/>
          <p:nvPr/>
        </p:nvGrpSpPr>
        <p:grpSpPr>
          <a:xfrm>
            <a:off x="303480" y="3607920"/>
            <a:ext cx="6066720" cy="2662920"/>
            <a:chOff x="303480" y="3607920"/>
            <a:chExt cx="6066720" cy="2662920"/>
          </a:xfrm>
        </p:grpSpPr>
        <p:grpSp>
          <p:nvGrpSpPr>
            <p:cNvPr id="122" name="Gruppieren 22"/>
            <p:cNvGrpSpPr/>
            <p:nvPr/>
          </p:nvGrpSpPr>
          <p:grpSpPr>
            <a:xfrm>
              <a:off x="2788200" y="5285160"/>
              <a:ext cx="3195720" cy="985680"/>
              <a:chOff x="2788200" y="5285160"/>
              <a:chExt cx="3195720" cy="985680"/>
            </a:xfrm>
          </p:grpSpPr>
          <p:grpSp>
            <p:nvGrpSpPr>
              <p:cNvPr id="123" name="Gruppieren 26"/>
              <p:cNvGrpSpPr/>
              <p:nvPr/>
            </p:nvGrpSpPr>
            <p:grpSpPr>
              <a:xfrm>
                <a:off x="2788200" y="5285160"/>
                <a:ext cx="3195720" cy="985680"/>
                <a:chOff x="2788200" y="5285160"/>
                <a:chExt cx="3195720" cy="985680"/>
              </a:xfrm>
            </p:grpSpPr>
            <p:grpSp>
              <p:nvGrpSpPr>
                <p:cNvPr id="124" name="Gruppieren 19"/>
                <p:cNvGrpSpPr/>
                <p:nvPr/>
              </p:nvGrpSpPr>
              <p:grpSpPr>
                <a:xfrm>
                  <a:off x="2878200" y="5285160"/>
                  <a:ext cx="3105720" cy="985680"/>
                  <a:chOff x="2878200" y="5285160"/>
                  <a:chExt cx="3105720" cy="985680"/>
                </a:xfrm>
              </p:grpSpPr>
              <p:grpSp>
                <p:nvGrpSpPr>
                  <p:cNvPr id="125" name="Gruppieren 11"/>
                  <p:cNvGrpSpPr/>
                  <p:nvPr/>
                </p:nvGrpSpPr>
                <p:grpSpPr>
                  <a:xfrm>
                    <a:off x="2878200" y="5331600"/>
                    <a:ext cx="3084120" cy="939240"/>
                    <a:chOff x="2878200" y="5331600"/>
                    <a:chExt cx="3084120" cy="939240"/>
                  </a:xfrm>
                </p:grpSpPr>
                <p:grpSp>
                  <p:nvGrpSpPr>
                    <p:cNvPr id="126" name="Gruppieren 14"/>
                    <p:cNvGrpSpPr/>
                    <p:nvPr/>
                  </p:nvGrpSpPr>
                  <p:grpSpPr>
                    <a:xfrm>
                      <a:off x="2878200" y="5331600"/>
                      <a:ext cx="3084120" cy="939240"/>
                      <a:chOff x="2878200" y="5331600"/>
                      <a:chExt cx="3084120" cy="939240"/>
                    </a:xfrm>
                  </p:grpSpPr>
                  <p:pic>
                    <p:nvPicPr>
                      <p:cNvPr id="127" name="Grafik 9" descr=""/>
                      <p:cNvPicPr/>
                      <p:nvPr/>
                    </p:nvPicPr>
                    <p:blipFill>
                      <a:blip r:embed="rId2"/>
                      <a:srcRect l="0" t="2162" r="0" b="0"/>
                      <a:stretch/>
                    </p:blipFill>
                    <p:spPr>
                      <a:xfrm>
                        <a:off x="2878200" y="5331600"/>
                        <a:ext cx="3084120" cy="939240"/>
                      </a:xfrm>
                      <a:prstGeom prst="rect">
                        <a:avLst/>
                      </a:prstGeom>
                      <a:ln w="0">
                        <a:noFill/>
                      </a:ln>
                    </p:spPr>
                  </p:pic>
                  <p:sp>
                    <p:nvSpPr>
                      <p:cNvPr id="128" name="Rechteck 10"/>
                      <p:cNvSpPr/>
                      <p:nvPr/>
                    </p:nvSpPr>
                    <p:spPr>
                      <a:xfrm>
                        <a:off x="2975040" y="5473080"/>
                        <a:ext cx="2566080" cy="140040"/>
                      </a:xfrm>
                      <a:prstGeom prst="rect">
                        <a:avLst/>
                      </a:prstGeom>
                      <a:solidFill>
                        <a:schemeClr val="accent1">
                          <a:lumMod val="20000"/>
                          <a:lumOff val="80000"/>
                          <a:alpha val="20000"/>
                        </a:schemeClr>
                      </a:solidFill>
                      <a:ln w="9360">
                        <a:noFill/>
                      </a:ln>
                    </p:spPr>
                    <p:style>
                      <a:lnRef idx="0"/>
                      <a:fillRef idx="0"/>
                      <a:effectRef idx="0"/>
                      <a:fontRef idx="minor"/>
                    </p:style>
                    <p:txBody>
                      <a:bodyPr lIns="90000" rIns="90000" tIns="45000" bIns="45000" anchor="ctr">
                        <a:noAutofit/>
                      </a:bodyPr>
                      <a:p>
                        <a:endParaRPr b="0" lang="en-US" sz="1100" spc="-1" strike="noStrike">
                          <a:solidFill>
                            <a:srgbClr val="000000"/>
                          </a:solidFill>
                          <a:latin typeface="Arial"/>
                        </a:endParaRPr>
                      </a:p>
                    </p:txBody>
                  </p:sp>
                </p:grpSp>
                <p:sp>
                  <p:nvSpPr>
                    <p:cNvPr id="129" name="Rechteck 8"/>
                    <p:cNvSpPr/>
                    <p:nvPr/>
                  </p:nvSpPr>
                  <p:spPr>
                    <a:xfrm>
                      <a:off x="3065400" y="5817960"/>
                      <a:ext cx="504000" cy="424440"/>
                    </a:xfrm>
                    <a:prstGeom prst="rect">
                      <a:avLst/>
                    </a:prstGeom>
                    <a:solidFill>
                      <a:schemeClr val="lt1"/>
                    </a:solidFill>
                    <a:ln w="9360">
                      <a:noFill/>
                    </a:ln>
                  </p:spPr>
                  <p:style>
                    <a:lnRef idx="0"/>
                    <a:fillRef idx="0"/>
                    <a:effectRef idx="0"/>
                    <a:fontRef idx="minor"/>
                  </p:style>
                  <p:txBody>
                    <a:bodyPr lIns="90000" rIns="90000" tIns="45000" bIns="45000" anchor="ctr">
                      <a:noAutofit/>
                    </a:bodyPr>
                    <a:p>
                      <a:endParaRPr b="0" lang="en-US" sz="1100" spc="-1" strike="noStrike">
                        <a:solidFill>
                          <a:srgbClr val="000000"/>
                        </a:solidFill>
                        <a:latin typeface="Arial"/>
                      </a:endParaRPr>
                    </a:p>
                  </p:txBody>
                </p:sp>
              </p:grpSp>
              <p:sp>
                <p:nvSpPr>
                  <p:cNvPr id="130" name="Rechteck 12"/>
                  <p:cNvSpPr/>
                  <p:nvPr/>
                </p:nvSpPr>
                <p:spPr>
                  <a:xfrm>
                    <a:off x="5564880" y="5285160"/>
                    <a:ext cx="419040" cy="730800"/>
                  </a:xfrm>
                  <a:prstGeom prst="rect">
                    <a:avLst/>
                  </a:prstGeom>
                  <a:solidFill>
                    <a:schemeClr val="lt1"/>
                  </a:solidFill>
                  <a:ln w="9360">
                    <a:noFill/>
                  </a:ln>
                </p:spPr>
                <p:style>
                  <a:lnRef idx="0"/>
                  <a:fillRef idx="0"/>
                  <a:effectRef idx="0"/>
                  <a:fontRef idx="minor"/>
                </p:style>
                <p:txBody>
                  <a:bodyPr lIns="90000" rIns="90000" tIns="45000" bIns="45000" anchor="ctr">
                    <a:noAutofit/>
                  </a:bodyPr>
                  <a:p>
                    <a:endParaRPr b="0" lang="en-US" sz="1100" spc="-1" strike="noStrike">
                      <a:solidFill>
                        <a:srgbClr val="000000"/>
                      </a:solidFill>
                      <a:latin typeface="Arial"/>
                    </a:endParaRPr>
                  </a:p>
                </p:txBody>
              </p:sp>
            </p:grpSp>
            <p:grpSp>
              <p:nvGrpSpPr>
                <p:cNvPr id="131" name="Gruppieren 15"/>
                <p:cNvGrpSpPr/>
                <p:nvPr/>
              </p:nvGrpSpPr>
              <p:grpSpPr>
                <a:xfrm>
                  <a:off x="2788200" y="5472720"/>
                  <a:ext cx="2781000" cy="463680"/>
                  <a:chOff x="2788200" y="5472720"/>
                  <a:chExt cx="2781000" cy="463680"/>
                </a:xfrm>
              </p:grpSpPr>
              <p:pic>
                <p:nvPicPr>
                  <p:cNvPr id="132" name="Grafik 17" descr=""/>
                  <p:cNvPicPr/>
                  <p:nvPr/>
                </p:nvPicPr>
                <p:blipFill>
                  <a:blip r:embed="rId3"/>
                  <a:srcRect l="78961" t="50530" r="6691" b="34747"/>
                  <a:stretch/>
                </p:blipFill>
                <p:spPr>
                  <a:xfrm>
                    <a:off x="5127840" y="5796360"/>
                    <a:ext cx="441360" cy="140040"/>
                  </a:xfrm>
                  <a:prstGeom prst="rect">
                    <a:avLst/>
                  </a:prstGeom>
                  <a:ln w="0">
                    <a:noFill/>
                  </a:ln>
                </p:spPr>
              </p:pic>
              <p:sp>
                <p:nvSpPr>
                  <p:cNvPr id="133" name="Rechteck 18"/>
                  <p:cNvSpPr/>
                  <p:nvPr/>
                </p:nvSpPr>
                <p:spPr>
                  <a:xfrm>
                    <a:off x="2788200" y="5472720"/>
                    <a:ext cx="2566080" cy="140040"/>
                  </a:xfrm>
                  <a:prstGeom prst="rect">
                    <a:avLst/>
                  </a:prstGeom>
                  <a:solidFill>
                    <a:schemeClr val="accent1">
                      <a:lumMod val="20000"/>
                      <a:lumOff val="80000"/>
                      <a:alpha val="20000"/>
                    </a:schemeClr>
                  </a:solidFill>
                  <a:ln w="9360">
                    <a:noFill/>
                  </a:ln>
                </p:spPr>
                <p:style>
                  <a:lnRef idx="0"/>
                  <a:fillRef idx="0"/>
                  <a:effectRef idx="0"/>
                  <a:fontRef idx="minor"/>
                </p:style>
                <p:txBody>
                  <a:bodyPr lIns="90000" rIns="90000" tIns="45000" bIns="45000" anchor="ctr">
                    <a:noAutofit/>
                  </a:bodyPr>
                  <a:p>
                    <a:endParaRPr b="0" lang="en-US" sz="1100" spc="-1" strike="noStrike">
                      <a:solidFill>
                        <a:srgbClr val="000000"/>
                      </a:solidFill>
                      <a:latin typeface="Arial"/>
                    </a:endParaRPr>
                  </a:p>
                </p:txBody>
              </p:sp>
            </p:grpSp>
          </p:grpSp>
          <p:sp>
            <p:nvSpPr>
              <p:cNvPr id="134" name="Rechteck 27"/>
              <p:cNvSpPr/>
              <p:nvPr/>
            </p:nvSpPr>
            <p:spPr>
              <a:xfrm>
                <a:off x="3570840" y="5285160"/>
                <a:ext cx="261360" cy="154080"/>
              </a:xfrm>
              <a:prstGeom prst="rect">
                <a:avLst/>
              </a:prstGeom>
              <a:solidFill>
                <a:schemeClr val="lt1"/>
              </a:solidFill>
              <a:ln w="9360">
                <a:noFill/>
              </a:ln>
            </p:spPr>
            <p:style>
              <a:lnRef idx="0"/>
              <a:fillRef idx="0"/>
              <a:effectRef idx="0"/>
              <a:fontRef idx="minor"/>
            </p:style>
            <p:txBody>
              <a:bodyPr lIns="90000" rIns="90000" tIns="45000" bIns="45000" anchor="ctr">
                <a:noAutofit/>
              </a:bodyPr>
              <a:p>
                <a:endParaRPr b="0" lang="en-US" sz="1100" spc="-1" strike="noStrike">
                  <a:solidFill>
                    <a:srgbClr val="000000"/>
                  </a:solidFill>
                  <a:latin typeface="Arial"/>
                </a:endParaRPr>
              </a:p>
            </p:txBody>
          </p:sp>
        </p:grpSp>
        <p:grpSp>
          <p:nvGrpSpPr>
            <p:cNvPr id="135" name="Gruppieren 255"/>
            <p:cNvGrpSpPr/>
            <p:nvPr/>
          </p:nvGrpSpPr>
          <p:grpSpPr>
            <a:xfrm>
              <a:off x="303480" y="3607920"/>
              <a:ext cx="6066720" cy="1758600"/>
              <a:chOff x="303480" y="3607920"/>
              <a:chExt cx="6066720" cy="1758600"/>
            </a:xfrm>
          </p:grpSpPr>
          <p:sp>
            <p:nvSpPr>
              <p:cNvPr id="136" name="Rechteck 45"/>
              <p:cNvSpPr/>
              <p:nvPr/>
            </p:nvSpPr>
            <p:spPr>
              <a:xfrm>
                <a:off x="393120" y="3607920"/>
                <a:ext cx="1891800" cy="1340280"/>
              </a:xfrm>
              <a:prstGeom prst="rect">
                <a:avLst/>
              </a:prstGeom>
              <a:solidFill>
                <a:schemeClr val="lt1"/>
              </a:solidFill>
              <a:ln w="12600">
                <a:solidFill>
                  <a:schemeClr val="accent6"/>
                </a:solidFill>
                <a:miter/>
              </a:ln>
              <a:effectLst>
                <a:outerShdw dist="37674" dir="2700000" blurRad="50760" rotWithShape="0">
                  <a:srgbClr val="000000">
                    <a:alpha val="40000"/>
                  </a:srgbClr>
                </a:outerShdw>
              </a:effectLst>
            </p:spPr>
            <p:style>
              <a:lnRef idx="0"/>
              <a:fillRef idx="0"/>
              <a:effectRef idx="0"/>
              <a:fontRef idx="minor"/>
            </p:style>
            <p:txBody>
              <a:bodyPr lIns="90000" rIns="90000" tIns="45000" bIns="45000" anchor="ctr">
                <a:noAutofit/>
              </a:bodyPr>
              <a:p>
                <a:endParaRPr b="0" lang="en-US" sz="1100" spc="-1" strike="noStrike">
                  <a:solidFill>
                    <a:srgbClr val="000000"/>
                  </a:solidFill>
                  <a:latin typeface="Arial"/>
                </a:endParaRPr>
              </a:p>
            </p:txBody>
          </p:sp>
          <p:sp>
            <p:nvSpPr>
              <p:cNvPr id="137" name="Rechteck 46"/>
              <p:cNvSpPr/>
              <p:nvPr/>
            </p:nvSpPr>
            <p:spPr>
              <a:xfrm>
                <a:off x="2329200" y="3607920"/>
                <a:ext cx="1891800" cy="1340280"/>
              </a:xfrm>
              <a:prstGeom prst="rect">
                <a:avLst/>
              </a:prstGeom>
              <a:solidFill>
                <a:schemeClr val="lt1"/>
              </a:solidFill>
              <a:ln w="12600">
                <a:solidFill>
                  <a:schemeClr val="accent6"/>
                </a:solidFill>
                <a:miter/>
              </a:ln>
              <a:effectLst>
                <a:outerShdw dist="37674" dir="2700000" blurRad="50760" rotWithShape="0">
                  <a:srgbClr val="000000">
                    <a:alpha val="40000"/>
                  </a:srgbClr>
                </a:outerShdw>
              </a:effectLst>
            </p:spPr>
            <p:style>
              <a:lnRef idx="0"/>
              <a:fillRef idx="0"/>
              <a:effectRef idx="0"/>
              <a:fontRef idx="minor"/>
            </p:style>
            <p:txBody>
              <a:bodyPr lIns="90000" rIns="90000" tIns="45000" bIns="45000" anchor="ctr">
                <a:noAutofit/>
              </a:bodyPr>
              <a:p>
                <a:endParaRPr b="0" lang="en-US" sz="1100" spc="-1" strike="noStrike">
                  <a:solidFill>
                    <a:srgbClr val="000000"/>
                  </a:solidFill>
                  <a:latin typeface="Arial"/>
                </a:endParaRPr>
              </a:p>
            </p:txBody>
          </p:sp>
          <p:sp>
            <p:nvSpPr>
              <p:cNvPr id="138" name="Rechteck 44"/>
              <p:cNvSpPr/>
              <p:nvPr/>
            </p:nvSpPr>
            <p:spPr>
              <a:xfrm>
                <a:off x="4258800" y="3607920"/>
                <a:ext cx="1860120" cy="1340280"/>
              </a:xfrm>
              <a:prstGeom prst="rect">
                <a:avLst/>
              </a:prstGeom>
              <a:solidFill>
                <a:schemeClr val="lt1"/>
              </a:solidFill>
              <a:ln w="12600">
                <a:solidFill>
                  <a:schemeClr val="accent6"/>
                </a:solidFill>
                <a:miter/>
              </a:ln>
              <a:effectLst>
                <a:outerShdw dist="37674" dir="2700000" blurRad="50760" rotWithShape="0">
                  <a:srgbClr val="000000">
                    <a:alpha val="40000"/>
                  </a:srgbClr>
                </a:outerShdw>
              </a:effectLst>
            </p:spPr>
            <p:style>
              <a:lnRef idx="0"/>
              <a:fillRef idx="0"/>
              <a:effectRef idx="0"/>
              <a:fontRef idx="minor"/>
            </p:style>
            <p:txBody>
              <a:bodyPr lIns="90000" rIns="90000" tIns="45000" bIns="45000" anchor="ctr">
                <a:noAutofit/>
              </a:bodyPr>
              <a:p>
                <a:endParaRPr b="0" lang="en-US" sz="1100" spc="-1" strike="noStrike">
                  <a:solidFill>
                    <a:srgbClr val="000000"/>
                  </a:solidFill>
                  <a:latin typeface="Arial"/>
                </a:endParaRPr>
              </a:p>
            </p:txBody>
          </p:sp>
          <p:sp>
            <p:nvSpPr>
              <p:cNvPr id="139" name="Textfeld 5"/>
              <p:cNvSpPr/>
              <p:nvPr/>
            </p:nvSpPr>
            <p:spPr>
              <a:xfrm>
                <a:off x="303480" y="3668040"/>
                <a:ext cx="2070720" cy="118764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b="1" lang="en-US" sz="1200" spc="-1" strike="noStrike">
                    <a:solidFill>
                      <a:srgbClr val="000000"/>
                    </a:solidFill>
                    <a:latin typeface="Arial"/>
                  </a:rPr>
                  <a:t>Quantum Materials</a:t>
                </a:r>
                <a:endParaRPr b="0" lang="de-DE" sz="1200" spc="-1" strike="noStrike">
                  <a:solidFill>
                    <a:srgbClr val="000000"/>
                  </a:solidFill>
                  <a:latin typeface="Arial"/>
                </a:endParaRPr>
              </a:p>
              <a:p>
                <a:pPr algn="ctr" defTabSz="457200">
                  <a:lnSpc>
                    <a:spcPct val="100000"/>
                  </a:lnSpc>
                </a:pPr>
                <a:endParaRPr b="0" lang="de-DE" sz="1200" spc="-1" strike="noStrike">
                  <a:solidFill>
                    <a:srgbClr val="000000"/>
                  </a:solidFill>
                  <a:latin typeface="Arial"/>
                </a:endParaRPr>
              </a:p>
              <a:p>
                <a:pPr algn="ctr" defTabSz="457200">
                  <a:lnSpc>
                    <a:spcPct val="100000"/>
                  </a:lnSpc>
                </a:pPr>
                <a:r>
                  <a:rPr b="0" lang="en-US" sz="1200" spc="-1" strike="noStrike">
                    <a:solidFill>
                      <a:srgbClr val="000000"/>
                    </a:solidFill>
                    <a:latin typeface="Arial"/>
                  </a:rPr>
                  <a:t>excitation of specific lattice, spin and electron </a:t>
                </a:r>
                <a:br>
                  <a:rPr sz="1200"/>
                </a:br>
                <a:r>
                  <a:rPr b="0" lang="en-US" sz="1200" spc="-1" strike="noStrike">
                    <a:solidFill>
                      <a:srgbClr val="000000"/>
                    </a:solidFill>
                    <a:latin typeface="Arial"/>
                  </a:rPr>
                  <a:t>degrees of freedom </a:t>
                </a:r>
                <a:endParaRPr b="0" lang="de-DE" sz="1200" spc="-1" strike="noStrike">
                  <a:solidFill>
                    <a:srgbClr val="000000"/>
                  </a:solidFill>
                  <a:latin typeface="Arial"/>
                </a:endParaRPr>
              </a:p>
              <a:p>
                <a:pPr algn="ctr" defTabSz="457200">
                  <a:lnSpc>
                    <a:spcPct val="100000"/>
                  </a:lnSpc>
                </a:pPr>
                <a:r>
                  <a:rPr b="1" lang="en-US" sz="1200" spc="-1" strike="noStrike">
                    <a:solidFill>
                      <a:srgbClr val="000000"/>
                    </a:solidFill>
                    <a:latin typeface="Arial"/>
                  </a:rPr>
                  <a:t>THz and MIR</a:t>
                </a:r>
                <a:endParaRPr b="0" lang="de-DE" sz="1200" spc="-1" strike="noStrike">
                  <a:solidFill>
                    <a:srgbClr val="000000"/>
                  </a:solidFill>
                  <a:latin typeface="Arial"/>
                </a:endParaRPr>
              </a:p>
            </p:txBody>
          </p:sp>
          <p:sp>
            <p:nvSpPr>
              <p:cNvPr id="140" name="Textfeld 6"/>
              <p:cNvSpPr/>
              <p:nvPr/>
            </p:nvSpPr>
            <p:spPr>
              <a:xfrm>
                <a:off x="2248560" y="3668040"/>
                <a:ext cx="1977120" cy="118764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b="1" lang="en-US" sz="1200" spc="-1" strike="noStrike">
                    <a:solidFill>
                      <a:srgbClr val="000000"/>
                    </a:solidFill>
                    <a:latin typeface="Arial"/>
                  </a:rPr>
                  <a:t>Chemistry, </a:t>
                </a:r>
                <a:br>
                  <a:rPr sz="1200"/>
                </a:br>
                <a:r>
                  <a:rPr b="1" lang="en-US" sz="1200" spc="-1" strike="noStrike">
                    <a:solidFill>
                      <a:srgbClr val="000000"/>
                    </a:solidFill>
                    <a:latin typeface="Arial"/>
                  </a:rPr>
                  <a:t>Energy Science</a:t>
                </a:r>
                <a:endParaRPr b="0" lang="de-DE" sz="1200" spc="-1" strike="noStrike">
                  <a:solidFill>
                    <a:srgbClr val="000000"/>
                  </a:solidFill>
                  <a:latin typeface="Arial"/>
                </a:endParaRPr>
              </a:p>
              <a:p>
                <a:pPr algn="ctr" defTabSz="457200">
                  <a:lnSpc>
                    <a:spcPct val="100000"/>
                  </a:lnSpc>
                </a:pPr>
                <a:endParaRPr b="0" lang="de-DE" sz="1200" spc="-1" strike="noStrike">
                  <a:solidFill>
                    <a:srgbClr val="000000"/>
                  </a:solidFill>
                  <a:latin typeface="Arial"/>
                </a:endParaRPr>
              </a:p>
              <a:p>
                <a:pPr algn="ctr" defTabSz="457200">
                  <a:lnSpc>
                    <a:spcPct val="100000"/>
                  </a:lnSpc>
                </a:pPr>
                <a:r>
                  <a:rPr b="0" lang="en-US" sz="1200" spc="-1" strike="noStrike">
                    <a:solidFill>
                      <a:srgbClr val="000000"/>
                    </a:solidFill>
                    <a:latin typeface="Arial"/>
                  </a:rPr>
                  <a:t>Electronic excitations </a:t>
                </a:r>
                <a:br>
                  <a:rPr sz="1200"/>
                </a:br>
                <a:br>
                  <a:rPr sz="1200"/>
                </a:br>
                <a:r>
                  <a:rPr b="1" lang="en-US" sz="1200" spc="-1" strike="noStrike">
                    <a:solidFill>
                      <a:srgbClr val="000000"/>
                    </a:solidFill>
                    <a:latin typeface="Arial"/>
                  </a:rPr>
                  <a:t>visible and UV</a:t>
                </a:r>
                <a:endParaRPr b="0" lang="de-DE" sz="1200" spc="-1" strike="noStrike">
                  <a:solidFill>
                    <a:srgbClr val="000000"/>
                  </a:solidFill>
                  <a:latin typeface="Arial"/>
                </a:endParaRPr>
              </a:p>
            </p:txBody>
          </p:sp>
          <p:sp>
            <p:nvSpPr>
              <p:cNvPr id="141" name="Textfeld 7"/>
              <p:cNvSpPr/>
              <p:nvPr/>
            </p:nvSpPr>
            <p:spPr>
              <a:xfrm>
                <a:off x="4044600" y="3668040"/>
                <a:ext cx="2325600" cy="1187640"/>
              </a:xfrm>
              <a:prstGeom prst="rect">
                <a:avLst/>
              </a:prstGeom>
              <a:noFill/>
              <a:ln w="0">
                <a:noFill/>
              </a:ln>
            </p:spPr>
            <p:style>
              <a:lnRef idx="0"/>
              <a:fillRef idx="0"/>
              <a:effectRef idx="0"/>
              <a:fontRef idx="minor"/>
            </p:style>
            <p:txBody>
              <a:bodyPr lIns="90000" rIns="90000" tIns="45000" bIns="45000" anchor="t">
                <a:spAutoFit/>
              </a:bodyPr>
              <a:p>
                <a:pPr algn="ctr" defTabSz="457200">
                  <a:lnSpc>
                    <a:spcPct val="100000"/>
                  </a:lnSpc>
                </a:pPr>
                <a:r>
                  <a:rPr b="1" lang="en-US" sz="1200" spc="-1" strike="noStrike">
                    <a:solidFill>
                      <a:srgbClr val="000000"/>
                    </a:solidFill>
                    <a:latin typeface="Arial"/>
                  </a:rPr>
                  <a:t>Functional Materials, </a:t>
                </a:r>
                <a:br>
                  <a:rPr sz="1200"/>
                </a:br>
                <a:r>
                  <a:rPr b="1" lang="en-US" sz="1200" spc="-1" strike="noStrike">
                    <a:solidFill>
                      <a:srgbClr val="000000"/>
                    </a:solidFill>
                    <a:latin typeface="Arial"/>
                  </a:rPr>
                  <a:t>Complex molecules with distinct reaction centers </a:t>
                </a:r>
                <a:endParaRPr b="0" lang="de-DE" sz="1200" spc="-1" strike="noStrike">
                  <a:solidFill>
                    <a:srgbClr val="000000"/>
                  </a:solidFill>
                  <a:latin typeface="Arial"/>
                </a:endParaRPr>
              </a:p>
              <a:p>
                <a:pPr algn="ctr" defTabSz="457200">
                  <a:lnSpc>
                    <a:spcPct val="100000"/>
                  </a:lnSpc>
                </a:pPr>
                <a:endParaRPr b="0" lang="de-DE" sz="1200" spc="-1" strike="noStrike">
                  <a:solidFill>
                    <a:srgbClr val="000000"/>
                  </a:solidFill>
                  <a:latin typeface="Arial"/>
                </a:endParaRPr>
              </a:p>
              <a:p>
                <a:pPr algn="ctr" defTabSz="457200">
                  <a:lnSpc>
                    <a:spcPct val="100000"/>
                  </a:lnSpc>
                </a:pPr>
                <a:r>
                  <a:rPr b="0" lang="en-US" sz="1200" spc="-1" strike="noStrike">
                    <a:solidFill>
                      <a:srgbClr val="000000"/>
                    </a:solidFill>
                    <a:latin typeface="Arial"/>
                  </a:rPr>
                  <a:t>Element specific excitations (</a:t>
                </a:r>
                <a:r>
                  <a:rPr b="1" lang="en-US" sz="1200" spc="-1" strike="noStrike">
                    <a:solidFill>
                      <a:srgbClr val="000000"/>
                    </a:solidFill>
                    <a:latin typeface="Arial"/>
                  </a:rPr>
                  <a:t>XUV/Soft x-rays</a:t>
                </a:r>
                <a:r>
                  <a:rPr b="0" lang="en-US" sz="1200" spc="-1" strike="noStrike">
                    <a:solidFill>
                      <a:srgbClr val="000000"/>
                    </a:solidFill>
                    <a:latin typeface="Arial"/>
                  </a:rPr>
                  <a:t>)</a:t>
                </a:r>
                <a:endParaRPr b="0" lang="de-DE" sz="1200" spc="-1" strike="noStrike">
                  <a:solidFill>
                    <a:srgbClr val="000000"/>
                  </a:solidFill>
                  <a:latin typeface="Arial"/>
                </a:endParaRPr>
              </a:p>
            </p:txBody>
          </p:sp>
          <p:cxnSp>
            <p:nvCxnSpPr>
              <p:cNvPr id="142" name="Gerade Verbindung 10"/>
              <p:cNvCxnSpPr/>
              <p:nvPr/>
            </p:nvCxnSpPr>
            <p:spPr>
              <a:xfrm flipH="1">
                <a:off x="5686920" y="4949280"/>
                <a:ext cx="434880" cy="415080"/>
              </a:xfrm>
              <a:prstGeom prst="straightConnector1">
                <a:avLst/>
              </a:prstGeom>
              <a:ln w="9360">
                <a:solidFill>
                  <a:srgbClr val="000000"/>
                </a:solidFill>
                <a:round/>
              </a:ln>
            </p:spPr>
          </p:cxnSp>
          <p:cxnSp>
            <p:nvCxnSpPr>
              <p:cNvPr id="143" name="Gerade Verbindung 12"/>
              <p:cNvCxnSpPr/>
              <p:nvPr/>
            </p:nvCxnSpPr>
            <p:spPr>
              <a:xfrm>
                <a:off x="392760" y="4949280"/>
                <a:ext cx="2330280" cy="417600"/>
              </a:xfrm>
              <a:prstGeom prst="straightConnector1">
                <a:avLst/>
              </a:prstGeom>
              <a:ln w="9360">
                <a:solidFill>
                  <a:srgbClr val="000000"/>
                </a:solidFill>
                <a:round/>
              </a:ln>
            </p:spPr>
          </p:cxnSp>
          <p:cxnSp>
            <p:nvCxnSpPr>
              <p:cNvPr id="144" name="Gerade Verbindung 14"/>
              <p:cNvCxnSpPr/>
              <p:nvPr/>
            </p:nvCxnSpPr>
            <p:spPr>
              <a:xfrm>
                <a:off x="2286000" y="4949280"/>
                <a:ext cx="1851120" cy="386280"/>
              </a:xfrm>
              <a:prstGeom prst="straightConnector1">
                <a:avLst/>
              </a:prstGeom>
              <a:ln w="9360">
                <a:solidFill>
                  <a:srgbClr val="000000"/>
                </a:solidFill>
                <a:round/>
              </a:ln>
            </p:spPr>
          </p:cxnSp>
          <p:cxnSp>
            <p:nvCxnSpPr>
              <p:cNvPr id="145" name="Gerade Verbindung 16"/>
              <p:cNvCxnSpPr/>
              <p:nvPr/>
            </p:nvCxnSpPr>
            <p:spPr>
              <a:xfrm>
                <a:off x="4222440" y="4949280"/>
                <a:ext cx="462240" cy="386280"/>
              </a:xfrm>
              <a:prstGeom prst="straightConnector1">
                <a:avLst/>
              </a:prstGeom>
              <a:ln w="9360">
                <a:solidFill>
                  <a:srgbClr val="000000"/>
                </a:solidFill>
                <a:round/>
              </a:ln>
            </p:spPr>
          </p:cxnSp>
        </p:grpSp>
      </p:grpSp>
      <p:grpSp>
        <p:nvGrpSpPr>
          <p:cNvPr id="146" name="Group 32"/>
          <p:cNvGrpSpPr/>
          <p:nvPr/>
        </p:nvGrpSpPr>
        <p:grpSpPr>
          <a:xfrm>
            <a:off x="6358320" y="4047480"/>
            <a:ext cx="3543120" cy="2288520"/>
            <a:chOff x="6358320" y="4047480"/>
            <a:chExt cx="3543120" cy="2288520"/>
          </a:xfrm>
        </p:grpSpPr>
        <p:pic>
          <p:nvPicPr>
            <p:cNvPr id="147" name="Picture 2" descr="C:\Users\nschirme\Desktop\talk\Foto.JPG"/>
            <p:cNvPicPr/>
            <p:nvPr/>
          </p:nvPicPr>
          <p:blipFill>
            <a:blip r:embed="rId4"/>
            <a:srcRect l="0" t="8777" r="0" b="4367"/>
            <a:stretch/>
          </p:blipFill>
          <p:spPr>
            <a:xfrm>
              <a:off x="6891840" y="4047480"/>
              <a:ext cx="3009600" cy="2056320"/>
            </a:xfrm>
            <a:prstGeom prst="rect">
              <a:avLst/>
            </a:prstGeom>
            <a:ln w="0">
              <a:noFill/>
            </a:ln>
          </p:spPr>
        </p:pic>
        <p:cxnSp>
          <p:nvCxnSpPr>
            <p:cNvPr id="148" name="Straight Arrow Connector 34"/>
            <p:cNvCxnSpPr/>
            <p:nvPr/>
          </p:nvCxnSpPr>
          <p:spPr>
            <a:xfrm flipV="1">
              <a:off x="6513120" y="5161680"/>
              <a:ext cx="2183400" cy="139320"/>
            </a:xfrm>
            <a:prstGeom prst="straightConnector1">
              <a:avLst/>
            </a:prstGeom>
            <a:ln w="57240">
              <a:solidFill>
                <a:srgbClr val="ff9900"/>
              </a:solidFill>
              <a:round/>
              <a:tailEnd len="med" type="arrow" w="med"/>
            </a:ln>
          </p:spPr>
        </p:cxnSp>
        <p:grpSp>
          <p:nvGrpSpPr>
            <p:cNvPr id="149" name="Group 35"/>
            <p:cNvGrpSpPr/>
            <p:nvPr/>
          </p:nvGrpSpPr>
          <p:grpSpPr>
            <a:xfrm>
              <a:off x="6600600" y="5161680"/>
              <a:ext cx="2401200" cy="736560"/>
              <a:chOff x="6600600" y="5161680"/>
              <a:chExt cx="2401200" cy="736560"/>
            </a:xfrm>
          </p:grpSpPr>
          <p:cxnSp>
            <p:nvCxnSpPr>
              <p:cNvPr id="150" name="Straight Arrow Connector 39"/>
              <p:cNvCxnSpPr/>
              <p:nvPr/>
            </p:nvCxnSpPr>
            <p:spPr>
              <a:xfrm flipV="1">
                <a:off x="8397360" y="5161680"/>
                <a:ext cx="299160" cy="70560"/>
              </a:xfrm>
              <a:prstGeom prst="straightConnector1">
                <a:avLst/>
              </a:prstGeom>
              <a:ln w="57240">
                <a:solidFill>
                  <a:srgbClr val="ff0000"/>
                </a:solidFill>
                <a:round/>
                <a:tailEnd len="med" type="arrow" w="med"/>
              </a:ln>
            </p:spPr>
          </p:cxnSp>
          <p:cxnSp>
            <p:nvCxnSpPr>
              <p:cNvPr id="151" name="Straight Connector 40"/>
              <p:cNvCxnSpPr/>
              <p:nvPr/>
            </p:nvCxnSpPr>
            <p:spPr>
              <a:xfrm>
                <a:off x="8397360" y="5230800"/>
                <a:ext cx="1440" cy="254160"/>
              </a:xfrm>
              <a:prstGeom prst="straightConnector1">
                <a:avLst/>
              </a:prstGeom>
              <a:ln w="57240">
                <a:solidFill>
                  <a:srgbClr val="ff0000"/>
                </a:solidFill>
                <a:round/>
              </a:ln>
            </p:spPr>
          </p:cxnSp>
          <p:cxnSp>
            <p:nvCxnSpPr>
              <p:cNvPr id="152" name="Straight Connector 41"/>
              <p:cNvCxnSpPr/>
              <p:nvPr/>
            </p:nvCxnSpPr>
            <p:spPr>
              <a:xfrm>
                <a:off x="8397360" y="5483520"/>
                <a:ext cx="604800" cy="185400"/>
              </a:xfrm>
              <a:prstGeom prst="straightConnector1">
                <a:avLst/>
              </a:prstGeom>
              <a:ln w="57240">
                <a:solidFill>
                  <a:srgbClr val="ff0000"/>
                </a:solidFill>
                <a:round/>
              </a:ln>
            </p:spPr>
          </p:cxnSp>
          <p:cxnSp>
            <p:nvCxnSpPr>
              <p:cNvPr id="153" name="Straight Connector 42"/>
              <p:cNvCxnSpPr/>
              <p:nvPr/>
            </p:nvCxnSpPr>
            <p:spPr>
              <a:xfrm flipH="1">
                <a:off x="6600600" y="5667480"/>
                <a:ext cx="2401560" cy="231120"/>
              </a:xfrm>
              <a:prstGeom prst="straightConnector1">
                <a:avLst/>
              </a:prstGeom>
              <a:ln w="57240">
                <a:solidFill>
                  <a:srgbClr val="ff0000"/>
                </a:solidFill>
                <a:round/>
              </a:ln>
            </p:spPr>
          </p:cxnSp>
        </p:grpSp>
        <p:sp>
          <p:nvSpPr>
            <p:cNvPr id="154" name="Explosion 1 10"/>
            <p:cNvSpPr/>
            <p:nvPr/>
          </p:nvSpPr>
          <p:spPr>
            <a:xfrm>
              <a:off x="8651880" y="5069880"/>
              <a:ext cx="153000" cy="152280"/>
            </a:xfrm>
            <a:prstGeom prst="irregularSeal1">
              <a:avLst/>
            </a:prstGeom>
            <a:solidFill>
              <a:srgbClr val="ffff00"/>
            </a:solidFill>
            <a:ln w="9360">
              <a:noFill/>
            </a:ln>
          </p:spPr>
          <p:style>
            <a:lnRef idx="0"/>
            <a:fillRef idx="0"/>
            <a:effectRef idx="0"/>
            <a:fontRef idx="minor"/>
          </p:style>
          <p:txBody>
            <a:bodyPr lIns="90000" rIns="90000" tIns="9360" bIns="9360" anchor="ctr">
              <a:noAutofit/>
            </a:bodyPr>
            <a:p>
              <a:endParaRPr b="0" lang="en-US" sz="1600" spc="-1" strike="noStrike">
                <a:solidFill>
                  <a:srgbClr val="000000"/>
                </a:solidFill>
                <a:latin typeface="Arial"/>
              </a:endParaRPr>
            </a:p>
          </p:txBody>
        </p:sp>
        <p:sp>
          <p:nvSpPr>
            <p:cNvPr id="155" name="TextBox 37"/>
            <p:cNvSpPr/>
            <p:nvPr/>
          </p:nvSpPr>
          <p:spPr>
            <a:xfrm>
              <a:off x="6374880" y="4850640"/>
              <a:ext cx="543960" cy="456120"/>
            </a:xfrm>
            <a:prstGeom prst="rect">
              <a:avLst/>
            </a:prstGeom>
            <a:noFill/>
            <a:ln w="0">
              <a:noFill/>
            </a:ln>
          </p:spPr>
          <p:style>
            <a:lnRef idx="0"/>
            <a:fillRef idx="0"/>
            <a:effectRef idx="0"/>
            <a:fontRef idx="minor"/>
          </p:style>
          <p:txBody>
            <a:bodyPr wrap="none" lIns="90000" rIns="90000" tIns="45000" bIns="45000" anchor="t">
              <a:spAutoFit/>
            </a:bodyPr>
            <a:p>
              <a:pPr algn="ctr" defTabSz="457200">
                <a:lnSpc>
                  <a:spcPct val="100000"/>
                </a:lnSpc>
              </a:pPr>
              <a:r>
                <a:rPr b="0" lang="de-DE" sz="1200" spc="-1" strike="noStrike">
                  <a:solidFill>
                    <a:srgbClr val="000000"/>
                  </a:solidFill>
                  <a:latin typeface="Arial"/>
                </a:rPr>
                <a:t>FEL</a:t>
              </a:r>
              <a:endParaRPr b="0" lang="de-DE" sz="1200" spc="-1" strike="noStrike">
                <a:solidFill>
                  <a:srgbClr val="000000"/>
                </a:solidFill>
                <a:latin typeface="Arial"/>
              </a:endParaRPr>
            </a:p>
            <a:p>
              <a:pPr algn="ctr" defTabSz="457200">
                <a:lnSpc>
                  <a:spcPct val="100000"/>
                </a:lnSpc>
              </a:pPr>
              <a:r>
                <a:rPr b="0" lang="de-DE" sz="1200" spc="-1" strike="noStrike">
                  <a:solidFill>
                    <a:srgbClr val="000000"/>
                  </a:solidFill>
                  <a:latin typeface="Arial"/>
                </a:rPr>
                <a:t>pulse</a:t>
              </a:r>
              <a:endParaRPr b="0" lang="de-DE" sz="1200" spc="-1" strike="noStrike">
                <a:solidFill>
                  <a:srgbClr val="000000"/>
                </a:solidFill>
                <a:latin typeface="Arial"/>
              </a:endParaRPr>
            </a:p>
          </p:txBody>
        </p:sp>
        <p:sp>
          <p:nvSpPr>
            <p:cNvPr id="156" name="TextBox 38"/>
            <p:cNvSpPr/>
            <p:nvPr/>
          </p:nvSpPr>
          <p:spPr>
            <a:xfrm>
              <a:off x="6358320" y="5879880"/>
              <a:ext cx="560520" cy="456120"/>
            </a:xfrm>
            <a:prstGeom prst="rect">
              <a:avLst/>
            </a:prstGeom>
            <a:noFill/>
            <a:ln w="0">
              <a:noFill/>
            </a:ln>
          </p:spPr>
          <p:style>
            <a:lnRef idx="0"/>
            <a:fillRef idx="0"/>
            <a:effectRef idx="0"/>
            <a:fontRef idx="minor"/>
          </p:style>
          <p:txBody>
            <a:bodyPr wrap="none" lIns="90000" rIns="90000" tIns="45000" bIns="45000" anchor="t">
              <a:spAutoFit/>
            </a:bodyPr>
            <a:p>
              <a:pPr algn="ctr" defTabSz="457200">
                <a:lnSpc>
                  <a:spcPct val="100000"/>
                </a:lnSpc>
              </a:pPr>
              <a:r>
                <a:rPr b="0" lang="de-DE" sz="1200" spc="-1" strike="noStrike">
                  <a:solidFill>
                    <a:srgbClr val="000000"/>
                  </a:solidFill>
                  <a:latin typeface="Arial"/>
                </a:rPr>
                <a:t>Laser</a:t>
              </a:r>
              <a:endParaRPr b="0" lang="de-DE" sz="1200" spc="-1" strike="noStrike">
                <a:solidFill>
                  <a:srgbClr val="000000"/>
                </a:solidFill>
                <a:latin typeface="Arial"/>
              </a:endParaRPr>
            </a:p>
            <a:p>
              <a:pPr algn="ctr" defTabSz="457200">
                <a:lnSpc>
                  <a:spcPct val="100000"/>
                </a:lnSpc>
              </a:pPr>
              <a:r>
                <a:rPr b="0" lang="de-DE" sz="1200" spc="-1" strike="noStrike">
                  <a:solidFill>
                    <a:srgbClr val="000000"/>
                  </a:solidFill>
                  <a:latin typeface="Arial"/>
                </a:rPr>
                <a:t>pulse</a:t>
              </a:r>
              <a:endParaRPr b="0" lang="de-DE" sz="1200" spc="-1" strike="noStrike">
                <a:solidFill>
                  <a:srgbClr val="000000"/>
                </a:solidFill>
                <a:latin typeface="Arial"/>
              </a:endParaRPr>
            </a:p>
          </p:txBody>
        </p:sp>
      </p:grpSp>
      <p:pic>
        <p:nvPicPr>
          <p:cNvPr id="157" name="Picture 3" descr="C:\Users\nschirme\Desktop\talk\Run 14651 Timedependent fragments with fit.png"/>
          <p:cNvPicPr/>
          <p:nvPr/>
        </p:nvPicPr>
        <p:blipFill>
          <a:blip r:embed="rId5"/>
          <a:srcRect l="63879" t="0" r="5560" b="50000"/>
          <a:stretch/>
        </p:blipFill>
        <p:spPr>
          <a:xfrm>
            <a:off x="10114560" y="4047480"/>
            <a:ext cx="1942920" cy="2040120"/>
          </a:xfrm>
          <a:prstGeom prst="rect">
            <a:avLst/>
          </a:prstGeom>
          <a:ln w="0">
            <a:noFill/>
          </a:ln>
          <a:effectLst>
            <a:outerShdw dist="0" dir="0" blurRad="190440" rotWithShape="0">
              <a:srgbClr val="000000">
                <a:alpha val="70000"/>
              </a:srgbClr>
            </a:outerShdw>
          </a:effectLst>
        </p:spPr>
      </p:pic>
      <p:sp>
        <p:nvSpPr>
          <p:cNvPr id="158" name="Footer Placeholder 5"/>
          <p:cNvSpPr/>
          <p:nvPr/>
        </p:nvSpPr>
        <p:spPr>
          <a:xfrm>
            <a:off x="6228360" y="6206760"/>
            <a:ext cx="5399640" cy="185400"/>
          </a:xfrm>
          <a:prstGeom prst="rect">
            <a:avLst/>
          </a:prstGeom>
          <a:noFill/>
          <a:ln w="0">
            <a:noFill/>
          </a:ln>
        </p:spPr>
        <p:style>
          <a:lnRef idx="0"/>
          <a:fillRef idx="0"/>
          <a:effectRef idx="0"/>
          <a:fontRef idx="minor"/>
        </p:style>
        <p:txBody>
          <a:bodyPr lIns="0" rIns="0" tIns="0" bIns="0" anchor="t">
            <a:noAutofit/>
          </a:bodyPr>
          <a:p>
            <a:pPr algn="r" defTabSz="457200">
              <a:lnSpc>
                <a:spcPct val="100000"/>
              </a:lnSpc>
            </a:pPr>
            <a:r>
              <a:rPr b="1" lang="en-US" sz="1000" spc="-1" strike="noStrike">
                <a:solidFill>
                  <a:srgbClr val="00aa92"/>
                </a:solidFill>
                <a:latin typeface="Arial"/>
              </a:rPr>
              <a:t>images courtesy of Nora Schirmel, Skirmantas Alisauskas</a:t>
            </a:r>
            <a:endParaRPr b="0" lang="de-DE" sz="1000" spc="-1" strike="noStrike">
              <a:solidFill>
                <a:srgbClr val="000000"/>
              </a:solidFill>
              <a:latin typeface="Arial"/>
            </a:endParaRPr>
          </a:p>
        </p:txBody>
      </p:sp>
      <p:cxnSp>
        <p:nvCxnSpPr>
          <p:cNvPr id="159" name="Gerade Verbindung mit Pfeil 8"/>
          <p:cNvCxnSpPr/>
          <p:nvPr/>
        </p:nvCxnSpPr>
        <p:spPr>
          <a:xfrm>
            <a:off x="303480" y="1340280"/>
            <a:ext cx="11603160" cy="1080"/>
          </a:xfrm>
          <a:prstGeom prst="straightConnector1">
            <a:avLst/>
          </a:prstGeom>
          <a:ln w="0">
            <a:solidFill>
              <a:srgbClr val="b2b4b2"/>
            </a:solidFill>
            <a:headEnd len="med" type="triangle" w="med"/>
            <a:tailEnd len="med" type="triangle" w="med"/>
          </a:ln>
        </p:spPr>
      </p:cxnSp>
      <p:sp>
        <p:nvSpPr>
          <p:cNvPr id="160" name="Textfeld 11"/>
          <p:cNvSpPr/>
          <p:nvPr/>
        </p:nvSpPr>
        <p:spPr>
          <a:xfrm>
            <a:off x="4683600" y="1209600"/>
            <a:ext cx="670680" cy="273240"/>
          </a:xfrm>
          <a:prstGeom prst="rect">
            <a:avLst/>
          </a:prstGeom>
          <a:solidFill>
            <a:schemeClr val="lt1"/>
          </a:solidFill>
          <a:ln w="0">
            <a:noFill/>
          </a:ln>
        </p:spPr>
        <p:style>
          <a:lnRef idx="0"/>
          <a:fillRef idx="0"/>
          <a:effectRef idx="0"/>
          <a:fontRef idx="minor"/>
        </p:style>
        <p:txBody>
          <a:bodyPr lIns="90000" rIns="90000" tIns="45000" bIns="45000" anchor="t">
            <a:spAutoFit/>
          </a:bodyPr>
          <a:p>
            <a:pPr defTabSz="914400">
              <a:lnSpc>
                <a:spcPct val="100000"/>
              </a:lnSpc>
            </a:pPr>
            <a:r>
              <a:rPr b="0" lang="de-DE" sz="1200" spc="-1" strike="noStrike">
                <a:solidFill>
                  <a:schemeClr val="accent5"/>
                </a:solidFill>
                <a:latin typeface="Arial"/>
              </a:rPr>
              <a:t>315 m</a:t>
            </a:r>
            <a:endParaRPr b="0" lang="de-DE" sz="1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Overview of the Synchronization System at FLASH</a:t>
            </a:r>
            <a:endParaRPr b="0" lang="de-DE" sz="3000" spc="-1" strike="noStrike">
              <a:solidFill>
                <a:srgbClr val="000000"/>
              </a:solidFill>
              <a:latin typeface="Arial"/>
            </a:endParaRPr>
          </a:p>
        </p:txBody>
      </p:sp>
      <p:sp>
        <p:nvSpPr>
          <p:cNvPr id="162" name="PlaceHolder 2"/>
          <p:cNvSpPr>
            <a:spLocks noGrp="1"/>
          </p:cNvSpPr>
          <p:nvPr>
            <p:ph/>
          </p:nvPr>
        </p:nvSpPr>
        <p:spPr>
          <a:xfrm>
            <a:off x="407880" y="817560"/>
            <a:ext cx="11374560" cy="37764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State FLASH 2020</a:t>
            </a:r>
            <a:endParaRPr b="0" lang="de-DE" sz="1800" spc="-1" strike="noStrike">
              <a:solidFill>
                <a:srgbClr val="000000"/>
              </a:solidFill>
              <a:latin typeface="Arial"/>
            </a:endParaRPr>
          </a:p>
        </p:txBody>
      </p:sp>
      <p:pic>
        <p:nvPicPr>
          <p:cNvPr id="163" name="Content Placeholder 8" descr=""/>
          <p:cNvPicPr/>
          <p:nvPr/>
        </p:nvPicPr>
        <p:blipFill>
          <a:blip r:embed="rId1"/>
          <a:stretch/>
        </p:blipFill>
        <p:spPr>
          <a:xfrm>
            <a:off x="407880" y="1478160"/>
            <a:ext cx="11374560" cy="4865400"/>
          </a:xfrm>
          <a:prstGeom prst="rect">
            <a:avLst/>
          </a:prstGeom>
          <a:ln w="0">
            <a:noFill/>
          </a:ln>
        </p:spPr>
      </p:pic>
      <p:sp>
        <p:nvSpPr>
          <p:cNvPr id="164" name="Rounded Rectangle 6"/>
          <p:cNvSpPr/>
          <p:nvPr/>
        </p:nvSpPr>
        <p:spPr>
          <a:xfrm>
            <a:off x="2783520" y="5066640"/>
            <a:ext cx="7271280" cy="1095480"/>
          </a:xfrm>
          <a:prstGeom prst="roundRect">
            <a:avLst>
              <a:gd name="adj" fmla="val 16667"/>
            </a:avLst>
          </a:prstGeom>
          <a:solidFill>
            <a:schemeClr val="accent6">
              <a:lumMod val="20000"/>
              <a:lumOff val="80000"/>
            </a:schemeClr>
          </a:solidFill>
          <a:ln w="9360">
            <a:noFill/>
          </a:ln>
        </p:spPr>
        <p:style>
          <a:lnRef idx="0"/>
          <a:fillRef idx="0"/>
          <a:effectRef idx="0"/>
          <a:fontRef idx="minor"/>
        </p:style>
        <p:txBody>
          <a:bodyPr lIns="90000" rIns="90000" tIns="45000" bIns="45000" anchor="ctr">
            <a:noAutofit/>
          </a:bodyPr>
          <a:p>
            <a:endParaRPr b="0" lang="en-GB" sz="1600" spc="-1" strike="noStrike">
              <a:solidFill>
                <a:schemeClr val="dk1"/>
              </a:solidFill>
              <a:latin typeface="Arial"/>
            </a:endParaRPr>
          </a:p>
        </p:txBody>
      </p:sp>
      <p:sp>
        <p:nvSpPr>
          <p:cNvPr id="165" name="TextBox 4"/>
          <p:cNvSpPr/>
          <p:nvPr/>
        </p:nvSpPr>
        <p:spPr>
          <a:xfrm>
            <a:off x="2855520" y="5068440"/>
            <a:ext cx="7199280" cy="111852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25000"/>
              </a:lnSpc>
              <a:buClr>
                <a:srgbClr val="000000"/>
              </a:buClr>
              <a:buFont typeface="Arial"/>
              <a:buChar char="•"/>
            </a:pPr>
            <a:r>
              <a:rPr b="0" lang="en-GB" sz="1800" spc="-1" strike="noStrike">
                <a:solidFill>
                  <a:schemeClr val="dk1"/>
                </a:solidFill>
                <a:latin typeface="Arial"/>
              </a:rPr>
              <a:t>2 reference lasers in 1 lab</a:t>
            </a:r>
            <a:endParaRPr b="0" lang="de-DE" sz="1800" spc="-1" strike="noStrike">
              <a:solidFill>
                <a:srgbClr val="000000"/>
              </a:solidFill>
              <a:latin typeface="Arial"/>
            </a:endParaRPr>
          </a:p>
          <a:p>
            <a:pPr marL="285840" indent="-285840" defTabSz="914400">
              <a:lnSpc>
                <a:spcPct val="125000"/>
              </a:lnSpc>
              <a:buClr>
                <a:srgbClr val="000000"/>
              </a:buClr>
              <a:buFont typeface="Arial"/>
              <a:buChar char="•"/>
            </a:pPr>
            <a:r>
              <a:rPr b="0" lang="en-GB" sz="1800" spc="-1" strike="noStrike">
                <a:solidFill>
                  <a:schemeClr val="dk1"/>
                </a:solidFill>
                <a:latin typeface="Arial"/>
              </a:rPr>
              <a:t>17 stabilized fibre links</a:t>
            </a:r>
            <a:endParaRPr b="0" lang="de-DE" sz="1800" spc="-1" strike="noStrike">
              <a:solidFill>
                <a:srgbClr val="000000"/>
              </a:solidFill>
              <a:latin typeface="Arial"/>
            </a:endParaRPr>
          </a:p>
          <a:p>
            <a:pPr marL="285840" indent="-285840" defTabSz="914400">
              <a:lnSpc>
                <a:spcPct val="125000"/>
              </a:lnSpc>
              <a:buClr>
                <a:srgbClr val="000000"/>
              </a:buClr>
              <a:buFont typeface="Arial"/>
              <a:buChar char="•"/>
            </a:pPr>
            <a:r>
              <a:rPr b="0" lang="en-GB" sz="1800" spc="-1" strike="noStrike">
                <a:solidFill>
                  <a:schemeClr val="dk1"/>
                </a:solidFill>
                <a:latin typeface="Arial"/>
              </a:rPr>
              <a:t>25 client systems (BAM, REFM-OPT, lasers, LAM)</a:t>
            </a:r>
            <a:endParaRPr b="0" lang="de-DE" sz="1800" spc="-1" strike="noStrike">
              <a:solidFill>
                <a:srgbClr val="000000"/>
              </a:solidFill>
              <a:latin typeface="Arial"/>
            </a:endParaRPr>
          </a:p>
        </p:txBody>
      </p:sp>
      <p:sp>
        <p:nvSpPr>
          <p:cNvPr id="166" name="Footer Placeholder 5"/>
          <p:cNvSpPr/>
          <p:nvPr/>
        </p:nvSpPr>
        <p:spPr>
          <a:xfrm>
            <a:off x="5843880" y="6576840"/>
            <a:ext cx="5399640" cy="185400"/>
          </a:xfrm>
          <a:prstGeom prst="rect">
            <a:avLst/>
          </a:prstGeom>
          <a:noFill/>
          <a:ln w="0">
            <a:noFill/>
          </a:ln>
        </p:spPr>
        <p:style>
          <a:lnRef idx="0"/>
          <a:fillRef idx="0"/>
          <a:effectRef idx="0"/>
          <a:fontRef idx="minor"/>
        </p:style>
        <p:txBody>
          <a:bodyPr lIns="0" rIns="0" tIns="0" bIns="0" anchor="t">
            <a:noAutofit/>
          </a:bodyPr>
          <a:p>
            <a:pPr algn="r" defTabSz="457200">
              <a:lnSpc>
                <a:spcPct val="100000"/>
              </a:lnSpc>
            </a:pPr>
            <a:r>
              <a:rPr b="1" lang="en-US" sz="1000" spc="-1" strike="noStrike">
                <a:solidFill>
                  <a:srgbClr val="00aa92"/>
                </a:solidFill>
                <a:latin typeface="Arial"/>
              </a:rPr>
              <a:t>slide courtesy of Sebastian Schulz</a:t>
            </a:r>
            <a:endParaRPr b="0" lang="de-DE" sz="1000" spc="-1" strike="noStrike">
              <a:solidFill>
                <a:srgbClr val="000000"/>
              </a:solidFill>
              <a:latin typeface="Arial"/>
            </a:endParaRPr>
          </a:p>
        </p:txBody>
      </p:sp>
      <p:sp>
        <p:nvSpPr>
          <p:cNvPr id="167" name="Ellipse 2"/>
          <p:cNvSpPr/>
          <p:nvPr/>
        </p:nvSpPr>
        <p:spPr>
          <a:xfrm>
            <a:off x="10056600" y="2122560"/>
            <a:ext cx="1807560" cy="2371680"/>
          </a:xfrm>
          <a:prstGeom prst="ellipse">
            <a:avLst/>
          </a:prstGeom>
          <a:noFill/>
          <a:ln w="38160">
            <a:solidFill>
              <a:srgbClr val="f18f1f"/>
            </a:solidFill>
            <a:miter/>
          </a:ln>
        </p:spPr>
        <p:style>
          <a:lnRef idx="0"/>
          <a:fillRef idx="0"/>
          <a:effectRef idx="0"/>
          <a:fontRef idx="minor"/>
        </p:style>
        <p:txBody>
          <a:bodyPr lIns="90000" rIns="90000" tIns="45000" bIns="45000" anchor="ctr">
            <a:noAutofit/>
          </a:bodyPr>
          <a:p>
            <a:pPr algn="ctr" defTabSz="914400">
              <a:lnSpc>
                <a:spcPct val="100000"/>
              </a:lnSpc>
            </a:pPr>
            <a:endParaRPr b="0" lang="de-DE" sz="1600" spc="-1" strike="noStrike">
              <a:solidFill>
                <a:schemeClr val="dk1"/>
              </a:solidFill>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68" name="Gruppieren 16"/>
          <p:cNvGrpSpPr/>
          <p:nvPr/>
        </p:nvGrpSpPr>
        <p:grpSpPr>
          <a:xfrm>
            <a:off x="826920" y="1384920"/>
            <a:ext cx="10393560" cy="2659680"/>
            <a:chOff x="826920" y="1384920"/>
            <a:chExt cx="10393560" cy="2659680"/>
          </a:xfrm>
        </p:grpSpPr>
        <p:pic>
          <p:nvPicPr>
            <p:cNvPr id="169" name="Content Placeholder 7" descr=""/>
            <p:cNvPicPr/>
            <p:nvPr/>
          </p:nvPicPr>
          <p:blipFill>
            <a:blip r:embed="rId1"/>
            <a:srcRect l="0" t="49695" r="0" b="0"/>
            <a:stretch/>
          </p:blipFill>
          <p:spPr>
            <a:xfrm>
              <a:off x="826920" y="1384920"/>
              <a:ext cx="10393560" cy="2659680"/>
            </a:xfrm>
            <a:prstGeom prst="rect">
              <a:avLst/>
            </a:prstGeom>
            <a:ln w="0">
              <a:noFill/>
            </a:ln>
          </p:spPr>
        </p:pic>
        <p:sp>
          <p:nvSpPr>
            <p:cNvPr id="170" name="Rechteck 5"/>
            <p:cNvSpPr/>
            <p:nvPr/>
          </p:nvSpPr>
          <p:spPr>
            <a:xfrm>
              <a:off x="10350360" y="1975320"/>
              <a:ext cx="561240" cy="323640"/>
            </a:xfrm>
            <a:prstGeom prst="rect">
              <a:avLst/>
            </a:prstGeom>
            <a:solidFill>
              <a:srgbClr val="ffc000"/>
            </a:solidFill>
            <a:ln w="9360">
              <a:noFill/>
            </a:ln>
          </p:spPr>
          <p:style>
            <a:lnRef idx="0"/>
            <a:fillRef idx="0"/>
            <a:effectRef idx="0"/>
            <a:fontRef idx="minor"/>
          </p:style>
          <p:txBody>
            <a:bodyPr lIns="90000" rIns="90000" tIns="45000" bIns="45000" anchor="ctr">
              <a:noAutofit/>
            </a:bodyPr>
            <a:p>
              <a:endParaRPr b="0" lang="de-DE" sz="1600" spc="-1" strike="noStrike">
                <a:solidFill>
                  <a:schemeClr val="dk1"/>
                </a:solidFill>
                <a:latin typeface="Arial"/>
              </a:endParaRPr>
            </a:p>
          </p:txBody>
        </p:sp>
        <p:sp>
          <p:nvSpPr>
            <p:cNvPr id="171" name="Rechteck 6"/>
            <p:cNvSpPr/>
            <p:nvPr/>
          </p:nvSpPr>
          <p:spPr>
            <a:xfrm>
              <a:off x="10875240" y="2029680"/>
              <a:ext cx="115200" cy="127080"/>
            </a:xfrm>
            <a:prstGeom prst="rect">
              <a:avLst/>
            </a:prstGeom>
            <a:solidFill>
              <a:srgbClr val="ffc000"/>
            </a:solidFill>
            <a:ln w="9360">
              <a:noFill/>
            </a:ln>
          </p:spPr>
          <p:style>
            <a:lnRef idx="0"/>
            <a:fillRef idx="0"/>
            <a:effectRef idx="0"/>
            <a:fontRef idx="minor"/>
          </p:style>
          <p:txBody>
            <a:bodyPr lIns="90000" rIns="90000" tIns="45000" bIns="45000" anchor="ctr">
              <a:noAutofit/>
            </a:bodyPr>
            <a:p>
              <a:endParaRPr b="0" lang="de-DE" sz="1600" spc="-1" strike="noStrike">
                <a:solidFill>
                  <a:schemeClr val="dk1"/>
                </a:solidFill>
                <a:latin typeface="Arial"/>
              </a:endParaRPr>
            </a:p>
          </p:txBody>
        </p:sp>
        <p:sp>
          <p:nvSpPr>
            <p:cNvPr id="172" name="Rechteck 7"/>
            <p:cNvSpPr/>
            <p:nvPr/>
          </p:nvSpPr>
          <p:spPr>
            <a:xfrm>
              <a:off x="5772240" y="1995840"/>
              <a:ext cx="912960" cy="323640"/>
            </a:xfrm>
            <a:prstGeom prst="rect">
              <a:avLst/>
            </a:prstGeom>
            <a:solidFill>
              <a:srgbClr val="ffc000"/>
            </a:solidFill>
            <a:ln w="9360">
              <a:noFill/>
            </a:ln>
          </p:spPr>
          <p:style>
            <a:lnRef idx="0"/>
            <a:fillRef idx="0"/>
            <a:effectRef idx="0"/>
            <a:fontRef idx="minor"/>
          </p:style>
          <p:txBody>
            <a:bodyPr lIns="90000" rIns="90000" tIns="45000" bIns="45000" anchor="ctr">
              <a:noAutofit/>
            </a:bodyPr>
            <a:p>
              <a:pPr algn="ctr" defTabSz="914400">
                <a:lnSpc>
                  <a:spcPct val="100000"/>
                </a:lnSpc>
              </a:pPr>
              <a:r>
                <a:rPr b="1" lang="de-DE" sz="1400" spc="-1" strike="noStrike">
                  <a:solidFill>
                    <a:schemeClr val="dk1"/>
                  </a:solidFill>
                  <a:latin typeface="Arial"/>
                </a:rPr>
                <a:t>MOD 2.3</a:t>
              </a:r>
              <a:endParaRPr b="0" lang="de-DE" sz="1400" spc="-1" strike="noStrike">
                <a:solidFill>
                  <a:srgbClr val="000000"/>
                </a:solidFill>
                <a:latin typeface="Arial"/>
              </a:endParaRPr>
            </a:p>
          </p:txBody>
        </p:sp>
      </p:grpSp>
      <p:sp>
        <p:nvSpPr>
          <p:cNvPr id="173" name="Rechteck 15"/>
          <p:cNvSpPr/>
          <p:nvPr/>
        </p:nvSpPr>
        <p:spPr>
          <a:xfrm>
            <a:off x="287280" y="1306800"/>
            <a:ext cx="11495160" cy="3205080"/>
          </a:xfrm>
          <a:prstGeom prst="rect">
            <a:avLst/>
          </a:prstGeom>
          <a:solidFill>
            <a:schemeClr val="lt1">
              <a:alpha val="80000"/>
            </a:schemeClr>
          </a:solidFill>
          <a:ln w="9360">
            <a:noFill/>
          </a:ln>
        </p:spPr>
        <p:style>
          <a:lnRef idx="0"/>
          <a:fillRef idx="0"/>
          <a:effectRef idx="0"/>
          <a:fontRef idx="minor"/>
        </p:style>
        <p:txBody>
          <a:bodyPr lIns="90000" rIns="90000" tIns="45000" bIns="45000" anchor="ctr">
            <a:noAutofit/>
          </a:bodyPr>
          <a:p>
            <a:pPr algn="ctr" defTabSz="914400">
              <a:lnSpc>
                <a:spcPct val="100000"/>
              </a:lnSpc>
            </a:pPr>
            <a:endParaRPr b="0" lang="de-DE" sz="1600" spc="-1" strike="noStrike">
              <a:solidFill>
                <a:schemeClr val="dk1"/>
              </a:solidFill>
              <a:latin typeface="Arial"/>
            </a:endParaRPr>
          </a:p>
        </p:txBody>
      </p:sp>
      <p:sp>
        <p:nvSpPr>
          <p:cNvPr id="174"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PP-Laser: Overview, Synchronization and Transport</a:t>
            </a:r>
            <a:endParaRPr b="0" lang="de-DE" sz="3000" spc="-1" strike="noStrike">
              <a:solidFill>
                <a:srgbClr val="000000"/>
              </a:solidFill>
              <a:latin typeface="Arial"/>
            </a:endParaRPr>
          </a:p>
        </p:txBody>
      </p:sp>
      <p:sp>
        <p:nvSpPr>
          <p:cNvPr id="175" name="PlaceHolder 2"/>
          <p:cNvSpPr>
            <a:spLocks noGrp="1"/>
          </p:cNvSpPr>
          <p:nvPr>
            <p:ph/>
          </p:nvPr>
        </p:nvSpPr>
        <p:spPr>
          <a:xfrm>
            <a:off x="407880" y="817560"/>
            <a:ext cx="11374560" cy="377640"/>
          </a:xfrm>
          <a:prstGeom prst="rect">
            <a:avLst/>
          </a:prstGeom>
          <a:noFill/>
          <a:ln w="0">
            <a:noFill/>
          </a:ln>
        </p:spPr>
        <p:txBody>
          <a:bodyPr lIns="0" rIns="0" tIns="0" bIns="0" anchor="t">
            <a:noAutofit/>
          </a:bodyPr>
          <a:p>
            <a:pPr indent="0">
              <a:spcBef>
                <a:spcPts val="1417"/>
              </a:spcBef>
              <a:buNone/>
            </a:pPr>
            <a:endParaRPr b="0" lang="de-DE" sz="1800" spc="-1" strike="noStrike">
              <a:solidFill>
                <a:srgbClr val="000000"/>
              </a:solidFill>
              <a:latin typeface="Arial"/>
            </a:endParaRPr>
          </a:p>
        </p:txBody>
      </p:sp>
      <p:sp>
        <p:nvSpPr>
          <p:cNvPr id="176" name="Footer Placeholder 5"/>
          <p:cNvSpPr/>
          <p:nvPr/>
        </p:nvSpPr>
        <p:spPr>
          <a:xfrm>
            <a:off x="5843880" y="6576840"/>
            <a:ext cx="5399640" cy="185400"/>
          </a:xfrm>
          <a:prstGeom prst="rect">
            <a:avLst/>
          </a:prstGeom>
          <a:noFill/>
          <a:ln w="0">
            <a:noFill/>
          </a:ln>
        </p:spPr>
        <p:style>
          <a:lnRef idx="0"/>
          <a:fillRef idx="0"/>
          <a:effectRef idx="0"/>
          <a:fontRef idx="minor"/>
        </p:style>
        <p:txBody>
          <a:bodyPr lIns="0" rIns="0" tIns="0" bIns="0" anchor="t">
            <a:noAutofit/>
          </a:bodyPr>
          <a:p>
            <a:pPr algn="r" defTabSz="457200">
              <a:lnSpc>
                <a:spcPct val="100000"/>
              </a:lnSpc>
            </a:pPr>
            <a:r>
              <a:rPr b="1" lang="en-US" sz="1000" spc="-1" strike="noStrike">
                <a:solidFill>
                  <a:srgbClr val="00aa92"/>
                </a:solidFill>
                <a:latin typeface="Arial"/>
              </a:rPr>
              <a:t>Adapted from Atia-tul-noor </a:t>
            </a:r>
            <a:r>
              <a:rPr b="1" i="1" lang="en-US" sz="1000" spc="-1" strike="noStrike">
                <a:solidFill>
                  <a:srgbClr val="00aa92"/>
                </a:solidFill>
                <a:latin typeface="Arial"/>
              </a:rPr>
              <a:t>et al.</a:t>
            </a:r>
            <a:r>
              <a:rPr b="1" lang="en-US" sz="1000" spc="-1" strike="noStrike">
                <a:solidFill>
                  <a:srgbClr val="00aa92"/>
                </a:solidFill>
                <a:latin typeface="Arial"/>
              </a:rPr>
              <a:t>, Opt. Express 32(4), 6597-6608 (2024)</a:t>
            </a:r>
            <a:endParaRPr b="0" lang="de-DE" sz="1000" spc="-1" strike="noStrike">
              <a:solidFill>
                <a:srgbClr val="000000"/>
              </a:solidFill>
              <a:latin typeface="Arial"/>
            </a:endParaRPr>
          </a:p>
        </p:txBody>
      </p:sp>
      <p:sp>
        <p:nvSpPr>
          <p:cNvPr id="177" name="Textfeld 20"/>
          <p:cNvSpPr/>
          <p:nvPr/>
        </p:nvSpPr>
        <p:spPr>
          <a:xfrm>
            <a:off x="812160" y="4410000"/>
            <a:ext cx="5399640" cy="2011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Arial"/>
              </a:rPr>
              <a:t>PPL: 2 options: </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Arial"/>
              </a:rPr>
              <a:t>OPCPA (800nm, 15-50fs, 10-15% efficiency) </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1" lang="en-US" sz="1400" spc="-1" strike="noStrike">
                <a:solidFill>
                  <a:schemeClr val="dk1"/>
                </a:solidFill>
                <a:latin typeface="Arial"/>
              </a:rPr>
              <a:t>MPC</a:t>
            </a:r>
            <a:r>
              <a:rPr b="0" lang="en-US" sz="1400" spc="-1" strike="noStrike">
                <a:solidFill>
                  <a:schemeClr val="dk1"/>
                </a:solidFill>
                <a:latin typeface="Arial"/>
              </a:rPr>
              <a:t> (1030nm, &lt;100fs, &gt;85% efficiency)</a:t>
            </a:r>
            <a:endParaRPr b="0" lang="de-DE" sz="1400" spc="-1" strike="noStrike">
              <a:solidFill>
                <a:srgbClr val="000000"/>
              </a:solidFill>
              <a:latin typeface="Arial"/>
            </a:endParaRPr>
          </a:p>
          <a:p>
            <a:pPr defTabSz="914400">
              <a:lnSpc>
                <a:spcPct val="100000"/>
              </a:lnSpc>
            </a:pPr>
            <a:endParaRPr b="0" lang="de-DE" sz="1400" spc="-1" strike="noStrike">
              <a:solidFill>
                <a:srgbClr val="000000"/>
              </a:solidFill>
              <a:latin typeface="Arial"/>
            </a:endParaRPr>
          </a:p>
          <a:p>
            <a:pPr defTabSz="914400">
              <a:lnSpc>
                <a:spcPct val="100000"/>
              </a:lnSpc>
            </a:pPr>
            <a:r>
              <a:rPr b="0" lang="en-US" sz="1400" spc="-1" strike="noStrike">
                <a:solidFill>
                  <a:schemeClr val="dk1"/>
                </a:solidFill>
                <a:latin typeface="Arial"/>
              </a:rPr>
              <a:t>Key features of the ps CPA system:</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1" lang="en-US" sz="1400" spc="-1" strike="noStrike">
                <a:solidFill>
                  <a:schemeClr val="dk1"/>
                </a:solidFill>
                <a:latin typeface="Arial"/>
              </a:rPr>
              <a:t>Yb:fiber and Yb:YAG amplifiers</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1" lang="en-US" sz="1400" spc="-1" strike="noStrike">
                <a:solidFill>
                  <a:schemeClr val="dk1"/>
                </a:solidFill>
                <a:latin typeface="Arial"/>
              </a:rPr>
              <a:t>Repetition rate between 50 kHz and 1 MHz</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1" lang="en-US" sz="1400" spc="-1" strike="noStrike">
                <a:solidFill>
                  <a:schemeClr val="dk1"/>
                </a:solidFill>
                <a:latin typeface="Arial"/>
              </a:rPr>
              <a:t>Laser laboratory environmentally stable </a:t>
            </a:r>
            <a:r>
              <a:rPr b="0" lang="en-US" sz="1400" spc="-1" strike="noStrike">
                <a:solidFill>
                  <a:schemeClr val="dk1"/>
                </a:solidFill>
                <a:latin typeface="Arial"/>
              </a:rPr>
              <a:t>(Temperature and relative humidity)</a:t>
            </a:r>
            <a:endParaRPr b="0" lang="de-DE" sz="1400" spc="-1" strike="noStrike">
              <a:solidFill>
                <a:srgbClr val="000000"/>
              </a:solidFill>
              <a:latin typeface="Arial"/>
            </a:endParaRPr>
          </a:p>
        </p:txBody>
      </p:sp>
      <p:sp>
        <p:nvSpPr>
          <p:cNvPr id="178" name="Rechteck: abgerundete Ecken 10"/>
          <p:cNvSpPr/>
          <p:nvPr/>
        </p:nvSpPr>
        <p:spPr>
          <a:xfrm>
            <a:off x="3951360" y="2158200"/>
            <a:ext cx="1032840" cy="323640"/>
          </a:xfrm>
          <a:prstGeom prst="roundRect">
            <a:avLst>
              <a:gd name="adj" fmla="val 16667"/>
            </a:avLst>
          </a:prstGeom>
          <a:solidFill>
            <a:srgbClr val="ffe7e7"/>
          </a:solidFill>
          <a:ln w="9360">
            <a:noFill/>
          </a:ln>
        </p:spPr>
        <p:style>
          <a:lnRef idx="0"/>
          <a:fillRef idx="0"/>
          <a:effectRef idx="0"/>
          <a:fontRef idx="minor"/>
        </p:style>
        <p:txBody>
          <a:bodyPr lIns="90000" rIns="90000" tIns="45000" bIns="45000" anchor="ctr">
            <a:noAutofit/>
          </a:bodyPr>
          <a:p>
            <a:pPr algn="ctr" defTabSz="914400">
              <a:lnSpc>
                <a:spcPct val="100000"/>
              </a:lnSpc>
            </a:pPr>
            <a:r>
              <a:rPr b="0" lang="de-DE" sz="1200" spc="-1" strike="noStrike">
                <a:solidFill>
                  <a:schemeClr val="dk1"/>
                </a:solidFill>
                <a:latin typeface="Arial"/>
              </a:rPr>
              <a:t>Amp. + MPC</a:t>
            </a:r>
            <a:endParaRPr b="0" lang="de-DE" sz="1200" spc="-1" strike="noStrike">
              <a:solidFill>
                <a:srgbClr val="000000"/>
              </a:solidFill>
              <a:latin typeface="Arial"/>
            </a:endParaRPr>
          </a:p>
        </p:txBody>
      </p:sp>
      <p:sp>
        <p:nvSpPr>
          <p:cNvPr id="179" name="Ellipse 14"/>
          <p:cNvSpPr/>
          <p:nvPr/>
        </p:nvSpPr>
        <p:spPr>
          <a:xfrm>
            <a:off x="3821040" y="1975320"/>
            <a:ext cx="1326600" cy="738720"/>
          </a:xfrm>
          <a:prstGeom prst="ellipse">
            <a:avLst/>
          </a:prstGeom>
          <a:noFill/>
          <a:ln w="31680">
            <a:solidFill>
              <a:srgbClr val="009fdf"/>
            </a:solidFill>
            <a:miter/>
          </a:ln>
        </p:spPr>
        <p:style>
          <a:lnRef idx="0"/>
          <a:fillRef idx="0"/>
          <a:effectRef idx="0"/>
          <a:fontRef idx="minor"/>
        </p:style>
        <p:txBody>
          <a:bodyPr lIns="90000" rIns="90000" tIns="45000" bIns="45000" anchor="ctr">
            <a:noAutofit/>
          </a:bodyPr>
          <a:p>
            <a:pPr algn="ctr" defTabSz="914400">
              <a:lnSpc>
                <a:spcPct val="100000"/>
              </a:lnSpc>
            </a:pPr>
            <a:endParaRPr b="0" lang="de-DE" sz="1600" spc="-1" strike="noStrike">
              <a:solidFill>
                <a:schemeClr val="dk1"/>
              </a:solidFill>
              <a:latin typeface="Arial"/>
            </a:endParaRPr>
          </a:p>
        </p:txBody>
      </p:sp>
      <p:grpSp>
        <p:nvGrpSpPr>
          <p:cNvPr id="180" name="Gruppieren 4"/>
          <p:cNvGrpSpPr/>
          <p:nvPr/>
        </p:nvGrpSpPr>
        <p:grpSpPr>
          <a:xfrm>
            <a:off x="5396760" y="1044360"/>
            <a:ext cx="1254240" cy="1233360"/>
            <a:chOff x="5396760" y="1044360"/>
            <a:chExt cx="1254240" cy="1233360"/>
          </a:xfrm>
        </p:grpSpPr>
        <p:sp>
          <p:nvSpPr>
            <p:cNvPr id="181" name="Textfeld 1"/>
            <p:cNvSpPr/>
            <p:nvPr/>
          </p:nvSpPr>
          <p:spPr>
            <a:xfrm>
              <a:off x="5396760" y="1044360"/>
              <a:ext cx="1254240" cy="517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de-DE" sz="1400" spc="-1" strike="noStrike">
                  <a:solidFill>
                    <a:schemeClr val="dk1"/>
                  </a:solidFill>
                  <a:latin typeface="Arial"/>
                </a:rPr>
                <a:t>~40 m beam transport</a:t>
              </a:r>
              <a:endParaRPr b="0" lang="de-DE" sz="1400" spc="-1" strike="noStrike">
                <a:solidFill>
                  <a:srgbClr val="000000"/>
                </a:solidFill>
                <a:latin typeface="Arial"/>
              </a:endParaRPr>
            </a:p>
          </p:txBody>
        </p:sp>
        <p:cxnSp>
          <p:nvCxnSpPr>
            <p:cNvPr id="182" name="Gerade Verbindung mit Pfeil 3"/>
            <p:cNvCxnSpPr/>
            <p:nvPr/>
          </p:nvCxnSpPr>
          <p:spPr>
            <a:xfrm flipH="1">
              <a:off x="5466600" y="1567080"/>
              <a:ext cx="321480" cy="711000"/>
            </a:xfrm>
            <a:prstGeom prst="straightConnector1">
              <a:avLst/>
            </a:prstGeom>
            <a:ln w="15840">
              <a:solidFill>
                <a:srgbClr val="009fdf"/>
              </a:solidFill>
              <a:round/>
              <a:tailEnd len="med" type="triangle" w="med"/>
            </a:ln>
          </p:spPr>
        </p:cxnSp>
      </p:grpSp>
      <p:grpSp>
        <p:nvGrpSpPr>
          <p:cNvPr id="183" name="Gruppieren 10"/>
          <p:cNvGrpSpPr/>
          <p:nvPr/>
        </p:nvGrpSpPr>
        <p:grpSpPr>
          <a:xfrm>
            <a:off x="7172280" y="4064040"/>
            <a:ext cx="4071240" cy="2418120"/>
            <a:chOff x="7172280" y="4064040"/>
            <a:chExt cx="4071240" cy="2418120"/>
          </a:xfrm>
        </p:grpSpPr>
        <p:pic>
          <p:nvPicPr>
            <p:cNvPr id="184" name="Picture 15" descr=""/>
            <p:cNvPicPr/>
            <p:nvPr/>
          </p:nvPicPr>
          <p:blipFill>
            <a:blip r:embed="rId2"/>
            <a:srcRect l="0" t="8893" r="0" b="0"/>
            <a:stretch/>
          </p:blipFill>
          <p:spPr>
            <a:xfrm>
              <a:off x="7172280" y="4064040"/>
              <a:ext cx="4071240" cy="2418120"/>
            </a:xfrm>
            <a:prstGeom prst="rect">
              <a:avLst/>
            </a:prstGeom>
            <a:ln w="0">
              <a:noFill/>
            </a:ln>
          </p:spPr>
        </p:pic>
        <p:sp>
          <p:nvSpPr>
            <p:cNvPr id="185" name="Rechteck 6"/>
            <p:cNvSpPr/>
            <p:nvPr/>
          </p:nvSpPr>
          <p:spPr>
            <a:xfrm>
              <a:off x="9105840" y="4064040"/>
              <a:ext cx="1990080" cy="1177200"/>
            </a:xfrm>
            <a:prstGeom prst="rect">
              <a:avLst/>
            </a:prstGeom>
            <a:solidFill>
              <a:schemeClr val="lt1"/>
            </a:solidFill>
            <a:ln w="12600">
              <a:noFill/>
            </a:ln>
          </p:spPr>
          <p:style>
            <a:lnRef idx="0"/>
            <a:fillRef idx="0"/>
            <a:effectRef idx="0"/>
            <a:fontRef idx="minor"/>
          </p:style>
          <p:txBody>
            <a:bodyPr lIns="90000" rIns="90000" tIns="45000" bIns="45000" anchor="ctr">
              <a:noAutofit/>
            </a:bodyPr>
            <a:p>
              <a:endParaRPr b="0" lang="de-DE" sz="1800" spc="-1" strike="noStrike">
                <a:solidFill>
                  <a:schemeClr val="lt1"/>
                </a:solidFill>
                <a:latin typeface="Arial"/>
              </a:endParaRPr>
            </a:p>
          </p:txBody>
        </p:sp>
        <p:sp>
          <p:nvSpPr>
            <p:cNvPr id="186" name="Gleichschenkliges Dreieck 7"/>
            <p:cNvSpPr/>
            <p:nvPr/>
          </p:nvSpPr>
          <p:spPr>
            <a:xfrm rot="16392000">
              <a:off x="9343800" y="4972680"/>
              <a:ext cx="82800" cy="553680"/>
            </a:xfrm>
            <a:prstGeom prst="triangle">
              <a:avLst>
                <a:gd name="adj" fmla="val 50000"/>
              </a:avLst>
            </a:prstGeom>
            <a:solidFill>
              <a:schemeClr val="lt1"/>
            </a:solidFill>
            <a:ln w="12600">
              <a:noFill/>
            </a:ln>
          </p:spPr>
          <p:style>
            <a:lnRef idx="0"/>
            <a:fillRef idx="0"/>
            <a:effectRef idx="0"/>
            <a:fontRef idx="minor"/>
          </p:style>
          <p:txBody>
            <a:bodyPr lIns="90000" rIns="90000" tIns="45000" bIns="45000" anchor="ctr">
              <a:noAutofit/>
            </a:bodyPr>
            <a:p>
              <a:endParaRPr b="0" lang="de-DE" sz="1800" spc="-1" strike="noStrike">
                <a:solidFill>
                  <a:schemeClr val="lt1"/>
                </a:solidFill>
                <a:latin typeface="Arial"/>
              </a:endParaRPr>
            </a:p>
          </p:txBody>
        </p:sp>
        <p:sp>
          <p:nvSpPr>
            <p:cNvPr id="187" name="Rechteck 8"/>
            <p:cNvSpPr/>
            <p:nvPr/>
          </p:nvSpPr>
          <p:spPr>
            <a:xfrm>
              <a:off x="9979200" y="5146560"/>
              <a:ext cx="396000" cy="159120"/>
            </a:xfrm>
            <a:prstGeom prst="rect">
              <a:avLst/>
            </a:prstGeom>
            <a:solidFill>
              <a:schemeClr val="lt1"/>
            </a:solidFill>
            <a:ln w="12600">
              <a:noFill/>
            </a:ln>
          </p:spPr>
          <p:style>
            <a:lnRef idx="0"/>
            <a:fillRef idx="0"/>
            <a:effectRef idx="0"/>
            <a:fontRef idx="minor"/>
          </p:style>
          <p:txBody>
            <a:bodyPr lIns="90000" rIns="90000" tIns="45000" bIns="45000" anchor="ctr">
              <a:noAutofit/>
            </a:bodyPr>
            <a:p>
              <a:endParaRPr b="0" lang="de-DE" sz="1800" spc="-1" strike="noStrike">
                <a:solidFill>
                  <a:schemeClr val="lt1"/>
                </a:solidFill>
                <a:latin typeface="Arial"/>
              </a:endParaRPr>
            </a:p>
          </p:txBody>
        </p:sp>
        <p:sp>
          <p:nvSpPr>
            <p:cNvPr id="188" name="Rechteck 22"/>
            <p:cNvSpPr/>
            <p:nvPr/>
          </p:nvSpPr>
          <p:spPr>
            <a:xfrm>
              <a:off x="9385560" y="6035400"/>
              <a:ext cx="924480" cy="412560"/>
            </a:xfrm>
            <a:prstGeom prst="rect">
              <a:avLst/>
            </a:prstGeom>
            <a:solidFill>
              <a:schemeClr val="lt1"/>
            </a:solidFill>
            <a:ln w="12600">
              <a:noFill/>
            </a:ln>
          </p:spPr>
          <p:style>
            <a:lnRef idx="0"/>
            <a:fillRef idx="0"/>
            <a:effectRef idx="0"/>
            <a:fontRef idx="minor"/>
          </p:style>
          <p:txBody>
            <a:bodyPr lIns="90000" rIns="90000" tIns="45000" bIns="45000" anchor="ctr">
              <a:noAutofit/>
            </a:bodyPr>
            <a:p>
              <a:endParaRPr b="0" lang="de-DE" sz="1800" spc="-1" strike="noStrike">
                <a:solidFill>
                  <a:schemeClr val="lt1"/>
                </a:solidFill>
                <a:latin typeface="Arial"/>
              </a:endParaRPr>
            </a:p>
          </p:txBody>
        </p:sp>
        <p:sp>
          <p:nvSpPr>
            <p:cNvPr id="189" name="Rechteck 23"/>
            <p:cNvSpPr/>
            <p:nvPr/>
          </p:nvSpPr>
          <p:spPr>
            <a:xfrm>
              <a:off x="10375920" y="5882040"/>
              <a:ext cx="614520" cy="600120"/>
            </a:xfrm>
            <a:prstGeom prst="rect">
              <a:avLst/>
            </a:prstGeom>
            <a:solidFill>
              <a:schemeClr val="lt1"/>
            </a:solidFill>
            <a:ln w="12600">
              <a:noFill/>
            </a:ln>
          </p:spPr>
          <p:style>
            <a:lnRef idx="0"/>
            <a:fillRef idx="0"/>
            <a:effectRef idx="0"/>
            <a:fontRef idx="minor"/>
          </p:style>
          <p:txBody>
            <a:bodyPr lIns="90000" rIns="90000" tIns="45000" bIns="45000" anchor="ctr">
              <a:noAutofit/>
            </a:bodyPr>
            <a:p>
              <a:endParaRPr b="0" lang="de-DE" sz="1800" spc="-1" strike="noStrike">
                <a:solidFill>
                  <a:schemeClr val="lt1"/>
                </a:solidFill>
                <a:latin typeface="Arial"/>
              </a:endParaRPr>
            </a:p>
          </p:txBody>
        </p:sp>
        <p:sp>
          <p:nvSpPr>
            <p:cNvPr id="190" name="Textfeld 9"/>
            <p:cNvSpPr/>
            <p:nvPr/>
          </p:nvSpPr>
          <p:spPr>
            <a:xfrm>
              <a:off x="7253280" y="6109200"/>
              <a:ext cx="2131560" cy="364680"/>
            </a:xfrm>
            <a:prstGeom prst="rect">
              <a:avLst/>
            </a:prstGeom>
            <a:solidFill>
              <a:schemeClr val="lt1"/>
            </a:solidFill>
            <a:ln w="0">
              <a:noFill/>
            </a:ln>
          </p:spPr>
          <p:style>
            <a:lnRef idx="0"/>
            <a:fillRef idx="0"/>
            <a:effectRef idx="0"/>
            <a:fontRef idx="minor"/>
          </p:style>
          <p:txBody>
            <a:bodyPr lIns="90000" rIns="90000" tIns="45000" bIns="45000" anchor="t">
              <a:spAutoFit/>
            </a:bodyPr>
            <a:p>
              <a:pPr defTabSz="914400">
                <a:lnSpc>
                  <a:spcPct val="100000"/>
                </a:lnSpc>
              </a:pPr>
              <a:r>
                <a:rPr b="0" lang="de-DE" sz="1800" spc="-1" strike="noStrike">
                  <a:solidFill>
                    <a:schemeClr val="dk1"/>
                  </a:solidFill>
                  <a:latin typeface="Arial"/>
                </a:rPr>
                <a:t>50 kHz to 1 MHz</a:t>
              </a:r>
              <a:endParaRPr b="0" lang="de-DE" sz="1800" spc="-1" strike="noStrike">
                <a:solidFill>
                  <a:srgbClr val="000000"/>
                </a:solidFill>
                <a:latin typeface="Arial"/>
              </a:endParaRPr>
            </a:p>
          </p:txBody>
        </p:sp>
      </p:gr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173"/>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179"/>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177"/>
                                        </p:tgtEl>
                                        <p:attrNameLst>
                                          <p:attrName>style.visibility</p:attrName>
                                        </p:attrNameLst>
                                      </p:cBhvr>
                                      <p:to>
                                        <p:strVal val="visible"/>
                                      </p:to>
                                    </p:set>
                                  </p:childTnLst>
                                </p:cTn>
                              </p:par>
                              <p:par>
                                <p:cTn id="31" nodeType="withEffect" fill="hold" presetClass="exit" presetID="1">
                                  <p:stCondLst>
                                    <p:cond delay="0"/>
                                  </p:stCondLst>
                                  <p:childTnLst>
                                    <p:set>
                                      <p:cBhvr>
                                        <p:cTn id="32" dur="1" fill="hold">
                                          <p:stCondLst>
                                            <p:cond delay="0"/>
                                          </p:stCondLst>
                                        </p:cTn>
                                        <p:tgtEl>
                                          <p:spTgt spid="18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437400" y="349200"/>
            <a:ext cx="1137492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Pump-probe Laser of FLASH 2</a:t>
            </a:r>
            <a:endParaRPr b="0" lang="de-DE" sz="3000" spc="-1" strike="noStrike">
              <a:solidFill>
                <a:srgbClr val="000000"/>
              </a:solidFill>
              <a:latin typeface="Arial"/>
            </a:endParaRPr>
          </a:p>
        </p:txBody>
      </p:sp>
      <p:sp>
        <p:nvSpPr>
          <p:cNvPr id="192" name="PlaceHolder 2"/>
          <p:cNvSpPr>
            <a:spLocks noGrp="1"/>
          </p:cNvSpPr>
          <p:nvPr>
            <p:ph/>
          </p:nvPr>
        </p:nvSpPr>
        <p:spPr>
          <a:xfrm>
            <a:off x="437400" y="817560"/>
            <a:ext cx="11374920" cy="378360"/>
          </a:xfrm>
          <a:prstGeom prst="rect">
            <a:avLst/>
          </a:prstGeom>
          <a:noFill/>
          <a:ln w="0">
            <a:noFill/>
          </a:ln>
        </p:spPr>
        <p:txBody>
          <a:bodyPr lIns="0" rIns="0" tIns="0" bIns="0" anchor="t">
            <a:noAutofit/>
          </a:bodyPr>
          <a:p>
            <a:pPr marL="228600" indent="0" defTabSz="914400">
              <a:lnSpc>
                <a:spcPct val="110000"/>
              </a:lnSpc>
              <a:spcBef>
                <a:spcPts val="1001"/>
              </a:spcBef>
              <a:buNone/>
              <a:tabLst>
                <a:tab algn="l" pos="0"/>
              </a:tabLst>
            </a:pPr>
            <a:r>
              <a:rPr b="1" lang="de-DE" sz="1800" spc="-1" strike="noStrike">
                <a:solidFill>
                  <a:schemeClr val="accent2"/>
                </a:solidFill>
                <a:latin typeface="Arial"/>
              </a:rPr>
              <a:t>Pulse Compression via Multi-Pass Cell from 1 ps to ~60 fs</a:t>
            </a:r>
            <a:endParaRPr b="0" lang="de-DE" sz="1800" spc="-1" strike="noStrike">
              <a:solidFill>
                <a:srgbClr val="000000"/>
              </a:solidFill>
              <a:latin typeface="Arial"/>
            </a:endParaRPr>
          </a:p>
        </p:txBody>
      </p:sp>
      <p:sp>
        <p:nvSpPr>
          <p:cNvPr id="193" name="Textfeld 20"/>
          <p:cNvSpPr/>
          <p:nvPr/>
        </p:nvSpPr>
        <p:spPr>
          <a:xfrm>
            <a:off x="437400" y="4469040"/>
            <a:ext cx="5055120" cy="137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Arial"/>
              </a:rPr>
              <a:t>Key features of the Multi-Pass Cell:</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1" lang="en-US" sz="1400" spc="-1" strike="noStrike">
                <a:solidFill>
                  <a:schemeClr val="dk1"/>
                </a:solidFill>
                <a:latin typeface="Arial"/>
              </a:rPr>
              <a:t>2 m long</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1" lang="en-US" sz="1400" spc="-1" strike="noStrike">
                <a:solidFill>
                  <a:schemeClr val="dk1"/>
                </a:solidFill>
                <a:latin typeface="Arial"/>
              </a:rPr>
              <a:t>Few mJ</a:t>
            </a:r>
            <a:r>
              <a:rPr b="0" lang="en-US" sz="1400" spc="-1" strike="noStrike">
                <a:solidFill>
                  <a:schemeClr val="dk1"/>
                </a:solidFill>
                <a:latin typeface="Arial"/>
              </a:rPr>
              <a:t> pulse spectral broadening in gas (</a:t>
            </a:r>
            <a:r>
              <a:rPr b="1" lang="en-US" sz="1400" spc="-1" strike="noStrike">
                <a:solidFill>
                  <a:schemeClr val="dk1"/>
                </a:solidFill>
                <a:latin typeface="Arial"/>
              </a:rPr>
              <a:t>2.9 bar argon</a:t>
            </a:r>
            <a:r>
              <a:rPr b="0" lang="en-US" sz="1400" spc="-1" strike="noStrike">
                <a:solidFill>
                  <a:schemeClr val="dk1"/>
                </a:solidFill>
                <a:latin typeface="Arial"/>
              </a:rPr>
              <a:t>)</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Arial"/>
              </a:rPr>
              <a:t>Compression factor: up to 37</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1" lang="en-US" sz="1400" spc="-1" strike="noStrike">
                <a:solidFill>
                  <a:schemeClr val="dk1"/>
                </a:solidFill>
                <a:latin typeface="Arial"/>
              </a:rPr>
              <a:t>MPC transmission ~85%</a:t>
            </a:r>
            <a:endParaRPr b="0" lang="de-DE" sz="1400" spc="-1" strike="noStrike">
              <a:solidFill>
                <a:srgbClr val="000000"/>
              </a:solidFill>
              <a:latin typeface="Arial"/>
            </a:endParaRPr>
          </a:p>
          <a:p>
            <a:pPr marL="285840" indent="-285840" defTabSz="914400">
              <a:lnSpc>
                <a:spcPct val="100000"/>
              </a:lnSpc>
              <a:buClr>
                <a:srgbClr val="000000"/>
              </a:buClr>
              <a:buFont typeface="Arial"/>
              <a:buChar char="•"/>
            </a:pPr>
            <a:r>
              <a:rPr b="1" lang="en-US" sz="1400" spc="-1" strike="noStrike">
                <a:solidFill>
                  <a:schemeClr val="dk1"/>
                </a:solidFill>
                <a:latin typeface="Arial"/>
              </a:rPr>
              <a:t>Repetition rate: 100 kHz</a:t>
            </a:r>
            <a:endParaRPr b="0" lang="de-DE" sz="1400" spc="-1" strike="noStrike">
              <a:solidFill>
                <a:srgbClr val="000000"/>
              </a:solidFill>
              <a:latin typeface="Arial"/>
            </a:endParaRPr>
          </a:p>
        </p:txBody>
      </p:sp>
      <p:sp>
        <p:nvSpPr>
          <p:cNvPr id="194" name="TextBox 106"/>
          <p:cNvSpPr/>
          <p:nvPr/>
        </p:nvSpPr>
        <p:spPr>
          <a:xfrm>
            <a:off x="806400" y="6157800"/>
            <a:ext cx="5343480" cy="7297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en-US" sz="1050" spc="-1" strike="noStrike">
                <a:solidFill>
                  <a:schemeClr val="dk1"/>
                </a:solidFill>
                <a:latin typeface="Arial"/>
              </a:rPr>
              <a:t>D. Herriott and H. J. Schulte, Appl. Opt. 4 (1965).</a:t>
            </a:r>
            <a:endParaRPr b="0" lang="de-DE" sz="1050" spc="-1" strike="noStrike">
              <a:solidFill>
                <a:srgbClr val="000000"/>
              </a:solidFill>
              <a:latin typeface="Arial"/>
            </a:endParaRPr>
          </a:p>
          <a:p>
            <a:pPr defTabSz="914400">
              <a:lnSpc>
                <a:spcPct val="100000"/>
              </a:lnSpc>
            </a:pPr>
            <a:r>
              <a:rPr b="1" lang="en-US" sz="1050" spc="-1" strike="noStrike">
                <a:solidFill>
                  <a:schemeClr val="dk1"/>
                </a:solidFill>
                <a:latin typeface="Arial"/>
              </a:rPr>
              <a:t>First experimental spectral broadening results: </a:t>
            </a:r>
            <a:r>
              <a:rPr b="0" i="1" lang="en-US" sz="1050" spc="-1" strike="noStrike">
                <a:solidFill>
                  <a:schemeClr val="dk1"/>
                </a:solidFill>
                <a:latin typeface="Arial"/>
              </a:rPr>
              <a:t>J. Schulte et al., Opt. Lett. 41 (2016).</a:t>
            </a:r>
            <a:endParaRPr b="0" lang="de-DE" sz="1050" spc="-1" strike="noStrike">
              <a:solidFill>
                <a:srgbClr val="000000"/>
              </a:solidFill>
              <a:latin typeface="Arial"/>
            </a:endParaRPr>
          </a:p>
          <a:p>
            <a:pPr defTabSz="914400">
              <a:lnSpc>
                <a:spcPct val="100000"/>
              </a:lnSpc>
            </a:pPr>
            <a:r>
              <a:rPr b="1" lang="en-US" sz="1050" spc="-1" strike="noStrike">
                <a:solidFill>
                  <a:schemeClr val="dk1"/>
                </a:solidFill>
                <a:latin typeface="Arial"/>
              </a:rPr>
              <a:t>Patent</a:t>
            </a:r>
            <a:r>
              <a:rPr b="0" lang="en-US" sz="1050" spc="-1" strike="noStrike">
                <a:solidFill>
                  <a:schemeClr val="dk1"/>
                </a:solidFill>
                <a:latin typeface="Arial"/>
              </a:rPr>
              <a:t>: </a:t>
            </a:r>
            <a:r>
              <a:rPr b="0" i="1" lang="en-US" sz="1050" spc="-1" strike="noStrike">
                <a:solidFill>
                  <a:schemeClr val="dk1"/>
                </a:solidFill>
                <a:latin typeface="Arial"/>
              </a:rPr>
              <a:t>A. Vernaleken et al., DE 102014007159B4 (2017).</a:t>
            </a:r>
            <a:endParaRPr b="0" lang="de-DE" sz="1050" spc="-1" strike="noStrike">
              <a:solidFill>
                <a:srgbClr val="000000"/>
              </a:solidFill>
              <a:latin typeface="Arial"/>
            </a:endParaRPr>
          </a:p>
          <a:p>
            <a:pPr defTabSz="914400">
              <a:lnSpc>
                <a:spcPct val="100000"/>
              </a:lnSpc>
            </a:pPr>
            <a:r>
              <a:rPr b="1" lang="en-US" sz="1050" spc="-1" strike="noStrike">
                <a:solidFill>
                  <a:schemeClr val="dk1"/>
                </a:solidFill>
                <a:latin typeface="Arial"/>
              </a:rPr>
              <a:t>Pictures: </a:t>
            </a:r>
            <a:r>
              <a:rPr b="0" i="1" lang="en-US" sz="1050" spc="-1" strike="noStrike">
                <a:solidFill>
                  <a:schemeClr val="dk1"/>
                </a:solidFill>
                <a:latin typeface="Arial"/>
              </a:rPr>
              <a:t>A.-L. Viotti et al., Optica 9, 197 (2022).</a:t>
            </a:r>
            <a:endParaRPr b="0" lang="de-DE" sz="1050" spc="-1" strike="noStrike">
              <a:solidFill>
                <a:srgbClr val="000000"/>
              </a:solidFill>
              <a:latin typeface="Arial"/>
            </a:endParaRPr>
          </a:p>
        </p:txBody>
      </p:sp>
      <p:grpSp>
        <p:nvGrpSpPr>
          <p:cNvPr id="195" name="Gruppieren 2"/>
          <p:cNvGrpSpPr/>
          <p:nvPr/>
        </p:nvGrpSpPr>
        <p:grpSpPr>
          <a:xfrm>
            <a:off x="1551240" y="1177560"/>
            <a:ext cx="8205480" cy="2893680"/>
            <a:chOff x="1551240" y="1177560"/>
            <a:chExt cx="8205480" cy="2893680"/>
          </a:xfrm>
        </p:grpSpPr>
        <p:pic>
          <p:nvPicPr>
            <p:cNvPr id="196" name="Picture 3" descr=""/>
            <p:cNvPicPr/>
            <p:nvPr/>
          </p:nvPicPr>
          <p:blipFill>
            <a:blip r:embed="rId1"/>
            <a:stretch/>
          </p:blipFill>
          <p:spPr>
            <a:xfrm>
              <a:off x="1551240" y="1177560"/>
              <a:ext cx="8205480" cy="2893680"/>
            </a:xfrm>
            <a:prstGeom prst="rect">
              <a:avLst/>
            </a:prstGeom>
            <a:ln w="0">
              <a:noFill/>
            </a:ln>
          </p:spPr>
        </p:pic>
        <p:sp>
          <p:nvSpPr>
            <p:cNvPr id="197" name="Rechteck 1"/>
            <p:cNvSpPr/>
            <p:nvPr/>
          </p:nvSpPr>
          <p:spPr>
            <a:xfrm>
              <a:off x="4640400" y="1514880"/>
              <a:ext cx="2428200" cy="285120"/>
            </a:xfrm>
            <a:prstGeom prst="rect">
              <a:avLst/>
            </a:prstGeom>
            <a:solidFill>
              <a:schemeClr val="lt1"/>
            </a:solidFill>
            <a:ln w="12600">
              <a:noFill/>
            </a:ln>
          </p:spPr>
          <p:style>
            <a:lnRef idx="0"/>
            <a:fillRef idx="0"/>
            <a:effectRef idx="0"/>
            <a:fontRef idx="minor"/>
          </p:style>
          <p:txBody>
            <a:bodyPr lIns="90000" rIns="90000" tIns="45000" bIns="45000" anchor="ctr">
              <a:noAutofit/>
            </a:bodyPr>
            <a:p>
              <a:endParaRPr b="0" lang="de-DE" sz="1800" spc="-1" strike="noStrike">
                <a:solidFill>
                  <a:schemeClr val="lt1"/>
                </a:solidFill>
                <a:latin typeface="Arial"/>
              </a:endParaRPr>
            </a:p>
          </p:txBody>
        </p:sp>
      </p:grpSp>
      <p:graphicFrame>
        <p:nvGraphicFramePr>
          <p:cNvPr id="198" name="Tabelle 9"/>
          <p:cNvGraphicFramePr/>
          <p:nvPr/>
        </p:nvGraphicFramePr>
        <p:xfrm>
          <a:off x="5855040" y="4227480"/>
          <a:ext cx="6191280" cy="1853640"/>
        </p:xfrm>
        <a:graphic>
          <a:graphicData uri="http://schemas.openxmlformats.org/drawingml/2006/table">
            <a:tbl>
              <a:tblPr/>
              <a:tblGrid>
                <a:gridCol w="2709000"/>
                <a:gridCol w="1775520"/>
                <a:gridCol w="1707120"/>
              </a:tblGrid>
              <a:tr h="370800">
                <a:tc>
                  <a:txBody>
                    <a:bodyPr anchor="t">
                      <a:noAutofit/>
                    </a:bodyPr>
                    <a:p>
                      <a:pPr defTabSz="914400">
                        <a:lnSpc>
                          <a:spcPct val="100000"/>
                        </a:lnSpc>
                      </a:pPr>
                      <a:r>
                        <a:rPr b="1" lang="de-DE" sz="1600" spc="-1" strike="noStrike">
                          <a:solidFill>
                            <a:schemeClr val="lt1"/>
                          </a:solidFill>
                          <a:latin typeface="Arial"/>
                        </a:rPr>
                        <a:t>Parameter</a:t>
                      </a:r>
                      <a:endParaRPr b="0" lang="de-DE" sz="16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de-DE" sz="1600" spc="-1" strike="noStrike">
                          <a:solidFill>
                            <a:schemeClr val="lt1"/>
                          </a:solidFill>
                          <a:latin typeface="Arial"/>
                        </a:rPr>
                        <a:t>Yb:YAG Laser</a:t>
                      </a:r>
                      <a:endParaRPr b="0" lang="de-DE" sz="16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de-DE" sz="1600" spc="-1" strike="noStrike">
                          <a:solidFill>
                            <a:schemeClr val="lt1"/>
                          </a:solidFill>
                          <a:latin typeface="Arial"/>
                        </a:rPr>
                        <a:t>MPC Output</a:t>
                      </a:r>
                      <a:endParaRPr b="0" lang="de-DE" sz="1600" spc="-1" strike="noStrike">
                        <a:solidFill>
                          <a:srgbClr val="ffffff"/>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0" lang="de-DE" sz="1600" spc="-1" strike="noStrike">
                          <a:solidFill>
                            <a:schemeClr val="dk1"/>
                          </a:solidFill>
                          <a:latin typeface="Arial"/>
                        </a:rPr>
                        <a:t>Pulse energy (single-pulse)</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de-DE" sz="1600" spc="-1" strike="noStrike">
                          <a:solidFill>
                            <a:schemeClr val="dk1"/>
                          </a:solidFill>
                          <a:latin typeface="Arial"/>
                        </a:rPr>
                        <a:t>3 mJ</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de-DE" sz="1600" spc="-1" strike="noStrike">
                          <a:solidFill>
                            <a:schemeClr val="dk1"/>
                          </a:solidFill>
                          <a:latin typeface="Arial"/>
                        </a:rPr>
                        <a:t>2.5 mJ</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600" spc="-1" strike="noStrike">
                          <a:solidFill>
                            <a:schemeClr val="dk1"/>
                          </a:solidFill>
                          <a:latin typeface="Arial"/>
                        </a:rPr>
                        <a:t>Pulse duration</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de-DE" sz="1600" spc="-1" strike="noStrike">
                          <a:solidFill>
                            <a:schemeClr val="dk1"/>
                          </a:solidFill>
                          <a:latin typeface="Arial"/>
                        </a:rPr>
                        <a:t>~ 1000 fs</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de-DE" sz="1600" spc="-1" strike="noStrike">
                          <a:solidFill>
                            <a:schemeClr val="dk1"/>
                          </a:solidFill>
                          <a:latin typeface="Arial"/>
                        </a:rPr>
                        <a:t>80 fs</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600" spc="-1" strike="noStrike">
                          <a:solidFill>
                            <a:schemeClr val="dk1"/>
                          </a:solidFill>
                          <a:latin typeface="Arial"/>
                        </a:rPr>
                        <a:t>Central wavelength</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de-DE" sz="1600" spc="-1" strike="noStrike">
                          <a:solidFill>
                            <a:schemeClr val="dk1"/>
                          </a:solidFill>
                          <a:latin typeface="Arial"/>
                        </a:rPr>
                        <a:t>1030 nm</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de-DE" sz="1600" spc="-1" strike="noStrike">
                          <a:solidFill>
                            <a:schemeClr val="dk1"/>
                          </a:solidFill>
                          <a:latin typeface="Arial"/>
                        </a:rPr>
                        <a:t>1030 nm</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600" spc="-1" strike="noStrike">
                          <a:solidFill>
                            <a:schemeClr val="dk1"/>
                          </a:solidFill>
                          <a:latin typeface="Arial"/>
                          <a:ea typeface="Microsoft YaHei"/>
                        </a:rPr>
                        <a:t>Energy stability (10min)</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de-DE" sz="1600" spc="-1" strike="noStrike">
                          <a:solidFill>
                            <a:schemeClr val="dk1"/>
                          </a:solidFill>
                          <a:latin typeface="Arial"/>
                        </a:rPr>
                        <a:t>0.3 % rms</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de-DE" sz="1600" spc="-1" strike="noStrike">
                          <a:solidFill>
                            <a:schemeClr val="dk1"/>
                          </a:solidFill>
                          <a:latin typeface="Arial"/>
                        </a:rPr>
                        <a:t>0.5 % rms</a:t>
                      </a:r>
                      <a:endParaRPr b="0" lang="de-DE" sz="16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sp>
        <p:nvSpPr>
          <p:cNvPr id="199" name="Rechteck 3"/>
          <p:cNvSpPr/>
          <p:nvPr/>
        </p:nvSpPr>
        <p:spPr>
          <a:xfrm>
            <a:off x="8489880" y="6105960"/>
            <a:ext cx="3294360" cy="2581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sv-SE" sz="1100" spc="-1" strike="noStrike">
                <a:solidFill>
                  <a:schemeClr val="dk1"/>
                </a:solidFill>
                <a:latin typeface="Arial"/>
              </a:rPr>
              <a:t>Viotti et al., </a:t>
            </a:r>
            <a:r>
              <a:rPr b="0" i="1" lang="sv-SE" sz="1100" spc="-1" strike="noStrike">
                <a:solidFill>
                  <a:schemeClr val="dk1"/>
                </a:solidFill>
                <a:latin typeface="Arial"/>
              </a:rPr>
              <a:t>J. Synchrotron Rad. </a:t>
            </a:r>
            <a:r>
              <a:rPr b="0" lang="sv-SE" sz="1100" spc="-1" strike="noStrike">
                <a:solidFill>
                  <a:schemeClr val="dk1"/>
                </a:solidFill>
                <a:latin typeface="Arial"/>
              </a:rPr>
              <a:t>(2021). 28, 36–43</a:t>
            </a:r>
            <a:endParaRPr b="0" lang="de-DE" sz="11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1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Pulse-resolved Measurements over the Burst</a:t>
            </a:r>
            <a:endParaRPr b="0" lang="de-DE" sz="3000" spc="-1" strike="noStrike">
              <a:solidFill>
                <a:srgbClr val="000000"/>
              </a:solidFill>
              <a:latin typeface="Arial"/>
            </a:endParaRPr>
          </a:p>
        </p:txBody>
      </p:sp>
      <p:sp>
        <p:nvSpPr>
          <p:cNvPr id="201" name="PlaceHolder 2"/>
          <p:cNvSpPr>
            <a:spLocks noGrp="1"/>
          </p:cNvSpPr>
          <p:nvPr>
            <p:ph/>
          </p:nvPr>
        </p:nvSpPr>
        <p:spPr>
          <a:xfrm>
            <a:off x="407880" y="817560"/>
            <a:ext cx="11374560" cy="37764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Experimental Conditions: 2.9 bar vs. 2.5 bar Ar</a:t>
            </a:r>
            <a:endParaRPr b="0" lang="de-DE" sz="1800" spc="-1" strike="noStrike">
              <a:solidFill>
                <a:srgbClr val="000000"/>
              </a:solidFill>
              <a:latin typeface="Arial"/>
            </a:endParaRPr>
          </a:p>
        </p:txBody>
      </p:sp>
      <p:pic>
        <p:nvPicPr>
          <p:cNvPr id="202" name="Grafik 9" descr=""/>
          <p:cNvPicPr/>
          <p:nvPr/>
        </p:nvPicPr>
        <p:blipFill>
          <a:blip r:embed="rId1"/>
          <a:stretch/>
        </p:blipFill>
        <p:spPr>
          <a:xfrm>
            <a:off x="587520" y="1377000"/>
            <a:ext cx="10787400" cy="2616840"/>
          </a:xfrm>
          <a:prstGeom prst="rect">
            <a:avLst/>
          </a:prstGeom>
          <a:ln w="0">
            <a:noFill/>
          </a:ln>
        </p:spPr>
      </p:pic>
      <p:pic>
        <p:nvPicPr>
          <p:cNvPr id="203" name="Grafik 10" descr=""/>
          <p:cNvPicPr/>
          <p:nvPr/>
        </p:nvPicPr>
        <p:blipFill>
          <a:blip r:embed="rId2"/>
          <a:stretch/>
        </p:blipFill>
        <p:spPr>
          <a:xfrm>
            <a:off x="3299760" y="4139280"/>
            <a:ext cx="5591160" cy="26118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Laser Arrival time Monitor (LAM)</a:t>
            </a:r>
            <a:endParaRPr b="0" lang="de-DE" sz="3000" spc="-1" strike="noStrike">
              <a:solidFill>
                <a:srgbClr val="000000"/>
              </a:solidFill>
              <a:latin typeface="Arial"/>
            </a:endParaRPr>
          </a:p>
        </p:txBody>
      </p:sp>
      <p:pic>
        <p:nvPicPr>
          <p:cNvPr id="205" name="Picture 2" descr="H:\DESYCloud\LbSync Team Folder\Photos\EuXFEL\SASE3.PPL\20190306_172006.jpg"/>
          <p:cNvPicPr/>
          <p:nvPr/>
        </p:nvPicPr>
        <p:blipFill>
          <a:blip r:embed="rId1"/>
          <a:stretch/>
        </p:blipFill>
        <p:spPr>
          <a:xfrm>
            <a:off x="4931280" y="4066200"/>
            <a:ext cx="2466360" cy="1849320"/>
          </a:xfrm>
          <a:prstGeom prst="rect">
            <a:avLst/>
          </a:prstGeom>
          <a:ln cap="sq" w="88920">
            <a:solidFill>
              <a:srgbClr val="ffffff"/>
            </a:solidFill>
            <a:miter/>
          </a:ln>
          <a:effectLst>
            <a:outerShdw dist="18000" dir="5400000" blurRad="55080" rotWithShape="0">
              <a:srgbClr val="000000">
                <a:alpha val="40000"/>
              </a:srgbClr>
            </a:outerShdw>
          </a:effectLst>
        </p:spPr>
      </p:pic>
      <p:sp>
        <p:nvSpPr>
          <p:cNvPr id="206" name="Textfeld 46"/>
          <p:cNvSpPr/>
          <p:nvPr/>
        </p:nvSpPr>
        <p:spPr>
          <a:xfrm>
            <a:off x="407880" y="4078440"/>
            <a:ext cx="3264840" cy="5778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Arial"/>
              <a:buChar char="•"/>
            </a:pPr>
            <a:r>
              <a:rPr b="0" lang="de-DE" sz="1600" spc="-1" strike="noStrike">
                <a:solidFill>
                  <a:schemeClr val="dk1"/>
                </a:solidFill>
                <a:latin typeface="Arial"/>
              </a:rPr>
              <a:t>Fiber link parameters:</a:t>
            </a:r>
            <a:endParaRPr b="0" lang="de-DE" sz="1600" spc="-1" strike="noStrike">
              <a:solidFill>
                <a:srgbClr val="000000"/>
              </a:solidFill>
              <a:latin typeface="Arial"/>
            </a:endParaRPr>
          </a:p>
          <a:p>
            <a:pPr defTabSz="914400">
              <a:lnSpc>
                <a:spcPct val="100000"/>
              </a:lnSpc>
            </a:pPr>
            <a:endParaRPr b="0" lang="de-DE" sz="1600" spc="-1" strike="noStrike">
              <a:solidFill>
                <a:srgbClr val="000000"/>
              </a:solidFill>
              <a:latin typeface="Arial"/>
            </a:endParaRPr>
          </a:p>
        </p:txBody>
      </p:sp>
      <p:graphicFrame>
        <p:nvGraphicFramePr>
          <p:cNvPr id="207" name="Tabelle 47"/>
          <p:cNvGraphicFramePr/>
          <p:nvPr/>
        </p:nvGraphicFramePr>
        <p:xfrm>
          <a:off x="306360" y="4479480"/>
          <a:ext cx="4214160" cy="1482840"/>
        </p:xfrm>
        <a:graphic>
          <a:graphicData uri="http://schemas.openxmlformats.org/drawingml/2006/table">
            <a:tbl>
              <a:tblPr/>
              <a:tblGrid>
                <a:gridCol w="2445480"/>
                <a:gridCol w="1769040"/>
              </a:tblGrid>
              <a:tr h="370800">
                <a:tc>
                  <a:txBody>
                    <a:bodyPr anchor="t">
                      <a:noAutofit/>
                    </a:bodyPr>
                    <a:p>
                      <a:pPr defTabSz="914400">
                        <a:lnSpc>
                          <a:spcPct val="100000"/>
                        </a:lnSpc>
                      </a:pPr>
                      <a:r>
                        <a:rPr b="0" lang="de-DE" sz="1800" spc="-1" strike="noStrike">
                          <a:solidFill>
                            <a:schemeClr val="dk1"/>
                          </a:solidFill>
                          <a:latin typeface="Arial"/>
                        </a:rPr>
                        <a:t>Stability</a:t>
                      </a:r>
                      <a:endParaRPr b="0" lang="de-DE"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de-DE" sz="1800" spc="-1" strike="noStrike">
                          <a:solidFill>
                            <a:schemeClr val="dk1"/>
                          </a:solidFill>
                          <a:latin typeface="Arial"/>
                        </a:rPr>
                        <a:t>Typ. 0.5fs</a:t>
                      </a:r>
                      <a:endParaRPr b="0" lang="de-DE"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Central wavelength</a:t>
                      </a:r>
                      <a:endParaRPr b="0" lang="de-DE"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de-DE" sz="1800" spc="-1" strike="noStrike">
                          <a:solidFill>
                            <a:schemeClr val="dk1"/>
                          </a:solidFill>
                          <a:latin typeface="Arial"/>
                        </a:rPr>
                        <a:t>1550 nm</a:t>
                      </a:r>
                      <a:endParaRPr b="0" lang="de-DE"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1800" spc="-1" strike="noStrike">
                          <a:solidFill>
                            <a:schemeClr val="dk1"/>
                          </a:solidFill>
                          <a:latin typeface="Arial"/>
                        </a:rPr>
                        <a:t>Energy / pulse</a:t>
                      </a:r>
                      <a:endParaRPr b="0" lang="de-DE"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de-DE" sz="1800" spc="-1" strike="noStrike">
                          <a:solidFill>
                            <a:schemeClr val="dk1"/>
                          </a:solidFill>
                          <a:latin typeface="Arial"/>
                        </a:rPr>
                        <a:t>23 pJ</a:t>
                      </a:r>
                      <a:endParaRPr b="0" lang="de-DE"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1800" spc="-1" strike="noStrike">
                          <a:solidFill>
                            <a:schemeClr val="dk1"/>
                          </a:solidFill>
                          <a:latin typeface="Arial"/>
                        </a:rPr>
                        <a:t>Repetition rate</a:t>
                      </a:r>
                      <a:endParaRPr b="0" lang="de-DE"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de-DE" sz="1800" spc="-1" strike="noStrike">
                          <a:solidFill>
                            <a:schemeClr val="dk1"/>
                          </a:solidFill>
                          <a:latin typeface="Arial"/>
                        </a:rPr>
                        <a:t>216 MHz</a:t>
                      </a:r>
                      <a:endParaRPr b="0" lang="de-DE" sz="1800" spc="-1" strike="noStrike">
                        <a:solidFill>
                          <a:srgbClr val="000000"/>
                        </a:solidFill>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bl>
          </a:graphicData>
        </a:graphic>
      </p:graphicFrame>
      <p:grpSp>
        <p:nvGrpSpPr>
          <p:cNvPr id="208" name="Gruppieren 76"/>
          <p:cNvGrpSpPr/>
          <p:nvPr/>
        </p:nvGrpSpPr>
        <p:grpSpPr>
          <a:xfrm>
            <a:off x="7569000" y="3701520"/>
            <a:ext cx="4213440" cy="2987640"/>
            <a:chOff x="7569000" y="3701520"/>
            <a:chExt cx="4213440" cy="2987640"/>
          </a:xfrm>
        </p:grpSpPr>
        <p:pic>
          <p:nvPicPr>
            <p:cNvPr id="209" name="Grafik 49" descr=""/>
            <p:cNvPicPr/>
            <p:nvPr/>
          </p:nvPicPr>
          <p:blipFill>
            <a:blip r:embed="rId2"/>
            <a:srcRect l="10906" t="3882" r="64870" b="65404"/>
            <a:stretch/>
          </p:blipFill>
          <p:spPr>
            <a:xfrm>
              <a:off x="7569000" y="3701520"/>
              <a:ext cx="4213440" cy="2987640"/>
            </a:xfrm>
            <a:prstGeom prst="rect">
              <a:avLst/>
            </a:prstGeom>
            <a:ln w="0">
              <a:noFill/>
            </a:ln>
          </p:spPr>
        </p:pic>
        <p:sp>
          <p:nvSpPr>
            <p:cNvPr id="210" name="Rechteck 75"/>
            <p:cNvSpPr/>
            <p:nvPr/>
          </p:nvSpPr>
          <p:spPr>
            <a:xfrm>
              <a:off x="11514240" y="3759480"/>
              <a:ext cx="248760" cy="215640"/>
            </a:xfrm>
            <a:prstGeom prst="rect">
              <a:avLst/>
            </a:prstGeom>
            <a:solidFill>
              <a:schemeClr val="lt1"/>
            </a:solidFill>
            <a:ln w="9360">
              <a:noFill/>
            </a:ln>
          </p:spPr>
          <p:style>
            <a:lnRef idx="0"/>
            <a:fillRef idx="0"/>
            <a:effectRef idx="0"/>
            <a:fontRef idx="minor"/>
          </p:style>
          <p:txBody>
            <a:bodyPr lIns="90000" rIns="90000" tIns="45000" bIns="45000" anchor="ctr">
              <a:noAutofit/>
            </a:bodyPr>
            <a:p>
              <a:endParaRPr b="0" lang="de-DE" sz="1600" spc="-1" strike="noStrike">
                <a:solidFill>
                  <a:schemeClr val="dk1"/>
                </a:solidFill>
                <a:latin typeface="Arial"/>
              </a:endParaRPr>
            </a:p>
          </p:txBody>
        </p:sp>
      </p:grpSp>
      <p:grpSp>
        <p:nvGrpSpPr>
          <p:cNvPr id="211" name="Gruppieren 1198"/>
          <p:cNvGrpSpPr/>
          <p:nvPr/>
        </p:nvGrpSpPr>
        <p:grpSpPr>
          <a:xfrm>
            <a:off x="195840" y="1164240"/>
            <a:ext cx="10597680" cy="2775240"/>
            <a:chOff x="195840" y="1164240"/>
            <a:chExt cx="10597680" cy="2775240"/>
          </a:xfrm>
        </p:grpSpPr>
        <p:grpSp>
          <p:nvGrpSpPr>
            <p:cNvPr id="212" name="Gruppieren 48"/>
            <p:cNvGrpSpPr/>
            <p:nvPr/>
          </p:nvGrpSpPr>
          <p:grpSpPr>
            <a:xfrm>
              <a:off x="1388160" y="1164240"/>
              <a:ext cx="9405360" cy="2389680"/>
              <a:chOff x="1388160" y="1164240"/>
              <a:chExt cx="9405360" cy="2389680"/>
            </a:xfrm>
          </p:grpSpPr>
          <p:pic>
            <p:nvPicPr>
              <p:cNvPr id="213" name="Content Placeholder 7" descr=""/>
              <p:cNvPicPr/>
              <p:nvPr/>
            </p:nvPicPr>
            <p:blipFill>
              <a:blip r:embed="rId3"/>
              <a:srcRect l="0" t="49695" r="0" b="0"/>
              <a:stretch/>
            </p:blipFill>
            <p:spPr>
              <a:xfrm>
                <a:off x="1388160" y="1164240"/>
                <a:ext cx="9405360" cy="2389680"/>
              </a:xfrm>
              <a:prstGeom prst="rect">
                <a:avLst/>
              </a:prstGeom>
              <a:ln w="0">
                <a:noFill/>
              </a:ln>
            </p:spPr>
          </p:pic>
          <p:sp>
            <p:nvSpPr>
              <p:cNvPr id="214" name="Rechteck 51"/>
              <p:cNvSpPr/>
              <p:nvPr/>
            </p:nvSpPr>
            <p:spPr>
              <a:xfrm>
                <a:off x="10006560" y="1694880"/>
                <a:ext cx="507960" cy="290880"/>
              </a:xfrm>
              <a:prstGeom prst="rect">
                <a:avLst/>
              </a:prstGeom>
              <a:solidFill>
                <a:srgbClr val="ffc000"/>
              </a:solidFill>
              <a:ln w="9360">
                <a:noFill/>
              </a:ln>
            </p:spPr>
            <p:style>
              <a:lnRef idx="0"/>
              <a:fillRef idx="0"/>
              <a:effectRef idx="0"/>
              <a:fontRef idx="minor"/>
            </p:style>
            <p:txBody>
              <a:bodyPr lIns="90000" rIns="90000" tIns="45000" bIns="45000" anchor="ctr">
                <a:noAutofit/>
              </a:bodyPr>
              <a:p>
                <a:endParaRPr b="0" lang="de-DE" sz="1600" spc="-1" strike="noStrike">
                  <a:solidFill>
                    <a:schemeClr val="dk1"/>
                  </a:solidFill>
                  <a:latin typeface="Arial"/>
                </a:endParaRPr>
              </a:p>
            </p:txBody>
          </p:sp>
          <p:sp>
            <p:nvSpPr>
              <p:cNvPr id="215" name="Rechteck 52"/>
              <p:cNvSpPr/>
              <p:nvPr/>
            </p:nvSpPr>
            <p:spPr>
              <a:xfrm>
                <a:off x="10481040" y="1743480"/>
                <a:ext cx="104040" cy="114120"/>
              </a:xfrm>
              <a:prstGeom prst="rect">
                <a:avLst/>
              </a:prstGeom>
              <a:solidFill>
                <a:srgbClr val="ffc000"/>
              </a:solidFill>
              <a:ln w="9360">
                <a:noFill/>
              </a:ln>
            </p:spPr>
            <p:style>
              <a:lnRef idx="0"/>
              <a:fillRef idx="0"/>
              <a:effectRef idx="0"/>
              <a:fontRef idx="minor"/>
            </p:style>
            <p:txBody>
              <a:bodyPr lIns="90000" rIns="90000" tIns="45000" bIns="45000" anchor="ctr">
                <a:noAutofit/>
              </a:bodyPr>
              <a:p>
                <a:endParaRPr b="0" lang="de-DE" sz="1600" spc="-1" strike="noStrike">
                  <a:solidFill>
                    <a:schemeClr val="dk1"/>
                  </a:solidFill>
                  <a:latin typeface="Arial"/>
                </a:endParaRPr>
              </a:p>
            </p:txBody>
          </p:sp>
          <p:sp>
            <p:nvSpPr>
              <p:cNvPr id="216" name="Rechteck 53"/>
              <p:cNvSpPr/>
              <p:nvPr/>
            </p:nvSpPr>
            <p:spPr>
              <a:xfrm>
                <a:off x="5863320" y="1713240"/>
                <a:ext cx="826200" cy="290880"/>
              </a:xfrm>
              <a:prstGeom prst="rect">
                <a:avLst/>
              </a:prstGeom>
              <a:solidFill>
                <a:srgbClr val="ffc000"/>
              </a:solidFill>
              <a:ln w="9360">
                <a:noFill/>
              </a:ln>
            </p:spPr>
            <p:style>
              <a:lnRef idx="0"/>
              <a:fillRef idx="0"/>
              <a:effectRef idx="0"/>
              <a:fontRef idx="minor"/>
            </p:style>
            <p:txBody>
              <a:bodyPr lIns="90000" rIns="90000" tIns="45000" bIns="45000" anchor="ctr">
                <a:noAutofit/>
              </a:bodyPr>
              <a:p>
                <a:pPr algn="ctr" defTabSz="914400">
                  <a:lnSpc>
                    <a:spcPct val="100000"/>
                  </a:lnSpc>
                </a:pPr>
                <a:r>
                  <a:rPr b="1" lang="de-DE" sz="1400" spc="-1" strike="noStrike">
                    <a:solidFill>
                      <a:schemeClr val="dk1"/>
                    </a:solidFill>
                    <a:latin typeface="Arial"/>
                  </a:rPr>
                  <a:t>MOD 2.3</a:t>
                </a:r>
                <a:endParaRPr b="0" lang="de-DE" sz="1400" spc="-1" strike="noStrike">
                  <a:solidFill>
                    <a:srgbClr val="000000"/>
                  </a:solidFill>
                  <a:latin typeface="Arial"/>
                </a:endParaRPr>
              </a:p>
            </p:txBody>
          </p:sp>
        </p:grpSp>
        <p:grpSp>
          <p:nvGrpSpPr>
            <p:cNvPr id="217" name="Gruppieren 74"/>
            <p:cNvGrpSpPr/>
            <p:nvPr/>
          </p:nvGrpSpPr>
          <p:grpSpPr>
            <a:xfrm>
              <a:off x="195840" y="2492640"/>
              <a:ext cx="6963480" cy="1446840"/>
              <a:chOff x="195840" y="2492640"/>
              <a:chExt cx="6963480" cy="1446840"/>
            </a:xfrm>
          </p:grpSpPr>
          <p:sp>
            <p:nvSpPr>
              <p:cNvPr id="218" name="Textfeld 21"/>
              <p:cNvSpPr/>
              <p:nvPr/>
            </p:nvSpPr>
            <p:spPr>
              <a:xfrm>
                <a:off x="195840" y="3361680"/>
                <a:ext cx="1370160" cy="577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de-DE" sz="1600" spc="-1" strike="noStrike">
                    <a:solidFill>
                      <a:schemeClr val="dk1"/>
                    </a:solidFill>
                    <a:latin typeface="Arial"/>
                  </a:rPr>
                  <a:t>Reference Fiber Links</a:t>
                </a:r>
                <a:endParaRPr b="0" lang="de-DE" sz="1600" spc="-1" strike="noStrike">
                  <a:solidFill>
                    <a:srgbClr val="000000"/>
                  </a:solidFill>
                  <a:latin typeface="Arial"/>
                </a:endParaRPr>
              </a:p>
            </p:txBody>
          </p:sp>
          <p:grpSp>
            <p:nvGrpSpPr>
              <p:cNvPr id="219" name="Gruppieren 72"/>
              <p:cNvGrpSpPr/>
              <p:nvPr/>
            </p:nvGrpSpPr>
            <p:grpSpPr>
              <a:xfrm>
                <a:off x="631440" y="2492640"/>
                <a:ext cx="1143720" cy="869760"/>
                <a:chOff x="631440" y="2492640"/>
                <a:chExt cx="1143720" cy="869760"/>
              </a:xfrm>
            </p:grpSpPr>
            <p:cxnSp>
              <p:nvCxnSpPr>
                <p:cNvPr id="220" name="Gerader Verbinder 58"/>
                <p:cNvCxnSpPr/>
                <p:nvPr/>
              </p:nvCxnSpPr>
              <p:spPr>
                <a:xfrm flipV="1">
                  <a:off x="881640" y="2492640"/>
                  <a:ext cx="1440" cy="870120"/>
                </a:xfrm>
                <a:prstGeom prst="straightConnector1">
                  <a:avLst/>
                </a:prstGeom>
                <a:ln w="31680">
                  <a:solidFill>
                    <a:srgbClr val="c00000"/>
                  </a:solidFill>
                  <a:round/>
                </a:ln>
              </p:spPr>
            </p:cxnSp>
            <p:cxnSp>
              <p:nvCxnSpPr>
                <p:cNvPr id="221" name="Gerade Verbindung mit Pfeil 61"/>
                <p:cNvCxnSpPr/>
                <p:nvPr/>
              </p:nvCxnSpPr>
              <p:spPr>
                <a:xfrm>
                  <a:off x="881640" y="2492640"/>
                  <a:ext cx="893880" cy="1440"/>
                </a:xfrm>
                <a:prstGeom prst="straightConnector1">
                  <a:avLst/>
                </a:prstGeom>
                <a:ln w="31680">
                  <a:solidFill>
                    <a:srgbClr val="c00000"/>
                  </a:solidFill>
                  <a:round/>
                  <a:tailEnd len="med" type="triangle" w="med"/>
                </a:ln>
              </p:spPr>
            </p:cxnSp>
            <p:sp>
              <p:nvSpPr>
                <p:cNvPr id="222" name="Ellipse 64"/>
                <p:cNvSpPr/>
                <p:nvPr/>
              </p:nvSpPr>
              <p:spPr>
                <a:xfrm>
                  <a:off x="631440" y="2743200"/>
                  <a:ext cx="248760" cy="221040"/>
                </a:xfrm>
                <a:prstGeom prst="ellipse">
                  <a:avLst/>
                </a:prstGeom>
                <a:noFill/>
                <a:ln w="31680">
                  <a:solidFill>
                    <a:srgbClr val="c00000"/>
                  </a:solidFill>
                  <a:miter/>
                </a:ln>
              </p:spPr>
              <p:style>
                <a:lnRef idx="0"/>
                <a:fillRef idx="0"/>
                <a:effectRef idx="0"/>
                <a:fontRef idx="minor"/>
              </p:style>
              <p:txBody>
                <a:bodyPr lIns="90000" rIns="90000" tIns="45000" bIns="45000" anchor="ctr">
                  <a:noAutofit/>
                </a:bodyPr>
                <a:p>
                  <a:endParaRPr b="0" lang="de-DE" sz="1600" spc="-1" strike="noStrike">
                    <a:solidFill>
                      <a:schemeClr val="dk1"/>
                    </a:solidFill>
                    <a:latin typeface="Arial"/>
                  </a:endParaRPr>
                </a:p>
              </p:txBody>
            </p:sp>
          </p:grpSp>
          <p:grpSp>
            <p:nvGrpSpPr>
              <p:cNvPr id="223" name="Gruppieren 73"/>
              <p:cNvGrpSpPr/>
              <p:nvPr/>
            </p:nvGrpSpPr>
            <p:grpSpPr>
              <a:xfrm>
                <a:off x="1567440" y="2965320"/>
                <a:ext cx="5591880" cy="689760"/>
                <a:chOff x="1567440" y="2965320"/>
                <a:chExt cx="5591880" cy="689760"/>
              </a:xfrm>
            </p:grpSpPr>
            <p:cxnSp>
              <p:nvCxnSpPr>
                <p:cNvPr id="224" name="Gerader Verbinder 65"/>
                <p:cNvCxnSpPr/>
                <p:nvPr/>
              </p:nvCxnSpPr>
              <p:spPr>
                <a:xfrm flipV="1">
                  <a:off x="1567440" y="3652200"/>
                  <a:ext cx="5592240" cy="3240"/>
                </a:xfrm>
                <a:prstGeom prst="straightConnector1">
                  <a:avLst/>
                </a:prstGeom>
                <a:ln w="31680">
                  <a:solidFill>
                    <a:srgbClr val="c00000"/>
                  </a:solidFill>
                  <a:round/>
                </a:ln>
              </p:spPr>
            </p:cxnSp>
            <p:cxnSp>
              <p:nvCxnSpPr>
                <p:cNvPr id="225" name="Gerade Verbindung mit Pfeil 68"/>
                <p:cNvCxnSpPr/>
                <p:nvPr/>
              </p:nvCxnSpPr>
              <p:spPr>
                <a:xfrm flipH="1" flipV="1">
                  <a:off x="7151760" y="2965320"/>
                  <a:ext cx="7920" cy="688320"/>
                </a:xfrm>
                <a:prstGeom prst="straightConnector1">
                  <a:avLst/>
                </a:prstGeom>
                <a:ln w="31680">
                  <a:solidFill>
                    <a:srgbClr val="c00000"/>
                  </a:solidFill>
                  <a:round/>
                  <a:tailEnd len="med" type="triangle" w="med"/>
                </a:ln>
              </p:spPr>
            </p:cxnSp>
            <p:sp>
              <p:nvSpPr>
                <p:cNvPr id="226" name="Ellipse 71"/>
                <p:cNvSpPr/>
                <p:nvPr/>
              </p:nvSpPr>
              <p:spPr>
                <a:xfrm>
                  <a:off x="4133880" y="3429000"/>
                  <a:ext cx="248760" cy="221040"/>
                </a:xfrm>
                <a:prstGeom prst="ellipse">
                  <a:avLst/>
                </a:prstGeom>
                <a:noFill/>
                <a:ln w="31680">
                  <a:solidFill>
                    <a:srgbClr val="c00000"/>
                  </a:solidFill>
                  <a:miter/>
                </a:ln>
              </p:spPr>
              <p:style>
                <a:lnRef idx="0"/>
                <a:fillRef idx="0"/>
                <a:effectRef idx="0"/>
                <a:fontRef idx="minor"/>
              </p:style>
              <p:txBody>
                <a:bodyPr lIns="90000" rIns="90000" tIns="45000" bIns="45000" anchor="ctr">
                  <a:noAutofit/>
                </a:bodyPr>
                <a:p>
                  <a:endParaRPr b="0" lang="de-DE" sz="1600" spc="-1" strike="noStrike">
                    <a:solidFill>
                      <a:schemeClr val="dk1"/>
                    </a:solidFill>
                    <a:latin typeface="Arial"/>
                  </a:endParaRPr>
                </a:p>
              </p:txBody>
            </p:sp>
          </p:grpSp>
        </p:grpSp>
        <p:sp>
          <p:nvSpPr>
            <p:cNvPr id="227" name="Rechteck: abgerundete Ecken 1"/>
            <p:cNvSpPr/>
            <p:nvPr/>
          </p:nvSpPr>
          <p:spPr>
            <a:xfrm>
              <a:off x="4209480" y="1823400"/>
              <a:ext cx="1032840" cy="358920"/>
            </a:xfrm>
            <a:prstGeom prst="roundRect">
              <a:avLst>
                <a:gd name="adj" fmla="val 16667"/>
              </a:avLst>
            </a:prstGeom>
            <a:solidFill>
              <a:srgbClr val="ffe7e7"/>
            </a:solidFill>
            <a:ln w="9360">
              <a:noFill/>
            </a:ln>
          </p:spPr>
          <p:style>
            <a:lnRef idx="0"/>
            <a:fillRef idx="0"/>
            <a:effectRef idx="0"/>
            <a:fontRef idx="minor"/>
          </p:style>
          <p:txBody>
            <a:bodyPr lIns="90000" rIns="90000" tIns="45000" bIns="45000" anchor="ctr">
              <a:noAutofit/>
            </a:bodyPr>
            <a:p>
              <a:pPr algn="ctr" defTabSz="914400">
                <a:lnSpc>
                  <a:spcPct val="100000"/>
                </a:lnSpc>
              </a:pPr>
              <a:r>
                <a:rPr b="0" lang="de-DE" sz="1200" spc="-1" strike="noStrike">
                  <a:solidFill>
                    <a:schemeClr val="dk1"/>
                  </a:solidFill>
                  <a:latin typeface="Arial"/>
                </a:rPr>
                <a:t>Amp. + MPC</a:t>
              </a:r>
              <a:endParaRPr b="0" lang="de-DE" sz="1200" spc="-1" strike="noStrike">
                <a:solidFill>
                  <a:srgbClr val="000000"/>
                </a:solidFill>
                <a:latin typeface="Arial"/>
              </a:endParaRPr>
            </a:p>
          </p:txBody>
        </p:sp>
      </p:grpSp>
      <p:pic>
        <p:nvPicPr>
          <p:cNvPr id="228" name="Grafik 5" descr=""/>
          <p:cNvPicPr/>
          <p:nvPr/>
        </p:nvPicPr>
        <p:blipFill>
          <a:blip r:embed="rId4"/>
          <a:srcRect l="2038" t="0" r="0" b="48002"/>
          <a:stretch/>
        </p:blipFill>
        <p:spPr>
          <a:xfrm>
            <a:off x="4931280" y="4032000"/>
            <a:ext cx="6420960" cy="2327040"/>
          </a:xfrm>
          <a:prstGeom prst="rect">
            <a:avLst/>
          </a:prstGeom>
          <a:ln w="0">
            <a:noFill/>
          </a:ln>
        </p:spPr>
      </p:pic>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206"/>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2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1">
                                  <p:stCondLst>
                                    <p:cond delay="0"/>
                                  </p:stCondLst>
                                  <p:childTnLst>
                                    <p:set>
                                      <p:cBhvr>
                                        <p:cTn id="58" dur="1" fill="hold">
                                          <p:stCondLst>
                                            <p:cond delay="0"/>
                                          </p:stCondLst>
                                        </p:cTn>
                                        <p:tgtEl>
                                          <p:spTgt spid="2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208"/>
                                        </p:tgtEl>
                                        <p:attrNameLst>
                                          <p:attrName>style.visibility</p:attrName>
                                        </p:attrNameLst>
                                      </p:cBhvr>
                                      <p:to>
                                        <p:strVal val="visible"/>
                                      </p:to>
                                    </p:set>
                                  </p:childTnLst>
                                </p:cTn>
                              </p:par>
                              <p:par>
                                <p:cTn id="63" nodeType="withEffect" fill="hold" presetClass="exit" presetID="1">
                                  <p:stCondLst>
                                    <p:cond delay="0"/>
                                  </p:stCondLst>
                                  <p:childTnLst>
                                    <p:set>
                                      <p:cBhvr>
                                        <p:cTn id="64" dur="1" fill="hold">
                                          <p:stCondLst>
                                            <p:cond delay="0"/>
                                          </p:stCondLst>
                                        </p:cTn>
                                        <p:tgtEl>
                                          <p:spTgt spid="228"/>
                                        </p:tgtEl>
                                        <p:attrNameLst>
                                          <p:attrName>style.visibility</p:attrName>
                                        </p:attrNameLst>
                                      </p:cBhvr>
                                      <p:to>
                                        <p:strVal val="hidden"/>
                                      </p:to>
                                    </p:set>
                                  </p:childTnLst>
                                </p:cTn>
                              </p:par>
                              <p:par>
                                <p:cTn id="65" nodeType="withEffect" fill="hold" presetClass="entr" presetID="1">
                                  <p:stCondLst>
                                    <p:cond delay="0"/>
                                  </p:stCondLst>
                                  <p:childTnLst>
                                    <p:set>
                                      <p:cBhvr>
                                        <p:cTn id="6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Pulse-resolved Measurements over the Burst</a:t>
            </a:r>
            <a:endParaRPr b="0" lang="de-DE" sz="3000" spc="-1" strike="noStrike">
              <a:solidFill>
                <a:srgbClr val="000000"/>
              </a:solidFill>
              <a:latin typeface="Arial"/>
            </a:endParaRPr>
          </a:p>
        </p:txBody>
      </p:sp>
      <p:sp>
        <p:nvSpPr>
          <p:cNvPr id="230" name="PlaceHolder 2"/>
          <p:cNvSpPr>
            <a:spLocks noGrp="1"/>
          </p:cNvSpPr>
          <p:nvPr>
            <p:ph/>
          </p:nvPr>
        </p:nvSpPr>
        <p:spPr>
          <a:xfrm>
            <a:off x="407880" y="817560"/>
            <a:ext cx="11374560" cy="37764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Changed experimental conditions: 2.9 bar vs. 2.5 bar Argon</a:t>
            </a:r>
            <a:endParaRPr b="0" lang="de-DE" sz="1800" spc="-1" strike="noStrike">
              <a:solidFill>
                <a:srgbClr val="000000"/>
              </a:solidFill>
              <a:latin typeface="Arial"/>
            </a:endParaRPr>
          </a:p>
        </p:txBody>
      </p:sp>
      <p:pic>
        <p:nvPicPr>
          <p:cNvPr id="231" name="Grafik 4" descr=""/>
          <p:cNvPicPr/>
          <p:nvPr/>
        </p:nvPicPr>
        <p:blipFill>
          <a:blip r:embed="rId1"/>
          <a:stretch/>
        </p:blipFill>
        <p:spPr>
          <a:xfrm>
            <a:off x="6242040" y="1792440"/>
            <a:ext cx="5686920" cy="2386080"/>
          </a:xfrm>
          <a:prstGeom prst="rect">
            <a:avLst/>
          </a:prstGeom>
          <a:ln w="0">
            <a:noFill/>
          </a:ln>
        </p:spPr>
      </p:pic>
      <p:pic>
        <p:nvPicPr>
          <p:cNvPr id="232" name="Grafik 6" descr=""/>
          <p:cNvPicPr/>
          <p:nvPr/>
        </p:nvPicPr>
        <p:blipFill>
          <a:blip r:embed="rId2"/>
          <a:stretch/>
        </p:blipFill>
        <p:spPr>
          <a:xfrm>
            <a:off x="222480" y="4255920"/>
            <a:ext cx="5686920" cy="2386080"/>
          </a:xfrm>
          <a:prstGeom prst="rect">
            <a:avLst/>
          </a:prstGeom>
          <a:ln w="0">
            <a:noFill/>
          </a:ln>
        </p:spPr>
      </p:pic>
      <p:pic>
        <p:nvPicPr>
          <p:cNvPr id="233" name="Grafik 13" descr=""/>
          <p:cNvPicPr/>
          <p:nvPr/>
        </p:nvPicPr>
        <p:blipFill>
          <a:blip r:embed="rId3"/>
          <a:stretch/>
        </p:blipFill>
        <p:spPr>
          <a:xfrm>
            <a:off x="232920" y="1792440"/>
            <a:ext cx="5686920" cy="2386080"/>
          </a:xfrm>
          <a:prstGeom prst="rect">
            <a:avLst/>
          </a:prstGeom>
          <a:ln w="0">
            <a:noFill/>
          </a:ln>
        </p:spPr>
      </p:pic>
      <p:pic>
        <p:nvPicPr>
          <p:cNvPr id="234" name="Grafik 14" descr=""/>
          <p:cNvPicPr/>
          <p:nvPr/>
        </p:nvPicPr>
        <p:blipFill>
          <a:blip r:embed="rId4"/>
          <a:stretch/>
        </p:blipFill>
        <p:spPr>
          <a:xfrm>
            <a:off x="6242040" y="4255920"/>
            <a:ext cx="5686920" cy="2386080"/>
          </a:xfrm>
          <a:prstGeom prst="rect">
            <a:avLst/>
          </a:prstGeom>
          <a:ln w="0">
            <a:noFill/>
          </a:ln>
        </p:spPr>
      </p:pic>
      <p:sp>
        <p:nvSpPr>
          <p:cNvPr id="235" name="Rechteck: abgerundete Ecken 15"/>
          <p:cNvSpPr/>
          <p:nvPr/>
        </p:nvSpPr>
        <p:spPr>
          <a:xfrm>
            <a:off x="1680840" y="2036880"/>
            <a:ext cx="3514680" cy="1892520"/>
          </a:xfrm>
          <a:prstGeom prst="roundRect">
            <a:avLst>
              <a:gd name="adj" fmla="val 16667"/>
            </a:avLst>
          </a:prstGeom>
          <a:noFill/>
          <a:ln w="31680">
            <a:solidFill>
              <a:srgbClr val="f18f1f"/>
            </a:solidFill>
            <a:miter/>
          </a:ln>
        </p:spPr>
        <p:style>
          <a:lnRef idx="0"/>
          <a:fillRef idx="0"/>
          <a:effectRef idx="0"/>
          <a:fontRef idx="minor"/>
        </p:style>
        <p:txBody>
          <a:bodyPr lIns="90000" rIns="90000" tIns="45000" bIns="45000" anchor="ctr">
            <a:noAutofit/>
          </a:bodyPr>
          <a:p>
            <a:pPr algn="ctr" defTabSz="914400">
              <a:lnSpc>
                <a:spcPct val="100000"/>
              </a:lnSpc>
            </a:pPr>
            <a:endParaRPr b="0" lang="de-DE" sz="1600" spc="-1" strike="noStrike">
              <a:solidFill>
                <a:schemeClr val="dk1"/>
              </a:solidFill>
              <a:latin typeface="Arial"/>
            </a:endParaRPr>
          </a:p>
        </p:txBody>
      </p:sp>
      <p:sp>
        <p:nvSpPr>
          <p:cNvPr id="236" name="Rechteck: abgerundete Ecken 16"/>
          <p:cNvSpPr/>
          <p:nvPr/>
        </p:nvSpPr>
        <p:spPr>
          <a:xfrm>
            <a:off x="7661880" y="2111760"/>
            <a:ext cx="3504600" cy="1817640"/>
          </a:xfrm>
          <a:prstGeom prst="roundRect">
            <a:avLst>
              <a:gd name="adj" fmla="val 16667"/>
            </a:avLst>
          </a:prstGeom>
          <a:noFill/>
          <a:ln w="31680">
            <a:solidFill>
              <a:srgbClr val="f18f1f"/>
            </a:solidFill>
            <a:miter/>
          </a:ln>
        </p:spPr>
        <p:style>
          <a:lnRef idx="0"/>
          <a:fillRef idx="0"/>
          <a:effectRef idx="0"/>
          <a:fontRef idx="minor"/>
        </p:style>
        <p:txBody>
          <a:bodyPr lIns="90000" rIns="90000" tIns="45000" bIns="45000" anchor="ctr">
            <a:noAutofit/>
          </a:bodyPr>
          <a:p>
            <a:pPr algn="ctr" defTabSz="914400">
              <a:lnSpc>
                <a:spcPct val="100000"/>
              </a:lnSpc>
            </a:pPr>
            <a:endParaRPr b="0" lang="de-DE" sz="1600" spc="-1" strike="noStrike">
              <a:solidFill>
                <a:schemeClr val="dk1"/>
              </a:solidFill>
              <a:latin typeface="Arial"/>
            </a:endParaRPr>
          </a:p>
        </p:txBody>
      </p:sp>
      <p:sp>
        <p:nvSpPr>
          <p:cNvPr id="237" name="Textfeld 17"/>
          <p:cNvSpPr/>
          <p:nvPr/>
        </p:nvSpPr>
        <p:spPr>
          <a:xfrm>
            <a:off x="2827800" y="1382400"/>
            <a:ext cx="900000" cy="3340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de-DE" sz="1600" spc="-1" strike="noStrike">
                <a:solidFill>
                  <a:schemeClr val="dk1"/>
                </a:solidFill>
                <a:latin typeface="Arial"/>
              </a:rPr>
              <a:t>2.9 bar</a:t>
            </a:r>
            <a:endParaRPr b="0" lang="de-DE" sz="1600" spc="-1" strike="noStrike">
              <a:solidFill>
                <a:srgbClr val="000000"/>
              </a:solidFill>
              <a:latin typeface="Arial"/>
            </a:endParaRPr>
          </a:p>
        </p:txBody>
      </p:sp>
      <p:sp>
        <p:nvSpPr>
          <p:cNvPr id="238" name="Textfeld 18"/>
          <p:cNvSpPr/>
          <p:nvPr/>
        </p:nvSpPr>
        <p:spPr>
          <a:xfrm>
            <a:off x="8372520" y="1382400"/>
            <a:ext cx="900000" cy="3340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de-DE" sz="1600" spc="-1" strike="noStrike">
                <a:solidFill>
                  <a:schemeClr val="dk1"/>
                </a:solidFill>
                <a:latin typeface="Arial"/>
              </a:rPr>
              <a:t>2.5 bar</a:t>
            </a:r>
            <a:endParaRPr b="0" lang="de-DE"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childTnLst>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236"/>
                                        </p:tgtEl>
                                        <p:attrNameLst>
                                          <p:attrName>style.visibility</p:attrName>
                                        </p:attrNameLst>
                                      </p:cBhvr>
                                      <p:to>
                                        <p:strVal val="visible"/>
                                      </p:to>
                                    </p:set>
                                  </p:childTnLst>
                                </p:cTn>
                              </p:par>
                              <p:par>
                                <p:cTn id="73" nodeType="withEffect" fill="hold" presetClass="entr" presetID="1">
                                  <p:stCondLst>
                                    <p:cond delay="0"/>
                                  </p:stCondLst>
                                  <p:childTnLst>
                                    <p:set>
                                      <p:cBhvr>
                                        <p:cTn id="74" dur="1" fill="hold">
                                          <p:stCondLst>
                                            <p:cond delay="0"/>
                                          </p:stCondLst>
                                        </p:cTn>
                                        <p:tgtEl>
                                          <p:spTgt spid="235"/>
                                        </p:tgtEl>
                                        <p:attrNameLst>
                                          <p:attrName>style.visibility</p:attrName>
                                        </p:attrNameLst>
                                      </p:cBhvr>
                                      <p:to>
                                        <p:strVal val="visible"/>
                                      </p:to>
                                    </p:set>
                                  </p:childTnLst>
                                </p:cTn>
                              </p:par>
                              <p:par>
                                <p:cTn id="75" nodeType="withEffect" fill="hold" presetClass="entr" presetID="1">
                                  <p:stCondLst>
                                    <p:cond delay="0"/>
                                  </p:stCondLst>
                                  <p:childTnLst>
                                    <p:set>
                                      <p:cBhvr>
                                        <p:cTn id="76" dur="1" fill="hold">
                                          <p:stCondLst>
                                            <p:cond delay="0"/>
                                          </p:stCondLst>
                                        </p:cTn>
                                        <p:tgtEl>
                                          <p:spTgt spid="234"/>
                                        </p:tgtEl>
                                        <p:attrNameLst>
                                          <p:attrName>style.visibility</p:attrName>
                                        </p:attrNameLst>
                                      </p:cBhvr>
                                      <p:to>
                                        <p:strVal val="visible"/>
                                      </p:to>
                                    </p:set>
                                  </p:childTnLst>
                                </p:cTn>
                              </p:par>
                              <p:par>
                                <p:cTn id="77" nodeType="withEffect" fill="hold" presetClass="entr" presetID="1">
                                  <p:stCondLst>
                                    <p:cond delay="0"/>
                                  </p:stCondLst>
                                  <p:childTnLst>
                                    <p:set>
                                      <p:cBhvr>
                                        <p:cTn id="78"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Pulse-resolved Measurements over the Burst</a:t>
            </a:r>
            <a:endParaRPr b="0" lang="de-DE" sz="3000" spc="-1" strike="noStrike">
              <a:solidFill>
                <a:srgbClr val="000000"/>
              </a:solidFill>
              <a:latin typeface="Arial"/>
            </a:endParaRPr>
          </a:p>
        </p:txBody>
      </p:sp>
      <p:sp>
        <p:nvSpPr>
          <p:cNvPr id="240" name="PlaceHolder 2"/>
          <p:cNvSpPr>
            <a:spLocks noGrp="1"/>
          </p:cNvSpPr>
          <p:nvPr>
            <p:ph/>
          </p:nvPr>
        </p:nvSpPr>
        <p:spPr>
          <a:xfrm>
            <a:off x="407880" y="817560"/>
            <a:ext cx="11374560" cy="37764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Pulse resolved Evolution of Pulse Duration and Spectrum</a:t>
            </a:r>
            <a:endParaRPr b="0" lang="de-DE" sz="1800" spc="-1" strike="noStrike">
              <a:solidFill>
                <a:srgbClr val="000000"/>
              </a:solidFill>
              <a:latin typeface="Arial"/>
            </a:endParaRPr>
          </a:p>
        </p:txBody>
      </p:sp>
      <p:pic>
        <p:nvPicPr>
          <p:cNvPr id="241" name="Grafik 4" descr=""/>
          <p:cNvPicPr/>
          <p:nvPr/>
        </p:nvPicPr>
        <p:blipFill>
          <a:blip r:embed="rId1"/>
          <a:stretch/>
        </p:blipFill>
        <p:spPr>
          <a:xfrm>
            <a:off x="0" y="2002680"/>
            <a:ext cx="6640920" cy="2801160"/>
          </a:xfrm>
          <a:prstGeom prst="rect">
            <a:avLst/>
          </a:prstGeom>
          <a:ln w="0">
            <a:noFill/>
          </a:ln>
        </p:spPr>
      </p:pic>
      <p:pic>
        <p:nvPicPr>
          <p:cNvPr id="242" name="Grafik 2" descr=""/>
          <p:cNvPicPr/>
          <p:nvPr/>
        </p:nvPicPr>
        <p:blipFill>
          <a:blip r:embed="rId2"/>
          <a:srcRect l="0" t="0" r="49217" b="0"/>
          <a:stretch/>
        </p:blipFill>
        <p:spPr>
          <a:xfrm>
            <a:off x="6454080" y="2127240"/>
            <a:ext cx="5811840" cy="27410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Variation of the Experimental Settings of the MPC</a:t>
            </a:r>
            <a:endParaRPr b="0" lang="de-DE" sz="3000" spc="-1" strike="noStrike">
              <a:solidFill>
                <a:srgbClr val="000000"/>
              </a:solidFill>
              <a:latin typeface="Arial"/>
            </a:endParaRPr>
          </a:p>
        </p:txBody>
      </p:sp>
      <p:pic>
        <p:nvPicPr>
          <p:cNvPr id="244" name="Inhaltsplatzhalter 2" descr=""/>
          <p:cNvPicPr/>
          <p:nvPr/>
        </p:nvPicPr>
        <p:blipFill>
          <a:blip r:embed="rId1"/>
          <a:stretch/>
        </p:blipFill>
        <p:spPr>
          <a:xfrm>
            <a:off x="649800" y="1306080"/>
            <a:ext cx="11322360" cy="4245480"/>
          </a:xfrm>
          <a:prstGeom prst="rect">
            <a:avLst/>
          </a:prstGeom>
          <a:ln w="0">
            <a:noFill/>
          </a:ln>
        </p:spPr>
      </p:pic>
      <p:sp>
        <p:nvSpPr>
          <p:cNvPr id="245" name="Textfeld 10"/>
          <p:cNvSpPr/>
          <p:nvPr/>
        </p:nvSpPr>
        <p:spPr>
          <a:xfrm>
            <a:off x="1992240" y="6040440"/>
            <a:ext cx="6410160" cy="5778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Arial"/>
              <a:buChar char="•"/>
            </a:pPr>
            <a:r>
              <a:rPr b="0" lang="de-DE" sz="1600" spc="-1" strike="noStrike">
                <a:solidFill>
                  <a:schemeClr val="dk1"/>
                </a:solidFill>
                <a:latin typeface="Arial"/>
              </a:rPr>
              <a:t>rms calculated over 10min</a:t>
            </a:r>
            <a:endParaRPr b="0" lang="de-DE" sz="1600" spc="-1" strike="noStrike">
              <a:solidFill>
                <a:srgbClr val="000000"/>
              </a:solidFill>
              <a:latin typeface="Arial"/>
            </a:endParaRPr>
          </a:p>
          <a:p>
            <a:pPr marL="285840" indent="-285840" defTabSz="914400">
              <a:lnSpc>
                <a:spcPct val="100000"/>
              </a:lnSpc>
              <a:buClr>
                <a:srgbClr val="000000"/>
              </a:buClr>
              <a:buFont typeface="Arial"/>
              <a:buChar char="•"/>
            </a:pPr>
            <a:r>
              <a:rPr b="0" lang="de-DE" sz="1600" spc="-1" strike="noStrike">
                <a:solidFill>
                  <a:schemeClr val="dk1"/>
                </a:solidFill>
                <a:latin typeface="Arial"/>
              </a:rPr>
              <a:t>Here the best 10 min</a:t>
            </a:r>
            <a:endParaRPr b="0" lang="de-DE" sz="1600" spc="-1" strike="noStrike">
              <a:solidFill>
                <a:srgbClr val="000000"/>
              </a:solidFill>
              <a:latin typeface="Arial"/>
            </a:endParaRPr>
          </a:p>
        </p:txBody>
      </p:sp>
      <p:sp>
        <p:nvSpPr>
          <p:cNvPr id="246" name="Textfeld 16"/>
          <p:cNvSpPr/>
          <p:nvPr/>
        </p:nvSpPr>
        <p:spPr>
          <a:xfrm>
            <a:off x="219240" y="1001160"/>
            <a:ext cx="1518120" cy="821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de-DE" sz="1600" spc="-1" strike="noStrike">
                <a:solidFill>
                  <a:schemeClr val="dk1"/>
                </a:solidFill>
                <a:latin typeface="Arial"/>
              </a:rPr>
              <a:t>Typ. Operation point of the MPC</a:t>
            </a:r>
            <a:endParaRPr b="0" lang="de-DE" sz="1600" spc="-1" strike="noStrike">
              <a:solidFill>
                <a:srgbClr val="000000"/>
              </a:solidFill>
              <a:latin typeface="Arial"/>
            </a:endParaRPr>
          </a:p>
        </p:txBody>
      </p:sp>
      <p:cxnSp>
        <p:nvCxnSpPr>
          <p:cNvPr id="247" name="Verbinder: gewinkelt 18"/>
          <p:cNvCxnSpPr>
            <a:stCxn id="246" idx="2"/>
          </p:cNvCxnSpPr>
          <p:nvPr/>
        </p:nvCxnSpPr>
        <p:spPr>
          <a:xfrm flipH="1" rot="16200000">
            <a:off x="1415520" y="1384920"/>
            <a:ext cx="234720" cy="1109520"/>
          </a:xfrm>
          <a:prstGeom prst="bentConnector3">
            <a:avLst>
              <a:gd name="adj1" fmla="val 100153"/>
            </a:avLst>
          </a:prstGeom>
          <a:ln w="9360">
            <a:solidFill>
              <a:srgbClr val="000000"/>
            </a:solidFill>
            <a:round/>
            <a:tailEnd len="med" type="triangle" w="med"/>
          </a:ln>
        </p:spPr>
      </p:cxn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Inhaltsplatzhalter 1" descr=""/>
          <p:cNvPicPr/>
          <p:nvPr/>
        </p:nvPicPr>
        <p:blipFill>
          <a:blip r:embed="rId1"/>
          <a:stretch/>
        </p:blipFill>
        <p:spPr>
          <a:xfrm>
            <a:off x="360000" y="900000"/>
            <a:ext cx="11660040" cy="3205080"/>
          </a:xfrm>
          <a:prstGeom prst="rect">
            <a:avLst/>
          </a:prstGeom>
          <a:ln w="0">
            <a:noFill/>
          </a:ln>
        </p:spPr>
      </p:pic>
      <p:pic>
        <p:nvPicPr>
          <p:cNvPr id="71" name="Inhaltsplatzhalter 5" descr=""/>
          <p:cNvPicPr/>
          <p:nvPr/>
        </p:nvPicPr>
        <p:blipFill>
          <a:blip r:embed="rId2"/>
          <a:stretch/>
        </p:blipFill>
        <p:spPr>
          <a:xfrm>
            <a:off x="360720" y="900000"/>
            <a:ext cx="11658960" cy="3205080"/>
          </a:xfrm>
          <a:prstGeom prst="rect">
            <a:avLst/>
          </a:prstGeom>
          <a:ln w="0">
            <a:noFill/>
          </a:ln>
        </p:spPr>
      </p:pic>
      <p:sp>
        <p:nvSpPr>
          <p:cNvPr id="72"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en-US" sz="3000" spc="-1" strike="noStrike">
                <a:solidFill>
                  <a:schemeClr val="accent1"/>
                </a:solidFill>
                <a:latin typeface="Arial"/>
              </a:rPr>
              <a:t>Optical Synchronization System at EuXFEL</a:t>
            </a:r>
            <a:endParaRPr b="0" lang="en-US" sz="3000" spc="-1" strike="noStrike">
              <a:solidFill>
                <a:schemeClr val="dk1"/>
              </a:solidFill>
              <a:latin typeface="Arial"/>
            </a:endParaRPr>
          </a:p>
        </p:txBody>
      </p:sp>
      <p:pic>
        <p:nvPicPr>
          <p:cNvPr id="73" name="Inhaltsplatzhalter 8" descr=""/>
          <p:cNvPicPr/>
          <p:nvPr/>
        </p:nvPicPr>
        <p:blipFill>
          <a:blip r:embed="rId3"/>
          <a:stretch/>
        </p:blipFill>
        <p:spPr>
          <a:xfrm>
            <a:off x="360000" y="900000"/>
            <a:ext cx="11658960" cy="3205080"/>
          </a:xfrm>
          <a:prstGeom prst="rect">
            <a:avLst/>
          </a:prstGeom>
          <a:ln w="0">
            <a:noFill/>
          </a:ln>
        </p:spPr>
      </p:pic>
      <p:pic>
        <p:nvPicPr>
          <p:cNvPr id="74" name="Inhaltsplatzhalter 9" descr=""/>
          <p:cNvPicPr/>
          <p:nvPr/>
        </p:nvPicPr>
        <p:blipFill>
          <a:blip r:embed="rId4"/>
          <a:stretch/>
        </p:blipFill>
        <p:spPr>
          <a:xfrm>
            <a:off x="360000" y="900000"/>
            <a:ext cx="11658960" cy="3205080"/>
          </a:xfrm>
          <a:prstGeom prst="rect">
            <a:avLst/>
          </a:prstGeom>
          <a:ln w="0">
            <a:noFill/>
          </a:ln>
        </p:spPr>
      </p:pic>
      <p:pic>
        <p:nvPicPr>
          <p:cNvPr id="75" name="Inhaltsplatzhalter 10" descr=""/>
          <p:cNvPicPr/>
          <p:nvPr/>
        </p:nvPicPr>
        <p:blipFill>
          <a:blip r:embed="rId5"/>
          <a:stretch/>
        </p:blipFill>
        <p:spPr>
          <a:xfrm>
            <a:off x="360000" y="900000"/>
            <a:ext cx="11658960" cy="3205080"/>
          </a:xfrm>
          <a:prstGeom prst="rect">
            <a:avLst/>
          </a:prstGeom>
          <a:ln w="0">
            <a:noFill/>
          </a:ln>
        </p:spPr>
      </p:pic>
      <p:sp>
        <p:nvSpPr>
          <p:cNvPr id="76" name="PlaceHolder 2"/>
          <p:cNvSpPr>
            <a:spLocks noGrp="1"/>
          </p:cNvSpPr>
          <p:nvPr>
            <p:ph/>
          </p:nvPr>
        </p:nvSpPr>
        <p:spPr>
          <a:xfrm>
            <a:off x="407880" y="817560"/>
            <a:ext cx="11375640" cy="378720"/>
          </a:xfrm>
          <a:prstGeom prst="rect">
            <a:avLst/>
          </a:prstGeom>
          <a:noFill/>
          <a:ln w="0">
            <a:noFill/>
          </a:ln>
        </p:spPr>
        <p:txBody>
          <a:bodyPr lIns="0" rIns="0" tIns="0" bIns="0" anchor="t">
            <a:noAutofit/>
          </a:bodyPr>
          <a:p>
            <a:pPr indent="0" defTabSz="914400">
              <a:lnSpc>
                <a:spcPct val="110000"/>
              </a:lnSpc>
              <a:buNone/>
              <a:tabLst>
                <a:tab algn="l" pos="0"/>
              </a:tabLst>
            </a:pPr>
            <a:r>
              <a:rPr b="1" lang="en-US" sz="1800" spc="-1" strike="noStrike">
                <a:solidFill>
                  <a:schemeClr val="accent2"/>
                </a:solidFill>
                <a:latin typeface="Arial"/>
              </a:rPr>
              <a:t>World-wide Unique Large-Scale 24/7 Operation</a:t>
            </a:r>
            <a:endParaRPr b="0" lang="en-US" sz="1800" spc="-1" strike="noStrike">
              <a:solidFill>
                <a:schemeClr val="dk1"/>
              </a:solidFill>
              <a:latin typeface="Arial"/>
            </a:endParaRPr>
          </a:p>
          <a:p>
            <a:pPr indent="0" defTabSz="914400">
              <a:lnSpc>
                <a:spcPct val="110000"/>
              </a:lnSpc>
              <a:buNone/>
              <a:tabLst>
                <a:tab algn="l" pos="0"/>
              </a:tabLst>
            </a:pPr>
            <a:endParaRPr b="0" lang="en-US" sz="1800" spc="-1" strike="noStrike">
              <a:solidFill>
                <a:schemeClr val="dk1"/>
              </a:solidFill>
              <a:latin typeface="Arial"/>
            </a:endParaRPr>
          </a:p>
        </p:txBody>
      </p:sp>
      <p:sp>
        <p:nvSpPr>
          <p:cNvPr id="77" name="PlaceHolder 3"/>
          <p:cNvSpPr>
            <a:spLocks noGrp="1"/>
          </p:cNvSpPr>
          <p:nvPr>
            <p:ph/>
          </p:nvPr>
        </p:nvSpPr>
        <p:spPr>
          <a:xfrm>
            <a:off x="407520" y="4185720"/>
            <a:ext cx="11521080" cy="2167560"/>
          </a:xfrm>
          <a:prstGeom prst="rect">
            <a:avLst/>
          </a:prstGeom>
          <a:noFill/>
          <a:ln w="0">
            <a:noFill/>
          </a:ln>
        </p:spPr>
        <p:txBody>
          <a:bodyPr lIns="0" rIns="0" tIns="0" bIns="0" anchor="t">
            <a:noAutofit/>
          </a:bodyPr>
          <a:p>
            <a:pPr marL="361800" indent="-361800" defTabSz="914400">
              <a:lnSpc>
                <a:spcPct val="110000"/>
              </a:lnSpc>
              <a:spcAft>
                <a:spcPts val="1199"/>
              </a:spcAft>
              <a:buClr>
                <a:srgbClr val="000000"/>
              </a:buClr>
              <a:buFont typeface="Arial"/>
              <a:buChar char="•"/>
              <a:tabLst>
                <a:tab algn="l" pos="361800"/>
              </a:tabLst>
            </a:pPr>
            <a:r>
              <a:rPr b="1" lang="en-US" sz="1600" spc="-1" strike="noStrike">
                <a:solidFill>
                  <a:schemeClr val="dk1"/>
                </a:solidFill>
                <a:latin typeface="Arial"/>
              </a:rPr>
              <a:t>optical reference </a:t>
            </a:r>
            <a:r>
              <a:rPr b="0" lang="en-US" sz="1600" spc="-1" strike="noStrike">
                <a:solidFill>
                  <a:schemeClr val="dk1"/>
                </a:solidFill>
                <a:latin typeface="Arial"/>
              </a:rPr>
              <a:t>(Main Laser Oscillator, MLO) tightly locked to RF Main Oscillator (MO), </a:t>
            </a:r>
            <a:br>
              <a:rPr sz="1600"/>
            </a:br>
            <a:r>
              <a:rPr b="1" lang="en-US" sz="1600" spc="-1" strike="noStrike">
                <a:solidFill>
                  <a:schemeClr val="dk1"/>
                </a:solidFill>
                <a:latin typeface="Arial"/>
              </a:rPr>
              <a:t>distributed via length-stabilized optical fiber links</a:t>
            </a:r>
            <a:r>
              <a:rPr b="0" lang="en-US" sz="1600" spc="-1" strike="noStrike">
                <a:solidFill>
                  <a:schemeClr val="dk1"/>
                </a:solidFill>
                <a:latin typeface="Arial"/>
              </a:rPr>
              <a:t> and used for</a:t>
            </a:r>
            <a:endParaRPr b="0" lang="en-US" sz="1600" spc="-1" strike="noStrike">
              <a:solidFill>
                <a:schemeClr val="dk1"/>
              </a:solidFill>
              <a:latin typeface="Arial"/>
            </a:endParaRPr>
          </a:p>
          <a:p>
            <a:pPr lvl="1" marL="628560" indent="-266760" defTabSz="914400">
              <a:lnSpc>
                <a:spcPct val="110000"/>
              </a:lnSpc>
              <a:spcAft>
                <a:spcPts val="1199"/>
              </a:spcAft>
              <a:buClr>
                <a:srgbClr val="ff9933"/>
              </a:buClr>
              <a:buFont typeface="Arial"/>
              <a:buChar char="•"/>
              <a:tabLst>
                <a:tab algn="l" pos="361800"/>
              </a:tabLst>
            </a:pPr>
            <a:r>
              <a:rPr b="1" lang="en-US" sz="1600" spc="-1" strike="noStrike">
                <a:solidFill>
                  <a:schemeClr val="dk1"/>
                </a:solidFill>
                <a:latin typeface="Arial"/>
              </a:rPr>
              <a:t>Laser locking</a:t>
            </a:r>
            <a:r>
              <a:rPr b="0" lang="en-US" sz="1600" spc="-1" strike="noStrike">
                <a:solidFill>
                  <a:schemeClr val="dk1"/>
                </a:solidFill>
                <a:latin typeface="Arial"/>
              </a:rPr>
              <a:t> </a:t>
            </a:r>
            <a:r>
              <a:rPr b="0" lang="en-US" sz="1600" spc="-1" strike="noStrike">
                <a:solidFill>
                  <a:schemeClr val="dk1"/>
                </a:solidFill>
                <a:latin typeface="Arial"/>
              </a:rPr>
              <a:t>(injector, pump-probe, …)</a:t>
            </a:r>
            <a:endParaRPr b="0" lang="en-US" sz="1600" spc="-1" strike="noStrike">
              <a:solidFill>
                <a:schemeClr val="dk1"/>
              </a:solidFill>
              <a:latin typeface="Arial"/>
            </a:endParaRPr>
          </a:p>
          <a:p>
            <a:pPr lvl="1" marL="628560" indent="-266760" defTabSz="914400">
              <a:lnSpc>
                <a:spcPct val="110000"/>
              </a:lnSpc>
              <a:spcAft>
                <a:spcPts val="1199"/>
              </a:spcAft>
              <a:buClr>
                <a:srgbClr val="000000"/>
              </a:buClr>
              <a:buFont typeface="Arial"/>
              <a:buChar char="•"/>
              <a:tabLst>
                <a:tab algn="l" pos="361800"/>
              </a:tabLst>
            </a:pPr>
            <a:r>
              <a:rPr b="0" lang="en-US" sz="1600" spc="-1" strike="noStrike">
                <a:solidFill>
                  <a:schemeClr val="dk1"/>
                </a:solidFill>
                <a:latin typeface="Arial"/>
              </a:rPr>
              <a:t>RF re-synchronization (</a:t>
            </a:r>
            <a:r>
              <a:rPr b="1" lang="en-US" sz="1600" spc="-1" strike="noStrike">
                <a:solidFill>
                  <a:schemeClr val="dk1"/>
                </a:solidFill>
                <a:latin typeface="Arial"/>
              </a:rPr>
              <a:t>REFM-OPT</a:t>
            </a:r>
            <a:r>
              <a:rPr b="0" lang="en-US" sz="1600" spc="-1" strike="noStrike">
                <a:solidFill>
                  <a:schemeClr val="dk1"/>
                </a:solidFill>
                <a:latin typeface="Arial"/>
              </a:rPr>
              <a:t>)</a:t>
            </a:r>
            <a:endParaRPr b="0" lang="en-US" sz="1600" spc="-1" strike="noStrike">
              <a:solidFill>
                <a:schemeClr val="dk1"/>
              </a:solidFill>
              <a:latin typeface="Arial"/>
            </a:endParaRPr>
          </a:p>
          <a:p>
            <a:pPr lvl="1" marL="628560" indent="-266760" defTabSz="914400">
              <a:lnSpc>
                <a:spcPct val="110000"/>
              </a:lnSpc>
              <a:spcAft>
                <a:spcPts val="1199"/>
              </a:spcAft>
              <a:buClr>
                <a:srgbClr val="000000"/>
              </a:buClr>
              <a:buFont typeface="Arial"/>
              <a:buChar char="•"/>
              <a:tabLst>
                <a:tab algn="l" pos="361800"/>
              </a:tabLst>
            </a:pPr>
            <a:r>
              <a:rPr b="0" lang="en-US" sz="1600" spc="-1" strike="noStrike">
                <a:solidFill>
                  <a:schemeClr val="dk1"/>
                </a:solidFill>
                <a:latin typeface="Arial"/>
              </a:rPr>
              <a:t>Bunch Arrival time Monitors (</a:t>
            </a:r>
            <a:r>
              <a:rPr b="1" lang="en-US" sz="1600" spc="-1" strike="noStrike">
                <a:solidFill>
                  <a:schemeClr val="dk1"/>
                </a:solidFill>
                <a:latin typeface="Arial"/>
              </a:rPr>
              <a:t>BAM</a:t>
            </a:r>
            <a:r>
              <a:rPr b="0" lang="en-US" sz="1600" spc="-1" strike="noStrike">
                <a:solidFill>
                  <a:schemeClr val="dk1"/>
                </a:solidFill>
                <a:latin typeface="Arial"/>
              </a:rPr>
              <a:t>)</a:t>
            </a:r>
            <a:endParaRPr b="0" lang="en-US" sz="1600" spc="-1" strike="noStrike">
              <a:solidFill>
                <a:schemeClr val="dk1"/>
              </a:solidFill>
              <a:latin typeface="Arial"/>
            </a:endParaRPr>
          </a:p>
          <a:p>
            <a:pPr lvl="1" marL="628560" indent="-266760" defTabSz="914400">
              <a:lnSpc>
                <a:spcPct val="110000"/>
              </a:lnSpc>
              <a:spcAft>
                <a:spcPts val="1199"/>
              </a:spcAft>
              <a:buClr>
                <a:srgbClr val="000000"/>
              </a:buClr>
              <a:buFont typeface="Arial"/>
              <a:buChar char="•"/>
              <a:tabLst>
                <a:tab algn="l" pos="361800"/>
              </a:tabLst>
            </a:pPr>
            <a:r>
              <a:rPr b="0" lang="en-US" sz="1600" spc="-1" strike="noStrike">
                <a:solidFill>
                  <a:schemeClr val="dk1"/>
                </a:solidFill>
                <a:latin typeface="Arial"/>
              </a:rPr>
              <a:t>Laser-pulse Arrival time Monitors (</a:t>
            </a:r>
            <a:r>
              <a:rPr b="1" lang="en-US" sz="1600" spc="-1" strike="noStrike">
                <a:solidFill>
                  <a:schemeClr val="dk1"/>
                </a:solidFill>
                <a:latin typeface="Arial"/>
              </a:rPr>
              <a:t>LAM</a:t>
            </a:r>
            <a:r>
              <a:rPr b="0" lang="en-US" sz="1600" spc="-1" strike="noStrike">
                <a:solidFill>
                  <a:schemeClr val="dk1"/>
                </a:solidFill>
                <a:latin typeface="Arial"/>
              </a:rPr>
              <a:t>)</a:t>
            </a:r>
            <a:endParaRPr b="0" lang="en-US" sz="1600" spc="-1" strike="noStrike">
              <a:solidFill>
                <a:schemeClr val="dk1"/>
              </a:solidFill>
              <a:latin typeface="Arial"/>
            </a:endParaRPr>
          </a:p>
        </p:txBody>
      </p:sp>
      <p:grpSp>
        <p:nvGrpSpPr>
          <p:cNvPr id="78" name="Group 2"/>
          <p:cNvGrpSpPr/>
          <p:nvPr/>
        </p:nvGrpSpPr>
        <p:grpSpPr>
          <a:xfrm>
            <a:off x="11052360" y="1587240"/>
            <a:ext cx="524520" cy="1465200"/>
            <a:chOff x="11052360" y="1587240"/>
            <a:chExt cx="524520" cy="1465200"/>
          </a:xfrm>
        </p:grpSpPr>
        <p:sp>
          <p:nvSpPr>
            <p:cNvPr id="79" name="TextBox 3"/>
            <p:cNvSpPr/>
            <p:nvPr/>
          </p:nvSpPr>
          <p:spPr>
            <a:xfrm>
              <a:off x="11269080" y="1587240"/>
              <a:ext cx="307800" cy="209880"/>
            </a:xfrm>
            <a:prstGeom prst="rect">
              <a:avLst/>
            </a:prstGeom>
            <a:solidFill>
              <a:srgbClr val="e35d50"/>
            </a:solidFill>
            <a:ln w="0">
              <a:noFill/>
            </a:ln>
          </p:spPr>
          <p:style>
            <a:lnRef idx="0"/>
            <a:fillRef idx="0"/>
            <a:effectRef idx="0"/>
            <a:fontRef idx="minor"/>
          </p:style>
          <p:txBody>
            <a:bodyPr wrap="none" lIns="36000" rIns="36000" tIns="36000" bIns="36000" anchor="t">
              <a:spAutoFit/>
            </a:bodyPr>
            <a:p>
              <a:pPr defTabSz="457200">
                <a:lnSpc>
                  <a:spcPct val="100000"/>
                </a:lnSpc>
              </a:pPr>
              <a:r>
                <a:rPr b="0" lang="en-US" sz="900" spc="-1" strike="noStrike">
                  <a:solidFill>
                    <a:schemeClr val="lt1"/>
                  </a:solidFill>
                  <a:latin typeface="Arial"/>
                </a:rPr>
                <a:t>LAM</a:t>
              </a:r>
              <a:endParaRPr b="0" lang="de-DE" sz="900" spc="-1" strike="noStrike">
                <a:solidFill>
                  <a:srgbClr val="ffffff"/>
                </a:solidFill>
                <a:latin typeface="Arial"/>
              </a:endParaRPr>
            </a:p>
          </p:txBody>
        </p:sp>
        <p:cxnSp>
          <p:nvCxnSpPr>
            <p:cNvPr id="80" name="Straight Arrow Connector 2"/>
            <p:cNvCxnSpPr/>
            <p:nvPr/>
          </p:nvCxnSpPr>
          <p:spPr>
            <a:xfrm flipV="1">
              <a:off x="11418480" y="1814040"/>
              <a:ext cx="360" cy="913320"/>
            </a:xfrm>
            <a:prstGeom prst="straightConnector1">
              <a:avLst/>
            </a:prstGeom>
            <a:ln w="19080">
              <a:solidFill>
                <a:srgbClr val="c00000"/>
              </a:solidFill>
              <a:miter/>
              <a:tailEnd len="med" type="stealth" w="med"/>
            </a:ln>
          </p:spPr>
        </p:cxnSp>
        <p:sp>
          <p:nvSpPr>
            <p:cNvPr id="81" name="Arc 3"/>
            <p:cNvSpPr/>
            <p:nvPr/>
          </p:nvSpPr>
          <p:spPr>
            <a:xfrm rot="16200000">
              <a:off x="11052360" y="2836800"/>
              <a:ext cx="215640" cy="215640"/>
            </a:xfrm>
            <a:prstGeom prst="arc">
              <a:avLst>
                <a:gd name="adj1" fmla="val 16200000"/>
                <a:gd name="adj2" fmla="val 0"/>
              </a:avLst>
            </a:prstGeom>
            <a:noFill/>
            <a:ln w="19080">
              <a:solidFill>
                <a:srgbClr val="c00000"/>
              </a:solidFill>
              <a:miter/>
            </a:ln>
          </p:spPr>
          <p:style>
            <a:lnRef idx="0"/>
            <a:fillRef idx="0"/>
            <a:effectRef idx="0"/>
            <a:fontRef idx="minor"/>
          </p:style>
          <p:txBody>
            <a:bodyPr lIns="90000" rIns="90000" tIns="45000" bIns="45000" anchor="ctr">
              <a:noAutofit/>
            </a:bodyPr>
            <a:p>
              <a:endParaRPr b="0" lang="en-US" sz="1800" spc="-1" strike="noStrike">
                <a:solidFill>
                  <a:schemeClr val="dk1"/>
                </a:solidFill>
                <a:latin typeface="Arial"/>
              </a:endParaRPr>
            </a:p>
          </p:txBody>
        </p:sp>
        <p:sp>
          <p:nvSpPr>
            <p:cNvPr id="82" name="Arc 4"/>
            <p:cNvSpPr/>
            <p:nvPr/>
          </p:nvSpPr>
          <p:spPr>
            <a:xfrm rot="5400000">
              <a:off x="11202840" y="2620440"/>
              <a:ext cx="215640" cy="215640"/>
            </a:xfrm>
            <a:prstGeom prst="arc">
              <a:avLst>
                <a:gd name="adj1" fmla="val 16200000"/>
                <a:gd name="adj2" fmla="val 0"/>
              </a:avLst>
            </a:prstGeom>
            <a:noFill/>
            <a:ln w="19080">
              <a:solidFill>
                <a:srgbClr val="c00000"/>
              </a:solidFill>
              <a:miter/>
            </a:ln>
          </p:spPr>
          <p:style>
            <a:lnRef idx="0"/>
            <a:fillRef idx="0"/>
            <a:effectRef idx="0"/>
            <a:fontRef idx="minor"/>
          </p:style>
          <p:txBody>
            <a:bodyPr lIns="90000" rIns="90000" tIns="45000" bIns="45000" anchor="ctr">
              <a:noAutofit/>
            </a:bodyPr>
            <a:p>
              <a:endParaRPr b="0" lang="en-US" sz="1800" spc="-1" strike="noStrike">
                <a:solidFill>
                  <a:schemeClr val="dk1"/>
                </a:solidFill>
                <a:latin typeface="Arial"/>
              </a:endParaRPr>
            </a:p>
          </p:txBody>
        </p:sp>
        <p:cxnSp>
          <p:nvCxnSpPr>
            <p:cNvPr id="83" name="Straight Connector 2"/>
            <p:cNvCxnSpPr>
              <a:stCxn id="81" idx="2"/>
            </p:cNvCxnSpPr>
            <p:nvPr/>
          </p:nvCxnSpPr>
          <p:spPr>
            <a:xfrm flipV="1">
              <a:off x="11268000" y="2836440"/>
              <a:ext cx="42840" cy="108720"/>
            </a:xfrm>
            <a:prstGeom prst="straightConnector1">
              <a:avLst/>
            </a:prstGeom>
            <a:ln w="19080">
              <a:solidFill>
                <a:srgbClr val="c00000"/>
              </a:solidFill>
              <a:miter/>
            </a:ln>
          </p:spPr>
        </p:cxnSp>
      </p:grpSp>
      <p:sp>
        <p:nvSpPr>
          <p:cNvPr id="84" name="TextBox 5"/>
          <p:cNvSpPr/>
          <p:nvPr/>
        </p:nvSpPr>
        <p:spPr>
          <a:xfrm>
            <a:off x="3886200" y="3259800"/>
            <a:ext cx="3146400" cy="334080"/>
          </a:xfrm>
          <a:prstGeom prst="rect">
            <a:avLst/>
          </a:prstGeom>
          <a:noFill/>
          <a:ln w="0">
            <a:noFill/>
          </a:ln>
        </p:spPr>
        <p:style>
          <a:lnRef idx="0"/>
          <a:fillRef idx="0"/>
          <a:effectRef idx="0"/>
          <a:fontRef idx="minor"/>
        </p:style>
        <p:txBody>
          <a:bodyPr wrap="none" lIns="90000" rIns="90000" tIns="45000" bIns="45000" anchor="t">
            <a:spAutoFit/>
          </a:bodyPr>
          <a:p>
            <a:pPr defTabSz="457200">
              <a:lnSpc>
                <a:spcPct val="100000"/>
              </a:lnSpc>
            </a:pPr>
            <a:r>
              <a:rPr b="0" lang="en-US" sz="1600" spc="-1" strike="noStrike">
                <a:solidFill>
                  <a:schemeClr val="dk1"/>
                </a:solidFill>
                <a:latin typeface="Arial"/>
              </a:rPr>
              <a:t>Total opt. links in operation =  </a:t>
            </a:r>
            <a:r>
              <a:rPr b="1" lang="en-US" sz="1600" spc="-1" strike="noStrike">
                <a:solidFill>
                  <a:srgbClr val="ff0000"/>
                </a:solidFill>
                <a:latin typeface="Arial"/>
              </a:rPr>
              <a:t>34</a:t>
            </a:r>
            <a:r>
              <a:rPr b="0" lang="en-US" sz="1600" spc="-1" strike="noStrike">
                <a:solidFill>
                  <a:schemeClr val="dk1"/>
                </a:solidFill>
                <a:latin typeface="Arial"/>
              </a:rPr>
              <a:t> </a:t>
            </a:r>
            <a:endParaRPr b="0" lang="de-DE" sz="1600" spc="-1" strike="noStrike">
              <a:solidFill>
                <a:srgbClr val="000000"/>
              </a:solidFill>
              <a:latin typeface="Arial"/>
            </a:endParaRPr>
          </a:p>
        </p:txBody>
      </p:sp>
      <p:sp>
        <p:nvSpPr>
          <p:cNvPr id="85" name="PlaceHolder 4"/>
          <p:cNvSpPr>
            <a:spLocks noGrp="1"/>
          </p:cNvSpPr>
          <p:nvPr>
            <p:ph type="ftr" idx="14"/>
          </p:nvPr>
        </p:nvSpPr>
        <p:spPr>
          <a:xfrm>
            <a:off x="791640" y="6580800"/>
            <a:ext cx="9948600" cy="186480"/>
          </a:xfrm>
          <a:prstGeom prst="rect">
            <a:avLst/>
          </a:prstGeom>
          <a:noFill/>
          <a:ln w="0">
            <a:noFill/>
          </a:ln>
        </p:spPr>
        <p:txBody>
          <a:bodyPr lIns="0" rIns="0" tIns="0" bIns="0" anchor="t">
            <a:noAutofit/>
          </a:bodyPr>
          <a:lstStyle>
            <a:lvl1pPr indent="0" defTabSz="457200">
              <a:lnSpc>
                <a:spcPct val="100000"/>
              </a:lnSpc>
              <a:buNone/>
              <a:defRPr b="0" lang="de-DE" sz="1000" spc="-1" strike="noStrike">
                <a:solidFill>
                  <a:schemeClr val="dk1"/>
                </a:solidFill>
                <a:latin typeface="Arial"/>
              </a:defRPr>
            </a:lvl1pPr>
          </a:lstStyle>
          <a:p>
            <a:pPr indent="0" defTabSz="457200">
              <a:lnSpc>
                <a:spcPct val="100000"/>
              </a:lnSpc>
              <a:buNone/>
            </a:pPr>
            <a:r>
              <a:rPr b="0" lang="de-DE" sz="1000" spc="-1" strike="noStrike">
                <a:solidFill>
                  <a:schemeClr val="dk1"/>
                </a:solidFill>
                <a:latin typeface="Arial"/>
              </a:rPr>
              <a:t>Anne-Laure Calendron | MSK Seminar | 20.10.2023</a:t>
            </a:r>
            <a:endParaRPr b="0" lang="de-DE" sz="1000" spc="-1" strike="noStrike">
              <a:solidFill>
                <a:srgbClr val="000000"/>
              </a:solidFill>
              <a:latin typeface="Times New Roman"/>
            </a:endParaRPr>
          </a:p>
          <a:p>
            <a:pPr indent="0" defTabSz="457200">
              <a:lnSpc>
                <a:spcPct val="100000"/>
              </a:lnSpc>
              <a:buNone/>
            </a:pPr>
            <a:endParaRPr b="0" lang="de-DE"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Long-term Measurements</a:t>
            </a:r>
            <a:endParaRPr b="0" lang="de-DE" sz="3000" spc="-1" strike="noStrike">
              <a:solidFill>
                <a:srgbClr val="000000"/>
              </a:solidFill>
              <a:latin typeface="Arial"/>
            </a:endParaRPr>
          </a:p>
        </p:txBody>
      </p:sp>
      <p:sp>
        <p:nvSpPr>
          <p:cNvPr id="249" name="PlaceHolder 2"/>
          <p:cNvSpPr>
            <a:spLocks noGrp="1"/>
          </p:cNvSpPr>
          <p:nvPr>
            <p:ph/>
          </p:nvPr>
        </p:nvSpPr>
        <p:spPr>
          <a:xfrm>
            <a:off x="407880" y="817560"/>
            <a:ext cx="11374560" cy="37764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Drift of the Arrival Time of the Burst</a:t>
            </a:r>
            <a:endParaRPr b="0" lang="de-DE" sz="1800" spc="-1" strike="noStrike">
              <a:solidFill>
                <a:srgbClr val="000000"/>
              </a:solidFill>
              <a:latin typeface="Arial"/>
            </a:endParaRPr>
          </a:p>
        </p:txBody>
      </p:sp>
      <p:sp>
        <p:nvSpPr>
          <p:cNvPr id="250" name="Textfeld 7"/>
          <p:cNvSpPr/>
          <p:nvPr/>
        </p:nvSpPr>
        <p:spPr>
          <a:xfrm>
            <a:off x="8316720" y="2199240"/>
            <a:ext cx="3329640" cy="252756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Arial"/>
              <a:buChar char="•"/>
            </a:pPr>
            <a:r>
              <a:rPr b="0" lang="de-DE" sz="1600" spc="-1" strike="noStrike">
                <a:solidFill>
                  <a:schemeClr val="dk1"/>
                </a:solidFill>
                <a:latin typeface="Arial"/>
              </a:rPr>
              <a:t>Drift over 15 h duration: ~1.5 ps</a:t>
            </a:r>
            <a:endParaRPr b="0" lang="de-DE" sz="1600" spc="-1" strike="noStrike">
              <a:solidFill>
                <a:srgbClr val="000000"/>
              </a:solidFill>
              <a:latin typeface="Arial"/>
            </a:endParaRPr>
          </a:p>
          <a:p>
            <a:pPr marL="285840" indent="-285840" defTabSz="914400">
              <a:lnSpc>
                <a:spcPct val="100000"/>
              </a:lnSpc>
              <a:buClr>
                <a:srgbClr val="000000"/>
              </a:buClr>
              <a:buFont typeface="Arial"/>
              <a:buChar char="•"/>
            </a:pPr>
            <a:r>
              <a:rPr b="0" lang="de-DE" sz="1600" spc="-1" strike="noStrike">
                <a:solidFill>
                  <a:schemeClr val="dk1"/>
                </a:solidFill>
                <a:latin typeface="Arial"/>
              </a:rPr>
              <a:t>After compensation: ~1 fs remaining</a:t>
            </a:r>
            <a:endParaRPr b="0" lang="de-DE"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de-DE" sz="1600" spc="-1" strike="noStrike">
                <a:solidFill>
                  <a:schemeClr val="dk1"/>
                </a:solidFill>
                <a:latin typeface="Arial"/>
              </a:rPr>
              <a:t>Great improvement for the pump-probe experiments</a:t>
            </a:r>
            <a:endParaRPr b="0" lang="de-DE"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de-DE" sz="1600" spc="-1" strike="noStrike">
                <a:solidFill>
                  <a:schemeClr val="dk1"/>
                </a:solidFill>
                <a:latin typeface="Arial"/>
              </a:rPr>
              <a:t>Improved time resolution</a:t>
            </a:r>
            <a:endParaRPr b="0" lang="de-DE"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de-DE" sz="1600" spc="-1" strike="noStrike">
                <a:solidFill>
                  <a:schemeClr val="dk1"/>
                </a:solidFill>
                <a:latin typeface="Arial"/>
              </a:rPr>
              <a:t>Ease of handling and finding overlapp with X-Rays</a:t>
            </a:r>
            <a:endParaRPr b="0" lang="de-DE" sz="1600" spc="-1" strike="noStrike">
              <a:solidFill>
                <a:srgbClr val="000000"/>
              </a:solidFill>
              <a:latin typeface="Arial"/>
            </a:endParaRPr>
          </a:p>
          <a:p>
            <a:pPr defTabSz="914400">
              <a:lnSpc>
                <a:spcPct val="100000"/>
              </a:lnSpc>
            </a:pPr>
            <a:endParaRPr b="0" lang="de-DE" sz="1600" spc="-1" strike="noStrike">
              <a:solidFill>
                <a:srgbClr val="000000"/>
              </a:solidFill>
              <a:latin typeface="Arial"/>
            </a:endParaRPr>
          </a:p>
          <a:p>
            <a:pPr marL="285840" indent="-285840" defTabSz="914400">
              <a:lnSpc>
                <a:spcPct val="100000"/>
              </a:lnSpc>
              <a:buClr>
                <a:srgbClr val="000000"/>
              </a:buClr>
              <a:buFont typeface="Arial"/>
              <a:buChar char="•"/>
            </a:pPr>
            <a:r>
              <a:rPr b="0" lang="de-DE" sz="1600" spc="-1" strike="noStrike">
                <a:solidFill>
                  <a:schemeClr val="dk1"/>
                </a:solidFill>
                <a:latin typeface="Arial"/>
              </a:rPr>
              <a:t>Jitter: ~13 fs (rms)</a:t>
            </a:r>
            <a:endParaRPr b="0" lang="de-DE" sz="1600" spc="-1" strike="noStrike">
              <a:solidFill>
                <a:srgbClr val="000000"/>
              </a:solidFill>
              <a:latin typeface="Arial"/>
            </a:endParaRPr>
          </a:p>
        </p:txBody>
      </p:sp>
      <p:grpSp>
        <p:nvGrpSpPr>
          <p:cNvPr id="251" name="Gruppieren 1198"/>
          <p:cNvGrpSpPr/>
          <p:nvPr/>
        </p:nvGrpSpPr>
        <p:grpSpPr>
          <a:xfrm>
            <a:off x="6347880" y="84960"/>
            <a:ext cx="5545440" cy="1353600"/>
            <a:chOff x="6347880" y="84960"/>
            <a:chExt cx="5545440" cy="1353600"/>
          </a:xfrm>
        </p:grpSpPr>
        <p:grpSp>
          <p:nvGrpSpPr>
            <p:cNvPr id="252" name="Gruppieren 48"/>
            <p:cNvGrpSpPr/>
            <p:nvPr/>
          </p:nvGrpSpPr>
          <p:grpSpPr>
            <a:xfrm>
              <a:off x="6971760" y="84960"/>
              <a:ext cx="4921560" cy="1108440"/>
              <a:chOff x="6971760" y="84960"/>
              <a:chExt cx="4921560" cy="1108440"/>
            </a:xfrm>
          </p:grpSpPr>
          <p:pic>
            <p:nvPicPr>
              <p:cNvPr id="253" name="Content Placeholder 7" descr=""/>
              <p:cNvPicPr/>
              <p:nvPr/>
            </p:nvPicPr>
            <p:blipFill>
              <a:blip r:embed="rId1"/>
              <a:srcRect l="0" t="49695" r="0" b="0"/>
              <a:stretch/>
            </p:blipFill>
            <p:spPr>
              <a:xfrm>
                <a:off x="6971760" y="84960"/>
                <a:ext cx="4921560" cy="1108440"/>
              </a:xfrm>
              <a:prstGeom prst="rect">
                <a:avLst/>
              </a:prstGeom>
              <a:ln w="0">
                <a:noFill/>
              </a:ln>
            </p:spPr>
          </p:pic>
          <p:sp>
            <p:nvSpPr>
              <p:cNvPr id="254" name="Rechteck 51"/>
              <p:cNvSpPr/>
              <p:nvPr/>
            </p:nvSpPr>
            <p:spPr>
              <a:xfrm>
                <a:off x="11481840" y="331200"/>
                <a:ext cx="265320" cy="134640"/>
              </a:xfrm>
              <a:prstGeom prst="rect">
                <a:avLst/>
              </a:prstGeom>
              <a:solidFill>
                <a:srgbClr val="ffc000"/>
              </a:solidFill>
              <a:ln w="9360">
                <a:noFill/>
              </a:ln>
            </p:spPr>
            <p:style>
              <a:lnRef idx="0"/>
              <a:fillRef idx="0"/>
              <a:effectRef idx="0"/>
              <a:fontRef idx="minor"/>
            </p:style>
            <p:txBody>
              <a:bodyPr lIns="90000" rIns="90000" tIns="45000" bIns="45000" anchor="ctr">
                <a:noAutofit/>
              </a:bodyPr>
              <a:p>
                <a:endParaRPr b="0" lang="de-DE" sz="800" spc="-1" strike="noStrike">
                  <a:solidFill>
                    <a:schemeClr val="dk1"/>
                  </a:solidFill>
                  <a:latin typeface="Arial"/>
                </a:endParaRPr>
              </a:p>
            </p:txBody>
          </p:sp>
          <p:sp>
            <p:nvSpPr>
              <p:cNvPr id="255" name="Rechteck 52"/>
              <p:cNvSpPr/>
              <p:nvPr/>
            </p:nvSpPr>
            <p:spPr>
              <a:xfrm>
                <a:off x="11730240" y="353880"/>
                <a:ext cx="54000" cy="52560"/>
              </a:xfrm>
              <a:prstGeom prst="rect">
                <a:avLst/>
              </a:prstGeom>
              <a:solidFill>
                <a:srgbClr val="ffc000"/>
              </a:solidFill>
              <a:ln w="9360">
                <a:noFill/>
              </a:ln>
            </p:spPr>
            <p:style>
              <a:lnRef idx="0"/>
              <a:fillRef idx="0"/>
              <a:effectRef idx="0"/>
              <a:fontRef idx="minor"/>
            </p:style>
            <p:txBody>
              <a:bodyPr lIns="90000" rIns="90000" tIns="26280" bIns="26280" anchor="ctr">
                <a:noAutofit/>
              </a:bodyPr>
              <a:p>
                <a:endParaRPr b="0" lang="de-DE" sz="800" spc="-1" strike="noStrike">
                  <a:solidFill>
                    <a:schemeClr val="dk1"/>
                  </a:solidFill>
                  <a:latin typeface="Arial"/>
                </a:endParaRPr>
              </a:p>
            </p:txBody>
          </p:sp>
          <p:sp>
            <p:nvSpPr>
              <p:cNvPr id="256" name="Rechteck 53"/>
              <p:cNvSpPr/>
              <p:nvPr/>
            </p:nvSpPr>
            <p:spPr>
              <a:xfrm>
                <a:off x="9313560" y="339840"/>
                <a:ext cx="432000" cy="134640"/>
              </a:xfrm>
              <a:prstGeom prst="rect">
                <a:avLst/>
              </a:prstGeom>
              <a:solidFill>
                <a:srgbClr val="ffc000"/>
              </a:solidFill>
              <a:ln w="9360">
                <a:noFill/>
              </a:ln>
            </p:spPr>
            <p:style>
              <a:lnRef idx="0"/>
              <a:fillRef idx="0"/>
              <a:effectRef idx="0"/>
              <a:fontRef idx="minor"/>
            </p:style>
            <p:txBody>
              <a:bodyPr lIns="90000" rIns="90000" tIns="45000" bIns="45000" anchor="ctr">
                <a:noAutofit/>
              </a:bodyPr>
              <a:p>
                <a:pPr algn="ctr" defTabSz="914400">
                  <a:lnSpc>
                    <a:spcPct val="100000"/>
                  </a:lnSpc>
                </a:pPr>
                <a:r>
                  <a:rPr b="1" lang="de-DE" sz="700" spc="-1" strike="noStrike">
                    <a:solidFill>
                      <a:schemeClr val="dk1"/>
                    </a:solidFill>
                    <a:latin typeface="Arial"/>
                  </a:rPr>
                  <a:t>MOD 2.3</a:t>
                </a:r>
                <a:endParaRPr b="0" lang="de-DE" sz="700" spc="-1" strike="noStrike">
                  <a:solidFill>
                    <a:srgbClr val="000000"/>
                  </a:solidFill>
                  <a:latin typeface="Arial"/>
                </a:endParaRPr>
              </a:p>
            </p:txBody>
          </p:sp>
        </p:grpSp>
        <p:grpSp>
          <p:nvGrpSpPr>
            <p:cNvPr id="257" name="Gruppieren 74"/>
            <p:cNvGrpSpPr/>
            <p:nvPr/>
          </p:nvGrpSpPr>
          <p:grpSpPr>
            <a:xfrm>
              <a:off x="6347880" y="701280"/>
              <a:ext cx="3643920" cy="737280"/>
              <a:chOff x="6347880" y="701280"/>
              <a:chExt cx="3643920" cy="737280"/>
            </a:xfrm>
          </p:grpSpPr>
          <p:sp>
            <p:nvSpPr>
              <p:cNvPr id="258" name="Textfeld 21"/>
              <p:cNvSpPr/>
              <p:nvPr/>
            </p:nvSpPr>
            <p:spPr>
              <a:xfrm>
                <a:off x="6347880" y="1104840"/>
                <a:ext cx="814320" cy="333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de-DE" sz="800" spc="-1" strike="noStrike">
                    <a:solidFill>
                      <a:schemeClr val="dk1"/>
                    </a:solidFill>
                    <a:latin typeface="Arial"/>
                  </a:rPr>
                  <a:t>Reference Fiber Links</a:t>
                </a:r>
                <a:endParaRPr b="0" lang="de-DE" sz="800" spc="-1" strike="noStrike">
                  <a:solidFill>
                    <a:srgbClr val="000000"/>
                  </a:solidFill>
                  <a:latin typeface="Arial"/>
                </a:endParaRPr>
              </a:p>
            </p:txBody>
          </p:sp>
          <p:grpSp>
            <p:nvGrpSpPr>
              <p:cNvPr id="259" name="Gruppieren 72"/>
              <p:cNvGrpSpPr/>
              <p:nvPr/>
            </p:nvGrpSpPr>
            <p:grpSpPr>
              <a:xfrm>
                <a:off x="6575760" y="701280"/>
                <a:ext cx="598680" cy="403920"/>
                <a:chOff x="6575760" y="701280"/>
                <a:chExt cx="598680" cy="403920"/>
              </a:xfrm>
            </p:grpSpPr>
            <p:cxnSp>
              <p:nvCxnSpPr>
                <p:cNvPr id="260" name="Gerader Verbinder 58"/>
                <p:cNvCxnSpPr/>
                <p:nvPr/>
              </p:nvCxnSpPr>
              <p:spPr>
                <a:xfrm flipV="1">
                  <a:off x="6706440" y="701280"/>
                  <a:ext cx="1080" cy="404280"/>
                </a:xfrm>
                <a:prstGeom prst="straightConnector1">
                  <a:avLst/>
                </a:prstGeom>
                <a:ln w="31680">
                  <a:solidFill>
                    <a:srgbClr val="c00000"/>
                  </a:solidFill>
                  <a:round/>
                </a:ln>
              </p:spPr>
            </p:cxnSp>
            <p:cxnSp>
              <p:nvCxnSpPr>
                <p:cNvPr id="261" name="Gerade Verbindung mit Pfeil 61"/>
                <p:cNvCxnSpPr/>
                <p:nvPr/>
              </p:nvCxnSpPr>
              <p:spPr>
                <a:xfrm>
                  <a:off x="6706440" y="701280"/>
                  <a:ext cx="468360" cy="1080"/>
                </a:xfrm>
                <a:prstGeom prst="straightConnector1">
                  <a:avLst/>
                </a:prstGeom>
                <a:ln w="31680">
                  <a:solidFill>
                    <a:srgbClr val="c00000"/>
                  </a:solidFill>
                  <a:round/>
                  <a:tailEnd len="med" type="triangle" w="med"/>
                </a:ln>
              </p:spPr>
            </p:cxnSp>
            <p:sp>
              <p:nvSpPr>
                <p:cNvPr id="262" name="Ellipse 64"/>
                <p:cNvSpPr/>
                <p:nvPr/>
              </p:nvSpPr>
              <p:spPr>
                <a:xfrm>
                  <a:off x="6575760" y="817920"/>
                  <a:ext cx="129960" cy="102240"/>
                </a:xfrm>
                <a:prstGeom prst="ellipse">
                  <a:avLst/>
                </a:prstGeom>
                <a:noFill/>
                <a:ln w="31680">
                  <a:solidFill>
                    <a:srgbClr val="c00000"/>
                  </a:solidFill>
                  <a:miter/>
                </a:ln>
              </p:spPr>
              <p:style>
                <a:lnRef idx="0"/>
                <a:fillRef idx="0"/>
                <a:effectRef idx="0"/>
                <a:fontRef idx="minor"/>
              </p:style>
              <p:txBody>
                <a:bodyPr lIns="90000" rIns="90000" tIns="36360" bIns="36360" anchor="ctr">
                  <a:noAutofit/>
                </a:bodyPr>
                <a:p>
                  <a:endParaRPr b="0" lang="de-DE" sz="800" spc="-1" strike="noStrike">
                    <a:solidFill>
                      <a:schemeClr val="dk1"/>
                    </a:solidFill>
                    <a:latin typeface="Arial"/>
                  </a:endParaRPr>
                </a:p>
              </p:txBody>
            </p:sp>
          </p:grpSp>
          <p:grpSp>
            <p:nvGrpSpPr>
              <p:cNvPr id="263" name="Gruppieren 73"/>
              <p:cNvGrpSpPr/>
              <p:nvPr/>
            </p:nvGrpSpPr>
            <p:grpSpPr>
              <a:xfrm>
                <a:off x="7065360" y="920520"/>
                <a:ext cx="2926440" cy="320400"/>
                <a:chOff x="7065360" y="920520"/>
                <a:chExt cx="2926440" cy="320400"/>
              </a:xfrm>
            </p:grpSpPr>
            <p:cxnSp>
              <p:nvCxnSpPr>
                <p:cNvPr id="264" name="Gerader Verbinder 65"/>
                <p:cNvCxnSpPr/>
                <p:nvPr/>
              </p:nvCxnSpPr>
              <p:spPr>
                <a:xfrm flipV="1">
                  <a:off x="7065360" y="1239480"/>
                  <a:ext cx="2926800" cy="1800"/>
                </a:xfrm>
                <a:prstGeom prst="straightConnector1">
                  <a:avLst/>
                </a:prstGeom>
                <a:ln w="31680">
                  <a:solidFill>
                    <a:srgbClr val="c00000"/>
                  </a:solidFill>
                  <a:round/>
                </a:ln>
              </p:spPr>
            </p:cxnSp>
            <p:cxnSp>
              <p:nvCxnSpPr>
                <p:cNvPr id="265" name="Gerade Verbindung mit Pfeil 68"/>
                <p:cNvCxnSpPr/>
                <p:nvPr/>
              </p:nvCxnSpPr>
              <p:spPr>
                <a:xfrm flipH="1" flipV="1">
                  <a:off x="9987840" y="920520"/>
                  <a:ext cx="4320" cy="320040"/>
                </a:xfrm>
                <a:prstGeom prst="straightConnector1">
                  <a:avLst/>
                </a:prstGeom>
                <a:ln w="31680">
                  <a:solidFill>
                    <a:srgbClr val="c00000"/>
                  </a:solidFill>
                  <a:round/>
                  <a:tailEnd len="med" type="triangle" w="med"/>
                </a:ln>
              </p:spPr>
            </p:cxnSp>
            <p:sp>
              <p:nvSpPr>
                <p:cNvPr id="266" name="Ellipse 71"/>
                <p:cNvSpPr/>
                <p:nvPr/>
              </p:nvSpPr>
              <p:spPr>
                <a:xfrm>
                  <a:off x="8408520" y="1135800"/>
                  <a:ext cx="129960" cy="102240"/>
                </a:xfrm>
                <a:prstGeom prst="ellipse">
                  <a:avLst/>
                </a:prstGeom>
                <a:noFill/>
                <a:ln w="31680">
                  <a:solidFill>
                    <a:srgbClr val="c00000"/>
                  </a:solidFill>
                  <a:miter/>
                </a:ln>
              </p:spPr>
              <p:style>
                <a:lnRef idx="0"/>
                <a:fillRef idx="0"/>
                <a:effectRef idx="0"/>
                <a:fontRef idx="minor"/>
              </p:style>
              <p:txBody>
                <a:bodyPr lIns="90000" rIns="90000" tIns="36360" bIns="36360" anchor="ctr">
                  <a:noAutofit/>
                </a:bodyPr>
                <a:p>
                  <a:endParaRPr b="0" lang="de-DE" sz="800" spc="-1" strike="noStrike">
                    <a:solidFill>
                      <a:schemeClr val="dk1"/>
                    </a:solidFill>
                    <a:latin typeface="Arial"/>
                  </a:endParaRPr>
                </a:p>
              </p:txBody>
            </p:sp>
          </p:grpSp>
        </p:grpSp>
        <p:sp>
          <p:nvSpPr>
            <p:cNvPr id="267" name="Rechteck: abgerundete Ecken 1"/>
            <p:cNvSpPr/>
            <p:nvPr/>
          </p:nvSpPr>
          <p:spPr>
            <a:xfrm>
              <a:off x="8448120" y="390960"/>
              <a:ext cx="540000" cy="166320"/>
            </a:xfrm>
            <a:prstGeom prst="roundRect">
              <a:avLst>
                <a:gd name="adj" fmla="val 16667"/>
              </a:avLst>
            </a:prstGeom>
            <a:solidFill>
              <a:srgbClr val="ffe7e7"/>
            </a:solidFill>
            <a:ln w="9360">
              <a:noFill/>
            </a:ln>
          </p:spPr>
          <p:style>
            <a:lnRef idx="0"/>
            <a:fillRef idx="0"/>
            <a:effectRef idx="0"/>
            <a:fontRef idx="minor"/>
          </p:style>
          <p:txBody>
            <a:bodyPr lIns="90000" rIns="90000" tIns="45000" bIns="45000" anchor="ctr">
              <a:noAutofit/>
            </a:bodyPr>
            <a:p>
              <a:pPr algn="ctr" defTabSz="914400">
                <a:lnSpc>
                  <a:spcPct val="100000"/>
                </a:lnSpc>
              </a:pPr>
              <a:r>
                <a:rPr b="0" lang="de-DE" sz="600" spc="-1" strike="noStrike">
                  <a:solidFill>
                    <a:schemeClr val="dk1"/>
                  </a:solidFill>
                  <a:latin typeface="Arial"/>
                </a:rPr>
                <a:t>Amp. + MPC</a:t>
              </a:r>
              <a:endParaRPr b="0" lang="de-DE" sz="600" spc="-1" strike="noStrike">
                <a:solidFill>
                  <a:srgbClr val="000000"/>
                </a:solidFill>
                <a:latin typeface="Arial"/>
              </a:endParaRPr>
            </a:p>
          </p:txBody>
        </p:sp>
      </p:grpSp>
      <p:sp>
        <p:nvSpPr>
          <p:cNvPr id="268" name="Ellipse 3"/>
          <p:cNvSpPr/>
          <p:nvPr/>
        </p:nvSpPr>
        <p:spPr>
          <a:xfrm>
            <a:off x="7775280" y="250920"/>
            <a:ext cx="665640" cy="702720"/>
          </a:xfrm>
          <a:prstGeom prst="ellipse">
            <a:avLst/>
          </a:prstGeom>
          <a:noFill/>
          <a:ln w="28440">
            <a:solidFill>
              <a:srgbClr val="f18f1f"/>
            </a:solidFill>
            <a:miter/>
          </a:ln>
        </p:spPr>
        <p:style>
          <a:lnRef idx="0"/>
          <a:fillRef idx="0"/>
          <a:effectRef idx="0"/>
          <a:fontRef idx="minor"/>
        </p:style>
        <p:txBody>
          <a:bodyPr lIns="90000" rIns="90000" tIns="45000" bIns="45000" anchor="ctr">
            <a:noAutofit/>
          </a:bodyPr>
          <a:p>
            <a:pPr algn="ctr" defTabSz="914400">
              <a:lnSpc>
                <a:spcPct val="100000"/>
              </a:lnSpc>
            </a:pPr>
            <a:endParaRPr b="0" lang="de-DE" sz="1800" spc="-1" strike="noStrike">
              <a:solidFill>
                <a:schemeClr val="lt1"/>
              </a:solidFill>
              <a:latin typeface="Arial"/>
            </a:endParaRPr>
          </a:p>
        </p:txBody>
      </p:sp>
      <p:pic>
        <p:nvPicPr>
          <p:cNvPr id="269" name="Grafik 4" descr=""/>
          <p:cNvPicPr/>
          <p:nvPr/>
        </p:nvPicPr>
        <p:blipFill>
          <a:blip r:embed="rId2"/>
          <a:stretch/>
        </p:blipFill>
        <p:spPr>
          <a:xfrm>
            <a:off x="992520" y="1625760"/>
            <a:ext cx="6594120" cy="4919400"/>
          </a:xfrm>
          <a:prstGeom prst="rect">
            <a:avLst/>
          </a:prstGeom>
          <a:ln w="0">
            <a:noFill/>
          </a:ln>
        </p:spPr>
      </p:pic>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childTnLst>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2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407880" y="349560"/>
            <a:ext cx="11374560" cy="449640"/>
          </a:xfrm>
          <a:prstGeom prst="rect">
            <a:avLst/>
          </a:prstGeom>
          <a:noFill/>
          <a:ln w="0">
            <a:noFill/>
          </a:ln>
        </p:spPr>
        <p:txBody>
          <a:bodyPr lIns="0" rIns="0" tIns="0" bIns="0" anchor="t">
            <a:noAutofit/>
          </a:bodyPr>
          <a:p>
            <a:pPr indent="0" defTabSz="914400">
              <a:lnSpc>
                <a:spcPct val="90000"/>
              </a:lnSpc>
              <a:buNone/>
              <a:tabLst>
                <a:tab algn="l" pos="0"/>
              </a:tabLst>
            </a:pPr>
            <a:r>
              <a:rPr b="1" lang="de-DE" sz="3000" spc="-1" strike="noStrike">
                <a:solidFill>
                  <a:schemeClr val="accent1"/>
                </a:solidFill>
                <a:latin typeface="Arial"/>
              </a:rPr>
              <a:t>Conclusions and Outlook</a:t>
            </a:r>
            <a:endParaRPr b="0" lang="de-DE" sz="3000" spc="-1" strike="noStrike">
              <a:solidFill>
                <a:srgbClr val="000000"/>
              </a:solidFill>
              <a:latin typeface="Arial"/>
            </a:endParaRPr>
          </a:p>
        </p:txBody>
      </p:sp>
      <p:sp>
        <p:nvSpPr>
          <p:cNvPr id="271" name="PlaceHolder 2"/>
          <p:cNvSpPr>
            <a:spLocks noGrp="1"/>
          </p:cNvSpPr>
          <p:nvPr>
            <p:ph/>
          </p:nvPr>
        </p:nvSpPr>
        <p:spPr>
          <a:xfrm>
            <a:off x="407880" y="1406520"/>
            <a:ext cx="11374560" cy="5008680"/>
          </a:xfrm>
          <a:prstGeom prst="rect">
            <a:avLst/>
          </a:prstGeom>
          <a:noFill/>
          <a:ln w="0">
            <a:noFill/>
          </a:ln>
        </p:spPr>
        <p:txBody>
          <a:bodyPr lIns="0" rIns="0" tIns="0" bIns="0" anchor="t">
            <a:noAutofit/>
          </a:bodyPr>
          <a:p>
            <a:pPr marL="361800" indent="-36180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Measurements of the jitter and drifts after a multi-pass cell realized at the FLASH facility</a:t>
            </a:r>
            <a:endParaRPr b="0" lang="de-DE" sz="1800" spc="-1" strike="noStrike">
              <a:solidFill>
                <a:srgbClr val="000000"/>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Observation of up to 1.5 ps drift within 15 h, removed with feedback</a:t>
            </a:r>
            <a:endParaRPr b="0" lang="de-DE" sz="1800" spc="-1" strike="noStrike">
              <a:solidFill>
                <a:srgbClr val="000000"/>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Jitter: &lt;15 fs</a:t>
            </a:r>
            <a:endParaRPr b="0" lang="de-DE" sz="1800" spc="-1" strike="noStrike">
              <a:solidFill>
                <a:srgbClr val="000000"/>
              </a:solidFill>
              <a:latin typeface="Arial"/>
            </a:endParaRPr>
          </a:p>
          <a:p>
            <a:pPr marL="361800" indent="0" defTabSz="914400">
              <a:lnSpc>
                <a:spcPct val="110000"/>
              </a:lnSpc>
              <a:spcAft>
                <a:spcPts val="1199"/>
              </a:spcAft>
              <a:buNone/>
              <a:tabLst>
                <a:tab algn="l" pos="0"/>
              </a:tabLst>
            </a:pPr>
            <a:r>
              <a:rPr b="0" lang="de-DE" sz="1800" spc="-1" strike="noStrike">
                <a:solidFill>
                  <a:schemeClr val="dk1"/>
                </a:solidFill>
                <a:latin typeface="Arial"/>
              </a:rPr>
              <a:t>→ </a:t>
            </a:r>
            <a:r>
              <a:rPr b="1" lang="de-DE" sz="1800" spc="-1" strike="noStrike">
                <a:solidFill>
                  <a:schemeClr val="accent2"/>
                </a:solidFill>
                <a:latin typeface="Arial"/>
              </a:rPr>
              <a:t>Same order of magnitude than observations after the amplifier</a:t>
            </a:r>
            <a:endParaRPr b="0" lang="de-DE" sz="1800" spc="-1" strike="noStrike">
              <a:solidFill>
                <a:srgbClr val="000000"/>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Intra-burst: arrival time seems depending on the experimental conditions of the MPC </a:t>
            </a:r>
            <a:endParaRPr b="0" lang="de-DE" sz="1800" spc="-1" strike="noStrike">
              <a:solidFill>
                <a:srgbClr val="000000"/>
              </a:solidFill>
              <a:latin typeface="Arial"/>
            </a:endParaRPr>
          </a:p>
          <a:p>
            <a:pPr indent="0" defTabSz="914400">
              <a:lnSpc>
                <a:spcPct val="110000"/>
              </a:lnSpc>
              <a:spcAft>
                <a:spcPts val="1199"/>
              </a:spcAft>
              <a:buNone/>
              <a:tabLst>
                <a:tab algn="l" pos="0"/>
              </a:tabLst>
            </a:pPr>
            <a:r>
              <a:rPr b="0" lang="de-DE" sz="1800" spc="-1" strike="noStrike">
                <a:solidFill>
                  <a:schemeClr val="dk1"/>
                </a:solidFill>
                <a:latin typeface="Wingdings"/>
              </a:rPr>
              <a:t>	</a:t>
            </a:r>
            <a:r>
              <a:rPr b="0" lang="de-DE" sz="1800" spc="-1" strike="noStrike">
                <a:solidFill>
                  <a:schemeClr val="dk1"/>
                </a:solidFill>
                <a:latin typeface="Arial"/>
              </a:rPr>
              <a:t> → </a:t>
            </a:r>
            <a:r>
              <a:rPr b="0" lang="de-DE" sz="1800" spc="-1" strike="noStrike">
                <a:solidFill>
                  <a:schemeClr val="dk1"/>
                </a:solidFill>
                <a:latin typeface="Arial"/>
              </a:rPr>
              <a:t>To be further investigated</a:t>
            </a:r>
            <a:endParaRPr b="0" lang="de-DE" sz="1800" spc="-1" strike="noStrike">
              <a:solidFill>
                <a:srgbClr val="000000"/>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A LAM is highly valuable for users!</a:t>
            </a:r>
            <a:endParaRPr b="0" lang="de-DE" sz="1800" spc="-1" strike="noStrike">
              <a:solidFill>
                <a:srgbClr val="000000"/>
              </a:solidFill>
              <a:latin typeface="Arial"/>
            </a:endParaRPr>
          </a:p>
          <a:p>
            <a:pPr lvl="1" marL="628560" indent="-26676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Finding and fixing t0</a:t>
            </a:r>
            <a:endParaRPr b="0" lang="de-DE" sz="1800" spc="-1" strike="noStrike">
              <a:solidFill>
                <a:srgbClr val="000000"/>
              </a:solidFill>
              <a:latin typeface="Arial"/>
            </a:endParaRPr>
          </a:p>
          <a:p>
            <a:pPr lvl="1" marL="628560" indent="-266760" defTabSz="914400">
              <a:lnSpc>
                <a:spcPct val="110000"/>
              </a:lnSpc>
              <a:spcAft>
                <a:spcPts val="1199"/>
              </a:spcAft>
              <a:buClr>
                <a:srgbClr val="000000"/>
              </a:buClr>
              <a:buFont typeface="Arial"/>
              <a:buChar char="•"/>
              <a:tabLst>
                <a:tab algn="l" pos="361800"/>
              </a:tabLst>
            </a:pPr>
            <a:r>
              <a:rPr b="0" lang="de-DE" sz="1800" spc="-1" strike="noStrike">
                <a:solidFill>
                  <a:schemeClr val="dk1"/>
                </a:solidFill>
                <a:latin typeface="Arial"/>
              </a:rPr>
              <a:t>Arrival time along the burst known and usable for data sorting</a:t>
            </a:r>
            <a:endParaRPr b="0" lang="de-DE" sz="1800" spc="-1" strike="noStrike">
              <a:solidFill>
                <a:srgbClr val="000000"/>
              </a:solidFill>
              <a:latin typeface="Arial"/>
            </a:endParaRPr>
          </a:p>
        </p:txBody>
      </p:sp>
      <p:sp>
        <p:nvSpPr>
          <p:cNvPr id="272" name="PlaceHolder 3"/>
          <p:cNvSpPr>
            <a:spLocks noGrp="1"/>
          </p:cNvSpPr>
          <p:nvPr>
            <p:ph/>
          </p:nvPr>
        </p:nvSpPr>
        <p:spPr>
          <a:xfrm>
            <a:off x="407880" y="817560"/>
            <a:ext cx="11374560" cy="377640"/>
          </a:xfrm>
          <a:prstGeom prst="rect">
            <a:avLst/>
          </a:prstGeom>
          <a:noFill/>
          <a:ln w="0">
            <a:noFill/>
          </a:ln>
        </p:spPr>
        <p:txBody>
          <a:bodyPr lIns="0" rIns="0" tIns="0" bIns="0" anchor="t">
            <a:noAutofit/>
          </a:bodyPr>
          <a:p>
            <a:pPr indent="0" defTabSz="914400">
              <a:lnSpc>
                <a:spcPct val="110000"/>
              </a:lnSpc>
              <a:buNone/>
              <a:tabLst>
                <a:tab algn="l" pos="0"/>
              </a:tabLst>
            </a:pPr>
            <a:r>
              <a:rPr b="1" lang="de-DE" sz="1800" spc="-1" strike="noStrike">
                <a:solidFill>
                  <a:schemeClr val="accent2"/>
                </a:solidFill>
                <a:latin typeface="Arial"/>
              </a:rPr>
              <a:t>On the way to &lt;10 fs Experimental Resolution</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407880" y="349560"/>
            <a:ext cx="11374200" cy="3509280"/>
          </a:xfrm>
          <a:prstGeom prst="rect">
            <a:avLst/>
          </a:prstGeom>
          <a:noFill/>
          <a:ln w="0">
            <a:noFill/>
          </a:ln>
        </p:spPr>
        <p:txBody>
          <a:bodyPr lIns="0" rIns="0" tIns="0" bIns="0" anchor="t">
            <a:noAutofit/>
          </a:bodyPr>
          <a:p>
            <a:pPr indent="0" defTabSz="914400">
              <a:lnSpc>
                <a:spcPct val="100000"/>
              </a:lnSpc>
              <a:buNone/>
              <a:tabLst>
                <a:tab algn="l" pos="0"/>
              </a:tabLst>
            </a:pPr>
            <a:r>
              <a:rPr b="1" lang="de-DE" sz="6000" spc="-1" strike="noStrike">
                <a:solidFill>
                  <a:srgbClr val="007bc8"/>
                </a:solidFill>
                <a:latin typeface="Arial"/>
                <a:ea typeface="Microsoft YaHei"/>
              </a:rPr>
              <a:t>Thank you</a:t>
            </a:r>
            <a:endParaRPr b="0" lang="de-DE" sz="6000" spc="-1" strike="noStrike">
              <a:solidFill>
                <a:srgbClr val="000000"/>
              </a:solidFill>
              <a:latin typeface="Arial"/>
            </a:endParaRPr>
          </a:p>
        </p:txBody>
      </p:sp>
      <p:sp>
        <p:nvSpPr>
          <p:cNvPr id="274" name="PlaceHolder 1"/>
          <p:cNvSpPr/>
          <p:nvPr/>
        </p:nvSpPr>
        <p:spPr>
          <a:xfrm>
            <a:off x="568800" y="2639160"/>
            <a:ext cx="3031200" cy="1898280"/>
          </a:xfrm>
          <a:prstGeom prst="rect">
            <a:avLst/>
          </a:prstGeom>
          <a:noFill/>
          <a:ln w="0">
            <a:noFill/>
          </a:ln>
        </p:spPr>
        <p:style>
          <a:lnRef idx="0"/>
          <a:fillRef idx="0"/>
          <a:effectRef idx="0"/>
          <a:fontRef idx="minor"/>
        </p:style>
        <p:txBody>
          <a:bodyPr lIns="0" rIns="0" tIns="0" bIns="0" anchor="t">
            <a:noAutofit/>
          </a:bodyPr>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LbSync</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David Schwickert</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Sebastian Schulz</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Nick Kschuev</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Falco Zummack</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Thorsten Lamb</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Matthias Felber</a:t>
            </a:r>
            <a:endParaRPr b="0" lang="de-DE" sz="1800" spc="-1" strike="noStrike">
              <a:solidFill>
                <a:srgbClr val="000000"/>
              </a:solidFill>
              <a:latin typeface="Arial"/>
            </a:endParaRPr>
          </a:p>
          <a:p>
            <a:pPr marL="228600" defTabSz="914400">
              <a:lnSpc>
                <a:spcPct val="120000"/>
              </a:lnSpc>
              <a:spcBef>
                <a:spcPts val="1001"/>
              </a:spcBef>
              <a:tabLst>
                <a:tab algn="l" pos="0"/>
              </a:tabLst>
            </a:pPr>
            <a:endParaRPr b="0" lang="de-DE" sz="1800" spc="-1" strike="noStrike">
              <a:solidFill>
                <a:srgbClr val="000000"/>
              </a:solidFill>
              <a:latin typeface="Arial"/>
            </a:endParaRPr>
          </a:p>
        </p:txBody>
      </p:sp>
      <p:sp>
        <p:nvSpPr>
          <p:cNvPr id="275" name="PlaceHolder 9"/>
          <p:cNvSpPr/>
          <p:nvPr/>
        </p:nvSpPr>
        <p:spPr>
          <a:xfrm>
            <a:off x="3736800" y="2666880"/>
            <a:ext cx="3031200" cy="1898280"/>
          </a:xfrm>
          <a:prstGeom prst="rect">
            <a:avLst/>
          </a:prstGeom>
          <a:noFill/>
          <a:ln w="0">
            <a:noFill/>
          </a:ln>
        </p:spPr>
        <p:style>
          <a:lnRef idx="0"/>
          <a:fillRef idx="0"/>
          <a:effectRef idx="0"/>
          <a:fontRef idx="minor"/>
        </p:style>
        <p:txBody>
          <a:bodyPr lIns="0" rIns="0" tIns="0" bIns="0" anchor="t">
            <a:noAutofit/>
          </a:bodyPr>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LAS (EuXFEL</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Ulrike Wegner</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Moritz Emons</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Radu Costin-Saraceanu</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Max Lederer</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a:t>
            </a:r>
            <a:endParaRPr b="0" lang="de-DE" sz="1800" spc="-1" strike="noStrike">
              <a:solidFill>
                <a:srgbClr val="000000"/>
              </a:solidFill>
              <a:latin typeface="Arial"/>
            </a:endParaRPr>
          </a:p>
          <a:p>
            <a:pPr marL="228600" defTabSz="914400">
              <a:lnSpc>
                <a:spcPct val="120000"/>
              </a:lnSpc>
              <a:spcBef>
                <a:spcPts val="1001"/>
              </a:spcBef>
              <a:tabLst>
                <a:tab algn="l" pos="0"/>
              </a:tabLst>
            </a:pPr>
            <a:endParaRPr b="0" lang="de-DE" sz="1800" spc="-1" strike="noStrike">
              <a:solidFill>
                <a:srgbClr val="000000"/>
              </a:solidFill>
              <a:latin typeface="Arial"/>
            </a:endParaRPr>
          </a:p>
        </p:txBody>
      </p:sp>
      <p:sp>
        <p:nvSpPr>
          <p:cNvPr id="276" name="PlaceHolder 10"/>
          <p:cNvSpPr/>
          <p:nvPr/>
        </p:nvSpPr>
        <p:spPr>
          <a:xfrm>
            <a:off x="7588800" y="2664000"/>
            <a:ext cx="3031200" cy="1898280"/>
          </a:xfrm>
          <a:prstGeom prst="rect">
            <a:avLst/>
          </a:prstGeom>
          <a:noFill/>
          <a:ln w="0">
            <a:noFill/>
          </a:ln>
        </p:spPr>
        <p:style>
          <a:lnRef idx="0"/>
          <a:fillRef idx="0"/>
          <a:effectRef idx="0"/>
          <a:fontRef idx="minor"/>
        </p:style>
        <p:txBody>
          <a:bodyPr lIns="0" rIns="0" tIns="0" bIns="0" anchor="t">
            <a:noAutofit/>
          </a:bodyPr>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FS-LA</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Skirmantas Alisauskas</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Huseyin Cankaya</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Ayhan Tallahi</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Giovani Cirmi</a:t>
            </a:r>
            <a:endParaRPr b="0" lang="de-DE" sz="1800" spc="-1" strike="noStrike">
              <a:solidFill>
                <a:srgbClr val="000000"/>
              </a:solidFill>
              <a:latin typeface="Arial"/>
            </a:endParaRPr>
          </a:p>
          <a:p>
            <a:pPr marL="228600" defTabSz="914400">
              <a:lnSpc>
                <a:spcPct val="120000"/>
              </a:lnSpc>
              <a:spcBef>
                <a:spcPts val="1001"/>
              </a:spcBef>
              <a:tabLst>
                <a:tab algn="l" pos="0"/>
              </a:tabLst>
            </a:pP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407880" y="349560"/>
            <a:ext cx="11374200" cy="3509280"/>
          </a:xfrm>
          <a:prstGeom prst="rect">
            <a:avLst/>
          </a:prstGeom>
          <a:noFill/>
          <a:ln w="0">
            <a:noFill/>
          </a:ln>
        </p:spPr>
        <p:txBody>
          <a:bodyPr lIns="0" rIns="0" tIns="0" bIns="0" anchor="t">
            <a:noAutofit/>
          </a:bodyPr>
          <a:p>
            <a:pPr indent="0" defTabSz="914400">
              <a:lnSpc>
                <a:spcPct val="100000"/>
              </a:lnSpc>
              <a:buNone/>
              <a:tabLst>
                <a:tab algn="l" pos="0"/>
              </a:tabLst>
            </a:pPr>
            <a:r>
              <a:rPr b="1" lang="de-DE" sz="6000" spc="-1" strike="noStrike">
                <a:solidFill>
                  <a:srgbClr val="007bc8"/>
                </a:solidFill>
                <a:latin typeface="Arial"/>
                <a:ea typeface="Microsoft YaHei"/>
              </a:rPr>
              <a:t>Thank you</a:t>
            </a:r>
            <a:endParaRPr b="0" lang="de-DE" sz="6000" spc="-1" strike="noStrike">
              <a:solidFill>
                <a:srgbClr val="000000"/>
              </a:solidFill>
              <a:latin typeface="Arial"/>
            </a:endParaRPr>
          </a:p>
        </p:txBody>
      </p:sp>
      <p:sp>
        <p:nvSpPr>
          <p:cNvPr id="278" name="PlaceHolder 5"/>
          <p:cNvSpPr/>
          <p:nvPr/>
        </p:nvSpPr>
        <p:spPr>
          <a:xfrm>
            <a:off x="3600000" y="4516560"/>
            <a:ext cx="5146920" cy="1898280"/>
          </a:xfrm>
          <a:prstGeom prst="rect">
            <a:avLst/>
          </a:prstGeom>
          <a:noFill/>
          <a:ln w="0">
            <a:noFill/>
          </a:ln>
        </p:spPr>
        <p:style>
          <a:lnRef idx="0"/>
          <a:fillRef idx="0"/>
          <a:effectRef idx="0"/>
          <a:fontRef idx="minor"/>
        </p:style>
        <p:txBody>
          <a:bodyPr lIns="0" rIns="0" tIns="0" bIns="0" anchor="t">
            <a:noAutofit/>
          </a:bodyPr>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Anne-Laure Calendron</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DESY (MSK group)</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chemeClr val="dk1"/>
                </a:solidFill>
                <a:latin typeface="Calibri"/>
                <a:ea typeface="Microsoft YaHei"/>
              </a:rPr>
              <a:t>anne-laure.calendron@desy.de</a:t>
            </a:r>
            <a:endParaRPr b="0" lang="de-DE" sz="1800" spc="-1" strike="noStrike">
              <a:solidFill>
                <a:srgbClr val="000000"/>
              </a:solidFill>
              <a:latin typeface="Arial"/>
            </a:endParaRPr>
          </a:p>
          <a:p>
            <a:pPr marL="228600" defTabSz="914400">
              <a:lnSpc>
                <a:spcPct val="120000"/>
              </a:lnSpc>
              <a:spcBef>
                <a:spcPts val="1001"/>
              </a:spcBef>
              <a:tabLst>
                <a:tab algn="l" pos="0"/>
              </a:tabLst>
            </a:pPr>
            <a:r>
              <a:rPr b="0" lang="de-DE" sz="1800" spc="-1" strike="noStrike">
                <a:solidFill>
                  <a:srgbClr val="000000"/>
                </a:solidFill>
                <a:latin typeface="Arial"/>
                <a:ea typeface="Microsoft YaHei"/>
              </a:rPr>
              <a:t>+49 40 8998 2056</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en-US" sz="3000" spc="-1" strike="noStrike">
                <a:solidFill>
                  <a:schemeClr val="accent1"/>
                </a:solidFill>
                <a:latin typeface="Arial"/>
              </a:rPr>
              <a:t>LAM vs. PAM</a:t>
            </a:r>
            <a:endParaRPr b="0" lang="en-US" sz="3000" spc="-1" strike="noStrike">
              <a:solidFill>
                <a:schemeClr val="dk1"/>
              </a:solidFill>
              <a:latin typeface="Arial"/>
            </a:endParaRPr>
          </a:p>
        </p:txBody>
      </p:sp>
      <p:sp>
        <p:nvSpPr>
          <p:cNvPr id="87" name="PlaceHolder 2"/>
          <p:cNvSpPr>
            <a:spLocks noGrp="1"/>
          </p:cNvSpPr>
          <p:nvPr>
            <p:ph/>
          </p:nvPr>
        </p:nvSpPr>
        <p:spPr>
          <a:xfrm>
            <a:off x="407880" y="1406520"/>
            <a:ext cx="5616360" cy="5009760"/>
          </a:xfrm>
          <a:prstGeom prst="rect">
            <a:avLst/>
          </a:prstGeom>
          <a:noFill/>
          <a:ln w="0">
            <a:noFill/>
          </a:ln>
        </p:spPr>
        <p:txBody>
          <a:bodyPr lIns="0" rIns="0" tIns="0" bIns="0" anchor="t">
            <a:noAutofit/>
          </a:bodyPr>
          <a:p>
            <a:pPr indent="0" algn="ctr" defTabSz="914400">
              <a:lnSpc>
                <a:spcPct val="110000"/>
              </a:lnSpc>
              <a:spcAft>
                <a:spcPts val="1199"/>
              </a:spcAft>
              <a:buNone/>
              <a:tabLst>
                <a:tab algn="l" pos="0"/>
              </a:tabLst>
            </a:pPr>
            <a:r>
              <a:rPr b="1" i="1" lang="en-US" sz="1800" spc="-1" strike="noStrike">
                <a:solidFill>
                  <a:schemeClr val="dk1"/>
                </a:solidFill>
                <a:latin typeface="Arial"/>
              </a:rPr>
              <a:t>LAM</a:t>
            </a:r>
            <a:endParaRPr b="0" lang="en-US" sz="1800" spc="-1" strike="noStrike">
              <a:solidFill>
                <a:schemeClr val="dk1"/>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en-US" sz="1800" spc="-1" strike="noStrike">
                <a:solidFill>
                  <a:schemeClr val="dk1"/>
                </a:solidFill>
                <a:latin typeface="Arial"/>
              </a:rPr>
              <a:t>Measurement of the optical laser arrival time against an optical reference</a:t>
            </a:r>
            <a:endParaRPr b="0" lang="en-US" sz="1800" spc="-1" strike="noStrike">
              <a:solidFill>
                <a:schemeClr val="dk1"/>
              </a:solidFill>
              <a:latin typeface="Arial"/>
            </a:endParaRPr>
          </a:p>
          <a:p>
            <a:pPr indent="0" defTabSz="914400">
              <a:lnSpc>
                <a:spcPct val="110000"/>
              </a:lnSpc>
              <a:spcAft>
                <a:spcPts val="1199"/>
              </a:spcAft>
              <a:buNone/>
              <a:tabLst>
                <a:tab algn="l" pos="361800"/>
              </a:tabLst>
            </a:pPr>
            <a:endParaRPr b="0" lang="en-US" sz="1800" spc="-1" strike="noStrike">
              <a:solidFill>
                <a:schemeClr val="dk1"/>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en-US" sz="1800" spc="-1" strike="noStrike">
                <a:solidFill>
                  <a:schemeClr val="dk1"/>
                </a:solidFill>
                <a:latin typeface="Arial"/>
              </a:rPr>
              <a:t>Not a direct measurement</a:t>
            </a:r>
            <a:endParaRPr b="0" lang="en-US" sz="1800" spc="-1" strike="noStrike">
              <a:solidFill>
                <a:schemeClr val="dk1"/>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en-US" sz="1800" spc="-1" strike="noStrike">
                <a:solidFill>
                  <a:schemeClr val="dk1"/>
                </a:solidFill>
                <a:latin typeface="Arial"/>
              </a:rPr>
              <a:t>But all experiments can have one</a:t>
            </a:r>
            <a:endParaRPr b="0" lang="en-US" sz="1800" spc="-1" strike="noStrike">
              <a:solidFill>
                <a:schemeClr val="dk1"/>
              </a:solidFill>
              <a:latin typeface="Arial"/>
            </a:endParaRPr>
          </a:p>
        </p:txBody>
      </p:sp>
      <p:sp>
        <p:nvSpPr>
          <p:cNvPr id="88" name="PlaceHolder 3"/>
          <p:cNvSpPr>
            <a:spLocks noGrp="1"/>
          </p:cNvSpPr>
          <p:nvPr>
            <p:ph/>
          </p:nvPr>
        </p:nvSpPr>
        <p:spPr>
          <a:xfrm>
            <a:off x="407880" y="817560"/>
            <a:ext cx="11375640" cy="378720"/>
          </a:xfrm>
          <a:prstGeom prst="rect">
            <a:avLst/>
          </a:prstGeom>
          <a:noFill/>
          <a:ln w="0">
            <a:noFill/>
          </a:ln>
        </p:spPr>
        <p:txBody>
          <a:bodyPr lIns="0" rIns="0" tIns="0" bIns="0" anchor="t">
            <a:noAutofit/>
          </a:bodyPr>
          <a:p>
            <a:pPr indent="0">
              <a:lnSpc>
                <a:spcPct val="110000"/>
              </a:lnSpc>
              <a:spcBef>
                <a:spcPts val="1417"/>
              </a:spcBef>
              <a:buNone/>
              <a:tabLst>
                <a:tab algn="l" pos="361800"/>
              </a:tabLst>
            </a:pPr>
            <a:endParaRPr b="1" lang="en-US" sz="1800" spc="-1" strike="noStrike">
              <a:solidFill>
                <a:schemeClr val="accent2"/>
              </a:solidFill>
              <a:latin typeface="Arial"/>
            </a:endParaRPr>
          </a:p>
        </p:txBody>
      </p:sp>
      <p:sp>
        <p:nvSpPr>
          <p:cNvPr id="89" name="PlaceHolder 4"/>
          <p:cNvSpPr>
            <a:spLocks noGrp="1"/>
          </p:cNvSpPr>
          <p:nvPr>
            <p:ph/>
          </p:nvPr>
        </p:nvSpPr>
        <p:spPr>
          <a:xfrm>
            <a:off x="6167520" y="1406520"/>
            <a:ext cx="5616360" cy="5009760"/>
          </a:xfrm>
          <a:prstGeom prst="rect">
            <a:avLst/>
          </a:prstGeom>
          <a:noFill/>
          <a:ln w="0">
            <a:noFill/>
          </a:ln>
        </p:spPr>
        <p:txBody>
          <a:bodyPr lIns="0" rIns="0" tIns="0" bIns="0" anchor="t">
            <a:noAutofit/>
          </a:bodyPr>
          <a:p>
            <a:pPr indent="0" algn="ctr" defTabSz="914400">
              <a:lnSpc>
                <a:spcPct val="110000"/>
              </a:lnSpc>
              <a:spcAft>
                <a:spcPts val="1199"/>
              </a:spcAft>
              <a:buNone/>
              <a:tabLst>
                <a:tab algn="l" pos="0"/>
              </a:tabLst>
            </a:pPr>
            <a:r>
              <a:rPr b="1" i="1" lang="en-US" sz="1800" spc="-1" strike="noStrike">
                <a:solidFill>
                  <a:schemeClr val="dk1"/>
                </a:solidFill>
                <a:latin typeface="Arial"/>
              </a:rPr>
              <a:t>PAM</a:t>
            </a:r>
            <a:endParaRPr b="0" lang="en-US" sz="1800" spc="-1" strike="noStrike">
              <a:solidFill>
                <a:schemeClr val="dk1"/>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en-US" sz="1800" spc="-1" strike="noStrike">
                <a:solidFill>
                  <a:schemeClr val="dk1"/>
                </a:solidFill>
                <a:latin typeface="Arial"/>
              </a:rPr>
              <a:t>Direct measurement of optical laser against photon arrival time</a:t>
            </a:r>
            <a:endParaRPr b="0" lang="en-US" sz="1800" spc="-1" strike="noStrike">
              <a:solidFill>
                <a:schemeClr val="dk1"/>
              </a:solidFill>
              <a:latin typeface="Arial"/>
            </a:endParaRPr>
          </a:p>
          <a:p>
            <a:pPr indent="0" defTabSz="914400">
              <a:lnSpc>
                <a:spcPct val="110000"/>
              </a:lnSpc>
              <a:spcAft>
                <a:spcPts val="1199"/>
              </a:spcAft>
              <a:buNone/>
              <a:tabLst>
                <a:tab algn="l" pos="361800"/>
              </a:tabLst>
            </a:pPr>
            <a:endParaRPr b="0" lang="en-US" sz="1800" spc="-1" strike="noStrike">
              <a:solidFill>
                <a:schemeClr val="dk1"/>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en-US" sz="1800" spc="-1" strike="noStrike">
                <a:solidFill>
                  <a:schemeClr val="dk1"/>
                </a:solidFill>
                <a:latin typeface="Arial"/>
              </a:rPr>
              <a:t>But: not all experiments can have one (due to usage of X-ray beam)</a:t>
            </a:r>
            <a:endParaRPr b="0" lang="en-US" sz="1800" spc="-1" strike="noStrike">
              <a:solidFill>
                <a:schemeClr val="dk1"/>
              </a:solidFill>
              <a:latin typeface="Arial"/>
            </a:endParaRPr>
          </a:p>
        </p:txBody>
      </p:sp>
      <p:sp>
        <p:nvSpPr>
          <p:cNvPr id="90" name="PlaceHolder 5"/>
          <p:cNvSpPr>
            <a:spLocks noGrp="1"/>
          </p:cNvSpPr>
          <p:nvPr>
            <p:ph type="ftr" idx="15"/>
          </p:nvPr>
        </p:nvSpPr>
        <p:spPr>
          <a:xfrm>
            <a:off x="791640" y="6580800"/>
            <a:ext cx="9948600" cy="186480"/>
          </a:xfrm>
          <a:prstGeom prst="rect">
            <a:avLst/>
          </a:prstGeom>
          <a:noFill/>
          <a:ln w="0">
            <a:noFill/>
          </a:ln>
        </p:spPr>
        <p:txBody>
          <a:bodyPr lIns="0" rIns="0" tIns="0" bIns="0" anchor="t">
            <a:noAutofit/>
          </a:bodyPr>
          <a:lstStyle>
            <a:lvl1pPr indent="0" defTabSz="457200">
              <a:lnSpc>
                <a:spcPct val="100000"/>
              </a:lnSpc>
              <a:buNone/>
              <a:defRPr b="0" lang="de-DE" sz="1000" spc="-1" strike="noStrike">
                <a:solidFill>
                  <a:schemeClr val="dk1"/>
                </a:solidFill>
                <a:latin typeface="Arial"/>
              </a:defRPr>
            </a:lvl1pPr>
          </a:lstStyle>
          <a:p>
            <a:pPr indent="0" defTabSz="457200">
              <a:lnSpc>
                <a:spcPct val="100000"/>
              </a:lnSpc>
              <a:buNone/>
            </a:pPr>
            <a:r>
              <a:rPr b="0" lang="de-DE" sz="1000" spc="-1" strike="noStrike">
                <a:solidFill>
                  <a:schemeClr val="dk1"/>
                </a:solidFill>
                <a:latin typeface="Arial"/>
              </a:rPr>
              <a:t>Anne-Laure Calendron | MSK Seminar | 20.10.2023</a:t>
            </a:r>
            <a:endParaRPr b="0" lang="de-DE" sz="1000" spc="-1" strike="noStrike">
              <a:solidFill>
                <a:srgbClr val="000000"/>
              </a:solidFill>
              <a:latin typeface="Times New Roman"/>
            </a:endParaRPr>
          </a:p>
          <a:p>
            <a:pPr indent="0" defTabSz="457200">
              <a:lnSpc>
                <a:spcPct val="100000"/>
              </a:lnSpc>
              <a:buNone/>
            </a:pPr>
            <a:endParaRPr b="0" lang="de-DE"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de-DE" sz="3000" spc="-1" strike="noStrike">
                <a:solidFill>
                  <a:schemeClr val="accent1"/>
                </a:solidFill>
                <a:latin typeface="Arial"/>
              </a:rPr>
              <a:t>PPL synchronization</a:t>
            </a:r>
            <a:endParaRPr b="0" lang="en-US" sz="3000" spc="-1" strike="noStrike">
              <a:solidFill>
                <a:schemeClr val="dk1"/>
              </a:solidFill>
              <a:latin typeface="Arial"/>
            </a:endParaRPr>
          </a:p>
        </p:txBody>
      </p:sp>
      <p:pic>
        <p:nvPicPr>
          <p:cNvPr id="92" name="Grafik 3" descr=""/>
          <p:cNvPicPr/>
          <p:nvPr/>
        </p:nvPicPr>
        <p:blipFill>
          <a:blip r:embed="rId1"/>
          <a:stretch/>
        </p:blipFill>
        <p:spPr>
          <a:xfrm>
            <a:off x="1675800" y="1529280"/>
            <a:ext cx="8840160" cy="4067280"/>
          </a:xfrm>
          <a:prstGeom prst="rect">
            <a:avLst/>
          </a:prstGeom>
          <a:ln w="0">
            <a:noFill/>
          </a:ln>
        </p:spPr>
      </p:pic>
      <p:sp>
        <p:nvSpPr>
          <p:cNvPr id="93" name="Textfeld 2"/>
          <p:cNvSpPr/>
          <p:nvPr/>
        </p:nvSpPr>
        <p:spPr>
          <a:xfrm>
            <a:off x="8414640" y="5516640"/>
            <a:ext cx="2946600" cy="914760"/>
          </a:xfrm>
          <a:prstGeom prst="rect">
            <a:avLst/>
          </a:prstGeom>
          <a:noFill/>
          <a:ln w="12600">
            <a:solidFill>
              <a:schemeClr val="accent2"/>
            </a:solidFill>
            <a:round/>
          </a:ln>
        </p:spPr>
        <p:style>
          <a:lnRef idx="0"/>
          <a:fillRef idx="0"/>
          <a:effectRef idx="0"/>
          <a:fontRef idx="minor"/>
        </p:style>
        <p:txBody>
          <a:bodyPr numCol="1" spcCol="0" anchor="t">
            <a:spAutoFit/>
          </a:bodyPr>
          <a:p>
            <a:pPr algn="ctr" defTabSz="457200">
              <a:lnSpc>
                <a:spcPct val="100000"/>
              </a:lnSpc>
            </a:pPr>
            <a:r>
              <a:rPr b="0" lang="en-US" sz="1800" spc="-1" strike="noStrike">
                <a:solidFill>
                  <a:schemeClr val="dk1"/>
                </a:solidFill>
                <a:latin typeface="Arial"/>
              </a:rPr>
              <a:t>Transport to ILH and EH</a:t>
            </a:r>
            <a:endParaRPr b="0" lang="de-DE" sz="1800" spc="-1" strike="noStrike">
              <a:solidFill>
                <a:srgbClr val="000000"/>
              </a:solidFill>
              <a:latin typeface="Arial"/>
            </a:endParaRPr>
          </a:p>
          <a:p>
            <a:pPr algn="ctr" defTabSz="457200">
              <a:lnSpc>
                <a:spcPct val="100000"/>
              </a:lnSpc>
            </a:pPr>
            <a:r>
              <a:rPr b="0" lang="en-US" sz="1800" spc="-1" strike="noStrike">
                <a:solidFill>
                  <a:schemeClr val="dk1"/>
                </a:solidFill>
                <a:latin typeface="Arial"/>
              </a:rPr>
              <a:t>Non linear conversion stages</a:t>
            </a:r>
            <a:endParaRPr b="0" lang="de-DE" sz="1800" spc="-1" strike="noStrike">
              <a:solidFill>
                <a:srgbClr val="000000"/>
              </a:solidFill>
              <a:latin typeface="Arial"/>
            </a:endParaRPr>
          </a:p>
        </p:txBody>
      </p:sp>
      <p:cxnSp>
        <p:nvCxnSpPr>
          <p:cNvPr id="94" name="Gerader Verbinder 2"/>
          <p:cNvCxnSpPr>
            <a:stCxn id="93" idx="2"/>
          </p:cNvCxnSpPr>
          <p:nvPr/>
        </p:nvCxnSpPr>
        <p:spPr>
          <a:xfrm flipH="1">
            <a:off x="9885600" y="6431400"/>
            <a:ext cx="2520" cy="375120"/>
          </a:xfrm>
          <a:prstGeom prst="straightConnector1">
            <a:avLst/>
          </a:prstGeom>
          <a:ln w="12600">
            <a:solidFill>
              <a:schemeClr val="accent1"/>
            </a:solidFill>
            <a:miter/>
            <a:tailEnd len="med" type="arrow" w="med"/>
          </a:ln>
        </p:spPr>
      </p:cxnSp>
      <p:sp>
        <p:nvSpPr>
          <p:cNvPr id="95" name="PlaceHolder 2"/>
          <p:cNvSpPr>
            <a:spLocks noGrp="1"/>
          </p:cNvSpPr>
          <p:nvPr>
            <p:ph type="ftr" idx="16"/>
          </p:nvPr>
        </p:nvSpPr>
        <p:spPr>
          <a:xfrm>
            <a:off x="791640" y="6580800"/>
            <a:ext cx="9948600" cy="186480"/>
          </a:xfrm>
          <a:prstGeom prst="rect">
            <a:avLst/>
          </a:prstGeom>
          <a:noFill/>
          <a:ln w="0">
            <a:noFill/>
          </a:ln>
        </p:spPr>
        <p:txBody>
          <a:bodyPr lIns="0" rIns="0" tIns="0" bIns="0" anchor="t">
            <a:noAutofit/>
          </a:bodyPr>
          <a:lstStyle>
            <a:lvl1pPr indent="0" defTabSz="457200">
              <a:lnSpc>
                <a:spcPct val="100000"/>
              </a:lnSpc>
              <a:buNone/>
              <a:defRPr b="0" lang="de-DE" sz="1000" spc="-1" strike="noStrike">
                <a:solidFill>
                  <a:schemeClr val="dk1"/>
                </a:solidFill>
                <a:latin typeface="Arial"/>
              </a:defRPr>
            </a:lvl1pPr>
          </a:lstStyle>
          <a:p>
            <a:pPr indent="0" defTabSz="457200">
              <a:lnSpc>
                <a:spcPct val="100000"/>
              </a:lnSpc>
              <a:buNone/>
            </a:pPr>
            <a:r>
              <a:rPr b="0" lang="de-DE" sz="1000" spc="-1" strike="noStrike">
                <a:solidFill>
                  <a:schemeClr val="dk1"/>
                </a:solidFill>
                <a:latin typeface="Arial"/>
              </a:rPr>
              <a:t>Anne-Laure Calendron | MSK Seminar | 20.10.2023</a:t>
            </a:r>
            <a:endParaRPr b="0" lang="de-DE" sz="1000" spc="-1" strike="noStrike">
              <a:solidFill>
                <a:srgbClr val="000000"/>
              </a:solidFill>
              <a:latin typeface="Times New Roman"/>
            </a:endParaRPr>
          </a:p>
          <a:p>
            <a:pPr indent="0" defTabSz="457200">
              <a:lnSpc>
                <a:spcPct val="100000"/>
              </a:lnSpc>
              <a:buNone/>
            </a:pPr>
            <a:endParaRPr b="0" lang="de-DE"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en-US" sz="3000" spc="-1" strike="noStrike">
                <a:solidFill>
                  <a:schemeClr val="accent1"/>
                </a:solidFill>
                <a:latin typeface="Arial"/>
              </a:rPr>
              <a:t>Challenges: experimental conditions</a:t>
            </a:r>
            <a:endParaRPr b="0" lang="en-US" sz="3000" spc="-1" strike="noStrike">
              <a:solidFill>
                <a:schemeClr val="dk1"/>
              </a:solidFill>
              <a:latin typeface="Arial"/>
            </a:endParaRPr>
          </a:p>
        </p:txBody>
      </p:sp>
      <p:sp>
        <p:nvSpPr>
          <p:cNvPr id="97" name="PlaceHolder 2"/>
          <p:cNvSpPr>
            <a:spLocks noGrp="1"/>
          </p:cNvSpPr>
          <p:nvPr>
            <p:ph/>
          </p:nvPr>
        </p:nvSpPr>
        <p:spPr>
          <a:xfrm>
            <a:off x="407880" y="817560"/>
            <a:ext cx="11375640" cy="378720"/>
          </a:xfrm>
          <a:prstGeom prst="rect">
            <a:avLst/>
          </a:prstGeom>
          <a:noFill/>
          <a:ln w="0">
            <a:noFill/>
          </a:ln>
        </p:spPr>
        <p:txBody>
          <a:bodyPr lIns="0" rIns="0" tIns="0" bIns="0" anchor="t">
            <a:noAutofit/>
          </a:bodyPr>
          <a:p>
            <a:pPr indent="0" defTabSz="914400">
              <a:lnSpc>
                <a:spcPct val="110000"/>
              </a:lnSpc>
              <a:buNone/>
              <a:tabLst>
                <a:tab algn="l" pos="0"/>
              </a:tabLst>
            </a:pPr>
            <a:r>
              <a:rPr b="1" lang="en-US" sz="1800" spc="-1" strike="noStrike">
                <a:solidFill>
                  <a:schemeClr val="accent2"/>
                </a:solidFill>
                <a:latin typeface="Arial"/>
              </a:rPr>
              <a:t>Large spectral coverage</a:t>
            </a:r>
            <a:endParaRPr b="0" lang="en-US" sz="1800" spc="-1" strike="noStrike">
              <a:solidFill>
                <a:schemeClr val="dk1"/>
              </a:solidFill>
              <a:latin typeface="Arial"/>
            </a:endParaRPr>
          </a:p>
        </p:txBody>
      </p:sp>
      <p:pic>
        <p:nvPicPr>
          <p:cNvPr id="98" name="Grafik 11" descr=""/>
          <p:cNvPicPr/>
          <p:nvPr/>
        </p:nvPicPr>
        <p:blipFill>
          <a:blip r:embed="rId1"/>
          <a:stretch/>
        </p:blipFill>
        <p:spPr>
          <a:xfrm>
            <a:off x="2452680" y="2828880"/>
            <a:ext cx="7286400" cy="3409560"/>
          </a:xfrm>
          <a:prstGeom prst="rect">
            <a:avLst/>
          </a:prstGeom>
          <a:ln w="0">
            <a:noFill/>
          </a:ln>
        </p:spPr>
      </p:pic>
      <p:sp>
        <p:nvSpPr>
          <p:cNvPr id="99" name="PlaceHolder 3"/>
          <p:cNvSpPr>
            <a:spLocks noGrp="1"/>
          </p:cNvSpPr>
          <p:nvPr>
            <p:ph/>
          </p:nvPr>
        </p:nvSpPr>
        <p:spPr>
          <a:xfrm>
            <a:off x="407880" y="1406520"/>
            <a:ext cx="11375640" cy="1269720"/>
          </a:xfrm>
          <a:prstGeom prst="rect">
            <a:avLst/>
          </a:prstGeom>
          <a:noFill/>
          <a:ln w="0">
            <a:noFill/>
          </a:ln>
        </p:spPr>
        <p:txBody>
          <a:bodyPr lIns="0" rIns="0" tIns="0" bIns="0" anchor="t">
            <a:noAutofit/>
          </a:bodyPr>
          <a:p>
            <a:pPr marL="361800" indent="-361800" defTabSz="914400">
              <a:lnSpc>
                <a:spcPct val="110000"/>
              </a:lnSpc>
              <a:spcAft>
                <a:spcPts val="1199"/>
              </a:spcAft>
              <a:buClr>
                <a:srgbClr val="000000"/>
              </a:buClr>
              <a:buFont typeface="Arial"/>
              <a:buChar char="•"/>
              <a:tabLst>
                <a:tab algn="l" pos="361800"/>
              </a:tabLst>
            </a:pPr>
            <a:r>
              <a:rPr b="0" lang="en-US" sz="1800" spc="-1" strike="noStrike">
                <a:solidFill>
                  <a:schemeClr val="dk1"/>
                </a:solidFill>
                <a:latin typeface="Arial"/>
              </a:rPr>
              <a:t>Fundamentals: 800 nm and 1030 nm</a:t>
            </a:r>
            <a:endParaRPr b="0" lang="en-US" sz="1800" spc="-1" strike="noStrike">
              <a:solidFill>
                <a:schemeClr val="dk1"/>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en-US" sz="1800" spc="-1" strike="noStrike">
                <a:solidFill>
                  <a:schemeClr val="dk1"/>
                </a:solidFill>
                <a:latin typeface="Arial"/>
              </a:rPr>
              <a:t>SHG, THG, FHG: 400 nm, 266 nm, 515 nm, 343 nm, 258 nm</a:t>
            </a:r>
            <a:endParaRPr b="0" lang="en-US" sz="1800" spc="-1" strike="noStrike">
              <a:solidFill>
                <a:schemeClr val="dk1"/>
              </a:solidFill>
              <a:latin typeface="Arial"/>
            </a:endParaRPr>
          </a:p>
          <a:p>
            <a:pPr marL="361800" indent="-361800" defTabSz="914400">
              <a:lnSpc>
                <a:spcPct val="110000"/>
              </a:lnSpc>
              <a:spcAft>
                <a:spcPts val="1199"/>
              </a:spcAft>
              <a:buClr>
                <a:srgbClr val="000000"/>
              </a:buClr>
              <a:buFont typeface="Arial"/>
              <a:buChar char="•"/>
              <a:tabLst>
                <a:tab algn="l" pos="361800"/>
              </a:tabLst>
            </a:pPr>
            <a:r>
              <a:rPr b="0" lang="en-US" sz="1800" spc="-1" strike="noStrike">
                <a:solidFill>
                  <a:schemeClr val="dk1"/>
                </a:solidFill>
                <a:latin typeface="Arial"/>
              </a:rPr>
              <a:t>NOPA, SFG, DFG, e.g. with Topas:</a:t>
            </a:r>
            <a:endParaRPr b="0" lang="en-US" sz="1800" spc="-1" strike="noStrike">
              <a:solidFill>
                <a:schemeClr val="dk1"/>
              </a:solidFill>
              <a:latin typeface="Arial"/>
            </a:endParaRPr>
          </a:p>
        </p:txBody>
      </p:sp>
      <p:sp>
        <p:nvSpPr>
          <p:cNvPr id="100" name="PlaceHolder 4"/>
          <p:cNvSpPr>
            <a:spLocks noGrp="1"/>
          </p:cNvSpPr>
          <p:nvPr>
            <p:ph type="ftr" idx="17"/>
          </p:nvPr>
        </p:nvSpPr>
        <p:spPr>
          <a:xfrm>
            <a:off x="791640" y="6580800"/>
            <a:ext cx="9948600" cy="186480"/>
          </a:xfrm>
          <a:prstGeom prst="rect">
            <a:avLst/>
          </a:prstGeom>
          <a:noFill/>
          <a:ln w="0">
            <a:noFill/>
          </a:ln>
        </p:spPr>
        <p:txBody>
          <a:bodyPr lIns="0" rIns="0" tIns="0" bIns="0" anchor="t">
            <a:noAutofit/>
          </a:bodyPr>
          <a:lstStyle>
            <a:lvl1pPr indent="0" defTabSz="457200">
              <a:lnSpc>
                <a:spcPct val="100000"/>
              </a:lnSpc>
              <a:buNone/>
              <a:defRPr b="0" lang="de-DE" sz="1000" spc="-1" strike="noStrike">
                <a:solidFill>
                  <a:schemeClr val="dk1"/>
                </a:solidFill>
                <a:latin typeface="Arial"/>
              </a:defRPr>
            </a:lvl1pPr>
          </a:lstStyle>
          <a:p>
            <a:pPr indent="0" defTabSz="457200">
              <a:lnSpc>
                <a:spcPct val="100000"/>
              </a:lnSpc>
              <a:buNone/>
            </a:pPr>
            <a:r>
              <a:rPr b="0" lang="de-DE" sz="1000" spc="-1" strike="noStrike">
                <a:solidFill>
                  <a:schemeClr val="dk1"/>
                </a:solidFill>
                <a:latin typeface="Arial"/>
              </a:rPr>
              <a:t>Anne-Laure Calendron | MSK Seminar | 20.10.2023</a:t>
            </a:r>
            <a:endParaRPr b="0" lang="de-DE" sz="1000" spc="-1" strike="noStrike">
              <a:solidFill>
                <a:srgbClr val="000000"/>
              </a:solidFill>
              <a:latin typeface="Times New Roman"/>
            </a:endParaRPr>
          </a:p>
          <a:p>
            <a:pPr indent="0" defTabSz="457200">
              <a:lnSpc>
                <a:spcPct val="100000"/>
              </a:lnSpc>
              <a:buNone/>
            </a:pPr>
            <a:endParaRPr b="0" lang="de-DE"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408240" y="349560"/>
            <a:ext cx="11375640" cy="450720"/>
          </a:xfrm>
          <a:prstGeom prst="rect">
            <a:avLst/>
          </a:prstGeom>
          <a:noFill/>
          <a:ln w="0">
            <a:noFill/>
          </a:ln>
        </p:spPr>
        <p:txBody>
          <a:bodyPr lIns="0" rIns="0" tIns="0" bIns="0" anchor="t">
            <a:noAutofit/>
          </a:bodyPr>
          <a:p>
            <a:pPr indent="0" defTabSz="914400">
              <a:lnSpc>
                <a:spcPct val="90000"/>
              </a:lnSpc>
              <a:buNone/>
            </a:pPr>
            <a:r>
              <a:rPr b="1" lang="en-US" sz="3000" spc="-1" strike="noStrike">
                <a:solidFill>
                  <a:schemeClr val="accent1"/>
                </a:solidFill>
                <a:latin typeface="Arial"/>
              </a:rPr>
              <a:t>Development of the 2 Crystal OXC</a:t>
            </a:r>
            <a:endParaRPr b="0" lang="en-US" sz="3000" spc="-1" strike="noStrike">
              <a:solidFill>
                <a:schemeClr val="dk1"/>
              </a:solidFill>
              <a:latin typeface="Arial"/>
            </a:endParaRPr>
          </a:p>
        </p:txBody>
      </p:sp>
      <p:pic>
        <p:nvPicPr>
          <p:cNvPr id="102" name="" descr=""/>
          <p:cNvPicPr/>
          <p:nvPr/>
        </p:nvPicPr>
        <p:blipFill>
          <a:blip r:embed="rId1"/>
          <a:stretch/>
        </p:blipFill>
        <p:spPr>
          <a:xfrm>
            <a:off x="541440" y="930240"/>
            <a:ext cx="7378560" cy="5549760"/>
          </a:xfrm>
          <a:prstGeom prst="rect">
            <a:avLst/>
          </a:prstGeom>
          <a:ln w="0">
            <a:noFill/>
          </a:ln>
        </p:spPr>
      </p:pic>
      <p:sp>
        <p:nvSpPr>
          <p:cNvPr id="103" name=""/>
          <p:cNvSpPr txBox="1"/>
          <p:nvPr/>
        </p:nvSpPr>
        <p:spPr>
          <a:xfrm>
            <a:off x="8100000" y="1080000"/>
            <a:ext cx="3240000" cy="5040000"/>
          </a:xfrm>
          <a:prstGeom prst="rect">
            <a:avLst/>
          </a:prstGeom>
          <a:noFill/>
          <a:ln w="0">
            <a:noFill/>
          </a:ln>
        </p:spPr>
        <p:txBody>
          <a:bodyPr lIns="90000" rIns="90000" tIns="45000" bIns="45000" anchor="t">
            <a:noAutofit/>
          </a:bodyPr>
          <a:p>
            <a:r>
              <a:rPr b="0" lang="de-DE" sz="1800" spc="-1" strike="noStrike">
                <a:solidFill>
                  <a:srgbClr val="000000"/>
                </a:solidFill>
                <a:latin typeface="Arial"/>
              </a:rPr>
              <a:t>* Optical design</a:t>
            </a:r>
            <a:endParaRPr b="0" lang="de-DE" sz="1800" spc="-1" strike="noStrike">
              <a:solidFill>
                <a:srgbClr val="000000"/>
              </a:solidFill>
              <a:latin typeface="Arial"/>
            </a:endParaRPr>
          </a:p>
          <a:p>
            <a:r>
              <a:rPr b="0" lang="de-DE" sz="1800" spc="-1" strike="noStrike">
                <a:solidFill>
                  <a:srgbClr val="000000"/>
                </a:solidFill>
                <a:latin typeface="Arial"/>
              </a:rPr>
              <a:t>* </a:t>
            </a:r>
            <a:endParaRPr b="0" lang="de-DE" sz="1800" spc="-1" strike="noStrike">
              <a:solidFill>
                <a:srgbClr val="000000"/>
              </a:solidFill>
              <a:latin typeface="Arial"/>
            </a:endParaRPr>
          </a:p>
          <a:p>
            <a:r>
              <a:rPr b="0" lang="de-DE" sz="1800" spc="-1" strike="noStrike">
                <a:solidFill>
                  <a:srgbClr val="000000"/>
                </a:solidFill>
                <a:latin typeface="Arial"/>
              </a:rPr>
              <a:t>* Automation: server </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408240" y="349560"/>
            <a:ext cx="11375640" cy="450720"/>
          </a:xfrm>
          <a:prstGeom prst="rect">
            <a:avLst/>
          </a:prstGeom>
          <a:noFill/>
          <a:ln w="0">
            <a:noFill/>
          </a:ln>
        </p:spPr>
        <p:txBody>
          <a:bodyPr lIns="0" rIns="0" tIns="0" bIns="0" anchor="t">
            <a:noAutofit/>
          </a:bodyPr>
          <a:p>
            <a:pPr indent="0" defTabSz="914400">
              <a:lnSpc>
                <a:spcPct val="90000"/>
              </a:lnSpc>
              <a:buNone/>
            </a:pPr>
            <a:r>
              <a:rPr b="1" lang="en-US" sz="3000" spc="-1" strike="noStrike">
                <a:solidFill>
                  <a:schemeClr val="accent1"/>
                </a:solidFill>
                <a:latin typeface="Arial"/>
              </a:rPr>
              <a:t>Development of the 2 Crystal OXC – CAD on-going</a:t>
            </a:r>
            <a:endParaRPr b="0" lang="en-US" sz="3000" spc="-1" strike="noStrike">
              <a:solidFill>
                <a:schemeClr val="dk1"/>
              </a:solidFill>
              <a:latin typeface="Arial"/>
            </a:endParaRPr>
          </a:p>
        </p:txBody>
      </p:sp>
      <p:pic>
        <p:nvPicPr>
          <p:cNvPr id="105" name="" descr=""/>
          <p:cNvPicPr/>
          <p:nvPr/>
        </p:nvPicPr>
        <p:blipFill>
          <a:blip r:embed="rId1"/>
          <a:stretch/>
        </p:blipFill>
        <p:spPr>
          <a:xfrm>
            <a:off x="1620000" y="1800000"/>
            <a:ext cx="7200000" cy="4493160"/>
          </a:xfrm>
          <a:prstGeom prst="rect">
            <a:avLst/>
          </a:prstGeom>
          <a:ln w="0">
            <a:noFill/>
          </a:ln>
        </p:spPr>
      </p:pic>
      <p:sp>
        <p:nvSpPr>
          <p:cNvPr id="106" name=""/>
          <p:cNvSpPr txBox="1"/>
          <p:nvPr/>
        </p:nvSpPr>
        <p:spPr>
          <a:xfrm>
            <a:off x="9180000" y="2880000"/>
            <a:ext cx="1980000" cy="540000"/>
          </a:xfrm>
          <a:prstGeom prst="rect">
            <a:avLst/>
          </a:prstGeom>
          <a:noFill/>
          <a:ln w="0">
            <a:noFill/>
          </a:ln>
        </p:spPr>
        <p:txBody>
          <a:bodyPr lIns="90000" rIns="90000" tIns="45000" bIns="45000" anchor="t">
            <a:noAutofit/>
          </a:bodyPr>
          <a:p>
            <a:r>
              <a:rPr b="0" lang="de-DE" sz="1800" spc="-1" strike="noStrike">
                <a:solidFill>
                  <a:srgbClr val="000000"/>
                </a:solidFill>
                <a:latin typeface="Arial"/>
              </a:rPr>
              <a:t>Preliminary</a:t>
            </a: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408240" y="349560"/>
            <a:ext cx="11375640" cy="450720"/>
          </a:xfrm>
          <a:prstGeom prst="rect">
            <a:avLst/>
          </a:prstGeom>
          <a:noFill/>
          <a:ln w="0">
            <a:noFill/>
          </a:ln>
        </p:spPr>
        <p:txBody>
          <a:bodyPr lIns="0" rIns="0" tIns="0" bIns="0" anchor="t">
            <a:noAutofit/>
          </a:bodyPr>
          <a:p>
            <a:pPr indent="0" defTabSz="914400">
              <a:lnSpc>
                <a:spcPct val="90000"/>
              </a:lnSpc>
              <a:buNone/>
            </a:pPr>
            <a:r>
              <a:rPr b="1" lang="en-US" sz="3000" spc="-1" strike="noStrike">
                <a:solidFill>
                  <a:schemeClr val="accent1"/>
                </a:solidFill>
                <a:latin typeface="Arial"/>
              </a:rPr>
              <a:t>On-Site Measurements</a:t>
            </a:r>
            <a:endParaRPr b="0" lang="en-US" sz="3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407880" y="349560"/>
            <a:ext cx="11375640" cy="450720"/>
          </a:xfrm>
          <a:prstGeom prst="rect">
            <a:avLst/>
          </a:prstGeom>
          <a:noFill/>
          <a:ln w="0">
            <a:noFill/>
          </a:ln>
        </p:spPr>
        <p:txBody>
          <a:bodyPr lIns="0" rIns="0" tIns="0" bIns="0" anchor="t">
            <a:noAutofit/>
          </a:bodyPr>
          <a:p>
            <a:pPr indent="0" defTabSz="914400">
              <a:lnSpc>
                <a:spcPct val="90000"/>
              </a:lnSpc>
              <a:buNone/>
            </a:pPr>
            <a:r>
              <a:rPr b="1" lang="de-DE" sz="3000" spc="-1" strike="noStrike">
                <a:solidFill>
                  <a:schemeClr val="accent1"/>
                </a:solidFill>
                <a:latin typeface="Arial"/>
              </a:rPr>
              <a:t>XFEL: Results at the MID Instrument</a:t>
            </a:r>
            <a:endParaRPr b="0" lang="en-US" sz="3000" spc="-1" strike="noStrike">
              <a:solidFill>
                <a:schemeClr val="dk1"/>
              </a:solidFill>
              <a:latin typeface="Arial"/>
            </a:endParaRPr>
          </a:p>
        </p:txBody>
      </p:sp>
      <p:pic>
        <p:nvPicPr>
          <p:cNvPr id="109" name="Inhaltsplatzhalter 3" descr=""/>
          <p:cNvPicPr/>
          <p:nvPr/>
        </p:nvPicPr>
        <p:blipFill>
          <a:blip r:embed="rId1"/>
          <a:stretch/>
        </p:blipFill>
        <p:spPr>
          <a:xfrm>
            <a:off x="451800" y="1433520"/>
            <a:ext cx="3404880" cy="2529360"/>
          </a:xfrm>
          <a:prstGeom prst="rect">
            <a:avLst/>
          </a:prstGeom>
          <a:ln w="0">
            <a:noFill/>
          </a:ln>
        </p:spPr>
      </p:pic>
      <p:sp>
        <p:nvSpPr>
          <p:cNvPr id="110" name="PlaceHolder 2"/>
          <p:cNvSpPr>
            <a:spLocks noGrp="1"/>
          </p:cNvSpPr>
          <p:nvPr>
            <p:ph/>
          </p:nvPr>
        </p:nvSpPr>
        <p:spPr>
          <a:xfrm>
            <a:off x="407880" y="817560"/>
            <a:ext cx="11375640" cy="378720"/>
          </a:xfrm>
          <a:prstGeom prst="rect">
            <a:avLst/>
          </a:prstGeom>
          <a:noFill/>
          <a:ln w="0">
            <a:noFill/>
          </a:ln>
        </p:spPr>
        <p:txBody>
          <a:bodyPr lIns="0" rIns="0" tIns="0" bIns="0" anchor="t">
            <a:noAutofit/>
          </a:bodyPr>
          <a:p>
            <a:pPr indent="0">
              <a:lnSpc>
                <a:spcPct val="110000"/>
              </a:lnSpc>
              <a:spcBef>
                <a:spcPts val="1417"/>
              </a:spcBef>
              <a:buNone/>
              <a:tabLst>
                <a:tab algn="l" pos="361800"/>
              </a:tabLst>
            </a:pPr>
            <a:endParaRPr b="1" lang="en-US" sz="1800" spc="-1" strike="noStrike">
              <a:solidFill>
                <a:schemeClr val="accent2"/>
              </a:solidFill>
              <a:latin typeface="Arial"/>
            </a:endParaRPr>
          </a:p>
        </p:txBody>
      </p:sp>
      <p:pic>
        <p:nvPicPr>
          <p:cNvPr id="111" name="Grafik 1" descr=""/>
          <p:cNvPicPr/>
          <p:nvPr/>
        </p:nvPicPr>
        <p:blipFill>
          <a:blip r:embed="rId2"/>
          <a:stretch/>
        </p:blipFill>
        <p:spPr>
          <a:xfrm>
            <a:off x="3973680" y="1433520"/>
            <a:ext cx="3404880" cy="2552760"/>
          </a:xfrm>
          <a:prstGeom prst="rect">
            <a:avLst/>
          </a:prstGeom>
          <a:ln w="0">
            <a:noFill/>
          </a:ln>
        </p:spPr>
      </p:pic>
      <p:pic>
        <p:nvPicPr>
          <p:cNvPr id="112" name="Grafik 7" descr=""/>
          <p:cNvPicPr/>
          <p:nvPr/>
        </p:nvPicPr>
        <p:blipFill>
          <a:blip r:embed="rId3"/>
          <a:stretch/>
        </p:blipFill>
        <p:spPr>
          <a:xfrm>
            <a:off x="8082000" y="1433520"/>
            <a:ext cx="3404880" cy="2552760"/>
          </a:xfrm>
          <a:prstGeom prst="rect">
            <a:avLst/>
          </a:prstGeom>
          <a:ln w="0">
            <a:noFill/>
          </a:ln>
        </p:spPr>
      </p:pic>
      <p:pic>
        <p:nvPicPr>
          <p:cNvPr id="113" name="Grafik 8" descr=""/>
          <p:cNvPicPr/>
          <p:nvPr/>
        </p:nvPicPr>
        <p:blipFill>
          <a:blip r:embed="rId4"/>
          <a:stretch/>
        </p:blipFill>
        <p:spPr>
          <a:xfrm>
            <a:off x="407880" y="3986640"/>
            <a:ext cx="5031360" cy="2529360"/>
          </a:xfrm>
          <a:prstGeom prst="rect">
            <a:avLst/>
          </a:prstGeom>
          <a:ln w="0">
            <a:noFill/>
          </a:ln>
        </p:spPr>
      </p:pic>
      <p:sp>
        <p:nvSpPr>
          <p:cNvPr id="114" name="Textfeld 3"/>
          <p:cNvSpPr/>
          <p:nvPr/>
        </p:nvSpPr>
        <p:spPr>
          <a:xfrm>
            <a:off x="5439960" y="4343400"/>
            <a:ext cx="4034520" cy="1796400"/>
          </a:xfrm>
          <a:prstGeom prst="rect">
            <a:avLst/>
          </a:prstGeom>
          <a:noFill/>
          <a:ln w="0">
            <a:noFill/>
          </a:ln>
        </p:spPr>
        <p:style>
          <a:lnRef idx="0"/>
          <a:fillRef idx="0"/>
          <a:effectRef idx="0"/>
          <a:fontRef idx="minor"/>
        </p:style>
        <p:txBody>
          <a:bodyPr lIns="90000" rIns="90000" tIns="45000" bIns="45000" anchor="t">
            <a:spAutoFit/>
          </a:bodyPr>
          <a:p>
            <a:pPr marL="285840" indent="-285840" defTabSz="457200">
              <a:lnSpc>
                <a:spcPct val="100000"/>
              </a:lnSpc>
              <a:buClr>
                <a:srgbClr val="000000"/>
              </a:buClr>
              <a:buFont typeface="Arial"/>
              <a:buChar char="•"/>
            </a:pPr>
            <a:r>
              <a:rPr b="0" lang="de-DE" sz="1600" spc="-1" strike="noStrike">
                <a:solidFill>
                  <a:schemeClr val="dk1"/>
                </a:solidFill>
                <a:latin typeface="Arial"/>
              </a:rPr>
              <a:t>Measurements with NOPA BCC always showed low drifts and jitter</a:t>
            </a:r>
            <a:endParaRPr b="0" lang="de-DE" sz="1600" spc="-1" strike="noStrike">
              <a:solidFill>
                <a:srgbClr val="000000"/>
              </a:solidFill>
              <a:latin typeface="Arial"/>
            </a:endParaRPr>
          </a:p>
          <a:p>
            <a:pPr marL="285840" indent="-285840" defTabSz="457200">
              <a:lnSpc>
                <a:spcPct val="100000"/>
              </a:lnSpc>
              <a:buClr>
                <a:srgbClr val="000000"/>
              </a:buClr>
              <a:buFont typeface="Arial"/>
              <a:buChar char="•"/>
            </a:pPr>
            <a:r>
              <a:rPr b="0" lang="de-DE" sz="1600" spc="-1" strike="noStrike">
                <a:solidFill>
                  <a:schemeClr val="dk1"/>
                </a:solidFill>
                <a:latin typeface="Arial"/>
              </a:rPr>
              <a:t>LAM measured ~700 fs drift over 30 h, and 20-40 fs jitter (std)</a:t>
            </a:r>
            <a:endParaRPr b="0" lang="de-DE" sz="1600" spc="-1" strike="noStrike">
              <a:solidFill>
                <a:srgbClr val="000000"/>
              </a:solidFill>
              <a:latin typeface="Arial"/>
            </a:endParaRPr>
          </a:p>
          <a:p>
            <a:pPr marL="285840" indent="-285840" defTabSz="457200">
              <a:lnSpc>
                <a:spcPct val="100000"/>
              </a:lnSpc>
              <a:buClr>
                <a:srgbClr val="000000"/>
              </a:buClr>
              <a:buFont typeface="Arial"/>
              <a:buChar char="•"/>
            </a:pPr>
            <a:r>
              <a:rPr b="0" lang="de-DE" sz="1600" spc="-1" strike="noStrike">
                <a:solidFill>
                  <a:schemeClr val="dk1"/>
                </a:solidFill>
                <a:latin typeface="Arial"/>
              </a:rPr>
              <a:t>Large drifts </a:t>
            </a:r>
            <a:r>
              <a:rPr b="0" lang="de-DE" sz="1600" spc="-1" strike="noStrike">
                <a:solidFill>
                  <a:schemeClr val="dk1"/>
                </a:solidFill>
                <a:latin typeface="Wingdings"/>
              </a:rPr>
              <a:t></a:t>
            </a:r>
            <a:r>
              <a:rPr b="0" lang="de-DE" sz="1600" spc="-1" strike="noStrike">
                <a:solidFill>
                  <a:schemeClr val="dk1"/>
                </a:solidFill>
                <a:latin typeface="Arial"/>
              </a:rPr>
              <a:t> t0 of experiments changes during run </a:t>
            </a:r>
            <a:r>
              <a:rPr b="0" lang="de-DE" sz="1600" spc="-1" strike="noStrike">
                <a:solidFill>
                  <a:schemeClr val="dk1"/>
                </a:solidFill>
                <a:latin typeface="Wingdings"/>
              </a:rPr>
              <a:t></a:t>
            </a:r>
            <a:r>
              <a:rPr b="0" lang="de-DE" sz="1600" spc="-1" strike="noStrike">
                <a:solidFill>
                  <a:schemeClr val="dk1"/>
                </a:solidFill>
                <a:latin typeface="Arial"/>
              </a:rPr>
              <a:t> issue</a:t>
            </a:r>
            <a:endParaRPr b="0" lang="de-DE" sz="1600" spc="-1" strike="noStrike">
              <a:solidFill>
                <a:srgbClr val="000000"/>
              </a:solidFill>
              <a:latin typeface="Arial"/>
            </a:endParaRPr>
          </a:p>
          <a:p>
            <a:pPr defTabSz="457200">
              <a:lnSpc>
                <a:spcPct val="100000"/>
              </a:lnSpc>
            </a:pPr>
            <a:endParaRPr b="0" lang="de-DE" sz="1600" spc="-1" strike="noStrike">
              <a:solidFill>
                <a:srgbClr val="000000"/>
              </a:solidFill>
              <a:latin typeface="Arial"/>
            </a:endParaRPr>
          </a:p>
        </p:txBody>
      </p:sp>
      <p:sp>
        <p:nvSpPr>
          <p:cNvPr id="115" name="PlaceHolder 3"/>
          <p:cNvSpPr>
            <a:spLocks noGrp="1"/>
          </p:cNvSpPr>
          <p:nvPr>
            <p:ph type="ftr" idx="18"/>
          </p:nvPr>
        </p:nvSpPr>
        <p:spPr>
          <a:xfrm>
            <a:off x="791640" y="6580800"/>
            <a:ext cx="9948600" cy="186480"/>
          </a:xfrm>
          <a:prstGeom prst="rect">
            <a:avLst/>
          </a:prstGeom>
          <a:noFill/>
          <a:ln w="0">
            <a:noFill/>
          </a:ln>
        </p:spPr>
        <p:txBody>
          <a:bodyPr lIns="0" rIns="0" tIns="0" bIns="0" anchor="t">
            <a:noAutofit/>
          </a:bodyPr>
          <a:lstStyle>
            <a:lvl1pPr indent="0" defTabSz="457200">
              <a:lnSpc>
                <a:spcPct val="100000"/>
              </a:lnSpc>
              <a:buNone/>
              <a:defRPr b="0" lang="de-DE" sz="1000" spc="-1" strike="noStrike">
                <a:solidFill>
                  <a:schemeClr val="dk1"/>
                </a:solidFill>
                <a:latin typeface="Arial"/>
              </a:defRPr>
            </a:lvl1pPr>
          </a:lstStyle>
          <a:p>
            <a:pPr indent="0" defTabSz="457200">
              <a:lnSpc>
                <a:spcPct val="100000"/>
              </a:lnSpc>
              <a:buNone/>
            </a:pPr>
            <a:r>
              <a:rPr b="0" lang="de-DE" sz="1000" spc="-1" strike="noStrike">
                <a:solidFill>
                  <a:schemeClr val="dk1"/>
                </a:solidFill>
                <a:latin typeface="Arial"/>
              </a:rPr>
              <a:t>Anne-Laure Calendron | MSK Seminar | 20.10.2023</a:t>
            </a:r>
            <a:endParaRPr b="0" lang="de-DE" sz="1000" spc="-1" strike="noStrike">
              <a:solidFill>
                <a:srgbClr val="000000"/>
              </a:solidFill>
              <a:latin typeface="Times New Roman"/>
            </a:endParaRPr>
          </a:p>
          <a:p>
            <a:pPr indent="0" defTabSz="457200">
              <a:lnSpc>
                <a:spcPct val="100000"/>
              </a:lnSpc>
              <a:buNone/>
            </a:pPr>
            <a:endParaRPr b="0" lang="de-DE"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DESY">
  <a:themeElements>
    <a:clrScheme name="DESY">
      <a:dk1>
        <a:srgbClr val="000000"/>
      </a:dk1>
      <a:lt1>
        <a:srgbClr val="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204</TotalTime>
  <Application>LibreOffice/24.2.6.2$Windows_X86_64 LibreOffice_project/ef66aa7e36a1bb8e65bfbc63aba53045a14d0871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2024-10-08T09:46:44Z</dcterms:created>
  <dc:creator>Calendron, Anne-Laure</dc:creator>
  <dc:description/>
  <dc:language>de-DE</dc:language>
  <cp:lastModifiedBy/>
  <dcterms:modified xsi:type="dcterms:W3CDTF">2024-12-05T16:41:49Z</dcterms:modified>
  <cp:revision>126</cp:revision>
  <dc:subject/>
  <dc:title>Presentation Title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11</vt:r8>
  </property>
  <property fmtid="{D5CDD505-2E9C-101B-9397-08002B2CF9AE}" pid="3" name="PresentationFormat">
    <vt:lpwstr>Breitbild</vt:lpwstr>
  </property>
  <property fmtid="{D5CDD505-2E9C-101B-9397-08002B2CF9AE}" pid="4" name="Slides">
    <vt:r8>13</vt:r8>
  </property>
</Properties>
</file>