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662" r:id="rId5"/>
    <p:sldMasterId id="2147483675" r:id="rId6"/>
  </p:sldMasterIdLst>
  <p:notesMasterIdLst>
    <p:notesMasterId r:id="rId29"/>
  </p:notesMasterIdLst>
  <p:handoutMasterIdLst>
    <p:handoutMasterId r:id="rId30"/>
  </p:handoutMasterIdLst>
  <p:sldIdLst>
    <p:sldId id="256" r:id="rId7"/>
    <p:sldId id="287" r:id="rId8"/>
    <p:sldId id="285" r:id="rId9"/>
    <p:sldId id="532" r:id="rId10"/>
    <p:sldId id="286" r:id="rId11"/>
    <p:sldId id="265" r:id="rId12"/>
    <p:sldId id="516" r:id="rId13"/>
    <p:sldId id="517" r:id="rId14"/>
    <p:sldId id="298" r:id="rId15"/>
    <p:sldId id="521" r:id="rId16"/>
    <p:sldId id="519" r:id="rId17"/>
    <p:sldId id="522" r:id="rId18"/>
    <p:sldId id="523" r:id="rId19"/>
    <p:sldId id="524" r:id="rId20"/>
    <p:sldId id="302" r:id="rId21"/>
    <p:sldId id="305" r:id="rId22"/>
    <p:sldId id="264" r:id="rId23"/>
    <p:sldId id="518" r:id="rId24"/>
    <p:sldId id="529" r:id="rId25"/>
    <p:sldId id="530" r:id="rId26"/>
    <p:sldId id="531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ECBFC-8447-CE6F-C755-249953F8B985}" name="Christie, Jonathan" initials="CJ" userId="S-1-5-21-137024685-2204166116-4157399963-4780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000000"/>
    <a:srgbClr val="FEFEFF"/>
    <a:srgbClr val="F3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4" autoAdjust="0"/>
    <p:restoredTop sz="86571" autoAdjust="0"/>
  </p:normalViewPr>
  <p:slideViewPr>
    <p:cSldViewPr snapToGrid="0">
      <p:cViewPr varScale="1">
        <p:scale>
          <a:sx n="55" d="100"/>
          <a:sy n="55" d="100"/>
        </p:scale>
        <p:origin x="77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2B49C-FD9F-4168-9B42-AE435701B609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1AA29-33A9-4EA8-9BB5-842D2CB8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23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22C1F-A6B2-44C1-AD28-9BB8738327E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4F93-D781-4324-8A8A-881B2EB30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62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0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Couldn’t measure the 515nm power as we didn’t have a suitable power meter/detector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stage allows for fine-tuning of the optical path length so that the 1030 nm and 515 nm pulses are temporally overlapped at the LAM nonlinear crystals.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0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  <a:defRPr/>
            </a:pPr>
            <a:r>
              <a:rPr lang="en-GB" dirty="0"/>
              <a:t>DESY group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achieved a maximum SFG signal of 162 mV for the same input 1030 nm and 1550 nm power. Potential for a calibration curve sensitivity of &gt;0.5 mV/fs, comparable to free-space BOXC I worked on earlier in placement.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14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41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68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5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2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4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0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0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2E2C61"/>
                </a:solidFill>
                <a:latin typeface="Arial" panose="020B0604020202020204"/>
              </a:rPr>
              <a:t>Was meant to work on LAM from the start of placement, but was unable to due to delays in lab renovations, so started with setting up a standard two-colour BOXC and associated control systems to get familiar with their equipment and software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5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72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6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0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4F93-D781-4324-8A8A-881B2EB306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5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4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0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3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49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6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4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1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1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2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1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502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604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59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4D1E-8F57-4758-BBD1-C62BDDF91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1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6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6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87E0A85-2388-B6F6-EC55-276E3D67ED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15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8735" y="6511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AAB195-B577-5546-8349-9DDA93B612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" y="6214373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rgbClr val="6161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6161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rgbClr val="6161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6161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6161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87E0A85-2388-B6F6-EC55-276E3D67ED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15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AAB195-B577-5546-8349-9DDA93B61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6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7E0A85-2388-B6F6-EC55-276E3D67ED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1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51283-AAF7-BA1C-E6DE-25EF112B1E52}"/>
              </a:ext>
            </a:extLst>
          </p:cNvPr>
          <p:cNvSpPr txBox="1"/>
          <p:nvPr/>
        </p:nvSpPr>
        <p:spPr>
          <a:xfrm>
            <a:off x="420246" y="2771480"/>
            <a:ext cx="5675754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6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DESY Placement Debrief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8889C97-71EC-28DD-E7A2-6F95182F8A71}"/>
              </a:ext>
            </a:extLst>
          </p:cNvPr>
          <p:cNvSpPr/>
          <p:nvPr/>
        </p:nvSpPr>
        <p:spPr>
          <a:xfrm rot="10800000">
            <a:off x="4166557" y="-1"/>
            <a:ext cx="5745668" cy="7496175"/>
          </a:xfrm>
          <a:prstGeom prst="triangle">
            <a:avLst>
              <a:gd name="adj" fmla="val 0"/>
            </a:avLst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FE57AB-214A-3D65-D2CF-17EF7712FF95}"/>
              </a:ext>
            </a:extLst>
          </p:cNvPr>
          <p:cNvSpPr/>
          <p:nvPr/>
        </p:nvSpPr>
        <p:spPr>
          <a:xfrm>
            <a:off x="9912225" y="0"/>
            <a:ext cx="2380296" cy="1828800"/>
          </a:xfrm>
          <a:prstGeom prst="rect">
            <a:avLst/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6DCE8E-6BF7-EEC1-C37B-6FA3DFA4045F}"/>
              </a:ext>
            </a:extLst>
          </p:cNvPr>
          <p:cNvSpPr/>
          <p:nvPr/>
        </p:nvSpPr>
        <p:spPr>
          <a:xfrm>
            <a:off x="420246" y="4966001"/>
            <a:ext cx="7517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Christie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3B05C-8056-4A67-AD4D-4639874B2986}" type="datetime1">
              <a:rPr lang="en-GB" sz="2000" smtClean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05/12/2024</a:t>
            </a:fld>
            <a:endParaRPr lang="en-GB" sz="2000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9F48CA7-1309-63B7-A321-8D74AA108AB1}"/>
              </a:ext>
            </a:extLst>
          </p:cNvPr>
          <p:cNvSpPr/>
          <p:nvPr/>
        </p:nvSpPr>
        <p:spPr>
          <a:xfrm>
            <a:off x="8116478" y="1104900"/>
            <a:ext cx="3780248" cy="291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oogle Shape;319;p9">
            <a:extLst>
              <a:ext uri="{FF2B5EF4-FFF2-40B4-BE49-F238E27FC236}">
                <a16:creationId xmlns:a16="http://schemas.microsoft.com/office/drawing/2014/main" id="{EBEC80AE-1BF5-F1BE-46BA-B930C138A81E}"/>
              </a:ext>
            </a:extLst>
          </p:cNvPr>
          <p:cNvSpPr/>
          <p:nvPr/>
        </p:nvSpPr>
        <p:spPr>
          <a:xfrm>
            <a:off x="482950" y="1363277"/>
            <a:ext cx="7335307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All-colour LAM at DESY based upon noncollinear Type-1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ooe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SFG between 1550 nm and 1030/515 nm.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Noncollinear design chosen so that SFG is spatially separated from input beams.</a:t>
            </a:r>
          </a:p>
          <a:p>
            <a:pPr>
              <a:tabLst>
                <a:tab pos="457200" algn="l"/>
              </a:tabLs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BBO is used due to its wide transmission spectrum (~190 – 3500 nm) and phase-matchable range (~410 – 3500 nm).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satisfy different phase-matching conditions by rotating the BBO crystal.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C2E1-D6B8-C243-6A65-F43E0E09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00DC9-DB2A-23AD-6281-CBCDD2CF5201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937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Principle of operation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96C3F-F79A-98E0-8ACB-5CC6637EB7AC}"/>
              </a:ext>
            </a:extLst>
          </p:cNvPr>
          <p:cNvGrpSpPr/>
          <p:nvPr/>
        </p:nvGrpSpPr>
        <p:grpSpPr>
          <a:xfrm>
            <a:off x="2907926" y="4187732"/>
            <a:ext cx="2692235" cy="2500402"/>
            <a:chOff x="8120947" y="806521"/>
            <a:chExt cx="2864902" cy="2589651"/>
          </a:xfrm>
        </p:grpSpPr>
        <p:pic>
          <p:nvPicPr>
            <p:cNvPr id="4" name="Picture 3" descr="A graph with a red line&#10;&#10;Description automatically generated">
              <a:extLst>
                <a:ext uri="{FF2B5EF4-FFF2-40B4-BE49-F238E27FC236}">
                  <a16:creationId xmlns:a16="http://schemas.microsoft.com/office/drawing/2014/main" id="{34CEB30E-0D63-21FD-ED6C-A1AB53D5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20947" y="1047401"/>
              <a:ext cx="2864902" cy="2348771"/>
            </a:xfrm>
            <a:prstGeom prst="rect">
              <a:avLst/>
            </a:prstGeom>
          </p:spPr>
        </p:pic>
        <p:pic>
          <p:nvPicPr>
            <p:cNvPr id="10" name="Picture 9" descr="A graph with a red line&#10;&#10;Description automatically generated">
              <a:extLst>
                <a:ext uri="{FF2B5EF4-FFF2-40B4-BE49-F238E27FC236}">
                  <a16:creationId xmlns:a16="http://schemas.microsoft.com/office/drawing/2014/main" id="{8953EDAF-F7B4-1A4F-6D12-3112A502F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508"/>
            <a:stretch/>
          </p:blipFill>
          <p:spPr>
            <a:xfrm>
              <a:off x="8120947" y="806521"/>
              <a:ext cx="2864902" cy="267128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F33572D2-B17F-E8DB-D583-0849F1E50B6C}"/>
              </a:ext>
            </a:extLst>
          </p:cNvPr>
          <p:cNvSpPr/>
          <p:nvPr/>
        </p:nvSpPr>
        <p:spPr>
          <a:xfrm>
            <a:off x="9828671" y="2188399"/>
            <a:ext cx="647700" cy="6477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148280-09BA-8C0F-1788-896C68D1BB79}"/>
              </a:ext>
            </a:extLst>
          </p:cNvPr>
          <p:cNvCxnSpPr>
            <a:cxnSpLocks/>
            <a:endCxn id="43" idx="1"/>
          </p:cNvCxnSpPr>
          <p:nvPr/>
        </p:nvCxnSpPr>
        <p:spPr>
          <a:xfrm flipH="1">
            <a:off x="9072561" y="2207448"/>
            <a:ext cx="2035995" cy="6685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A703217-EAD8-559F-0D9C-098E9C1B33C5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10213305" y="2510425"/>
            <a:ext cx="1052512" cy="113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632CC8-CD3A-5C13-AE97-86D0D4FDE189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9050133" y="2180103"/>
            <a:ext cx="2058423" cy="6423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77118B5-E8BD-78F9-9624-E75296F6D0C6}"/>
              </a:ext>
            </a:extLst>
          </p:cNvPr>
          <p:cNvSpPr/>
          <p:nvPr/>
        </p:nvSpPr>
        <p:spPr>
          <a:xfrm>
            <a:off x="10108530" y="2277680"/>
            <a:ext cx="104775" cy="488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260277-23A9-21A8-40AF-758C46451537}"/>
              </a:ext>
            </a:extLst>
          </p:cNvPr>
          <p:cNvGrpSpPr/>
          <p:nvPr/>
        </p:nvGrpSpPr>
        <p:grpSpPr>
          <a:xfrm>
            <a:off x="11272073" y="2332755"/>
            <a:ext cx="348998" cy="348998"/>
            <a:chOff x="9011513" y="5342324"/>
            <a:chExt cx="348998" cy="3489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E6C165-D2B2-C0CD-505A-ED77720ED1D6}"/>
                </a:ext>
              </a:extLst>
            </p:cNvPr>
            <p:cNvGrpSpPr/>
            <p:nvPr/>
          </p:nvGrpSpPr>
          <p:grpSpPr>
            <a:xfrm>
              <a:off x="9099778" y="5417493"/>
              <a:ext cx="183217" cy="193627"/>
              <a:chOff x="10814878" y="4439553"/>
              <a:chExt cx="898059" cy="949083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F9A34A77-A502-693B-2B18-F896CFE1E1CF}"/>
                  </a:ext>
                </a:extLst>
              </p:cNvPr>
              <p:cNvSpPr/>
              <p:nvPr/>
            </p:nvSpPr>
            <p:spPr>
              <a:xfrm rot="16200000">
                <a:off x="10833357" y="4474255"/>
                <a:ext cx="879483" cy="87967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B156D03-F7EC-D6D4-5365-52A9B17F8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4878" y="4439553"/>
                <a:ext cx="2" cy="949083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31FBB6-BEAD-02B7-0B96-97F2C1138B87}"/>
                </a:ext>
              </a:extLst>
            </p:cNvPr>
            <p:cNvSpPr/>
            <p:nvPr/>
          </p:nvSpPr>
          <p:spPr>
            <a:xfrm>
              <a:off x="9011513" y="5342324"/>
              <a:ext cx="348998" cy="34899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A1AB21-03B5-8E4E-2CCB-4D07757D3D0C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9050133" y="1441832"/>
            <a:ext cx="1860148" cy="7382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CAC76E2-8822-2DB0-092A-8EA0471B2CC9}"/>
              </a:ext>
            </a:extLst>
          </p:cNvPr>
          <p:cNvSpPr txBox="1"/>
          <p:nvPr/>
        </p:nvSpPr>
        <p:spPr>
          <a:xfrm>
            <a:off x="10898470" y="1284394"/>
            <a:ext cx="142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1550 nm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4EB5A8-F8F0-6B4C-A0A8-9D5E14381E50}"/>
              </a:ext>
            </a:extLst>
          </p:cNvPr>
          <p:cNvSpPr txBox="1"/>
          <p:nvPr/>
        </p:nvSpPr>
        <p:spPr>
          <a:xfrm>
            <a:off x="10816591" y="3344481"/>
            <a:ext cx="87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1030/</a:t>
            </a:r>
          </a:p>
          <a:p>
            <a:r>
              <a:rPr lang="en-GB" sz="1400" dirty="0"/>
              <a:t>515 nm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E0DBE51-D241-2C64-6485-B5B3E35CA96B}"/>
              </a:ext>
            </a:extLst>
          </p:cNvPr>
          <p:cNvCxnSpPr>
            <a:cxnSpLocks/>
            <a:stCxn id="43" idx="1"/>
          </p:cNvCxnSpPr>
          <p:nvPr/>
        </p:nvCxnSpPr>
        <p:spPr>
          <a:xfrm>
            <a:off x="9072561" y="2875982"/>
            <a:ext cx="1737774" cy="76031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700F593-494F-4078-2E53-8E5BC908D0B2}"/>
              </a:ext>
            </a:extLst>
          </p:cNvPr>
          <p:cNvSpPr/>
          <p:nvPr/>
        </p:nvSpPr>
        <p:spPr>
          <a:xfrm>
            <a:off x="8983459" y="2031458"/>
            <a:ext cx="66674" cy="2972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21049A-FDC2-224D-5EE4-05C0A52B5A0A}"/>
              </a:ext>
            </a:extLst>
          </p:cNvPr>
          <p:cNvSpPr/>
          <p:nvPr/>
        </p:nvSpPr>
        <p:spPr>
          <a:xfrm flipH="1">
            <a:off x="9005887" y="2727337"/>
            <a:ext cx="66674" cy="2972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84EC51-B972-4E12-9EB6-F62EDD7CAF3D}"/>
              </a:ext>
            </a:extLst>
          </p:cNvPr>
          <p:cNvSpPr txBox="1"/>
          <p:nvPr/>
        </p:nvSpPr>
        <p:spPr>
          <a:xfrm>
            <a:off x="9877620" y="2804257"/>
            <a:ext cx="54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BBO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58A932-306A-2CCA-4A6E-CBDF4612AF5E}"/>
              </a:ext>
            </a:extLst>
          </p:cNvPr>
          <p:cNvSpPr txBox="1"/>
          <p:nvPr/>
        </p:nvSpPr>
        <p:spPr>
          <a:xfrm>
            <a:off x="10854297" y="2458588"/>
            <a:ext cx="49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SFG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CE2B8A-4904-0D73-6B8F-A240C58B5F25}"/>
              </a:ext>
            </a:extLst>
          </p:cNvPr>
          <p:cNvSpPr txBox="1"/>
          <p:nvPr/>
        </p:nvSpPr>
        <p:spPr>
          <a:xfrm>
            <a:off x="8202668" y="2250335"/>
            <a:ext cx="87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Focusing mirrors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5E05471-22BD-5610-D5EA-113B6F305E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72" t="2774" r="2955" b="7286"/>
          <a:stretch/>
        </p:blipFill>
        <p:spPr>
          <a:xfrm>
            <a:off x="5682180" y="4187732"/>
            <a:ext cx="3756555" cy="25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3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Experiment setup: amplifying the 1030 nm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319;p9">
            <a:extLst>
              <a:ext uri="{FF2B5EF4-FFF2-40B4-BE49-F238E27FC236}">
                <a16:creationId xmlns:a16="http://schemas.microsoft.com/office/drawing/2014/main" id="{B6FEC1DD-C9DB-C270-DCE2-BF39F82C728B}"/>
              </a:ext>
            </a:extLst>
          </p:cNvPr>
          <p:cNvSpPr/>
          <p:nvPr/>
        </p:nvSpPr>
        <p:spPr>
          <a:xfrm>
            <a:off x="482951" y="1363277"/>
            <a:ext cx="5484216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515 nm pulses are currently generated from second-harmonic generation (SHG) of 1030 nm using BBO.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1030 nm oscillator output is not strong enough to generate sufficient 515 nm power through SHG.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1030 nm pulses are coupled into Yb-doped fibre amplifier from DK Photonics.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power from 86 </a:t>
            </a:r>
            <a:r>
              <a:rPr lang="en-GB" dirty="0" err="1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~300 </a:t>
            </a:r>
            <a:r>
              <a:rPr lang="en-GB" dirty="0" err="1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1550 nm pulses are coupled into polarisation-maintaining fibre and propagated to the LAM.</a:t>
            </a:r>
          </a:p>
        </p:txBody>
      </p:sp>
      <p:pic>
        <p:nvPicPr>
          <p:cNvPr id="8" name="Picture 7" descr="A close-up of a machine&#10;&#10;Description automatically generated">
            <a:extLst>
              <a:ext uri="{FF2B5EF4-FFF2-40B4-BE49-F238E27FC236}">
                <a16:creationId xmlns:a16="http://schemas.microsoft.com/office/drawing/2014/main" id="{60D3D935-0D99-F5F4-3B0B-2CF7C4BA4B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380" y="1226875"/>
            <a:ext cx="4468943" cy="2741875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06D2010-A1B7-8DDA-795D-176CB3643EB4}"/>
              </a:ext>
            </a:extLst>
          </p:cNvPr>
          <p:cNvSpPr txBox="1">
            <a:spLocks/>
          </p:cNvSpPr>
          <p:nvPr/>
        </p:nvSpPr>
        <p:spPr>
          <a:xfrm>
            <a:off x="9438735" y="65588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C17145-5B46-ACF4-DCD8-0FCB616B6EE5}"/>
              </a:ext>
            </a:extLst>
          </p:cNvPr>
          <p:cNvGrpSpPr/>
          <p:nvPr/>
        </p:nvGrpSpPr>
        <p:grpSpPr>
          <a:xfrm>
            <a:off x="7416800" y="1529937"/>
            <a:ext cx="3277466" cy="1759482"/>
            <a:chOff x="7505700" y="1562100"/>
            <a:chExt cx="3619500" cy="19431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4EDB8D-2AB2-001C-0DA6-E0F67EA335C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9931" y="2500313"/>
              <a:ext cx="245269" cy="1004887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A93349-DB6B-B89E-EB16-BCFBC675188C}"/>
                </a:ext>
              </a:extLst>
            </p:cNvPr>
            <p:cNvCxnSpPr>
              <a:cxnSpLocks/>
            </p:cNvCxnSpPr>
            <p:nvPr/>
          </p:nvCxnSpPr>
          <p:spPr>
            <a:xfrm>
              <a:off x="9613900" y="2500313"/>
              <a:ext cx="1266031" cy="0"/>
            </a:xfrm>
            <a:prstGeom prst="line">
              <a:avLst/>
            </a:prstGeom>
            <a:ln w="1905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94A1FE-69A8-3BDC-C903-EB13B95336D0}"/>
                </a:ext>
              </a:extLst>
            </p:cNvPr>
            <p:cNvCxnSpPr>
              <a:cxnSpLocks/>
            </p:cNvCxnSpPr>
            <p:nvPr/>
          </p:nvCxnSpPr>
          <p:spPr>
            <a:xfrm>
              <a:off x="9531350" y="1879600"/>
              <a:ext cx="82550" cy="620713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3A17B2-9CFC-F6BE-D9EA-563C7ABF57BB}"/>
                </a:ext>
              </a:extLst>
            </p:cNvPr>
            <p:cNvCxnSpPr>
              <a:cxnSpLocks/>
            </p:cNvCxnSpPr>
            <p:nvPr/>
          </p:nvCxnSpPr>
          <p:spPr>
            <a:xfrm>
              <a:off x="8134350" y="1879600"/>
              <a:ext cx="1397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85B24F-AF94-F35B-89C4-36D9F6FDF1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5450" y="1879600"/>
              <a:ext cx="88900" cy="463550"/>
            </a:xfrm>
            <a:prstGeom prst="line">
              <a:avLst/>
            </a:prstGeom>
            <a:ln w="190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CA04DE-3972-ED11-4718-4B509F827F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5700" y="1562100"/>
              <a:ext cx="1606550" cy="0"/>
            </a:xfrm>
            <a:prstGeom prst="line">
              <a:avLst/>
            </a:prstGeom>
            <a:ln w="1905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208576-8748-5CD1-14AE-AC0BD04C5D2A}"/>
              </a:ext>
            </a:extLst>
          </p:cNvPr>
          <p:cNvCxnSpPr>
            <a:cxnSpLocks/>
          </p:cNvCxnSpPr>
          <p:nvPr/>
        </p:nvCxnSpPr>
        <p:spPr>
          <a:xfrm flipH="1">
            <a:off x="8509000" y="2425700"/>
            <a:ext cx="44450" cy="80010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F6CFFE-CF9C-6653-AC3D-39AA8CA674F3}"/>
              </a:ext>
            </a:extLst>
          </p:cNvPr>
          <p:cNvCxnSpPr>
            <a:cxnSpLocks/>
          </p:cNvCxnSpPr>
          <p:nvPr/>
        </p:nvCxnSpPr>
        <p:spPr>
          <a:xfrm flipV="1">
            <a:off x="8553450" y="2379491"/>
            <a:ext cx="772330" cy="4620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30B0BC6-CDC5-6880-F81F-C062E36CF8D7}"/>
              </a:ext>
            </a:extLst>
          </p:cNvPr>
          <p:cNvSpPr txBox="1"/>
          <p:nvPr/>
        </p:nvSpPr>
        <p:spPr>
          <a:xfrm>
            <a:off x="8947150" y="1375804"/>
            <a:ext cx="7673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 LAM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676E2C-94C6-9A6A-F195-D493FD832058}"/>
              </a:ext>
            </a:extLst>
          </p:cNvPr>
          <p:cNvSpPr txBox="1"/>
          <p:nvPr/>
        </p:nvSpPr>
        <p:spPr>
          <a:xfrm>
            <a:off x="7986044" y="3226401"/>
            <a:ext cx="10567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 TCBOXC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45DB155-0714-D759-9D63-6342EFDFBD03}"/>
              </a:ext>
            </a:extLst>
          </p:cNvPr>
          <p:cNvSpPr txBox="1"/>
          <p:nvPr/>
        </p:nvSpPr>
        <p:spPr>
          <a:xfrm>
            <a:off x="10277728" y="3424363"/>
            <a:ext cx="8766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1030 nm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ED6FD66-85F9-8266-3488-38BE243DDBF1}"/>
              </a:ext>
            </a:extLst>
          </p:cNvPr>
          <p:cNvSpPr txBox="1"/>
          <p:nvPr/>
        </p:nvSpPr>
        <p:spPr>
          <a:xfrm>
            <a:off x="6117452" y="2115604"/>
            <a:ext cx="641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YDFA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34BE78-797C-966A-448D-641376412867}"/>
              </a:ext>
            </a:extLst>
          </p:cNvPr>
          <p:cNvGrpSpPr/>
          <p:nvPr/>
        </p:nvGrpSpPr>
        <p:grpSpPr>
          <a:xfrm>
            <a:off x="7510251" y="3984344"/>
            <a:ext cx="3418099" cy="2860376"/>
            <a:chOff x="7510251" y="3984344"/>
            <a:chExt cx="3418099" cy="2860376"/>
          </a:xfrm>
        </p:grpSpPr>
        <p:pic>
          <p:nvPicPr>
            <p:cNvPr id="31" name="Picture 30" descr="A close-up of a machine&#10;&#10;Description automatically generated">
              <a:extLst>
                <a:ext uri="{FF2B5EF4-FFF2-40B4-BE49-F238E27FC236}">
                  <a16:creationId xmlns:a16="http://schemas.microsoft.com/office/drawing/2014/main" id="{52B0532F-CD2A-11B1-311C-F40AD3E3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538132" y="3956463"/>
              <a:ext cx="2687437" cy="2743200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06687B4-6B54-DA65-0C47-D20802E0612A}"/>
                </a:ext>
              </a:extLst>
            </p:cNvPr>
            <p:cNvCxnSpPr>
              <a:cxnSpLocks/>
            </p:cNvCxnSpPr>
            <p:nvPr/>
          </p:nvCxnSpPr>
          <p:spPr>
            <a:xfrm>
              <a:off x="8950325" y="5222875"/>
              <a:ext cx="22225" cy="1209675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6089837-BA8C-8F42-DBC7-EA09B2450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7150" y="4841875"/>
              <a:ext cx="838200" cy="412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E715154-556C-E2D2-6020-FC00ECD93290}"/>
                </a:ext>
              </a:extLst>
            </p:cNvPr>
            <p:cNvCxnSpPr>
              <a:cxnSpLocks/>
            </p:cNvCxnSpPr>
            <p:nvPr/>
          </p:nvCxnSpPr>
          <p:spPr>
            <a:xfrm>
              <a:off x="9785350" y="4841875"/>
              <a:ext cx="66675" cy="83820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0E2DE72-98F4-D049-C140-841516213D27}"/>
                </a:ext>
              </a:extLst>
            </p:cNvPr>
            <p:cNvCxnSpPr>
              <a:cxnSpLocks/>
            </p:cNvCxnSpPr>
            <p:nvPr/>
          </p:nvCxnSpPr>
          <p:spPr>
            <a:xfrm>
              <a:off x="8432800" y="5184775"/>
              <a:ext cx="5207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7E58435-9E8D-70EC-6153-094846EB623C}"/>
                </a:ext>
              </a:extLst>
            </p:cNvPr>
            <p:cNvCxnSpPr>
              <a:cxnSpLocks/>
            </p:cNvCxnSpPr>
            <p:nvPr/>
          </p:nvCxnSpPr>
          <p:spPr>
            <a:xfrm>
              <a:off x="8432800" y="4256246"/>
              <a:ext cx="6350" cy="9285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F5E0129-A327-6D32-FAD3-D2B755792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2800" y="4240652"/>
              <a:ext cx="1168400" cy="2574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782AED4-DE76-E859-3CBC-A1C99948B18A}"/>
                </a:ext>
              </a:extLst>
            </p:cNvPr>
            <p:cNvSpPr txBox="1"/>
            <p:nvPr/>
          </p:nvSpPr>
          <p:spPr>
            <a:xfrm>
              <a:off x="9438735" y="6108616"/>
              <a:ext cx="10567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To TCBOXC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052A6DB-C98E-E58C-38FD-962D8800A45E}"/>
                </a:ext>
              </a:extLst>
            </p:cNvPr>
            <p:cNvSpPr txBox="1"/>
            <p:nvPr/>
          </p:nvSpPr>
          <p:spPr>
            <a:xfrm>
              <a:off x="10160987" y="4048121"/>
              <a:ext cx="7673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To LAM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7C5229-5BB1-B5A7-4651-92D98795B771}"/>
                </a:ext>
              </a:extLst>
            </p:cNvPr>
            <p:cNvSpPr txBox="1"/>
            <p:nvPr/>
          </p:nvSpPr>
          <p:spPr>
            <a:xfrm>
              <a:off x="8553450" y="6536943"/>
              <a:ext cx="838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1550 nm 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B1D62D3-CC51-97E6-0F17-433728ABD976}"/>
                </a:ext>
              </a:extLst>
            </p:cNvPr>
            <p:cNvCxnSpPr>
              <a:cxnSpLocks/>
            </p:cNvCxnSpPr>
            <p:nvPr/>
          </p:nvCxnSpPr>
          <p:spPr>
            <a:xfrm>
              <a:off x="8947150" y="4883150"/>
              <a:ext cx="3175" cy="3016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Experiment setup: generating the 515 nm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0708FD1-0FEB-ADC4-96F5-4B93E30EA421}"/>
              </a:ext>
            </a:extLst>
          </p:cNvPr>
          <p:cNvSpPr txBox="1">
            <a:spLocks/>
          </p:cNvSpPr>
          <p:nvPr/>
        </p:nvSpPr>
        <p:spPr>
          <a:xfrm>
            <a:off x="9438735" y="65588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319;p9">
            <a:extLst>
              <a:ext uri="{FF2B5EF4-FFF2-40B4-BE49-F238E27FC236}">
                <a16:creationId xmlns:a16="http://schemas.microsoft.com/office/drawing/2014/main" id="{8D23CEEC-EB03-708D-14C2-92F936CA2037}"/>
              </a:ext>
            </a:extLst>
          </p:cNvPr>
          <p:cNvSpPr/>
          <p:nvPr/>
        </p:nvSpPr>
        <p:spPr>
          <a:xfrm>
            <a:off x="482951" y="1363277"/>
            <a:ext cx="4079336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amplified 1030 nm pulses are focused into a BBO crystal, generating 515 nm SHG pulses that propagate collinearly.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1030 and 515 nm pulses are split and recombined with dichroic mirrors.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1030 nm pulses are sent to a delay stage before recombination.</a:t>
            </a:r>
          </a:p>
        </p:txBody>
      </p:sp>
      <p:pic>
        <p:nvPicPr>
          <p:cNvPr id="5" name="Picture 4" descr="A group of metal objects on a metal surface&#10;&#10;Description automatically generated">
            <a:extLst>
              <a:ext uri="{FF2B5EF4-FFF2-40B4-BE49-F238E27FC236}">
                <a16:creationId xmlns:a16="http://schemas.microsoft.com/office/drawing/2014/main" id="{4E697BD1-DEA1-E650-AA1C-587F7B9E20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823" y="1589436"/>
            <a:ext cx="6388100" cy="4201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240C8-0A3B-D491-DC7A-16D9034C2990}"/>
              </a:ext>
            </a:extLst>
          </p:cNvPr>
          <p:cNvSpPr txBox="1"/>
          <p:nvPr/>
        </p:nvSpPr>
        <p:spPr>
          <a:xfrm>
            <a:off x="4886879" y="2102832"/>
            <a:ext cx="6026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1030 nm in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6B275B-DF7C-3775-676A-3BCD079966A1}"/>
              </a:ext>
            </a:extLst>
          </p:cNvPr>
          <p:cNvCxnSpPr>
            <a:cxnSpLocks/>
          </p:cNvCxnSpPr>
          <p:nvPr/>
        </p:nvCxnSpPr>
        <p:spPr>
          <a:xfrm flipH="1">
            <a:off x="5489523" y="2350155"/>
            <a:ext cx="358863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E0049B-F390-2765-F93E-BCA68D61A23F}"/>
              </a:ext>
            </a:extLst>
          </p:cNvPr>
          <p:cNvCxnSpPr>
            <a:cxnSpLocks/>
          </p:cNvCxnSpPr>
          <p:nvPr/>
        </p:nvCxnSpPr>
        <p:spPr>
          <a:xfrm flipV="1">
            <a:off x="5597473" y="2350155"/>
            <a:ext cx="250913" cy="500995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2369B-5077-A8EB-C5DD-DCE08F56B0B5}"/>
              </a:ext>
            </a:extLst>
          </p:cNvPr>
          <p:cNvCxnSpPr>
            <a:cxnSpLocks/>
          </p:cNvCxnSpPr>
          <p:nvPr/>
        </p:nvCxnSpPr>
        <p:spPr>
          <a:xfrm>
            <a:off x="5597473" y="2851150"/>
            <a:ext cx="1879600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A06583-0D75-7F08-8290-97CEBD2A3FA3}"/>
              </a:ext>
            </a:extLst>
          </p:cNvPr>
          <p:cNvCxnSpPr>
            <a:cxnSpLocks/>
          </p:cNvCxnSpPr>
          <p:nvPr/>
        </p:nvCxnSpPr>
        <p:spPr>
          <a:xfrm>
            <a:off x="7587658" y="2895600"/>
            <a:ext cx="1819815" cy="139700"/>
          </a:xfrm>
          <a:prstGeom prst="line">
            <a:avLst/>
          </a:prstGeom>
          <a:ln w="190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2D6299-B9FF-BC9C-A7A1-BA237717D46A}"/>
              </a:ext>
            </a:extLst>
          </p:cNvPr>
          <p:cNvCxnSpPr>
            <a:cxnSpLocks/>
          </p:cNvCxnSpPr>
          <p:nvPr/>
        </p:nvCxnSpPr>
        <p:spPr>
          <a:xfrm>
            <a:off x="9407473" y="3035300"/>
            <a:ext cx="0" cy="1054100"/>
          </a:xfrm>
          <a:prstGeom prst="line">
            <a:avLst/>
          </a:prstGeom>
          <a:ln w="190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25E0C0D-3839-5447-EC24-9D262B85EB63}"/>
              </a:ext>
            </a:extLst>
          </p:cNvPr>
          <p:cNvSpPr txBox="1"/>
          <p:nvPr/>
        </p:nvSpPr>
        <p:spPr>
          <a:xfrm>
            <a:off x="8072019" y="2327930"/>
            <a:ext cx="1047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1030 nm &amp; 515 nm out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350F155-0AAE-0029-E686-A022FDBB0E42}"/>
              </a:ext>
            </a:extLst>
          </p:cNvPr>
          <p:cNvGrpSpPr/>
          <p:nvPr/>
        </p:nvGrpSpPr>
        <p:grpSpPr>
          <a:xfrm>
            <a:off x="8334134" y="2292875"/>
            <a:ext cx="2758567" cy="2438786"/>
            <a:chOff x="8334134" y="2292875"/>
            <a:chExt cx="2758567" cy="243878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C02966A-DEAB-E45B-4BD1-10BB96BE31F7}"/>
                </a:ext>
              </a:extLst>
            </p:cNvPr>
            <p:cNvGrpSpPr/>
            <p:nvPr/>
          </p:nvGrpSpPr>
          <p:grpSpPr>
            <a:xfrm>
              <a:off x="9407473" y="2292875"/>
              <a:ext cx="1685228" cy="2438786"/>
              <a:chOff x="9407473" y="2292875"/>
              <a:chExt cx="1685228" cy="243878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27959CC-319F-6DC5-CDB3-CD3EB74EE9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4023" y="2439055"/>
                <a:ext cx="514350" cy="0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DCF4E51-69E1-CB2E-8F9A-2F1849134DDD}"/>
                  </a:ext>
                </a:extLst>
              </p:cNvPr>
              <p:cNvGrpSpPr/>
              <p:nvPr/>
            </p:nvGrpSpPr>
            <p:grpSpPr>
              <a:xfrm>
                <a:off x="9407473" y="3625414"/>
                <a:ext cx="901700" cy="1106247"/>
                <a:chOff x="9407473" y="3625414"/>
                <a:chExt cx="901700" cy="110624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69E5F6F-1A04-5566-8732-38F9C8F1F9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07473" y="4162622"/>
                  <a:ext cx="0" cy="569039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DD8AD32-7388-69A6-1855-81488E0253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07473" y="4731661"/>
                  <a:ext cx="412750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9EE29CD-4110-67AA-952E-284A8B9DBC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82123" y="3690188"/>
                  <a:ext cx="38100" cy="1041473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8035F01-694E-65EA-B25E-A842814D61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80498" y="4089400"/>
                  <a:ext cx="828675" cy="26311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3E4609C-DBDE-EEDF-AB5E-5CA423D58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58373" y="3625414"/>
                  <a:ext cx="50800" cy="463986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BA435AB-015C-C537-F7BF-67CA58E040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45624" y="3625414"/>
                  <a:ext cx="412749" cy="0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718DBBB-D1EC-E169-43C0-683DC4171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4023" y="2447958"/>
                <a:ext cx="57150" cy="1114392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C5DDEF3-E774-C757-CB09-C10738969784}"/>
                  </a:ext>
                </a:extLst>
              </p:cNvPr>
              <p:cNvSpPr txBox="1"/>
              <p:nvPr/>
            </p:nvSpPr>
            <p:spPr>
              <a:xfrm>
                <a:off x="10305908" y="2292875"/>
                <a:ext cx="78679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To LAM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3780E3F-26A9-9BBE-E93A-7FE00300F8A0}"/>
                </a:ext>
              </a:extLst>
            </p:cNvPr>
            <p:cNvGrpSpPr/>
            <p:nvPr/>
          </p:nvGrpSpPr>
          <p:grpSpPr>
            <a:xfrm>
              <a:off x="8334134" y="3471681"/>
              <a:ext cx="1317208" cy="564538"/>
              <a:chOff x="8334134" y="3471681"/>
              <a:chExt cx="1317208" cy="56453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00DE2B0-AD11-1436-BE15-A7ED9919F8BE}"/>
                  </a:ext>
                </a:extLst>
              </p:cNvPr>
              <p:cNvSpPr txBox="1"/>
              <p:nvPr/>
            </p:nvSpPr>
            <p:spPr>
              <a:xfrm>
                <a:off x="8334134" y="3471681"/>
                <a:ext cx="85426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Dichroic mirrors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1E6A36-402D-04E1-78E9-294D44A63A71}"/>
                  </a:ext>
                </a:extLst>
              </p:cNvPr>
              <p:cNvCxnSpPr/>
              <p:nvPr/>
            </p:nvCxnSpPr>
            <p:spPr>
              <a:xfrm>
                <a:off x="9189986" y="3733800"/>
                <a:ext cx="144463" cy="302419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C47ED7D-42E7-6B03-008D-A9805A55D7B7}"/>
                  </a:ext>
                </a:extLst>
              </p:cNvPr>
              <p:cNvCxnSpPr/>
              <p:nvPr/>
            </p:nvCxnSpPr>
            <p:spPr>
              <a:xfrm flipV="1">
                <a:off x="9184429" y="3652838"/>
                <a:ext cx="466913" cy="79433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154E080-C854-44CF-834D-B9A6782EB37A}"/>
              </a:ext>
            </a:extLst>
          </p:cNvPr>
          <p:cNvCxnSpPr>
            <a:cxnSpLocks/>
          </p:cNvCxnSpPr>
          <p:nvPr/>
        </p:nvCxnSpPr>
        <p:spPr>
          <a:xfrm>
            <a:off x="11052220" y="2945606"/>
            <a:ext cx="361111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0950E54-9A4A-9A3F-B323-DE056A47FF59}"/>
              </a:ext>
            </a:extLst>
          </p:cNvPr>
          <p:cNvSpPr txBox="1"/>
          <p:nvPr/>
        </p:nvSpPr>
        <p:spPr>
          <a:xfrm>
            <a:off x="10661388" y="3158810"/>
            <a:ext cx="11222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1550 nm out, to LAM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8011B2-4077-9AB5-DE57-3CCF8DBC0050}"/>
              </a:ext>
            </a:extLst>
          </p:cNvPr>
          <p:cNvSpPr txBox="1"/>
          <p:nvPr/>
        </p:nvSpPr>
        <p:spPr>
          <a:xfrm>
            <a:off x="7185527" y="2199394"/>
            <a:ext cx="6026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BBO</a:t>
            </a:r>
          </a:p>
        </p:txBody>
      </p:sp>
    </p:spTree>
    <p:extLst>
      <p:ext uri="{BB962C8B-B14F-4D97-AF65-F5344CB8AC3E}">
        <p14:creationId xmlns:p14="http://schemas.microsoft.com/office/powerpoint/2010/main" val="278624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Experiment setup: all-</a:t>
            </a:r>
            <a:r>
              <a:rPr lang="en-US" sz="4400" b="1" spc="-150" dirty="0" err="1">
                <a:solidFill>
                  <a:srgbClr val="2E2D62"/>
                </a:solidFill>
                <a:latin typeface="Arial"/>
                <a:cs typeface="Arial"/>
              </a:rPr>
              <a:t>colour</a:t>
            </a:r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 LAM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959C76F-BA54-E850-5BB4-E1C2B4BA7343}"/>
              </a:ext>
            </a:extLst>
          </p:cNvPr>
          <p:cNvSpPr txBox="1">
            <a:spLocks/>
          </p:cNvSpPr>
          <p:nvPr/>
        </p:nvSpPr>
        <p:spPr>
          <a:xfrm>
            <a:off x="9438735" y="65588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small metal objects on a black surface&#10;&#10;Description automatically generated">
            <a:extLst>
              <a:ext uri="{FF2B5EF4-FFF2-40B4-BE49-F238E27FC236}">
                <a16:creationId xmlns:a16="http://schemas.microsoft.com/office/drawing/2014/main" id="{16B85B75-1775-F582-80A7-0562D87CAB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38563" y="2221570"/>
            <a:ext cx="5415946" cy="3272326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A5FF023D-606E-A25E-ECDE-4400B773574A}"/>
              </a:ext>
            </a:extLst>
          </p:cNvPr>
          <p:cNvGrpSpPr/>
          <p:nvPr/>
        </p:nvGrpSpPr>
        <p:grpSpPr>
          <a:xfrm>
            <a:off x="8405475" y="1390134"/>
            <a:ext cx="2480352" cy="3284159"/>
            <a:chOff x="2707930" y="1522191"/>
            <a:chExt cx="2480352" cy="328415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6437B30-C1FA-7A31-436D-5AFEA1843EBE}"/>
                </a:ext>
              </a:extLst>
            </p:cNvPr>
            <p:cNvGrpSpPr/>
            <p:nvPr/>
          </p:nvGrpSpPr>
          <p:grpSpPr>
            <a:xfrm>
              <a:off x="3411207" y="2402891"/>
              <a:ext cx="1777075" cy="2403459"/>
              <a:chOff x="8853077" y="1901841"/>
              <a:chExt cx="1777075" cy="2403459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1005B64-3093-617D-7EDC-789453EC25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3077" y="1901841"/>
                <a:ext cx="60369" cy="2403459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B0F1C05-94CB-B34B-4D6D-43B9D1C039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3077" y="4249753"/>
                <a:ext cx="1565144" cy="55547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851D88A-627B-6B51-011B-E4874E706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27893" y="3206874"/>
                <a:ext cx="81680" cy="1042879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17FC26A-8D80-9E4D-E603-506400880D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27893" y="3206874"/>
                <a:ext cx="252253" cy="571392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FC2CBFA-431A-26FE-0ED1-FFF3BF61BA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80146" y="3528234"/>
                <a:ext cx="50006" cy="250032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16C615-9AC5-948B-ADE0-A1473C40E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3732" y="2350503"/>
              <a:ext cx="397844" cy="5238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376E2C-93C3-5B2A-8C05-ABBAD22C5F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9920" y="1522191"/>
              <a:ext cx="23812" cy="635794"/>
            </a:xfrm>
            <a:prstGeom prst="line">
              <a:avLst/>
            </a:prstGeom>
            <a:ln w="1905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87809C-CA0C-5761-3BAD-530435AA5AFA}"/>
                </a:ext>
              </a:extLst>
            </p:cNvPr>
            <p:cNvCxnSpPr>
              <a:cxnSpLocks/>
            </p:cNvCxnSpPr>
            <p:nvPr/>
          </p:nvCxnSpPr>
          <p:spPr>
            <a:xfrm>
              <a:off x="2707930" y="1522191"/>
              <a:ext cx="365802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9A9A5F-CAEB-01B6-BE89-843D1E02A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8476" y="2402891"/>
              <a:ext cx="113459" cy="21828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621AA76-C129-A1E8-EBA6-07B745A044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476" y="4584116"/>
              <a:ext cx="14224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60FFB45-9627-7094-C881-BEB75DCA27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0876" y="3283953"/>
              <a:ext cx="0" cy="130016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2C1EC8-C590-0F9A-F0CC-334F8BD87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4026" y="3283953"/>
              <a:ext cx="196850" cy="10668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2FCC07E-9109-D13E-2FD0-0EBCFFADA14F}"/>
                </a:ext>
              </a:extLst>
            </p:cNvPr>
            <p:cNvCxnSpPr>
              <a:cxnSpLocks/>
            </p:cNvCxnSpPr>
            <p:nvPr/>
          </p:nvCxnSpPr>
          <p:spPr>
            <a:xfrm>
              <a:off x="4065126" y="4029284"/>
              <a:ext cx="88900" cy="321469"/>
            </a:xfrm>
            <a:prstGeom prst="line">
              <a:avLst/>
            </a:prstGeom>
            <a:ln w="1905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370F0E9-488D-6FFA-2816-01150FEB81A7}"/>
              </a:ext>
            </a:extLst>
          </p:cNvPr>
          <p:cNvGrpSpPr/>
          <p:nvPr/>
        </p:nvGrpSpPr>
        <p:grpSpPr>
          <a:xfrm>
            <a:off x="9780890" y="2982334"/>
            <a:ext cx="1101021" cy="847613"/>
            <a:chOff x="8747748" y="3051777"/>
            <a:chExt cx="1101021" cy="84761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5D1EEA8-4E0B-327D-C810-F304C1280131}"/>
                </a:ext>
              </a:extLst>
            </p:cNvPr>
            <p:cNvGrpSpPr/>
            <p:nvPr/>
          </p:nvGrpSpPr>
          <p:grpSpPr>
            <a:xfrm>
              <a:off x="8747748" y="3055534"/>
              <a:ext cx="404698" cy="843856"/>
              <a:chOff x="8747748" y="3055534"/>
              <a:chExt cx="404698" cy="843856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AF8ED424-D146-BCE0-DEE0-AAF846191465}"/>
                  </a:ext>
                </a:extLst>
              </p:cNvPr>
              <p:cNvGrpSpPr/>
              <p:nvPr/>
            </p:nvGrpSpPr>
            <p:grpSpPr>
              <a:xfrm>
                <a:off x="8747748" y="3055534"/>
                <a:ext cx="404698" cy="843856"/>
                <a:chOff x="9629295" y="2670987"/>
                <a:chExt cx="404698" cy="843856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67FA8DB9-68FF-070A-51E6-5FE099424A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29295" y="3253554"/>
                  <a:ext cx="25639" cy="261289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6DCB79E2-BAAE-649F-4E04-48C6B544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999237" y="2670987"/>
                  <a:ext cx="34756" cy="537999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E37CEB9-622E-75C8-572A-F53AE1163E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73388" y="3593533"/>
                <a:ext cx="377183" cy="44603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67E13D4-E775-3C2F-D2B5-E9F9FA365DF0}"/>
                </a:ext>
              </a:extLst>
            </p:cNvPr>
            <p:cNvGrpSpPr/>
            <p:nvPr/>
          </p:nvGrpSpPr>
          <p:grpSpPr>
            <a:xfrm flipH="1">
              <a:off x="9313146" y="3051777"/>
              <a:ext cx="535623" cy="829661"/>
              <a:chOff x="8736420" y="3026969"/>
              <a:chExt cx="535623" cy="829661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14B9131-7EA2-7330-82C4-14F9D6FAD0A6}"/>
                  </a:ext>
                </a:extLst>
              </p:cNvPr>
              <p:cNvGrpSpPr/>
              <p:nvPr/>
            </p:nvGrpSpPr>
            <p:grpSpPr>
              <a:xfrm>
                <a:off x="8736420" y="3026969"/>
                <a:ext cx="535623" cy="829661"/>
                <a:chOff x="9617967" y="2642422"/>
                <a:chExt cx="535623" cy="82966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9689AEA-0542-529B-0022-75DA5168BB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17967" y="2936399"/>
                  <a:ext cx="58070" cy="535684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DFDAACFA-706C-963E-28BD-01D102F069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70494" y="2642422"/>
                  <a:ext cx="83096" cy="223694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9E58F88-93E4-0909-F093-151DE8CA3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94636" y="3250663"/>
                <a:ext cx="392436" cy="7845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8ACE78-CB1E-8741-601F-B073B0465B13}"/>
              </a:ext>
            </a:extLst>
          </p:cNvPr>
          <p:cNvGrpSpPr/>
          <p:nvPr/>
        </p:nvGrpSpPr>
        <p:grpSpPr>
          <a:xfrm>
            <a:off x="9317885" y="1149657"/>
            <a:ext cx="2717803" cy="1087190"/>
            <a:chOff x="9111655" y="1181642"/>
            <a:chExt cx="2717803" cy="108719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BE54F8B-EE0F-0F36-6541-19C50B80A739}"/>
                </a:ext>
              </a:extLst>
            </p:cNvPr>
            <p:cNvSpPr/>
            <p:nvPr/>
          </p:nvSpPr>
          <p:spPr>
            <a:xfrm>
              <a:off x="9111655" y="1181642"/>
              <a:ext cx="2703732" cy="108719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A47F271-2097-5987-2001-D79A462A0E3B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1397235"/>
              <a:ext cx="28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7E79089-A0F6-DB29-7620-F5A7C11E8905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1694415"/>
              <a:ext cx="288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DB814C5-223A-45F6-49AA-B3642DA101CB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2000485"/>
              <a:ext cx="28800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434272E-8AB9-FDD7-4935-2D3ABD918CB4}"/>
                </a:ext>
              </a:extLst>
            </p:cNvPr>
            <p:cNvSpPr txBox="1"/>
            <p:nvPr/>
          </p:nvSpPr>
          <p:spPr>
            <a:xfrm>
              <a:off x="9673788" y="1255463"/>
              <a:ext cx="2019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1550 nm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74C4C0A-7B07-4B32-CCA2-EA8CB8B4E5F5}"/>
                </a:ext>
              </a:extLst>
            </p:cNvPr>
            <p:cNvSpPr txBox="1"/>
            <p:nvPr/>
          </p:nvSpPr>
          <p:spPr>
            <a:xfrm>
              <a:off x="9682630" y="1538774"/>
              <a:ext cx="2019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1030 nm and 515 nm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121E2E0-2FB3-416B-9D4C-32B44921007F}"/>
                </a:ext>
              </a:extLst>
            </p:cNvPr>
            <p:cNvSpPr txBox="1"/>
            <p:nvPr/>
          </p:nvSpPr>
          <p:spPr>
            <a:xfrm>
              <a:off x="9673788" y="1846119"/>
              <a:ext cx="2155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SFG (619 nm and 387 nm)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739B97F0-2E23-6508-002F-FEB0BCFD8509}"/>
              </a:ext>
            </a:extLst>
          </p:cNvPr>
          <p:cNvSpPr txBox="1"/>
          <p:nvPr/>
        </p:nvSpPr>
        <p:spPr>
          <a:xfrm>
            <a:off x="7179063" y="1236245"/>
            <a:ext cx="1373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1030/515 nm in</a:t>
            </a:r>
          </a:p>
        </p:txBody>
      </p:sp>
      <p:sp>
        <p:nvSpPr>
          <p:cNvPr id="112" name="Google Shape;319;p9">
            <a:extLst>
              <a:ext uri="{FF2B5EF4-FFF2-40B4-BE49-F238E27FC236}">
                <a16:creationId xmlns:a16="http://schemas.microsoft.com/office/drawing/2014/main" id="{AABC02BC-E3A6-9E90-BC1C-97D06F89B171}"/>
              </a:ext>
            </a:extLst>
          </p:cNvPr>
          <p:cNvSpPr/>
          <p:nvPr/>
        </p:nvSpPr>
        <p:spPr>
          <a:xfrm>
            <a:off x="482951" y="1363277"/>
            <a:ext cx="6525539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1030 and 515 nm pulses are split ~50/50 by a polarising beamsplitter cube (PBC) and focused on BBO crystals mounted on rotation mounts.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Two-crystal design chosen as it is difficult to reflect and refocus the beams back into the same crystal.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1550 nm pulses are also split ~50/50 and sent to separate crystals. 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1550 nm section is sent to a piezo delay stage to allow for fine-tuning of the 1550 nm arrival time.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~35 </a:t>
            </a:r>
            <a:r>
              <a:rPr lang="en-GB" dirty="0" err="1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1030 nm and ~45 </a:t>
            </a:r>
            <a:r>
              <a:rPr lang="en-GB" dirty="0" err="1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1550 nm at the BBO crystals.</a:t>
            </a:r>
          </a:p>
          <a:p>
            <a:pPr>
              <a:tabLst>
                <a:tab pos="457200" algn="l"/>
              </a:tabLs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SFG pulses are generated and focused into a balanced photodetector using off-axis parabolic mirrors.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AE8DFC9-5441-6953-D166-55E6AB06F106}"/>
              </a:ext>
            </a:extLst>
          </p:cNvPr>
          <p:cNvGrpSpPr/>
          <p:nvPr/>
        </p:nvGrpSpPr>
        <p:grpSpPr>
          <a:xfrm>
            <a:off x="8544594" y="1692231"/>
            <a:ext cx="2748007" cy="4464613"/>
            <a:chOff x="8542141" y="1698331"/>
            <a:chExt cx="2748007" cy="446461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CC09DF3-2001-951F-D868-A631835846B7}"/>
                </a:ext>
              </a:extLst>
            </p:cNvPr>
            <p:cNvGrpSpPr/>
            <p:nvPr/>
          </p:nvGrpSpPr>
          <p:grpSpPr>
            <a:xfrm>
              <a:off x="8542141" y="1698331"/>
              <a:ext cx="2748007" cy="4464613"/>
              <a:chOff x="7504265" y="1767118"/>
              <a:chExt cx="2748007" cy="4464613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EC4CBE8-7E6A-0B4C-963C-2469DB00E702}"/>
                  </a:ext>
                </a:extLst>
              </p:cNvPr>
              <p:cNvGrpSpPr/>
              <p:nvPr/>
            </p:nvGrpSpPr>
            <p:grpSpPr>
              <a:xfrm>
                <a:off x="7850902" y="1775585"/>
                <a:ext cx="2401370" cy="4456146"/>
                <a:chOff x="8537743" y="1325992"/>
                <a:chExt cx="3181287" cy="4456146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0A80FC8-F821-F24B-9AE9-06EBDB66C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54784" y="1325992"/>
                  <a:ext cx="160769" cy="325641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2BA173AE-FD67-7006-F4E3-5C0E5CFA2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37743" y="4973412"/>
                  <a:ext cx="3181287" cy="7768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E2C67372-CFE6-68A0-C7F9-4988FBEAAC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51537" y="3143940"/>
                  <a:ext cx="267493" cy="182857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32BCFB13-FAF6-10C8-95C8-1312AB22F7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360148" y="3143940"/>
                  <a:ext cx="91389" cy="64033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08FEA2E-0645-9615-9CAB-F7C4D1185F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84477" y="3485009"/>
                  <a:ext cx="169767" cy="29926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FE1077C-51D3-10A8-FDB3-17C79F6A90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66240" y="4601038"/>
                  <a:ext cx="66316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6AF5ADC-4134-B0FF-7D09-A562AF462A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29408" y="2931376"/>
                  <a:ext cx="47395" cy="285076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BD90922-EAEC-BC2D-16D5-A7CC7B18B7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66335" y="2931376"/>
                  <a:ext cx="286717" cy="86320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20CD989-8477-D51F-C72D-C3409D28B8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66501" y="3515188"/>
                  <a:ext cx="118823" cy="27939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17A735B-E12E-79E5-FBAE-6A7D38B0BE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04265" y="1767118"/>
                <a:ext cx="48085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04535F3-345F-34CB-FE36-EBED1B3976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8778" y="4981844"/>
              <a:ext cx="12863" cy="45005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0D1D7AE0-5D42-B1A0-CD35-C0AE290591EA}"/>
              </a:ext>
            </a:extLst>
          </p:cNvPr>
          <p:cNvSpPr txBox="1"/>
          <p:nvPr/>
        </p:nvSpPr>
        <p:spPr>
          <a:xfrm>
            <a:off x="7569316" y="1587161"/>
            <a:ext cx="10567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1550 nm in</a:t>
            </a:r>
          </a:p>
        </p:txBody>
      </p:sp>
    </p:spTree>
    <p:extLst>
      <p:ext uri="{BB962C8B-B14F-4D97-AF65-F5344CB8AC3E}">
        <p14:creationId xmlns:p14="http://schemas.microsoft.com/office/powerpoint/2010/main" val="31514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Testing and results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959C76F-BA54-E850-5BB4-E1C2B4BA7343}"/>
              </a:ext>
            </a:extLst>
          </p:cNvPr>
          <p:cNvSpPr txBox="1">
            <a:spLocks/>
          </p:cNvSpPr>
          <p:nvPr/>
        </p:nvSpPr>
        <p:spPr>
          <a:xfrm>
            <a:off x="9438735" y="65588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319;p9">
            <a:extLst>
              <a:ext uri="{FF2B5EF4-FFF2-40B4-BE49-F238E27FC236}">
                <a16:creationId xmlns:a16="http://schemas.microsoft.com/office/drawing/2014/main" id="{135D7D59-3D70-D359-3EB1-E858844E87A1}"/>
              </a:ext>
            </a:extLst>
          </p:cNvPr>
          <p:cNvSpPr/>
          <p:nvPr/>
        </p:nvSpPr>
        <p:spPr>
          <a:xfrm>
            <a:off x="482951" y="1363277"/>
            <a:ext cx="6477801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Obtained a BOXC calibration curve, measured SFG signal against 1550 nm power for the 1550/1030 nm interaction.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not set up the 1550/515 nm SFG interaction due to late start working on LAM and length of setup.</a:t>
            </a:r>
          </a:p>
          <a:p>
            <a:pPr lvl="1"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Maximum SFG signal of 54.6 mV obtained. 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SFG signal follows roughly linear trend with 1550 nm power.</a:t>
            </a:r>
          </a:p>
          <a:p>
            <a:pPr>
              <a:tabLst>
                <a:tab pos="457200" algn="l"/>
              </a:tabLs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Achieved a calibration curve sensitivity of 0.173 mV/fs.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improved with optimisations to alignment, spatial overlap etc.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B0333E-E2D5-E1CE-EA60-ED8BBD1F0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6" y="1045398"/>
            <a:ext cx="4607538" cy="26520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0BDF15-EEA4-33A7-2F6C-F26FB8DD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575" y="3748593"/>
            <a:ext cx="4607537" cy="30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C2E1-D6B8-C243-6A65-F43E0E09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B18D6C-4E0E-8BD4-E28D-ADC353FD0F87}"/>
              </a:ext>
            </a:extLst>
          </p:cNvPr>
          <p:cNvSpPr txBox="1">
            <a:spLocks/>
          </p:cNvSpPr>
          <p:nvPr/>
        </p:nvSpPr>
        <p:spPr>
          <a:xfrm>
            <a:off x="291683" y="281677"/>
            <a:ext cx="10811745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2E2D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C53A5-F71B-8FD4-2065-05C66FF01419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1032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steps for all-colour LAM</a:t>
            </a:r>
          </a:p>
        </p:txBody>
      </p:sp>
      <p:sp>
        <p:nvSpPr>
          <p:cNvPr id="3" name="Google Shape;319;p9">
            <a:extLst>
              <a:ext uri="{FF2B5EF4-FFF2-40B4-BE49-F238E27FC236}">
                <a16:creationId xmlns:a16="http://schemas.microsoft.com/office/drawing/2014/main" id="{26AC1B45-37B3-E639-BF3D-255405D1D3C6}"/>
              </a:ext>
            </a:extLst>
          </p:cNvPr>
          <p:cNvSpPr/>
          <p:nvPr/>
        </p:nvSpPr>
        <p:spPr>
          <a:xfrm>
            <a:off x="444082" y="1398942"/>
            <a:ext cx="10223918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Daresbury: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Construct all-colour LAM at Daresbury based upon DESY prototype.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different designs/layouts?</a:t>
            </a:r>
            <a:endParaRPr lang="en-GB" sz="2000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possible locations for LAM in UK XFEL.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into developing LAMs for different wavelengths.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500 nm for PI laser and UV sources, &gt; 3500 nm for IR sources.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nonlinear crystals required.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DESY: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Continue collaborating with all-colour LAM prototype.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Meetings, further placements etc.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1550 nm and 515 nm interaction, measure sensitivity.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LAM with different wavelengths within BBO phase-matching range (e.g. 800 nm).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Implement phase-lock loop using all-colour LAM, measure jitter and drift at different wavelengths.</a:t>
            </a:r>
          </a:p>
        </p:txBody>
      </p:sp>
    </p:spTree>
    <p:extLst>
      <p:ext uri="{BB962C8B-B14F-4D97-AF65-F5344CB8AC3E}">
        <p14:creationId xmlns:p14="http://schemas.microsoft.com/office/powerpoint/2010/main" val="9930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29"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@STFC_matters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and Technology Facilities Council</a:t>
            </a:r>
          </a:p>
        </p:txBody>
      </p:sp>
    </p:spTree>
    <p:extLst>
      <p:ext uri="{BB962C8B-B14F-4D97-AF65-F5344CB8AC3E}">
        <p14:creationId xmlns:p14="http://schemas.microsoft.com/office/powerpoint/2010/main" val="422728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Progress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9AE93-15AC-B268-8902-DDDFA3B9013C}"/>
              </a:ext>
            </a:extLst>
          </p:cNvPr>
          <p:cNvSpPr/>
          <p:nvPr/>
        </p:nvSpPr>
        <p:spPr>
          <a:xfrm>
            <a:off x="-110183" y="-105508"/>
            <a:ext cx="12399666" cy="69635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CC15E-7D15-FCBC-FA2B-DF31A2E7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7B2A8-5D4F-3405-D855-5A398B02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BB2A8-303D-9E2C-14CE-9BC90322F838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937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BOXC setup: forward pass</a:t>
            </a:r>
          </a:p>
        </p:txBody>
      </p:sp>
      <p:pic>
        <p:nvPicPr>
          <p:cNvPr id="5" name="Picture 4" descr="A machine with many small black objects&#10;&#10;Description automatically generated">
            <a:extLst>
              <a:ext uri="{FF2B5EF4-FFF2-40B4-BE49-F238E27FC236}">
                <a16:creationId xmlns:a16="http://schemas.microsoft.com/office/drawing/2014/main" id="{8697DBAE-2113-8FDB-82D5-F5AF8D9628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03" y="1371600"/>
            <a:ext cx="10144125" cy="45718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CEAFC1-5553-894F-1BCF-694498651CED}"/>
              </a:ext>
            </a:extLst>
          </p:cNvPr>
          <p:cNvGrpSpPr/>
          <p:nvPr/>
        </p:nvGrpSpPr>
        <p:grpSpPr>
          <a:xfrm>
            <a:off x="9971494" y="972568"/>
            <a:ext cx="1520375" cy="1087190"/>
            <a:chOff x="9111655" y="1181642"/>
            <a:chExt cx="2717803" cy="10871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3E3E08-53CA-820A-2A88-8B81AFA0953B}"/>
                </a:ext>
              </a:extLst>
            </p:cNvPr>
            <p:cNvSpPr/>
            <p:nvPr/>
          </p:nvSpPr>
          <p:spPr>
            <a:xfrm>
              <a:off x="9111655" y="1181642"/>
              <a:ext cx="2703732" cy="108719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9A31C5-4AFD-4FF0-0B78-C903432A7A40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1397235"/>
              <a:ext cx="28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B44AC3-B5D8-EC55-4439-0DECA1E4C8FE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1694415"/>
              <a:ext cx="288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EEF3D4-766D-95DB-4E84-D444CF777960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2000485"/>
              <a:ext cx="28800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51798-1052-FDC6-2D62-B2CD1348F1AB}"/>
                </a:ext>
              </a:extLst>
            </p:cNvPr>
            <p:cNvSpPr txBox="1"/>
            <p:nvPr/>
          </p:nvSpPr>
          <p:spPr>
            <a:xfrm>
              <a:off x="9673788" y="1255463"/>
              <a:ext cx="2019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1550 nm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A95C95-E406-71C2-3FD6-2B32F8F46908}"/>
                </a:ext>
              </a:extLst>
            </p:cNvPr>
            <p:cNvSpPr txBox="1"/>
            <p:nvPr/>
          </p:nvSpPr>
          <p:spPr>
            <a:xfrm>
              <a:off x="9682630" y="1538774"/>
              <a:ext cx="2019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1030 nm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4DA3E9-38A4-EDEA-0B5F-3E0D667B7C84}"/>
                </a:ext>
              </a:extLst>
            </p:cNvPr>
            <p:cNvSpPr txBox="1"/>
            <p:nvPr/>
          </p:nvSpPr>
          <p:spPr>
            <a:xfrm>
              <a:off x="9673788" y="1846119"/>
              <a:ext cx="2155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SFG (619 nm)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4524D6-2AB1-DB8F-453C-3E2D530F2377}"/>
              </a:ext>
            </a:extLst>
          </p:cNvPr>
          <p:cNvCxnSpPr/>
          <p:nvPr/>
        </p:nvCxnSpPr>
        <p:spPr>
          <a:xfrm>
            <a:off x="4088266" y="5044440"/>
            <a:ext cx="57835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6660AD-7B41-4846-AAA8-BB7D30673CBB}"/>
              </a:ext>
            </a:extLst>
          </p:cNvPr>
          <p:cNvCxnSpPr>
            <a:cxnSpLocks/>
          </p:cNvCxnSpPr>
          <p:nvPr/>
        </p:nvCxnSpPr>
        <p:spPr>
          <a:xfrm>
            <a:off x="9719446" y="2583180"/>
            <a:ext cx="152400" cy="2461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000DC5-D49B-C234-818E-F6AC62C8555C}"/>
              </a:ext>
            </a:extLst>
          </p:cNvPr>
          <p:cNvCxnSpPr>
            <a:cxnSpLocks/>
          </p:cNvCxnSpPr>
          <p:nvPr/>
        </p:nvCxnSpPr>
        <p:spPr>
          <a:xfrm flipH="1">
            <a:off x="7418206" y="2583180"/>
            <a:ext cx="230124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53FD2A-1220-4D31-5CE4-E93460DE4204}"/>
              </a:ext>
            </a:extLst>
          </p:cNvPr>
          <p:cNvCxnSpPr>
            <a:cxnSpLocks/>
          </p:cNvCxnSpPr>
          <p:nvPr/>
        </p:nvCxnSpPr>
        <p:spPr>
          <a:xfrm>
            <a:off x="7212466" y="1478280"/>
            <a:ext cx="0" cy="95250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5CDE23-0B6A-FB3A-8164-533D4495E692}"/>
              </a:ext>
            </a:extLst>
          </p:cNvPr>
          <p:cNvCxnSpPr>
            <a:cxnSpLocks/>
          </p:cNvCxnSpPr>
          <p:nvPr/>
        </p:nvCxnSpPr>
        <p:spPr>
          <a:xfrm flipH="1">
            <a:off x="4377826" y="3406140"/>
            <a:ext cx="1592580" cy="0"/>
          </a:xfrm>
          <a:prstGeom prst="line">
            <a:avLst/>
          </a:prstGeom>
          <a:ln w="190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28D576-113A-F727-842B-F47201FACAD4}"/>
              </a:ext>
            </a:extLst>
          </p:cNvPr>
          <p:cNvCxnSpPr>
            <a:cxnSpLocks/>
          </p:cNvCxnSpPr>
          <p:nvPr/>
        </p:nvCxnSpPr>
        <p:spPr>
          <a:xfrm>
            <a:off x="4888366" y="3314700"/>
            <a:ext cx="108204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F95C436-3F74-67D0-1025-C41E028C9AF2}"/>
              </a:ext>
            </a:extLst>
          </p:cNvPr>
          <p:cNvSpPr txBox="1"/>
          <p:nvPr/>
        </p:nvSpPr>
        <p:spPr>
          <a:xfrm>
            <a:off x="6807854" y="1208386"/>
            <a:ext cx="8766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1030 nm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C5C57D-3E66-A7A5-0815-7EF55034AD84}"/>
              </a:ext>
            </a:extLst>
          </p:cNvPr>
          <p:cNvSpPr txBox="1"/>
          <p:nvPr/>
        </p:nvSpPr>
        <p:spPr>
          <a:xfrm>
            <a:off x="3539231" y="5286792"/>
            <a:ext cx="8766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1550 nm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9243F8-16FC-5388-5241-05604DEAC816}"/>
              </a:ext>
            </a:extLst>
          </p:cNvPr>
          <p:cNvCxnSpPr>
            <a:cxnSpLocks/>
          </p:cNvCxnSpPr>
          <p:nvPr/>
        </p:nvCxnSpPr>
        <p:spPr>
          <a:xfrm>
            <a:off x="6183766" y="3307080"/>
            <a:ext cx="689474" cy="0"/>
          </a:xfrm>
          <a:prstGeom prst="line">
            <a:avLst/>
          </a:prstGeom>
          <a:ln w="190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6C8847-1BC8-AC83-C866-95EE2E974B6C}"/>
              </a:ext>
            </a:extLst>
          </p:cNvPr>
          <p:cNvCxnSpPr>
            <a:cxnSpLocks/>
          </p:cNvCxnSpPr>
          <p:nvPr/>
        </p:nvCxnSpPr>
        <p:spPr>
          <a:xfrm flipV="1">
            <a:off x="6873240" y="2474595"/>
            <a:ext cx="0" cy="832485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808BD47-8505-E402-9346-F5A455F8ABC6}"/>
              </a:ext>
            </a:extLst>
          </p:cNvPr>
          <p:cNvCxnSpPr>
            <a:cxnSpLocks/>
          </p:cNvCxnSpPr>
          <p:nvPr/>
        </p:nvCxnSpPr>
        <p:spPr>
          <a:xfrm flipH="1">
            <a:off x="6873240" y="2474595"/>
            <a:ext cx="309563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AAD6A6-9EEF-2DCE-894B-664130CA1B85}"/>
              </a:ext>
            </a:extLst>
          </p:cNvPr>
          <p:cNvCxnSpPr>
            <a:cxnSpLocks/>
          </p:cNvCxnSpPr>
          <p:nvPr/>
        </p:nvCxnSpPr>
        <p:spPr>
          <a:xfrm flipH="1">
            <a:off x="4415926" y="2927350"/>
            <a:ext cx="403724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2D9509-EF45-9E1C-03EA-6C04D42BE263}"/>
              </a:ext>
            </a:extLst>
          </p:cNvPr>
          <p:cNvCxnSpPr>
            <a:cxnSpLocks/>
          </p:cNvCxnSpPr>
          <p:nvPr/>
        </p:nvCxnSpPr>
        <p:spPr>
          <a:xfrm flipV="1">
            <a:off x="4888366" y="2522220"/>
            <a:ext cx="0" cy="79248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74C7B31-A444-4F3A-BFFD-1C5527CD8230}"/>
              </a:ext>
            </a:extLst>
          </p:cNvPr>
          <p:cNvCxnSpPr>
            <a:cxnSpLocks/>
          </p:cNvCxnSpPr>
          <p:nvPr/>
        </p:nvCxnSpPr>
        <p:spPr>
          <a:xfrm>
            <a:off x="6188529" y="3421379"/>
            <a:ext cx="737099" cy="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C74BB96-0AC9-9356-66DC-5B5EDEF2C539}"/>
              </a:ext>
            </a:extLst>
          </p:cNvPr>
          <p:cNvCxnSpPr>
            <a:cxnSpLocks/>
          </p:cNvCxnSpPr>
          <p:nvPr/>
        </p:nvCxnSpPr>
        <p:spPr>
          <a:xfrm flipV="1">
            <a:off x="6920865" y="2522220"/>
            <a:ext cx="0" cy="88392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9125ED0-BF96-7660-03D0-71F8E1B74C72}"/>
              </a:ext>
            </a:extLst>
          </p:cNvPr>
          <p:cNvCxnSpPr>
            <a:cxnSpLocks/>
          </p:cNvCxnSpPr>
          <p:nvPr/>
        </p:nvCxnSpPr>
        <p:spPr>
          <a:xfrm flipH="1">
            <a:off x="6920865" y="2534602"/>
            <a:ext cx="227648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F32F57D-4E42-8DD8-C18C-D9EE2C1566F1}"/>
              </a:ext>
            </a:extLst>
          </p:cNvPr>
          <p:cNvCxnSpPr>
            <a:cxnSpLocks/>
          </p:cNvCxnSpPr>
          <p:nvPr/>
        </p:nvCxnSpPr>
        <p:spPr>
          <a:xfrm>
            <a:off x="4816928" y="2927350"/>
            <a:ext cx="0" cy="430213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D1E29D2-7A13-7179-A22A-6FE33CD54CB2}"/>
              </a:ext>
            </a:extLst>
          </p:cNvPr>
          <p:cNvCxnSpPr>
            <a:cxnSpLocks/>
          </p:cNvCxnSpPr>
          <p:nvPr/>
        </p:nvCxnSpPr>
        <p:spPr>
          <a:xfrm>
            <a:off x="4816928" y="3357563"/>
            <a:ext cx="1153478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4A880B3-E645-C6C5-BA77-E955A46A3F73}"/>
              </a:ext>
            </a:extLst>
          </p:cNvPr>
          <p:cNvSpPr txBox="1"/>
          <p:nvPr/>
        </p:nvSpPr>
        <p:spPr>
          <a:xfrm>
            <a:off x="3781901" y="3406140"/>
            <a:ext cx="46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SFG</a:t>
            </a:r>
          </a:p>
        </p:txBody>
      </p:sp>
    </p:spTree>
    <p:extLst>
      <p:ext uri="{BB962C8B-B14F-4D97-AF65-F5344CB8AC3E}">
        <p14:creationId xmlns:p14="http://schemas.microsoft.com/office/powerpoint/2010/main" val="199928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7B2A8-5D4F-3405-D855-5A398B02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BB2A8-303D-9E2C-14CE-9BC90322F838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937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BOXC setup: reverse pass</a:t>
            </a:r>
          </a:p>
        </p:txBody>
      </p:sp>
      <p:pic>
        <p:nvPicPr>
          <p:cNvPr id="5" name="Picture 4" descr="A machine with many small black objects&#10;&#10;Description automatically generated">
            <a:extLst>
              <a:ext uri="{FF2B5EF4-FFF2-40B4-BE49-F238E27FC236}">
                <a16:creationId xmlns:a16="http://schemas.microsoft.com/office/drawing/2014/main" id="{8697DBAE-2113-8FDB-82D5-F5AF8D9628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03" y="1371600"/>
            <a:ext cx="10144125" cy="45718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CEAFC1-5553-894F-1BCF-694498651CED}"/>
              </a:ext>
            </a:extLst>
          </p:cNvPr>
          <p:cNvGrpSpPr/>
          <p:nvPr/>
        </p:nvGrpSpPr>
        <p:grpSpPr>
          <a:xfrm>
            <a:off x="9971494" y="972568"/>
            <a:ext cx="1520375" cy="1087190"/>
            <a:chOff x="9111655" y="1181642"/>
            <a:chExt cx="2717803" cy="10871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3E3E08-53CA-820A-2A88-8B81AFA0953B}"/>
                </a:ext>
              </a:extLst>
            </p:cNvPr>
            <p:cNvSpPr/>
            <p:nvPr/>
          </p:nvSpPr>
          <p:spPr>
            <a:xfrm>
              <a:off x="9111655" y="1181642"/>
              <a:ext cx="2703732" cy="108719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9A31C5-4AFD-4FF0-0B78-C903432A7A40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1397235"/>
              <a:ext cx="28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B44AC3-B5D8-EC55-4439-0DECA1E4C8FE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1694415"/>
              <a:ext cx="288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EEF3D4-766D-95DB-4E84-D444CF777960}"/>
                </a:ext>
              </a:extLst>
            </p:cNvPr>
            <p:cNvCxnSpPr>
              <a:cxnSpLocks/>
            </p:cNvCxnSpPr>
            <p:nvPr/>
          </p:nvCxnSpPr>
          <p:spPr>
            <a:xfrm>
              <a:off x="9264034" y="2000485"/>
              <a:ext cx="28800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51798-1052-FDC6-2D62-B2CD1348F1AB}"/>
                </a:ext>
              </a:extLst>
            </p:cNvPr>
            <p:cNvSpPr txBox="1"/>
            <p:nvPr/>
          </p:nvSpPr>
          <p:spPr>
            <a:xfrm>
              <a:off x="9673788" y="1255463"/>
              <a:ext cx="2019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1550 nm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A95C95-E406-71C2-3FD6-2B32F8F46908}"/>
                </a:ext>
              </a:extLst>
            </p:cNvPr>
            <p:cNvSpPr txBox="1"/>
            <p:nvPr/>
          </p:nvSpPr>
          <p:spPr>
            <a:xfrm>
              <a:off x="9682630" y="1538774"/>
              <a:ext cx="2019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1030 nm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4DA3E9-38A4-EDEA-0B5F-3E0D667B7C84}"/>
                </a:ext>
              </a:extLst>
            </p:cNvPr>
            <p:cNvSpPr txBox="1"/>
            <p:nvPr/>
          </p:nvSpPr>
          <p:spPr>
            <a:xfrm>
              <a:off x="9673788" y="1846119"/>
              <a:ext cx="2155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SFG (619 nm)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5CDE23-0B6A-FB3A-8164-533D4495E692}"/>
              </a:ext>
            </a:extLst>
          </p:cNvPr>
          <p:cNvCxnSpPr>
            <a:cxnSpLocks/>
          </p:cNvCxnSpPr>
          <p:nvPr/>
        </p:nvCxnSpPr>
        <p:spPr>
          <a:xfrm flipH="1">
            <a:off x="4316866" y="3870960"/>
            <a:ext cx="3310754" cy="0"/>
          </a:xfrm>
          <a:prstGeom prst="line">
            <a:avLst/>
          </a:prstGeom>
          <a:ln w="190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28D576-113A-F727-842B-F47201FACAD4}"/>
              </a:ext>
            </a:extLst>
          </p:cNvPr>
          <p:cNvCxnSpPr>
            <a:cxnSpLocks/>
          </p:cNvCxnSpPr>
          <p:nvPr/>
        </p:nvCxnSpPr>
        <p:spPr>
          <a:xfrm>
            <a:off x="4888366" y="3314700"/>
            <a:ext cx="108204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AAD6A6-9EEF-2DCE-894B-664130CA1B85}"/>
              </a:ext>
            </a:extLst>
          </p:cNvPr>
          <p:cNvCxnSpPr>
            <a:cxnSpLocks/>
          </p:cNvCxnSpPr>
          <p:nvPr/>
        </p:nvCxnSpPr>
        <p:spPr>
          <a:xfrm flipH="1">
            <a:off x="4415926" y="2927350"/>
            <a:ext cx="403724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2D9509-EF45-9E1C-03EA-6C04D42BE263}"/>
              </a:ext>
            </a:extLst>
          </p:cNvPr>
          <p:cNvCxnSpPr>
            <a:cxnSpLocks/>
          </p:cNvCxnSpPr>
          <p:nvPr/>
        </p:nvCxnSpPr>
        <p:spPr>
          <a:xfrm flipV="1">
            <a:off x="4888366" y="2522220"/>
            <a:ext cx="0" cy="79248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F32F57D-4E42-8DD8-C18C-D9EE2C1566F1}"/>
              </a:ext>
            </a:extLst>
          </p:cNvPr>
          <p:cNvCxnSpPr>
            <a:cxnSpLocks/>
          </p:cNvCxnSpPr>
          <p:nvPr/>
        </p:nvCxnSpPr>
        <p:spPr>
          <a:xfrm>
            <a:off x="4816928" y="2927350"/>
            <a:ext cx="0" cy="430213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D1E29D2-7A13-7179-A22A-6FE33CD54CB2}"/>
              </a:ext>
            </a:extLst>
          </p:cNvPr>
          <p:cNvCxnSpPr>
            <a:cxnSpLocks/>
          </p:cNvCxnSpPr>
          <p:nvPr/>
        </p:nvCxnSpPr>
        <p:spPr>
          <a:xfrm>
            <a:off x="4816928" y="3357563"/>
            <a:ext cx="1153478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4A880B3-E645-C6C5-BA77-E955A46A3F73}"/>
              </a:ext>
            </a:extLst>
          </p:cNvPr>
          <p:cNvSpPr txBox="1"/>
          <p:nvPr/>
        </p:nvSpPr>
        <p:spPr>
          <a:xfrm>
            <a:off x="3781901" y="3406140"/>
            <a:ext cx="468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SFG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ACF56C-689E-425C-133C-D3BCBE2130BD}"/>
              </a:ext>
            </a:extLst>
          </p:cNvPr>
          <p:cNvCxnSpPr>
            <a:cxnSpLocks/>
          </p:cNvCxnSpPr>
          <p:nvPr/>
        </p:nvCxnSpPr>
        <p:spPr>
          <a:xfrm>
            <a:off x="7634423" y="3406140"/>
            <a:ext cx="0" cy="464820"/>
          </a:xfrm>
          <a:prstGeom prst="line">
            <a:avLst/>
          </a:prstGeom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5345B5-8558-63B3-21E5-027C707555A1}"/>
              </a:ext>
            </a:extLst>
          </p:cNvPr>
          <p:cNvCxnSpPr>
            <a:cxnSpLocks/>
          </p:cNvCxnSpPr>
          <p:nvPr/>
        </p:nvCxnSpPr>
        <p:spPr>
          <a:xfrm>
            <a:off x="6210300" y="3406140"/>
            <a:ext cx="1424123" cy="0"/>
          </a:xfrm>
          <a:prstGeom prst="line">
            <a:avLst/>
          </a:prstGeom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63A47-2C50-6778-25CF-A8BAEAF59BA4}"/>
              </a:ext>
            </a:extLst>
          </p:cNvPr>
          <p:cNvCxnSpPr>
            <a:cxnSpLocks/>
          </p:cNvCxnSpPr>
          <p:nvPr/>
        </p:nvCxnSpPr>
        <p:spPr>
          <a:xfrm flipH="1">
            <a:off x="6210300" y="3357563"/>
            <a:ext cx="671513" cy="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ABC120-6EBD-2AD8-6834-CB11966B446E}"/>
              </a:ext>
            </a:extLst>
          </p:cNvPr>
          <p:cNvCxnSpPr>
            <a:cxnSpLocks/>
          </p:cNvCxnSpPr>
          <p:nvPr/>
        </p:nvCxnSpPr>
        <p:spPr>
          <a:xfrm flipH="1">
            <a:off x="6210300" y="3309938"/>
            <a:ext cx="619125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D3ABC-B905-5899-EFEC-88066083D104}"/>
              </a:ext>
            </a:extLst>
          </p:cNvPr>
          <p:cNvCxnSpPr>
            <a:cxnSpLocks/>
          </p:cNvCxnSpPr>
          <p:nvPr/>
        </p:nvCxnSpPr>
        <p:spPr>
          <a:xfrm>
            <a:off x="6829425" y="2705100"/>
            <a:ext cx="0" cy="604838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46830F-9CA1-CD72-EDF3-7B8F5D433D03}"/>
              </a:ext>
            </a:extLst>
          </p:cNvPr>
          <p:cNvCxnSpPr>
            <a:cxnSpLocks/>
          </p:cNvCxnSpPr>
          <p:nvPr/>
        </p:nvCxnSpPr>
        <p:spPr>
          <a:xfrm>
            <a:off x="6891338" y="2705100"/>
            <a:ext cx="0" cy="652463"/>
          </a:xfrm>
          <a:prstGeom prst="line">
            <a:avLst/>
          </a:prstGeom>
          <a:ln w="190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7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1AFE-813D-FCA8-68D8-7DA01C86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10"/>
            <a:ext cx="10515600" cy="455555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Placement overview</a:t>
            </a:r>
          </a:p>
          <a:p>
            <a:r>
              <a:rPr lang="en-GB" sz="2400" dirty="0">
                <a:solidFill>
                  <a:schemeClr val="tx1"/>
                </a:solidFill>
              </a:rPr>
              <a:t>Weeks 1 – 2: Two-colour balanced optical cross-correlator</a:t>
            </a:r>
          </a:p>
          <a:p>
            <a:pPr lvl="1"/>
            <a:r>
              <a:rPr lang="en-GB" sz="2000" dirty="0"/>
              <a:t>Experiment setup and results</a:t>
            </a:r>
          </a:p>
          <a:p>
            <a:pPr lvl="1"/>
            <a:r>
              <a:rPr lang="en-GB" sz="2000" dirty="0"/>
              <a:t>Next steps for BOXCs at Daresbury</a:t>
            </a:r>
          </a:p>
          <a:p>
            <a:r>
              <a:rPr lang="en-GB" sz="2400" dirty="0">
                <a:solidFill>
                  <a:schemeClr val="tx1"/>
                </a:solidFill>
              </a:rPr>
              <a:t>Weeks 3 – 7: All-colour laser arrival monitor</a:t>
            </a:r>
          </a:p>
          <a:p>
            <a:pPr lvl="1"/>
            <a:r>
              <a:rPr lang="en-GB" sz="2000" dirty="0"/>
              <a:t>Motivation and principle of operation</a:t>
            </a:r>
          </a:p>
          <a:p>
            <a:pPr lvl="1"/>
            <a:r>
              <a:rPr lang="en-GB" sz="2000" dirty="0"/>
              <a:t>Experiment setup</a:t>
            </a:r>
          </a:p>
          <a:p>
            <a:pPr lvl="1"/>
            <a:r>
              <a:rPr lang="en-GB" sz="2000" dirty="0"/>
              <a:t>Testing and results</a:t>
            </a:r>
          </a:p>
          <a:p>
            <a:pPr lvl="1"/>
            <a:r>
              <a:rPr lang="en-GB" sz="2000" dirty="0"/>
              <a:t>Next steps for all-colour LAM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40EFC-6D62-7698-49E5-05C41708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7983BD-5F45-AF30-4223-670975905FD3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937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0570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F094-6212-0ED8-BC48-2F413EAE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DF-07D6-3221-1592-3FBA08073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F64EE-1FBE-3D76-D8C0-C619DFE3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A group of small metal objects on a black surface&#10;&#10;Description automatically generated">
            <a:extLst>
              <a:ext uri="{FF2B5EF4-FFF2-40B4-BE49-F238E27FC236}">
                <a16:creationId xmlns:a16="http://schemas.microsoft.com/office/drawing/2014/main" id="{F6D0F314-2E3C-CECA-FF11-F65DC8A7A1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38748" y="1388474"/>
            <a:ext cx="6819000" cy="41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90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6776-8184-53AA-CAE8-2CAFCF81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0231D-8498-2BFF-53A7-865BFE04E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F1EB6-CEAC-EBF0-BD4A-1F4ED71E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machine with many small black objects&#10;&#10;Description automatically generated">
            <a:extLst>
              <a:ext uri="{FF2B5EF4-FFF2-40B4-BE49-F238E27FC236}">
                <a16:creationId xmlns:a16="http://schemas.microsoft.com/office/drawing/2014/main" id="{E9F5A92A-C3E4-9649-890A-F25BE8429B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44" y="841437"/>
            <a:ext cx="11482623" cy="5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5EFA0A3A-64E1-2795-5A54-ABF5B7C7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89" y="1145629"/>
            <a:ext cx="8320849" cy="24544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C2E1-D6B8-C243-6A65-F43E0E09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C53A5-F71B-8FD4-2065-05C66FF01419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159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Two-colour fibre-coupled BOXC</a:t>
            </a:r>
          </a:p>
        </p:txBody>
      </p:sp>
      <p:sp>
        <p:nvSpPr>
          <p:cNvPr id="3" name="Google Shape;319;p9">
            <a:extLst>
              <a:ext uri="{FF2B5EF4-FFF2-40B4-BE49-F238E27FC236}">
                <a16:creationId xmlns:a16="http://schemas.microsoft.com/office/drawing/2014/main" id="{0B8A96CC-8929-8107-1AD0-3E5E073DEA6D}"/>
              </a:ext>
            </a:extLst>
          </p:cNvPr>
          <p:cNvSpPr/>
          <p:nvPr/>
        </p:nvSpPr>
        <p:spPr>
          <a:xfrm>
            <a:off x="423060" y="1241287"/>
            <a:ext cx="3385029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Worked on developing a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two-colour, fibre-coupled BOXC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my PhD project: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Sum-frequency generation between 1560 nm OMO and 800 nm seed laser for high-power laser system.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Based upon fibre-coupled periodically-poled lithium niobate (PPLN) waveguides.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Sensitivity of 5.1 mV/fs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up to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5 times greater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than comparable free-space coupled BOXCs.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0017D-B61B-1BA1-DE32-2BB8E1907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00" y="4143068"/>
            <a:ext cx="4210822" cy="196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35C74-E93A-1BA1-EF2E-C12F08D0E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2" y="4143067"/>
            <a:ext cx="4051006" cy="196550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3DF40F17-5B61-7989-951D-51E035D5A04A}"/>
              </a:ext>
            </a:extLst>
          </p:cNvPr>
          <p:cNvSpPr/>
          <p:nvPr/>
        </p:nvSpPr>
        <p:spPr>
          <a:xfrm rot="16200000">
            <a:off x="6258599" y="2802682"/>
            <a:ext cx="547168" cy="213360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486E76A-22D3-E56F-9BAD-AFFA3140423A}"/>
              </a:ext>
            </a:extLst>
          </p:cNvPr>
          <p:cNvSpPr/>
          <p:nvPr/>
        </p:nvSpPr>
        <p:spPr>
          <a:xfrm rot="16200000">
            <a:off x="9571616" y="1839760"/>
            <a:ext cx="547168" cy="405100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8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3EC8-967E-B088-5799-591B3ACB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1AFE-813D-FCA8-68D8-7DA01C86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Postgraduate research associate at University of Liverpool, started June 2024.</a:t>
            </a:r>
          </a:p>
          <a:p>
            <a:r>
              <a:rPr lang="en-GB" dirty="0">
                <a:solidFill>
                  <a:schemeClr val="tx1"/>
                </a:solidFill>
              </a:rPr>
              <a:t>PhD project focused on optical synchronisation of pulsed lasers:</a:t>
            </a:r>
          </a:p>
          <a:p>
            <a:pPr lvl="1"/>
            <a:r>
              <a:rPr lang="en-GB" dirty="0"/>
              <a:t>Two-colour, fibre-coupled balanced optical cross-correlator,</a:t>
            </a:r>
          </a:p>
          <a:p>
            <a:pPr lvl="1"/>
            <a:r>
              <a:rPr lang="en-GB" dirty="0"/>
              <a:t>Construction of BOXCs and stabilised timing links.</a:t>
            </a:r>
          </a:p>
          <a:p>
            <a:r>
              <a:rPr lang="en-GB" dirty="0">
                <a:solidFill>
                  <a:schemeClr val="tx1"/>
                </a:solidFill>
              </a:rPr>
              <a:t>Research into externally-injected laser </a:t>
            </a:r>
            <a:r>
              <a:rPr lang="en-GB" dirty="0" err="1">
                <a:solidFill>
                  <a:schemeClr val="tx1"/>
                </a:solidFill>
              </a:rPr>
              <a:t>wakefield</a:t>
            </a:r>
            <a:r>
              <a:rPr lang="en-GB" dirty="0">
                <a:solidFill>
                  <a:schemeClr val="tx1"/>
                </a:solidFill>
              </a:rPr>
              <a:t> acceleration:</a:t>
            </a:r>
          </a:p>
          <a:p>
            <a:pPr lvl="1"/>
            <a:r>
              <a:rPr lang="en-GB" dirty="0"/>
              <a:t>Simulations of LWFA driven by </a:t>
            </a:r>
            <a:r>
              <a:rPr lang="en-GB" dirty="0" err="1"/>
              <a:t>Yb:Fibre</a:t>
            </a:r>
            <a:r>
              <a:rPr lang="en-GB" dirty="0"/>
              <a:t> laser pulses,</a:t>
            </a:r>
          </a:p>
          <a:p>
            <a:pPr lvl="1"/>
            <a:r>
              <a:rPr lang="en-GB" dirty="0"/>
              <a:t>Externally-injected LWFA experiment at Daresbury (November 2021).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D1CE9-6074-969A-C6D3-2129929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0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1AFE-813D-FCA8-68D8-7DA01C86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5"/>
            <a:ext cx="7674204" cy="468153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7-week placement (01/09 – 18/10) at DESY.</a:t>
            </a:r>
          </a:p>
          <a:p>
            <a:pPr lvl="1"/>
            <a:r>
              <a:rPr lang="en-GB" dirty="0"/>
              <a:t>Collaboration between UK XFEL and DESY/</a:t>
            </a:r>
            <a:r>
              <a:rPr lang="en-GB" dirty="0" err="1"/>
              <a:t>EuXFEL</a:t>
            </a:r>
            <a:r>
              <a:rPr lang="en-GB" dirty="0"/>
              <a:t> on laser arrival monitors (LAMs).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Working with the MSK </a:t>
            </a:r>
            <a:r>
              <a:rPr lang="en-GB" dirty="0" err="1">
                <a:solidFill>
                  <a:schemeClr val="tx1"/>
                </a:solidFill>
              </a:rPr>
              <a:t>LbSync</a:t>
            </a:r>
            <a:r>
              <a:rPr lang="en-GB" dirty="0">
                <a:solidFill>
                  <a:schemeClr val="tx1"/>
                </a:solidFill>
              </a:rPr>
              <a:t> group.</a:t>
            </a:r>
          </a:p>
          <a:p>
            <a:pPr lvl="1"/>
            <a:r>
              <a:rPr lang="en-GB" dirty="0"/>
              <a:t>MSK: </a:t>
            </a:r>
            <a:r>
              <a:rPr lang="en-GB" dirty="0" err="1"/>
              <a:t>Maschine</a:t>
            </a:r>
            <a:r>
              <a:rPr lang="en-GB" dirty="0"/>
              <a:t> </a:t>
            </a:r>
            <a:r>
              <a:rPr lang="en-GB" dirty="0" err="1"/>
              <a:t>Strahlkontrollen</a:t>
            </a:r>
            <a:r>
              <a:rPr lang="en-GB" dirty="0"/>
              <a:t> (Accelerator Beam Controls).</a:t>
            </a:r>
          </a:p>
          <a:p>
            <a:pPr lvl="1"/>
            <a:r>
              <a:rPr lang="en-GB" dirty="0" err="1"/>
              <a:t>LbSync</a:t>
            </a:r>
            <a:r>
              <a:rPr lang="en-GB" dirty="0"/>
              <a:t>: Laser-based Synchronisation.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D1CE9-6074-969A-C6D3-2129929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7F82DE-682E-5156-B16A-B00EDDE79B4F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937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Placement overview</a:t>
            </a:r>
          </a:p>
        </p:txBody>
      </p:sp>
    </p:spTree>
    <p:extLst>
      <p:ext uri="{BB962C8B-B14F-4D97-AF65-F5344CB8AC3E}">
        <p14:creationId xmlns:p14="http://schemas.microsoft.com/office/powerpoint/2010/main" val="39830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Weeks 1 – 2: Two-colour balanced optical cross-correlator (BOXC)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72E58-D508-C45D-F544-9996B56D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CFF937-E242-CCE7-66A9-6327BECD1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7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2613" y="1292137"/>
            <a:ext cx="6523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b="0" i="0" u="none" strike="noStrike" kern="1200" cap="none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Worked on setting up and aligning a two-colour free-space BOXC.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Arial" panose="020B0604020202020204"/>
              </a:rPr>
              <a:t>Sum-frequency generation between 1550 nm and 1030 nm using barium borate (BBO).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Arial" panose="020B0604020202020204"/>
              </a:rPr>
              <a:t>Calibration curve sensitivity of ~1 mV/fs.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16161"/>
              </a:solidFill>
              <a:latin typeface="Arial" panose="020B0604020202020204"/>
            </a:endParaRPr>
          </a:p>
          <a:p>
            <a:pPr lvl="1"/>
            <a:endParaRPr lang="en-GB" dirty="0">
              <a:solidFill>
                <a:srgbClr val="2E2C61"/>
              </a:solidFill>
              <a:latin typeface="Arial" panose="020B0604020202020204"/>
            </a:endParaRPr>
          </a:p>
          <a:p>
            <a:r>
              <a:rPr lang="en-GB" sz="2000" dirty="0">
                <a:solidFill>
                  <a:srgbClr val="2E2C61"/>
                </a:solidFill>
                <a:latin typeface="Arial" panose="020B0604020202020204"/>
              </a:rPr>
              <a:t>Used BOXC to phase-lock lasers together, compared timing jitter between RF and optical phase-locking (bandwidth of 10 Hz – 10 MHz).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Arial" panose="020B0604020202020204"/>
              </a:rPr>
              <a:t>RF timing jitter: ~50 fs.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Arial" panose="020B0604020202020204"/>
              </a:rPr>
              <a:t>BOXC timing jitter: ~20 fs.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Arial" panose="020B0604020202020204"/>
              </a:rPr>
              <a:t>Relatively high BOXC timing jitter due to external noise (e.g. fans from synchronisation crate, environmental fluctuations).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7B2A8-5D4F-3405-D855-5A398B02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BB2A8-303D-9E2C-14CE-9BC90322F838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937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 setup and results</a:t>
            </a:r>
          </a:p>
        </p:txBody>
      </p:sp>
      <p:pic>
        <p:nvPicPr>
          <p:cNvPr id="5" name="Picture 4" descr="A machine with many small black objects&#10;&#10;Description automatically generated">
            <a:extLst>
              <a:ext uri="{FF2B5EF4-FFF2-40B4-BE49-F238E27FC236}">
                <a16:creationId xmlns:a16="http://schemas.microsoft.com/office/drawing/2014/main" id="{9EE2DF4C-1C55-0453-2C35-2F3174BF7C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859" y="1714500"/>
            <a:ext cx="4734054" cy="2133600"/>
          </a:xfrm>
          <a:prstGeom prst="rect">
            <a:avLst/>
          </a:prstGeom>
        </p:spPr>
      </p:pic>
      <p:pic>
        <p:nvPicPr>
          <p:cNvPr id="7" name="Picture 6" descr="A close up of a machine&#10;&#10;Description automatically generated">
            <a:extLst>
              <a:ext uri="{FF2B5EF4-FFF2-40B4-BE49-F238E27FC236}">
                <a16:creationId xmlns:a16="http://schemas.microsoft.com/office/drawing/2014/main" id="{464366F2-C31B-41A7-2997-B46B01790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60" y="3941614"/>
            <a:ext cx="4734053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D1CE9-6074-969A-C6D3-2129929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4185A1-95A2-B938-4BAD-BD189991CFE7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893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steps for BOXCs at Daresbury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0772C-F243-C18A-FB9B-AB85D138F8FE}"/>
              </a:ext>
            </a:extLst>
          </p:cNvPr>
          <p:cNvSpPr txBox="1"/>
          <p:nvPr/>
        </p:nvSpPr>
        <p:spPr>
          <a:xfrm>
            <a:off x="512614" y="1292137"/>
            <a:ext cx="67829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b="0" i="0" u="none" strike="noStrike" kern="1200" cap="none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Our group is looking at improving the design of the one-colour and two-colour BOXCs for UK XFEL.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BOXC components are free-standing.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Arial" panose="020B0604020202020204"/>
              </a:rPr>
              <a:t>Difficult to set up and align.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Variation in BOXC component positions.</a:t>
            </a:r>
          </a:p>
          <a:p>
            <a:endParaRPr kumimoji="0" lang="en-GB" sz="2000" b="0" i="0" u="none" strike="noStrike" kern="1200" cap="none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GB" sz="2000" dirty="0">
                <a:solidFill>
                  <a:srgbClr val="2E2C61"/>
                </a:solidFill>
                <a:latin typeface="Arial" panose="020B0604020202020204"/>
              </a:rPr>
              <a:t>Currently focused on</a:t>
            </a:r>
            <a:r>
              <a:rPr kumimoji="0" lang="en-GB" sz="2000" b="0" i="0" u="none" strike="noStrike" kern="1200" cap="none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caged-optic designs, but also considering machined breadboards.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Found it very simple to align two-colour BOXC at DESY.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Arial" panose="020B0604020202020204"/>
              </a:rPr>
              <a:t>Ensures uniformity between BOXCs.</a:t>
            </a:r>
            <a:endParaRPr kumimoji="0" lang="en-GB" b="0" i="0" u="none" strike="noStrike" kern="1200" cap="none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GB" sz="2000" dirty="0">
              <a:solidFill>
                <a:srgbClr val="2E2C61"/>
              </a:solidFill>
              <a:latin typeface="Arial" panose="020B0604020202020204"/>
            </a:endParaRPr>
          </a:p>
          <a:p>
            <a:r>
              <a:rPr lang="en-GB" sz="2000" dirty="0">
                <a:solidFill>
                  <a:srgbClr val="2E2C61"/>
                </a:solidFill>
                <a:latin typeface="Arial" panose="020B0604020202020204"/>
              </a:rPr>
              <a:t>R&amp;D on fibre-coupled two-colour BOXC designs.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Set up phase-lock loop and measure integrated timing jitter, long-term drift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Arial" panose="020B0604020202020204"/>
              </a:rPr>
              <a:t>Could integrate into UK XFEL if performance is significantly greater than free-space BOXCs.</a:t>
            </a:r>
            <a:endParaRPr kumimoji="0" lang="en-GB" b="0" i="0" u="none" strike="noStrike" kern="1200" cap="none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C9FF3-A64F-4837-4D5F-A7034B7DE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35" y="4229355"/>
            <a:ext cx="4523129" cy="2194568"/>
          </a:xfrm>
          <a:prstGeom prst="rect">
            <a:avLst/>
          </a:prstGeom>
        </p:spPr>
      </p:pic>
      <p:pic>
        <p:nvPicPr>
          <p:cNvPr id="12" name="Picture 11" descr="A close-up of a machine&#10;&#10;Description automatically generated">
            <a:extLst>
              <a:ext uri="{FF2B5EF4-FFF2-40B4-BE49-F238E27FC236}">
                <a16:creationId xmlns:a16="http://schemas.microsoft.com/office/drawing/2014/main" id="{482DC995-6785-9DD9-67D4-5BA73A539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34" y="1356515"/>
            <a:ext cx="4523129" cy="25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Weeks 3 – 7: All-colour laser arrival monitor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72E58-D508-C45D-F544-9996B56D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CFF937-E242-CCE7-66A9-6327BECD1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09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19;p9">
            <a:extLst>
              <a:ext uri="{FF2B5EF4-FFF2-40B4-BE49-F238E27FC236}">
                <a16:creationId xmlns:a16="http://schemas.microsoft.com/office/drawing/2014/main" id="{EBEC80AE-1BF5-F1BE-46BA-B930C138A81E}"/>
              </a:ext>
            </a:extLst>
          </p:cNvPr>
          <p:cNvSpPr/>
          <p:nvPr/>
        </p:nvSpPr>
        <p:spPr>
          <a:xfrm>
            <a:off x="482952" y="1363277"/>
            <a:ext cx="1055583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UK XFEL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EuXFEL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require few-femtosecond synchronisation of a wide range of laser wavelengths (10 nm – 10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to the X-ray pulses for user experiments.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Need to monitor laser pulse arrival time at IP to counteract drifts due to laser pulse transport, amplification etc.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use laser arrival monitors (LAMs) based upon balanced optical cross-correlators (BOXCs) to synchronise laser source and optical master oscillator (OMO).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Current BOXCs are limited to synchronisation of one wavelength to the OMO.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Synchronising each wavelength of interest to the OMO would require tens of LAMs.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challenging to align every LAM, difficult to swap between laser wavelengths.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All-colour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BOXCs would greatly reduce number of LAMs required.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allow for synchronisation of multiple laser wavelengths to the OMO by a single LAM.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C2E1-D6B8-C243-6A65-F43E0E09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00DC9-DB2A-23AD-6281-CBCDD2CF5201}"/>
              </a:ext>
            </a:extLst>
          </p:cNvPr>
          <p:cNvSpPr txBox="1">
            <a:spLocks/>
          </p:cNvSpPr>
          <p:nvPr/>
        </p:nvSpPr>
        <p:spPr>
          <a:xfrm>
            <a:off x="444083" y="434077"/>
            <a:ext cx="10811745" cy="937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4324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871c85-2e62-4999-a389-42cdaa751c6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D5DE94D0DC4429BC63C274559EB6B" ma:contentTypeVersion="14" ma:contentTypeDescription="Create a new document." ma:contentTypeScope="" ma:versionID="b1873d7a5271dfa66de374eae3526ff8">
  <xsd:schema xmlns:xsd="http://www.w3.org/2001/XMLSchema" xmlns:xs="http://www.w3.org/2001/XMLSchema" xmlns:p="http://schemas.microsoft.com/office/2006/metadata/properties" xmlns:ns3="5a871c85-2e62-4999-a389-42cdaa751c66" xmlns:ns4="0dbb87ab-f00b-4041-bbfc-f8eb45f685ec" targetNamespace="http://schemas.microsoft.com/office/2006/metadata/properties" ma:root="true" ma:fieldsID="37ec81df1bada448aacfefc5dfd75ead" ns3:_="" ns4:_="">
    <xsd:import namespace="5a871c85-2e62-4999-a389-42cdaa751c66"/>
    <xsd:import namespace="0dbb87ab-f00b-4041-bbfc-f8eb45f685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71c85-2e62-4999-a389-42cdaa751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b87ab-f00b-4041-bbfc-f8eb45f685e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9BB5CE-E0E6-45CA-AAF1-2FF7105156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3002E-1418-43F1-AD25-ED6CF8E76C7A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5a871c85-2e62-4999-a389-42cdaa751c66"/>
    <ds:schemaRef ds:uri="http://schemas.microsoft.com/office/infopath/2007/PartnerControls"/>
    <ds:schemaRef ds:uri="http://schemas.openxmlformats.org/package/2006/metadata/core-properties"/>
    <ds:schemaRef ds:uri="0dbb87ab-f00b-4041-bbfc-f8eb45f685e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8CC950-E407-4013-A0DA-CDCE20D45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71c85-2e62-4999-a389-42cdaa751c66"/>
    <ds:schemaRef ds:uri="0dbb87ab-f00b-4041-bbfc-f8eb45f685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39514</TotalTime>
  <Words>1423</Words>
  <Application>Microsoft Office PowerPoint</Application>
  <PresentationFormat>Widescreen</PresentationFormat>
  <Paragraphs>207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Regular</vt:lpstr>
      <vt:lpstr>Calibri</vt:lpstr>
      <vt:lpstr>Wingdings</vt:lpstr>
      <vt:lpstr>1_Font and logo master</vt:lpstr>
      <vt:lpstr>2_Font and logo master</vt:lpstr>
      <vt:lpstr>Office Theme</vt:lpstr>
      <vt:lpstr>PowerPoint Presentation</vt:lpstr>
      <vt:lpstr>PowerPoint Presentation</vt:lpstr>
      <vt:lpstr>About me</vt:lpstr>
      <vt:lpstr>PowerPoint Presentation</vt:lpstr>
      <vt:lpstr>Weeks 1 – 2: Two-colour balanced optical cross-correlator (BOXC)</vt:lpstr>
      <vt:lpstr>PowerPoint Presentation</vt:lpstr>
      <vt:lpstr>PowerPoint Presentation</vt:lpstr>
      <vt:lpstr>Weeks 3 – 7: All-colour laser arrival monitor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Progress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Dunning, David (STFC,DL,AST)</dc:creator>
  <cp:lastModifiedBy>Christie, Jonathan (-,DL,-)</cp:lastModifiedBy>
  <cp:revision>271</cp:revision>
  <dcterms:created xsi:type="dcterms:W3CDTF">2023-10-16T13:33:56Z</dcterms:created>
  <dcterms:modified xsi:type="dcterms:W3CDTF">2024-12-05T12:40:19Z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0x010100DFFD5DE94D0DC4429BC63C274559EB6B</vt:lpwstr>
  </property>
</Properties>
</file>