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67" r:id="rId2"/>
    <p:sldId id="321" r:id="rId3"/>
    <p:sldId id="469" r:id="rId4"/>
    <p:sldId id="323" r:id="rId5"/>
    <p:sldId id="470" r:id="rId6"/>
    <p:sldId id="303" r:id="rId7"/>
    <p:sldId id="472" r:id="rId8"/>
    <p:sldId id="474" r:id="rId9"/>
    <p:sldId id="475" r:id="rId10"/>
    <p:sldId id="473" r:id="rId11"/>
    <p:sldId id="326" r:id="rId12"/>
    <p:sldId id="47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523BFAC9-F27B-DF43-AD6C-E87AC2EBF529}">
          <p14:sldIdLst>
            <p14:sldId id="267"/>
            <p14:sldId id="321"/>
            <p14:sldId id="469"/>
            <p14:sldId id="323"/>
            <p14:sldId id="470"/>
            <p14:sldId id="303"/>
            <p14:sldId id="472"/>
            <p14:sldId id="474"/>
            <p14:sldId id="475"/>
            <p14:sldId id="473"/>
            <p14:sldId id="326"/>
            <p14:sldId id="476"/>
          </p14:sldIdLst>
        </p14:section>
        <p14:section name="Backup" id="{74AD846A-E991-864F-A298-92643ADB67F9}">
          <p14:sldIdLst/>
        </p14:section>
      </p14:sectionLst>
    </p:ext>
    <p:ext uri="{EFAFB233-063F-42B5-8137-9DF3F51BA10A}">
      <p15:sldGuideLst xmlns:p15="http://schemas.microsoft.com/office/powerpoint/2012/main">
        <p15:guide id="1" orient="horz" pos="913" userDrawn="1">
          <p15:clr>
            <a:srgbClr val="A4A3A4"/>
          </p15:clr>
        </p15:guide>
        <p15:guide id="2" pos="25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art Walker" initials="SW" lastIdx="4" clrIdx="0">
    <p:extLst>
      <p:ext uri="{19B8F6BF-5375-455C-9EA6-DF929625EA0E}">
        <p15:presenceInfo xmlns:p15="http://schemas.microsoft.com/office/powerpoint/2012/main" userId="6110af58b6e5c8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7" autoAdjust="0"/>
    <p:restoredTop sz="96279" autoAdjust="0"/>
  </p:normalViewPr>
  <p:slideViewPr>
    <p:cSldViewPr showGuides="1">
      <p:cViewPr>
        <p:scale>
          <a:sx n="105" d="100"/>
          <a:sy n="105" d="100"/>
        </p:scale>
        <p:origin x="768" y="1064"/>
      </p:cViewPr>
      <p:guideLst>
        <p:guide orient="horz" pos="913"/>
        <p:guide pos="257"/>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3032" y="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75E6C4-5F43-4FF9-96D4-21B8157BE639}" type="datetimeFigureOut">
              <a:rPr lang="de-DE" smtClean="0"/>
              <a:t>03.12.24</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E8B182-0F75-451D-B88B-ABD1C205B431}" type="slidenum">
              <a:rPr lang="de-DE" smtClean="0"/>
              <a:t>‹#›</a:t>
            </a:fld>
            <a:endParaRPr lang="de-DE"/>
          </a:p>
        </p:txBody>
      </p:sp>
    </p:spTree>
    <p:extLst>
      <p:ext uri="{BB962C8B-B14F-4D97-AF65-F5344CB8AC3E}">
        <p14:creationId xmlns:p14="http://schemas.microsoft.com/office/powerpoint/2010/main" val="391809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BD367-6A7A-405A-BFB1-15817186491F}" type="datetimeFigureOut">
              <a:rPr lang="de-DE" smtClean="0"/>
              <a:t>03.12.24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4131890"/>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B5255-5329-45F9-87F3-A2F9FB4734DF}" type="slidenum">
              <a:rPr lang="de-DE" smtClean="0"/>
              <a:t>‹#›</a:t>
            </a:fld>
            <a:endParaRPr lang="de-DE"/>
          </a:p>
        </p:txBody>
      </p:sp>
    </p:spTree>
    <p:extLst>
      <p:ext uri="{BB962C8B-B14F-4D97-AF65-F5344CB8AC3E}">
        <p14:creationId xmlns:p14="http://schemas.microsoft.com/office/powerpoint/2010/main" val="1927676706"/>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42925" indent="-187325" algn="l" defTabSz="914400" rtl="0" eaLnBrk="1" latinLnBrk="0" hangingPunct="1">
      <a:buFont typeface="Arial" panose="020B0604020202020204" pitchFamily="34" charset="0"/>
      <a:buChar char="•"/>
      <a:tabLst/>
      <a:defRPr sz="1200" kern="1200">
        <a:solidFill>
          <a:schemeClr val="tx1"/>
        </a:solidFill>
        <a:latin typeface="+mn-lt"/>
        <a:ea typeface="+mn-ea"/>
        <a:cs typeface="+mn-cs"/>
      </a:defRPr>
    </a:lvl3pPr>
    <a:lvl4pPr marL="7207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85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B5255-5329-45F9-87F3-A2F9FB4734DF}" type="slidenum">
              <a:rPr lang="de-DE" smtClean="0"/>
              <a:t>2</a:t>
            </a:fld>
            <a:endParaRPr lang="de-DE"/>
          </a:p>
        </p:txBody>
      </p:sp>
    </p:spTree>
    <p:extLst>
      <p:ext uri="{BB962C8B-B14F-4D97-AF65-F5344CB8AC3E}">
        <p14:creationId xmlns:p14="http://schemas.microsoft.com/office/powerpoint/2010/main" val="157463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B5255-5329-45F9-87F3-A2F9FB4734DF}" type="slidenum">
              <a:rPr lang="de-DE" smtClean="0"/>
              <a:t>5</a:t>
            </a:fld>
            <a:endParaRPr lang="de-DE"/>
          </a:p>
        </p:txBody>
      </p:sp>
    </p:spTree>
    <p:extLst>
      <p:ext uri="{BB962C8B-B14F-4D97-AF65-F5344CB8AC3E}">
        <p14:creationId xmlns:p14="http://schemas.microsoft.com/office/powerpoint/2010/main" val="2935940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Injector resolution: ~200fs</a:t>
            </a:r>
          </a:p>
          <a:p>
            <a:r>
              <a:rPr lang="en-US" dirty="0"/>
              <a:t>BC2 resolution: ~8fs (down to ~4 with upgrade)</a:t>
            </a:r>
          </a:p>
        </p:txBody>
      </p:sp>
      <p:sp>
        <p:nvSpPr>
          <p:cNvPr id="4" name="Slide Number Placeholder 3"/>
          <p:cNvSpPr>
            <a:spLocks noGrp="1"/>
          </p:cNvSpPr>
          <p:nvPr>
            <p:ph type="sldNum" sz="quarter" idx="5"/>
          </p:nvPr>
        </p:nvSpPr>
        <p:spPr/>
        <p:txBody>
          <a:bodyPr/>
          <a:lstStyle/>
          <a:p>
            <a:fld id="{BE7B5255-5329-45F9-87F3-A2F9FB4734DF}" type="slidenum">
              <a:rPr lang="de-DE" smtClean="0"/>
              <a:t>11</a:t>
            </a:fld>
            <a:endParaRPr lang="de-DE"/>
          </a:p>
        </p:txBody>
      </p:sp>
    </p:spTree>
    <p:extLst>
      <p:ext uri="{BB962C8B-B14F-4D97-AF65-F5344CB8AC3E}">
        <p14:creationId xmlns:p14="http://schemas.microsoft.com/office/powerpoint/2010/main" val="1628966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1"/>
            <a:ext cx="11376025" cy="1855254"/>
          </a:xfrm>
        </p:spPr>
        <p:txBody>
          <a:bodyPr anchor="t"/>
          <a:lstStyle>
            <a:lvl1pPr algn="l">
              <a:lnSpc>
                <a:spcPct val="100000"/>
              </a:lnSpc>
              <a:defRPr sz="6000"/>
            </a:lvl1pPr>
          </a:lstStyle>
          <a:p>
            <a:r>
              <a:rPr lang="en-GB" noProof="0"/>
              <a:t>Click to edit Master title style</a:t>
            </a:r>
            <a:endParaRPr lang="en-US" noProof="0" dirty="0"/>
          </a:p>
        </p:txBody>
      </p:sp>
      <p:sp>
        <p:nvSpPr>
          <p:cNvPr id="3" name="Subtitle 2"/>
          <p:cNvSpPr>
            <a:spLocks noGrp="1"/>
          </p:cNvSpPr>
          <p:nvPr>
            <p:ph type="subTitle" idx="1"/>
          </p:nvPr>
        </p:nvSpPr>
        <p:spPr>
          <a:xfrm>
            <a:off x="407987" y="2335014"/>
            <a:ext cx="11376025" cy="1525787"/>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noProof="0" dirty="0"/>
          </a:p>
        </p:txBody>
      </p:sp>
      <p:sp>
        <p:nvSpPr>
          <p:cNvPr id="12" name="Textplatzhalter 11"/>
          <p:cNvSpPr>
            <a:spLocks noGrp="1"/>
          </p:cNvSpPr>
          <p:nvPr>
            <p:ph type="body" sz="quarter" idx="10"/>
          </p:nvPr>
        </p:nvSpPr>
        <p:spPr>
          <a:xfrm>
            <a:off x="414396" y="4096780"/>
            <a:ext cx="11369549" cy="700373"/>
          </a:xfrm>
        </p:spPr>
        <p:txBody>
          <a:bodyPr/>
          <a:lstStyle>
            <a:lvl1pPr marL="0" indent="0">
              <a:spcAft>
                <a:spcPts val="0"/>
              </a:spcAft>
              <a:buNone/>
              <a:defRPr sz="1800"/>
            </a:lvl1pPr>
          </a:lstStyle>
          <a:p>
            <a:pPr lvl="0"/>
            <a:r>
              <a:rPr lang="en-GB" noProof="0"/>
              <a:t>Click to edit Master text styles</a:t>
            </a:r>
          </a:p>
        </p:txBody>
      </p:sp>
      <p:pic>
        <p:nvPicPr>
          <p:cNvPr id="8" name="Grafik 7" descr="Logo Helmholtz">
            <a:extLst>
              <a:ext uri="{FF2B5EF4-FFF2-40B4-BE49-F238E27FC236}">
                <a16:creationId xmlns:a16="http://schemas.microsoft.com/office/drawing/2014/main" id="{68086B43-9215-4588-8439-4D7C07453A0C}"/>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287" y="6258632"/>
            <a:ext cx="1188244" cy="161813"/>
          </a:xfrm>
          <a:prstGeom prst="rect">
            <a:avLst/>
          </a:prstGeom>
        </p:spPr>
      </p:pic>
      <p:pic>
        <p:nvPicPr>
          <p:cNvPr id="9" name="Grafik 8" descr="Logo DE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5310" y="5585299"/>
            <a:ext cx="899498" cy="900000"/>
          </a:xfrm>
          <a:prstGeom prst="rect">
            <a:avLst/>
          </a:prstGeom>
        </p:spPr>
      </p:pic>
    </p:spTree>
    <p:extLst>
      <p:ext uri="{BB962C8B-B14F-4D97-AF65-F5344CB8AC3E}">
        <p14:creationId xmlns:p14="http://schemas.microsoft.com/office/powerpoint/2010/main" val="83941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GB" noProof="0"/>
              <a:t>Click to edit Master text styles</a:t>
            </a:r>
          </a:p>
        </p:txBody>
      </p:sp>
      <p:sp>
        <p:nvSpPr>
          <p:cNvPr id="7" name="Textplatzhalter 6"/>
          <p:cNvSpPr>
            <a:spLocks noGrp="1"/>
          </p:cNvSpPr>
          <p:nvPr>
            <p:ph type="body" sz="quarter" idx="15"/>
          </p:nvPr>
        </p:nvSpPr>
        <p:spPr>
          <a:xfrm>
            <a:off x="407988" y="1406427"/>
            <a:ext cx="7524750" cy="2454374"/>
          </a:xfrm>
        </p:spPr>
        <p:txBody>
          <a:bodyPr/>
          <a:lstStyle/>
          <a:p>
            <a:pPr lvl="0"/>
            <a:r>
              <a:rPr lang="en-GB" noProof="0"/>
              <a:t>Click to edit Master text styles</a:t>
            </a:r>
          </a:p>
        </p:txBody>
      </p:sp>
      <p:sp>
        <p:nvSpPr>
          <p:cNvPr id="9" name="Textplatzhalter 6"/>
          <p:cNvSpPr>
            <a:spLocks noGrp="1"/>
          </p:cNvSpPr>
          <p:nvPr>
            <p:ph type="body" sz="quarter" idx="16"/>
          </p:nvPr>
        </p:nvSpPr>
        <p:spPr>
          <a:xfrm>
            <a:off x="407988" y="3963533"/>
            <a:ext cx="7524750" cy="2454374"/>
          </a:xfrm>
        </p:spPr>
        <p:txBody>
          <a:bodyPr/>
          <a:lstStyle/>
          <a:p>
            <a:pPr lvl="0"/>
            <a:r>
              <a:rPr lang="en-GB" noProof="0"/>
              <a:t>Click to edit Master text styles</a:t>
            </a:r>
          </a:p>
        </p:txBody>
      </p:sp>
      <p:sp>
        <p:nvSpPr>
          <p:cNvPr id="10" name="Bildplatzhalter 6"/>
          <p:cNvSpPr>
            <a:spLocks noGrp="1"/>
          </p:cNvSpPr>
          <p:nvPr>
            <p:ph type="pic" sz="quarter" idx="14"/>
          </p:nvPr>
        </p:nvSpPr>
        <p:spPr>
          <a:xfrm>
            <a:off x="8075611" y="1449389"/>
            <a:ext cx="3708401" cy="2411412"/>
          </a:xfrm>
          <a:solidFill>
            <a:schemeClr val="bg1">
              <a:lumMod val="95000"/>
            </a:schemeClr>
          </a:solidFill>
        </p:spPr>
        <p:txBody>
          <a:bodyPr anchor="ctr"/>
          <a:lstStyle>
            <a:lvl1pPr marL="0" indent="0" algn="ctr">
              <a:buNone/>
              <a:defRPr/>
            </a:lvl1pPr>
          </a:lstStyle>
          <a:p>
            <a:r>
              <a:rPr lang="en-GB" noProof="0"/>
              <a:t>Click icon to add picture</a:t>
            </a:r>
            <a:endParaRPr lang="en-US" noProof="0"/>
          </a:p>
        </p:txBody>
      </p:sp>
      <p:sp>
        <p:nvSpPr>
          <p:cNvPr id="11" name="Bildplatzhalter 6"/>
          <p:cNvSpPr>
            <a:spLocks noGrp="1"/>
          </p:cNvSpPr>
          <p:nvPr>
            <p:ph type="pic" sz="quarter" idx="17"/>
          </p:nvPr>
        </p:nvSpPr>
        <p:spPr>
          <a:xfrm>
            <a:off x="8075612" y="4005263"/>
            <a:ext cx="3708401" cy="2412644"/>
          </a:xfrm>
          <a:solidFill>
            <a:schemeClr val="bg1">
              <a:lumMod val="95000"/>
            </a:schemeClr>
          </a:solidFill>
        </p:spPr>
        <p:txBody>
          <a:bodyPr anchor="ctr"/>
          <a:lstStyle>
            <a:lvl1pPr marL="0" indent="0" algn="ctr">
              <a:buNone/>
              <a:defRPr/>
            </a:lvl1pPr>
          </a:lstStyle>
          <a:p>
            <a:r>
              <a:rPr lang="en-GB" noProof="0"/>
              <a:t>Click icon to add picture</a:t>
            </a:r>
            <a:endParaRPr lang="en-US" noProof="0"/>
          </a:p>
        </p:txBody>
      </p:sp>
      <p:sp>
        <p:nvSpPr>
          <p:cNvPr id="5" name="Footer Placeholder 4"/>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spTree>
    <p:extLst>
      <p:ext uri="{BB962C8B-B14F-4D97-AF65-F5344CB8AC3E}">
        <p14:creationId xmlns:p14="http://schemas.microsoft.com/office/powerpoint/2010/main" val="144746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2 Object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GB" noProof="0"/>
              <a:t>Click to edit Master text styles</a:t>
            </a:r>
          </a:p>
        </p:txBody>
      </p:sp>
      <p:sp>
        <p:nvSpPr>
          <p:cNvPr id="7" name="Textplatzhalter 6"/>
          <p:cNvSpPr>
            <a:spLocks noGrp="1"/>
          </p:cNvSpPr>
          <p:nvPr>
            <p:ph type="body" sz="quarter" idx="15"/>
          </p:nvPr>
        </p:nvSpPr>
        <p:spPr>
          <a:xfrm>
            <a:off x="407988" y="1406427"/>
            <a:ext cx="7524750" cy="2454374"/>
          </a:xfrm>
        </p:spPr>
        <p:txBody>
          <a:bodyPr/>
          <a:lstStyle/>
          <a:p>
            <a:pPr lvl="0"/>
            <a:r>
              <a:rPr lang="en-GB" noProof="0"/>
              <a:t>Click to edit Master text styles</a:t>
            </a:r>
          </a:p>
        </p:txBody>
      </p:sp>
      <p:sp>
        <p:nvSpPr>
          <p:cNvPr id="9" name="Textplatzhalter 6"/>
          <p:cNvSpPr>
            <a:spLocks noGrp="1"/>
          </p:cNvSpPr>
          <p:nvPr>
            <p:ph type="body" sz="quarter" idx="16"/>
          </p:nvPr>
        </p:nvSpPr>
        <p:spPr>
          <a:xfrm>
            <a:off x="407988" y="3963533"/>
            <a:ext cx="7524750" cy="2454374"/>
          </a:xfrm>
        </p:spPr>
        <p:txBody>
          <a:bodyPr/>
          <a:lstStyle/>
          <a:p>
            <a:pPr lvl="0"/>
            <a:r>
              <a:rPr lang="en-GB" noProof="0"/>
              <a:t>Click to edit Master text styles</a:t>
            </a:r>
          </a:p>
        </p:txBody>
      </p:sp>
      <p:sp>
        <p:nvSpPr>
          <p:cNvPr id="12" name="Inhaltsplatzhalter 5">
            <a:extLst>
              <a:ext uri="{FF2B5EF4-FFF2-40B4-BE49-F238E27FC236}">
                <a16:creationId xmlns:a16="http://schemas.microsoft.com/office/drawing/2014/main" id="{9C675125-65B7-4F5B-AEF0-C38D81E746CF}"/>
              </a:ext>
            </a:extLst>
          </p:cNvPr>
          <p:cNvSpPr>
            <a:spLocks noGrp="1"/>
          </p:cNvSpPr>
          <p:nvPr>
            <p:ph sz="quarter" idx="18" hasCustomPrompt="1"/>
          </p:nvPr>
        </p:nvSpPr>
        <p:spPr>
          <a:xfrm>
            <a:off x="8075612" y="1449388"/>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a16="http://schemas.microsoft.com/office/drawing/2014/main" id="{23FA31D8-E476-4ADE-8ED0-89F2667028D2}"/>
              </a:ext>
            </a:extLst>
          </p:cNvPr>
          <p:cNvSpPr>
            <a:spLocks noGrp="1"/>
          </p:cNvSpPr>
          <p:nvPr>
            <p:ph sz="quarter" idx="19" hasCustomPrompt="1"/>
          </p:nvPr>
        </p:nvSpPr>
        <p:spPr>
          <a:xfrm>
            <a:off x="8075612" y="4005263"/>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5" name="Footer Placeholder 4"/>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spTree>
    <p:extLst>
      <p:ext uri="{BB962C8B-B14F-4D97-AF65-F5344CB8AC3E}">
        <p14:creationId xmlns:p14="http://schemas.microsoft.com/office/powerpoint/2010/main" val="916810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GB" noProof="0"/>
              <a:t>Click to edit Master text styles</a:t>
            </a:r>
          </a:p>
        </p:txBody>
      </p:sp>
      <p:sp>
        <p:nvSpPr>
          <p:cNvPr id="7" name="Textplatzhalter 6"/>
          <p:cNvSpPr>
            <a:spLocks noGrp="1"/>
          </p:cNvSpPr>
          <p:nvPr>
            <p:ph type="body" sz="quarter" idx="15"/>
          </p:nvPr>
        </p:nvSpPr>
        <p:spPr>
          <a:xfrm>
            <a:off x="407989" y="1406427"/>
            <a:ext cx="3708400" cy="2454374"/>
          </a:xfrm>
        </p:spPr>
        <p:txBody>
          <a:bodyPr/>
          <a:lstStyle/>
          <a:p>
            <a:pPr lvl="0"/>
            <a:r>
              <a:rPr lang="en-GB" noProof="0"/>
              <a:t>Click to edit Master text styles</a:t>
            </a:r>
          </a:p>
        </p:txBody>
      </p:sp>
      <p:sp>
        <p:nvSpPr>
          <p:cNvPr id="9" name="Textplatzhalter 6"/>
          <p:cNvSpPr>
            <a:spLocks noGrp="1"/>
          </p:cNvSpPr>
          <p:nvPr>
            <p:ph type="body" sz="quarter" idx="16"/>
          </p:nvPr>
        </p:nvSpPr>
        <p:spPr>
          <a:xfrm>
            <a:off x="407989" y="3963533"/>
            <a:ext cx="3708400" cy="2454374"/>
          </a:xfrm>
        </p:spPr>
        <p:txBody>
          <a:bodyPr/>
          <a:lstStyle/>
          <a:p>
            <a:pPr lvl="0"/>
            <a:r>
              <a:rPr lang="en-GB" noProof="0"/>
              <a:t>Click to edit Master text styles</a:t>
            </a:r>
          </a:p>
        </p:txBody>
      </p:sp>
      <p:sp>
        <p:nvSpPr>
          <p:cNvPr id="10" name="Bildplatzhalter 6"/>
          <p:cNvSpPr>
            <a:spLocks noGrp="1"/>
          </p:cNvSpPr>
          <p:nvPr>
            <p:ph type="pic" sz="quarter" idx="14"/>
          </p:nvPr>
        </p:nvSpPr>
        <p:spPr>
          <a:xfrm>
            <a:off x="4259262" y="1449389"/>
            <a:ext cx="3673475" cy="2411412"/>
          </a:xfrm>
          <a:solidFill>
            <a:schemeClr val="bg1">
              <a:lumMod val="95000"/>
            </a:schemeClr>
          </a:solidFill>
        </p:spPr>
        <p:txBody>
          <a:bodyPr anchor="ctr"/>
          <a:lstStyle>
            <a:lvl1pPr marL="0" indent="0" algn="ctr">
              <a:buNone/>
              <a:defRPr/>
            </a:lvl1pPr>
          </a:lstStyle>
          <a:p>
            <a:r>
              <a:rPr lang="en-GB" noProof="0"/>
              <a:t>Click icon to add picture</a:t>
            </a:r>
            <a:endParaRPr lang="en-US" noProof="0"/>
          </a:p>
        </p:txBody>
      </p:sp>
      <p:sp>
        <p:nvSpPr>
          <p:cNvPr id="11" name="Bildplatzhalter 6"/>
          <p:cNvSpPr>
            <a:spLocks noGrp="1"/>
          </p:cNvSpPr>
          <p:nvPr>
            <p:ph type="pic" sz="quarter" idx="17"/>
          </p:nvPr>
        </p:nvSpPr>
        <p:spPr>
          <a:xfrm>
            <a:off x="4259263" y="4005263"/>
            <a:ext cx="3673475" cy="2412644"/>
          </a:xfrm>
          <a:solidFill>
            <a:schemeClr val="bg1">
              <a:lumMod val="95000"/>
            </a:schemeClr>
          </a:solidFill>
        </p:spPr>
        <p:txBody>
          <a:bodyPr anchor="ctr"/>
          <a:lstStyle>
            <a:lvl1pPr marL="0" indent="0" algn="ctr">
              <a:buNone/>
              <a:defRPr/>
            </a:lvl1pPr>
          </a:lstStyle>
          <a:p>
            <a:r>
              <a:rPr lang="en-GB" noProof="0"/>
              <a:t>Click icon to add picture</a:t>
            </a:r>
            <a:endParaRPr lang="en-US" noProof="0"/>
          </a:p>
        </p:txBody>
      </p:sp>
      <p:sp>
        <p:nvSpPr>
          <p:cNvPr id="12" name="Bildplatzhalter 6">
            <a:extLst>
              <a:ext uri="{FF2B5EF4-FFF2-40B4-BE49-F238E27FC236}">
                <a16:creationId xmlns:a16="http://schemas.microsoft.com/office/drawing/2014/main" id="{68AD19F6-8B2A-4294-9E9A-47F8C86A5D65}"/>
              </a:ext>
            </a:extLst>
          </p:cNvPr>
          <p:cNvSpPr>
            <a:spLocks noGrp="1"/>
          </p:cNvSpPr>
          <p:nvPr>
            <p:ph type="pic" sz="quarter" idx="18"/>
          </p:nvPr>
        </p:nvSpPr>
        <p:spPr>
          <a:xfrm>
            <a:off x="8075611" y="1449389"/>
            <a:ext cx="3708401" cy="2411412"/>
          </a:xfrm>
          <a:solidFill>
            <a:schemeClr val="bg1">
              <a:lumMod val="95000"/>
            </a:schemeClr>
          </a:solidFill>
        </p:spPr>
        <p:txBody>
          <a:bodyPr anchor="ctr"/>
          <a:lstStyle>
            <a:lvl1pPr marL="0" indent="0" algn="ctr">
              <a:buNone/>
              <a:defRPr/>
            </a:lvl1pPr>
          </a:lstStyle>
          <a:p>
            <a:r>
              <a:rPr lang="en-GB" noProof="0"/>
              <a:t>Click icon to add picture</a:t>
            </a:r>
            <a:endParaRPr lang="en-US" noProof="0" dirty="0"/>
          </a:p>
        </p:txBody>
      </p:sp>
      <p:sp>
        <p:nvSpPr>
          <p:cNvPr id="13" name="Bildplatzhalter 6">
            <a:extLst>
              <a:ext uri="{FF2B5EF4-FFF2-40B4-BE49-F238E27FC236}">
                <a16:creationId xmlns:a16="http://schemas.microsoft.com/office/drawing/2014/main" id="{B0BE3BFA-E3C5-48E6-ADE2-3072C916F3FE}"/>
              </a:ext>
            </a:extLst>
          </p:cNvPr>
          <p:cNvSpPr>
            <a:spLocks noGrp="1"/>
          </p:cNvSpPr>
          <p:nvPr>
            <p:ph type="pic" sz="quarter" idx="19"/>
          </p:nvPr>
        </p:nvSpPr>
        <p:spPr>
          <a:xfrm>
            <a:off x="8075612" y="4005263"/>
            <a:ext cx="3708401" cy="2412644"/>
          </a:xfrm>
          <a:solidFill>
            <a:schemeClr val="bg1">
              <a:lumMod val="95000"/>
            </a:schemeClr>
          </a:solidFill>
        </p:spPr>
        <p:txBody>
          <a:bodyPr anchor="ctr"/>
          <a:lstStyle>
            <a:lvl1pPr marL="0" indent="0" algn="ctr">
              <a:buNone/>
              <a:defRPr/>
            </a:lvl1pPr>
          </a:lstStyle>
          <a:p>
            <a:r>
              <a:rPr lang="en-GB" noProof="0"/>
              <a:t>Click icon to add picture</a:t>
            </a:r>
            <a:endParaRPr lang="en-US" noProof="0"/>
          </a:p>
        </p:txBody>
      </p:sp>
      <p:sp>
        <p:nvSpPr>
          <p:cNvPr id="5" name="Footer Placeholder 4"/>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spTree>
    <p:extLst>
      <p:ext uri="{BB962C8B-B14F-4D97-AF65-F5344CB8AC3E}">
        <p14:creationId xmlns:p14="http://schemas.microsoft.com/office/powerpoint/2010/main" val="75302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GB" noProof="0"/>
              <a:t>Click to edit Master text styles</a:t>
            </a:r>
          </a:p>
        </p:txBody>
      </p:sp>
      <p:sp>
        <p:nvSpPr>
          <p:cNvPr id="7" name="Bildplatzhalter 6"/>
          <p:cNvSpPr>
            <a:spLocks noGrp="1"/>
          </p:cNvSpPr>
          <p:nvPr>
            <p:ph type="pic" sz="quarter" idx="14"/>
          </p:nvPr>
        </p:nvSpPr>
        <p:spPr>
          <a:xfrm>
            <a:off x="407989" y="1449389"/>
            <a:ext cx="11376024" cy="4967287"/>
          </a:xfrm>
          <a:solidFill>
            <a:schemeClr val="bg1">
              <a:lumMod val="95000"/>
            </a:schemeClr>
          </a:solidFill>
        </p:spPr>
        <p:txBody>
          <a:bodyPr anchor="ctr"/>
          <a:lstStyle>
            <a:lvl1pPr marL="0" indent="0" algn="ctr">
              <a:buNone/>
              <a:defRPr/>
            </a:lvl1pPr>
          </a:lstStyle>
          <a:p>
            <a:r>
              <a:rPr lang="en-GB" noProof="0"/>
              <a:t>Click icon to add picture</a:t>
            </a:r>
            <a:endParaRPr lang="en-US" noProof="0"/>
          </a:p>
        </p:txBody>
      </p:sp>
      <p:sp>
        <p:nvSpPr>
          <p:cNvPr id="5" name="Footer Placeholder 4"/>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spTree>
    <p:extLst>
      <p:ext uri="{BB962C8B-B14F-4D97-AF65-F5344CB8AC3E}">
        <p14:creationId xmlns:p14="http://schemas.microsoft.com/office/powerpoint/2010/main" val="3896943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GB" noProof="0"/>
              <a:t>Click to edit Master text styles</a:t>
            </a:r>
          </a:p>
        </p:txBody>
      </p:sp>
      <p:sp>
        <p:nvSpPr>
          <p:cNvPr id="7" name="Bildplatzhalter 6"/>
          <p:cNvSpPr>
            <a:spLocks noGrp="1"/>
          </p:cNvSpPr>
          <p:nvPr>
            <p:ph type="pic" sz="quarter" idx="14"/>
          </p:nvPr>
        </p:nvSpPr>
        <p:spPr>
          <a:xfrm>
            <a:off x="407989" y="1449389"/>
            <a:ext cx="5616574" cy="4967287"/>
          </a:xfrm>
          <a:solidFill>
            <a:schemeClr val="bg1">
              <a:lumMod val="95000"/>
            </a:schemeClr>
          </a:solidFill>
        </p:spPr>
        <p:txBody>
          <a:bodyPr anchor="ctr"/>
          <a:lstStyle>
            <a:lvl1pPr marL="0" indent="0" algn="ctr">
              <a:buNone/>
              <a:defRPr/>
            </a:lvl1pPr>
          </a:lstStyle>
          <a:p>
            <a:r>
              <a:rPr lang="en-GB" noProof="0"/>
              <a:t>Click icon to add picture</a:t>
            </a:r>
            <a:endParaRPr lang="en-US" noProof="0"/>
          </a:p>
        </p:txBody>
      </p:sp>
      <p:sp>
        <p:nvSpPr>
          <p:cNvPr id="6" name="Bildplatzhalter 6"/>
          <p:cNvSpPr>
            <a:spLocks noGrp="1"/>
          </p:cNvSpPr>
          <p:nvPr>
            <p:ph type="pic" sz="quarter" idx="15"/>
          </p:nvPr>
        </p:nvSpPr>
        <p:spPr>
          <a:xfrm>
            <a:off x="6167437" y="1449389"/>
            <a:ext cx="5616575" cy="4967287"/>
          </a:xfrm>
          <a:solidFill>
            <a:schemeClr val="bg1">
              <a:lumMod val="95000"/>
            </a:schemeClr>
          </a:solidFill>
        </p:spPr>
        <p:txBody>
          <a:bodyPr anchor="ctr"/>
          <a:lstStyle>
            <a:lvl1pPr marL="0" indent="0" algn="ctr">
              <a:buNone/>
              <a:defRPr/>
            </a:lvl1pPr>
          </a:lstStyle>
          <a:p>
            <a:r>
              <a:rPr lang="en-GB" noProof="0"/>
              <a:t>Click icon to add picture</a:t>
            </a:r>
            <a:endParaRPr lang="en-US" noProof="0"/>
          </a:p>
        </p:txBody>
      </p:sp>
      <p:sp>
        <p:nvSpPr>
          <p:cNvPr id="5" name="Footer Placeholder 4"/>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spTree>
    <p:extLst>
      <p:ext uri="{BB962C8B-B14F-4D97-AF65-F5344CB8AC3E}">
        <p14:creationId xmlns:p14="http://schemas.microsoft.com/office/powerpoint/2010/main" val="367535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GB" noProof="0"/>
              <a:t>Click to edit Master text styles</a:t>
            </a:r>
          </a:p>
        </p:txBody>
      </p:sp>
      <p:sp>
        <p:nvSpPr>
          <p:cNvPr id="7" name="Bildplatzhalter 6"/>
          <p:cNvSpPr>
            <a:spLocks noGrp="1"/>
          </p:cNvSpPr>
          <p:nvPr>
            <p:ph type="pic" sz="quarter" idx="14"/>
          </p:nvPr>
        </p:nvSpPr>
        <p:spPr>
          <a:xfrm>
            <a:off x="407989" y="1449389"/>
            <a:ext cx="3708399" cy="4967287"/>
          </a:xfrm>
          <a:solidFill>
            <a:schemeClr val="bg1">
              <a:lumMod val="95000"/>
            </a:schemeClr>
          </a:solidFill>
        </p:spPr>
        <p:txBody>
          <a:bodyPr anchor="ctr"/>
          <a:lstStyle>
            <a:lvl1pPr marL="0" indent="0" algn="ctr">
              <a:buNone/>
              <a:defRPr/>
            </a:lvl1pPr>
          </a:lstStyle>
          <a:p>
            <a:r>
              <a:rPr lang="en-GB" noProof="0"/>
              <a:t>Click icon to add picture</a:t>
            </a:r>
            <a:endParaRPr lang="en-US" noProof="0"/>
          </a:p>
        </p:txBody>
      </p:sp>
      <p:sp>
        <p:nvSpPr>
          <p:cNvPr id="6" name="Bildplatzhalter 6"/>
          <p:cNvSpPr>
            <a:spLocks noGrp="1"/>
          </p:cNvSpPr>
          <p:nvPr>
            <p:ph type="pic" sz="quarter" idx="15"/>
          </p:nvPr>
        </p:nvSpPr>
        <p:spPr>
          <a:xfrm>
            <a:off x="4259263" y="1449389"/>
            <a:ext cx="7524749" cy="4967287"/>
          </a:xfrm>
          <a:solidFill>
            <a:schemeClr val="bg1">
              <a:lumMod val="95000"/>
            </a:schemeClr>
          </a:solidFill>
        </p:spPr>
        <p:txBody>
          <a:bodyPr anchor="ctr"/>
          <a:lstStyle>
            <a:lvl1pPr marL="0" indent="0" algn="ctr">
              <a:buNone/>
              <a:defRPr/>
            </a:lvl1pPr>
          </a:lstStyle>
          <a:p>
            <a:r>
              <a:rPr lang="en-GB" noProof="0"/>
              <a:t>Click icon to add picture</a:t>
            </a:r>
            <a:endParaRPr lang="en-US" noProof="0"/>
          </a:p>
        </p:txBody>
      </p:sp>
      <p:sp>
        <p:nvSpPr>
          <p:cNvPr id="5" name="Footer Placeholder 4"/>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spTree>
    <p:extLst>
      <p:ext uri="{BB962C8B-B14F-4D97-AF65-F5344CB8AC3E}">
        <p14:creationId xmlns:p14="http://schemas.microsoft.com/office/powerpoint/2010/main" val="7414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US" noProof="0" dirty="0"/>
          </a:p>
        </p:txBody>
      </p:sp>
      <p:sp>
        <p:nvSpPr>
          <p:cNvPr id="6"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GB" noProof="0"/>
              <a:t>Click to edit Master text styles</a:t>
            </a:r>
          </a:p>
        </p:txBody>
      </p:sp>
      <p:sp>
        <p:nvSpPr>
          <p:cNvPr id="4" name="Footer Placeholder 3"/>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spTree>
    <p:extLst>
      <p:ext uri="{BB962C8B-B14F-4D97-AF65-F5344CB8AC3E}">
        <p14:creationId xmlns:p14="http://schemas.microsoft.com/office/powerpoint/2010/main" val="3472297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spTree>
    <p:extLst>
      <p:ext uri="{BB962C8B-B14F-4D97-AF65-F5344CB8AC3E}">
        <p14:creationId xmlns:p14="http://schemas.microsoft.com/office/powerpoint/2010/main" val="3759894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955C6E6-DAFB-471E-9050-E05D2B8F3D0D}"/>
              </a:ext>
            </a:extLst>
          </p:cNvPr>
          <p:cNvSpPr/>
          <p:nvPr userDrawn="1"/>
        </p:nvSpPr>
        <p:spPr>
          <a:xfrm>
            <a:off x="395288" y="3980131"/>
            <a:ext cx="4572000" cy="373107"/>
          </a:xfrm>
          <a:prstGeom prst="rect">
            <a:avLst/>
          </a:prstGeom>
        </p:spPr>
        <p:txBody>
          <a:bodyPr lIns="0" tIns="0" rIns="0" bIns="0">
            <a:noAutofit/>
          </a:bodyPr>
          <a:lstStyle/>
          <a:p>
            <a:pPr>
              <a:lnSpc>
                <a:spcPct val="110000"/>
              </a:lnSpc>
            </a:pPr>
            <a:r>
              <a:rPr lang="de-DE" b="1" dirty="0"/>
              <a:t>Contact</a:t>
            </a:r>
          </a:p>
        </p:txBody>
      </p:sp>
      <p:sp>
        <p:nvSpPr>
          <p:cNvPr id="6" name="Rechteck 5">
            <a:extLst>
              <a:ext uri="{FF2B5EF4-FFF2-40B4-BE49-F238E27FC236}">
                <a16:creationId xmlns:a16="http://schemas.microsoft.com/office/drawing/2014/main" id="{3F6E932F-91BF-4BB6-A060-480141891B9A}"/>
              </a:ext>
            </a:extLst>
          </p:cNvPr>
          <p:cNvSpPr/>
          <p:nvPr userDrawn="1"/>
        </p:nvSpPr>
        <p:spPr>
          <a:xfrm>
            <a:off x="395288" y="4516739"/>
            <a:ext cx="2700548" cy="1899935"/>
          </a:xfrm>
          <a:prstGeom prst="rect">
            <a:avLst/>
          </a:prstGeom>
        </p:spPr>
        <p:txBody>
          <a:bodyPr lIns="0" tIns="0" rIns="0" bIns="0">
            <a:noAutofit/>
          </a:bodyPr>
          <a:lstStyle/>
          <a:p>
            <a:pPr>
              <a:lnSpc>
                <a:spcPct val="120000"/>
              </a:lnSpc>
              <a:tabLst/>
            </a:pPr>
            <a:r>
              <a:rPr lang="de-DE" dirty="0"/>
              <a:t>Deutsches Elektronen-</a:t>
            </a:r>
          </a:p>
          <a:p>
            <a:pPr>
              <a:lnSpc>
                <a:spcPct val="120000"/>
              </a:lnSpc>
              <a:tabLst/>
            </a:pPr>
            <a:r>
              <a:rPr lang="de-DE" dirty="0"/>
              <a:t>Synchrotron DESY</a:t>
            </a:r>
          </a:p>
          <a:p>
            <a:pPr>
              <a:lnSpc>
                <a:spcPct val="120000"/>
              </a:lnSpc>
            </a:pPr>
            <a:endParaRPr lang="de-DE" dirty="0"/>
          </a:p>
          <a:p>
            <a:pPr>
              <a:lnSpc>
                <a:spcPct val="120000"/>
              </a:lnSpc>
            </a:pPr>
            <a:r>
              <a:rPr lang="de-DE" dirty="0"/>
              <a:t>www.desy.de</a:t>
            </a:r>
          </a:p>
        </p:txBody>
      </p:sp>
      <p:sp>
        <p:nvSpPr>
          <p:cNvPr id="7" name="Textplatzhalter 7">
            <a:extLst>
              <a:ext uri="{FF2B5EF4-FFF2-40B4-BE49-F238E27FC236}">
                <a16:creationId xmlns:a16="http://schemas.microsoft.com/office/drawing/2014/main" id="{79C784CF-EB19-427C-881F-56D046C3083A}"/>
              </a:ext>
            </a:extLst>
          </p:cNvPr>
          <p:cNvSpPr>
            <a:spLocks noGrp="1"/>
          </p:cNvSpPr>
          <p:nvPr>
            <p:ph type="body" sz="quarter" idx="10"/>
          </p:nvPr>
        </p:nvSpPr>
        <p:spPr>
          <a:xfrm>
            <a:off x="3599891" y="4516739"/>
            <a:ext cx="5148821" cy="1899936"/>
          </a:xfrm>
        </p:spPr>
        <p:txBody>
          <a:bodyPr/>
          <a:lstStyle>
            <a:lvl1pPr marL="0" indent="0">
              <a:lnSpc>
                <a:spcPct val="120000"/>
              </a:lnSpc>
              <a:spcAft>
                <a:spcPts val="0"/>
              </a:spcAft>
              <a:buNone/>
              <a:defRPr/>
            </a:lvl1pPr>
            <a:lvl2pPr marL="361950" indent="0">
              <a:buNone/>
              <a:defRPr/>
            </a:lvl2pPr>
          </a:lstStyle>
          <a:p>
            <a:pPr lvl="0"/>
            <a:r>
              <a:rPr lang="en-GB"/>
              <a:t>Click to edit Master text styles</a:t>
            </a:r>
          </a:p>
        </p:txBody>
      </p:sp>
    </p:spTree>
    <p:extLst>
      <p:ext uri="{BB962C8B-B14F-4D97-AF65-F5344CB8AC3E}">
        <p14:creationId xmlns:p14="http://schemas.microsoft.com/office/powerpoint/2010/main" val="325307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Bildplatzhalter 6"/>
          <p:cNvSpPr>
            <a:spLocks noGrp="1"/>
          </p:cNvSpPr>
          <p:nvPr>
            <p:ph type="pic" sz="quarter" idx="14"/>
          </p:nvPr>
        </p:nvSpPr>
        <p:spPr>
          <a:xfrm>
            <a:off x="2" y="1"/>
            <a:ext cx="12191997" cy="3429001"/>
          </a:xfrm>
          <a:solidFill>
            <a:schemeClr val="tx2"/>
          </a:solidFill>
        </p:spPr>
        <p:txBody>
          <a:bodyPr anchor="ctr"/>
          <a:lstStyle>
            <a:lvl1pPr marL="0" indent="0" algn="ctr">
              <a:buNone/>
              <a:defRPr/>
            </a:lvl1pPr>
          </a:lstStyle>
          <a:p>
            <a:r>
              <a:rPr lang="en-GB" noProof="0"/>
              <a:t>Click icon to add picture</a:t>
            </a:r>
            <a:endParaRPr lang="en-US" noProof="0"/>
          </a:p>
        </p:txBody>
      </p:sp>
      <p:sp>
        <p:nvSpPr>
          <p:cNvPr id="2" name="Title 1"/>
          <p:cNvSpPr>
            <a:spLocks noGrp="1"/>
          </p:cNvSpPr>
          <p:nvPr>
            <p:ph type="ctrTitle"/>
          </p:nvPr>
        </p:nvSpPr>
        <p:spPr>
          <a:xfrm>
            <a:off x="407988" y="349612"/>
            <a:ext cx="11376025" cy="1099777"/>
          </a:xfrm>
        </p:spPr>
        <p:txBody>
          <a:bodyPr anchor="t"/>
          <a:lstStyle>
            <a:lvl1pPr algn="l">
              <a:lnSpc>
                <a:spcPct val="100000"/>
              </a:lnSpc>
              <a:defRPr sz="6000">
                <a:solidFill>
                  <a:schemeClr val="bg1"/>
                </a:solidFill>
              </a:defRPr>
            </a:lvl1pPr>
          </a:lstStyle>
          <a:p>
            <a:r>
              <a:rPr lang="en-GB" noProof="0"/>
              <a:t>Click to edit Master title style</a:t>
            </a:r>
            <a:endParaRPr lang="en-US" noProof="0" dirty="0"/>
          </a:p>
        </p:txBody>
      </p:sp>
      <p:sp>
        <p:nvSpPr>
          <p:cNvPr id="3" name="Subtitle 2"/>
          <p:cNvSpPr>
            <a:spLocks noGrp="1"/>
          </p:cNvSpPr>
          <p:nvPr>
            <p:ph type="subTitle" idx="1"/>
          </p:nvPr>
        </p:nvSpPr>
        <p:spPr>
          <a:xfrm>
            <a:off x="407987" y="2335014"/>
            <a:ext cx="11376025" cy="889339"/>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noProof="0" dirty="0"/>
          </a:p>
        </p:txBody>
      </p:sp>
      <p:sp>
        <p:nvSpPr>
          <p:cNvPr id="12" name="Textplatzhalter 11"/>
          <p:cNvSpPr>
            <a:spLocks noGrp="1"/>
          </p:cNvSpPr>
          <p:nvPr>
            <p:ph type="body" sz="quarter" idx="10"/>
          </p:nvPr>
        </p:nvSpPr>
        <p:spPr>
          <a:xfrm>
            <a:off x="414396" y="4096780"/>
            <a:ext cx="11369548" cy="700373"/>
          </a:xfrm>
        </p:spPr>
        <p:txBody>
          <a:bodyPr/>
          <a:lstStyle>
            <a:lvl1pPr marL="0" indent="0">
              <a:spcAft>
                <a:spcPts val="0"/>
              </a:spcAft>
              <a:buNone/>
              <a:defRPr sz="1800"/>
            </a:lvl1pPr>
          </a:lstStyle>
          <a:p>
            <a:pPr lvl="0"/>
            <a:r>
              <a:rPr lang="en-GB" noProof="0"/>
              <a:t>Click to edit Master text styles</a:t>
            </a:r>
          </a:p>
        </p:txBody>
      </p:sp>
      <p:pic>
        <p:nvPicPr>
          <p:cNvPr id="10" name="Grafik 9" descr="Logo DESY">
            <a:extLst>
              <a:ext uri="{FF2B5EF4-FFF2-40B4-BE49-F238E27FC236}">
                <a16:creationId xmlns:a16="http://schemas.microsoft.com/office/drawing/2014/main" id="{338F9ECC-B605-4D88-9A7C-3D46425084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5310" y="5585299"/>
            <a:ext cx="899498" cy="900000"/>
          </a:xfrm>
          <a:prstGeom prst="rect">
            <a:avLst/>
          </a:prstGeom>
        </p:spPr>
      </p:pic>
      <p:pic>
        <p:nvPicPr>
          <p:cNvPr id="11" name="Grafik 10" descr="Logo Helmholtz">
            <a:extLst>
              <a:ext uri="{FF2B5EF4-FFF2-40B4-BE49-F238E27FC236}">
                <a16:creationId xmlns:a16="http://schemas.microsoft.com/office/drawing/2014/main" id="{E1F0CB03-64D6-4EAD-B501-8CD3255D9F9B}"/>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287" y="6258632"/>
            <a:ext cx="1188244" cy="161813"/>
          </a:xfrm>
          <a:prstGeom prst="rect">
            <a:avLst/>
          </a:prstGeom>
        </p:spPr>
      </p:pic>
    </p:spTree>
    <p:extLst>
      <p:ext uri="{BB962C8B-B14F-4D97-AF65-F5344CB8AC3E}">
        <p14:creationId xmlns:p14="http://schemas.microsoft.com/office/powerpoint/2010/main" val="86085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0"/>
            <a:ext cx="11376025" cy="3511190"/>
          </a:xfrm>
        </p:spPr>
        <p:txBody>
          <a:bodyPr anchor="t"/>
          <a:lstStyle>
            <a:lvl1pPr algn="l">
              <a:lnSpc>
                <a:spcPct val="100000"/>
              </a:lnSpc>
              <a:defRPr sz="6000">
                <a:solidFill>
                  <a:schemeClr val="bg1"/>
                </a:solidFill>
              </a:defRPr>
            </a:lvl1pPr>
          </a:lstStyle>
          <a:p>
            <a:r>
              <a:rPr lang="en-GB" noProof="0"/>
              <a:t>Click to edit Master title style</a:t>
            </a:r>
            <a:endParaRPr lang="en-US" noProof="0" dirty="0"/>
          </a:p>
        </p:txBody>
      </p:sp>
    </p:spTree>
    <p:extLst>
      <p:ext uri="{BB962C8B-B14F-4D97-AF65-F5344CB8AC3E}">
        <p14:creationId xmlns:p14="http://schemas.microsoft.com/office/powerpoint/2010/main" val="145757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0"/>
            <a:ext cx="11376025" cy="3511190"/>
          </a:xfrm>
        </p:spPr>
        <p:txBody>
          <a:bodyPr anchor="t"/>
          <a:lstStyle>
            <a:lvl1pPr algn="l">
              <a:lnSpc>
                <a:spcPct val="100000"/>
              </a:lnSpc>
              <a:defRPr sz="6000">
                <a:solidFill>
                  <a:schemeClr val="accent1"/>
                </a:solidFill>
              </a:defRPr>
            </a:lvl1pPr>
          </a:lstStyle>
          <a:p>
            <a:r>
              <a:rPr lang="en-GB" noProof="0"/>
              <a:t>Click to edit Master title style</a:t>
            </a:r>
            <a:endParaRPr lang="en-US" noProof="0" dirty="0"/>
          </a:p>
        </p:txBody>
      </p:sp>
    </p:spTree>
    <p:extLst>
      <p:ext uri="{BB962C8B-B14F-4D97-AF65-F5344CB8AC3E}">
        <p14:creationId xmlns:p14="http://schemas.microsoft.com/office/powerpoint/2010/main" val="262023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US" noProof="0" dirty="0"/>
          </a:p>
        </p:txBody>
      </p:sp>
      <p:sp>
        <p:nvSpPr>
          <p:cNvPr id="8" name="Textplatzhalter 7"/>
          <p:cNvSpPr>
            <a:spLocks noGrp="1"/>
          </p:cNvSpPr>
          <p:nvPr>
            <p:ph type="body" sz="quarter" idx="13"/>
          </p:nvPr>
        </p:nvSpPr>
        <p:spPr>
          <a:xfrm>
            <a:off x="407988" y="817500"/>
            <a:ext cx="11376024" cy="379252"/>
          </a:xfrm>
        </p:spPr>
        <p:txBody>
          <a:bodyPr/>
          <a:lstStyle>
            <a:lvl1pPr marL="0" indent="0">
              <a:spcAft>
                <a:spcPts val="0"/>
              </a:spcAft>
              <a:buNone/>
              <a:defRPr b="1">
                <a:solidFill>
                  <a:schemeClr val="accent2"/>
                </a:solidFill>
              </a:defRPr>
            </a:lvl1pPr>
            <a:lvl2pPr marL="266700" indent="0">
              <a:buNone/>
              <a:defRPr/>
            </a:lvl2pPr>
          </a:lstStyle>
          <a:p>
            <a:pPr lvl="0"/>
            <a:r>
              <a:rPr lang="en-GB" noProof="0"/>
              <a:t>Click to edit Master text styles</a:t>
            </a:r>
          </a:p>
        </p:txBody>
      </p:sp>
      <p:sp>
        <p:nvSpPr>
          <p:cNvPr id="3" name="Content Placeholder 2"/>
          <p:cNvSpPr>
            <a:spLocks noGrp="1"/>
          </p:cNvSpPr>
          <p:nvPr>
            <p:ph idx="1"/>
          </p:nvPr>
        </p:nvSpPr>
        <p:spPr/>
        <p:txBody>
          <a:bodyPr/>
          <a:lstStyle/>
          <a:p>
            <a:pPr lvl="0"/>
            <a:r>
              <a:rPr lang="en-GB" noProof="0"/>
              <a:t>Click to edit Master text styles</a:t>
            </a:r>
          </a:p>
        </p:txBody>
      </p:sp>
      <p:sp>
        <p:nvSpPr>
          <p:cNvPr id="5" name="Footer Placeholder 4"/>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spTree>
    <p:extLst>
      <p:ext uri="{BB962C8B-B14F-4D97-AF65-F5344CB8AC3E}">
        <p14:creationId xmlns:p14="http://schemas.microsoft.com/office/powerpoint/2010/main" val="173340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GB" noProof="0"/>
              <a:t>Click to edit Master text styles</a:t>
            </a:r>
          </a:p>
        </p:txBody>
      </p:sp>
      <p:sp>
        <p:nvSpPr>
          <p:cNvPr id="3" name="Content Placeholder 2"/>
          <p:cNvSpPr>
            <a:spLocks noGrp="1"/>
          </p:cNvSpPr>
          <p:nvPr>
            <p:ph idx="1"/>
          </p:nvPr>
        </p:nvSpPr>
        <p:spPr>
          <a:xfrm>
            <a:off x="407988" y="1406427"/>
            <a:ext cx="5616575" cy="5010249"/>
          </a:xfrm>
        </p:spPr>
        <p:txBody>
          <a:bodyPr/>
          <a:lstStyle/>
          <a:p>
            <a:pPr lvl="0"/>
            <a:r>
              <a:rPr lang="en-GB" noProof="0"/>
              <a:t>Click to edit Master text styles</a:t>
            </a:r>
          </a:p>
        </p:txBody>
      </p:sp>
      <p:sp>
        <p:nvSpPr>
          <p:cNvPr id="6" name="Content Placeholder 2"/>
          <p:cNvSpPr>
            <a:spLocks noGrp="1"/>
          </p:cNvSpPr>
          <p:nvPr>
            <p:ph idx="14"/>
          </p:nvPr>
        </p:nvSpPr>
        <p:spPr>
          <a:xfrm>
            <a:off x="6167439" y="1406427"/>
            <a:ext cx="5616574" cy="5010249"/>
          </a:xfrm>
        </p:spPr>
        <p:txBody>
          <a:bodyPr/>
          <a:lstStyle/>
          <a:p>
            <a:pPr lvl="0"/>
            <a:r>
              <a:rPr lang="en-GB" noProof="0"/>
              <a:t>Click to edit Master text styles</a:t>
            </a:r>
          </a:p>
        </p:txBody>
      </p:sp>
      <p:sp>
        <p:nvSpPr>
          <p:cNvPr id="5" name="Footer Placeholder 4"/>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spTree>
    <p:extLst>
      <p:ext uri="{BB962C8B-B14F-4D97-AF65-F5344CB8AC3E}">
        <p14:creationId xmlns:p14="http://schemas.microsoft.com/office/powerpoint/2010/main" val="354871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GB" noProof="0"/>
              <a:t>Click to edit Master text styles</a:t>
            </a:r>
          </a:p>
        </p:txBody>
      </p:sp>
      <p:sp>
        <p:nvSpPr>
          <p:cNvPr id="3" name="Content Placeholder 2"/>
          <p:cNvSpPr>
            <a:spLocks noGrp="1"/>
          </p:cNvSpPr>
          <p:nvPr>
            <p:ph idx="1"/>
          </p:nvPr>
        </p:nvSpPr>
        <p:spPr>
          <a:xfrm>
            <a:off x="407989" y="1406427"/>
            <a:ext cx="3708400" cy="5010249"/>
          </a:xfrm>
        </p:spPr>
        <p:txBody>
          <a:bodyPr/>
          <a:lstStyle/>
          <a:p>
            <a:pPr lvl="0"/>
            <a:r>
              <a:rPr lang="en-GB" noProof="0"/>
              <a:t>Click to edit Master text styles</a:t>
            </a:r>
          </a:p>
        </p:txBody>
      </p:sp>
      <p:sp>
        <p:nvSpPr>
          <p:cNvPr id="6" name="Content Placeholder 2"/>
          <p:cNvSpPr>
            <a:spLocks noGrp="1"/>
          </p:cNvSpPr>
          <p:nvPr>
            <p:ph idx="14"/>
          </p:nvPr>
        </p:nvSpPr>
        <p:spPr>
          <a:xfrm>
            <a:off x="4259263" y="1406427"/>
            <a:ext cx="3673475" cy="5010249"/>
          </a:xfrm>
        </p:spPr>
        <p:txBody>
          <a:bodyPr/>
          <a:lstStyle/>
          <a:p>
            <a:pPr lvl="0"/>
            <a:r>
              <a:rPr lang="en-GB" noProof="0"/>
              <a:t>Click to edit Master text styles</a:t>
            </a:r>
          </a:p>
        </p:txBody>
      </p:sp>
      <p:sp>
        <p:nvSpPr>
          <p:cNvPr id="7" name="Content Placeholder 2"/>
          <p:cNvSpPr>
            <a:spLocks noGrp="1"/>
          </p:cNvSpPr>
          <p:nvPr>
            <p:ph idx="15"/>
          </p:nvPr>
        </p:nvSpPr>
        <p:spPr>
          <a:xfrm>
            <a:off x="8075612" y="1406427"/>
            <a:ext cx="3708399" cy="5010249"/>
          </a:xfrm>
        </p:spPr>
        <p:txBody>
          <a:bodyPr/>
          <a:lstStyle/>
          <a:p>
            <a:pPr lvl="0"/>
            <a:r>
              <a:rPr lang="en-GB" noProof="0"/>
              <a:t>Click to edit Master text styles</a:t>
            </a:r>
          </a:p>
        </p:txBody>
      </p:sp>
      <p:sp>
        <p:nvSpPr>
          <p:cNvPr id="5" name="Footer Placeholder 4"/>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spTree>
    <p:extLst>
      <p:ext uri="{BB962C8B-B14F-4D97-AF65-F5344CB8AC3E}">
        <p14:creationId xmlns:p14="http://schemas.microsoft.com/office/powerpoint/2010/main" val="383480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GB" noProof="0"/>
              <a:t>Click to edit Master text styles</a:t>
            </a:r>
          </a:p>
        </p:txBody>
      </p:sp>
      <p:sp>
        <p:nvSpPr>
          <p:cNvPr id="7" name="Textplatzhalter 6"/>
          <p:cNvSpPr>
            <a:spLocks noGrp="1"/>
          </p:cNvSpPr>
          <p:nvPr>
            <p:ph type="body" sz="quarter" idx="15"/>
          </p:nvPr>
        </p:nvSpPr>
        <p:spPr>
          <a:xfrm>
            <a:off x="407988" y="1406427"/>
            <a:ext cx="5616575" cy="2454374"/>
          </a:xfrm>
        </p:spPr>
        <p:txBody>
          <a:bodyPr/>
          <a:lstStyle/>
          <a:p>
            <a:pPr lvl="0"/>
            <a:r>
              <a:rPr lang="en-GB" noProof="0"/>
              <a:t>Click to edit Master text styles</a:t>
            </a:r>
          </a:p>
        </p:txBody>
      </p:sp>
      <p:sp>
        <p:nvSpPr>
          <p:cNvPr id="9" name="Textplatzhalter 6"/>
          <p:cNvSpPr>
            <a:spLocks noGrp="1"/>
          </p:cNvSpPr>
          <p:nvPr>
            <p:ph type="body" sz="quarter" idx="16"/>
          </p:nvPr>
        </p:nvSpPr>
        <p:spPr>
          <a:xfrm>
            <a:off x="407988" y="3963533"/>
            <a:ext cx="5616575" cy="2454374"/>
          </a:xfrm>
        </p:spPr>
        <p:txBody>
          <a:bodyPr/>
          <a:lstStyle/>
          <a:p>
            <a:pPr lvl="0"/>
            <a:r>
              <a:rPr lang="en-GB" noProof="0"/>
              <a:t>Click to edit Master text styles</a:t>
            </a:r>
          </a:p>
        </p:txBody>
      </p:sp>
      <p:sp>
        <p:nvSpPr>
          <p:cNvPr id="10" name="Bildplatzhalter 6"/>
          <p:cNvSpPr>
            <a:spLocks noGrp="1"/>
          </p:cNvSpPr>
          <p:nvPr>
            <p:ph type="pic" sz="quarter" idx="14"/>
          </p:nvPr>
        </p:nvSpPr>
        <p:spPr>
          <a:xfrm>
            <a:off x="6167437" y="1449389"/>
            <a:ext cx="5616576" cy="2411412"/>
          </a:xfrm>
          <a:solidFill>
            <a:schemeClr val="bg1">
              <a:lumMod val="95000"/>
            </a:schemeClr>
          </a:solidFill>
        </p:spPr>
        <p:txBody>
          <a:bodyPr anchor="ctr"/>
          <a:lstStyle>
            <a:lvl1pPr marL="0" indent="0" algn="ctr">
              <a:buNone/>
              <a:defRPr/>
            </a:lvl1pPr>
          </a:lstStyle>
          <a:p>
            <a:r>
              <a:rPr lang="en-GB" noProof="0"/>
              <a:t>Click icon to add picture</a:t>
            </a:r>
            <a:endParaRPr lang="en-US" noProof="0"/>
          </a:p>
        </p:txBody>
      </p:sp>
      <p:sp>
        <p:nvSpPr>
          <p:cNvPr id="11" name="Bildplatzhalter 6"/>
          <p:cNvSpPr>
            <a:spLocks noGrp="1"/>
          </p:cNvSpPr>
          <p:nvPr>
            <p:ph type="pic" sz="quarter" idx="17"/>
          </p:nvPr>
        </p:nvSpPr>
        <p:spPr>
          <a:xfrm>
            <a:off x="6167438" y="4005263"/>
            <a:ext cx="5616576" cy="2412644"/>
          </a:xfrm>
          <a:solidFill>
            <a:schemeClr val="bg1">
              <a:lumMod val="95000"/>
            </a:schemeClr>
          </a:solidFill>
        </p:spPr>
        <p:txBody>
          <a:bodyPr anchor="ctr"/>
          <a:lstStyle>
            <a:lvl1pPr marL="0" indent="0" algn="ctr">
              <a:buNone/>
              <a:defRPr/>
            </a:lvl1pPr>
          </a:lstStyle>
          <a:p>
            <a:r>
              <a:rPr lang="en-GB" noProof="0"/>
              <a:t>Click icon to add picture</a:t>
            </a:r>
            <a:endParaRPr lang="en-US" noProof="0"/>
          </a:p>
        </p:txBody>
      </p:sp>
      <p:sp>
        <p:nvSpPr>
          <p:cNvPr id="5" name="Footer Placeholder 4"/>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spTree>
    <p:extLst>
      <p:ext uri="{BB962C8B-B14F-4D97-AF65-F5344CB8AC3E}">
        <p14:creationId xmlns:p14="http://schemas.microsoft.com/office/powerpoint/2010/main" val="47116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2 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GB" noProof="0"/>
              <a:t>Click to edit Master text styles</a:t>
            </a:r>
          </a:p>
        </p:txBody>
      </p:sp>
      <p:sp>
        <p:nvSpPr>
          <p:cNvPr id="7" name="Textplatzhalter 6"/>
          <p:cNvSpPr>
            <a:spLocks noGrp="1"/>
          </p:cNvSpPr>
          <p:nvPr>
            <p:ph type="body" sz="quarter" idx="15"/>
          </p:nvPr>
        </p:nvSpPr>
        <p:spPr>
          <a:xfrm>
            <a:off x="407988" y="1406427"/>
            <a:ext cx="5616575" cy="2454374"/>
          </a:xfrm>
        </p:spPr>
        <p:txBody>
          <a:bodyPr/>
          <a:lstStyle/>
          <a:p>
            <a:pPr lvl="0"/>
            <a:r>
              <a:rPr lang="en-GB" noProof="0"/>
              <a:t>Click to edit Master text styles</a:t>
            </a:r>
          </a:p>
        </p:txBody>
      </p:sp>
      <p:sp>
        <p:nvSpPr>
          <p:cNvPr id="9" name="Textplatzhalter 6"/>
          <p:cNvSpPr>
            <a:spLocks noGrp="1"/>
          </p:cNvSpPr>
          <p:nvPr>
            <p:ph type="body" sz="quarter" idx="16"/>
          </p:nvPr>
        </p:nvSpPr>
        <p:spPr>
          <a:xfrm>
            <a:off x="407988" y="3963533"/>
            <a:ext cx="5616575" cy="2454374"/>
          </a:xfrm>
        </p:spPr>
        <p:txBody>
          <a:bodyPr/>
          <a:lstStyle/>
          <a:p>
            <a:pPr lvl="0"/>
            <a:r>
              <a:rPr lang="en-GB" noProof="0"/>
              <a:t>Click to edit Master text styles</a:t>
            </a:r>
          </a:p>
        </p:txBody>
      </p:sp>
      <p:sp>
        <p:nvSpPr>
          <p:cNvPr id="12" name="Inhaltsplatzhalter 5">
            <a:extLst>
              <a:ext uri="{FF2B5EF4-FFF2-40B4-BE49-F238E27FC236}">
                <a16:creationId xmlns:a16="http://schemas.microsoft.com/office/drawing/2014/main" id="{2E8BFC49-6C4E-4A78-A7A9-0AB60943F6F7}"/>
              </a:ext>
            </a:extLst>
          </p:cNvPr>
          <p:cNvSpPr>
            <a:spLocks noGrp="1"/>
          </p:cNvSpPr>
          <p:nvPr>
            <p:ph sz="quarter" idx="18" hasCustomPrompt="1"/>
          </p:nvPr>
        </p:nvSpPr>
        <p:spPr>
          <a:xfrm>
            <a:off x="6167438" y="1449388"/>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a16="http://schemas.microsoft.com/office/drawing/2014/main" id="{6B2B23C8-8ABC-4DC4-A6B8-3AA482F34140}"/>
              </a:ext>
            </a:extLst>
          </p:cNvPr>
          <p:cNvSpPr>
            <a:spLocks noGrp="1"/>
          </p:cNvSpPr>
          <p:nvPr>
            <p:ph sz="quarter" idx="19" hasCustomPrompt="1"/>
          </p:nvPr>
        </p:nvSpPr>
        <p:spPr>
          <a:xfrm>
            <a:off x="6167438" y="4005263"/>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5" name="Footer Placeholder 4"/>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spTree>
    <p:extLst>
      <p:ext uri="{BB962C8B-B14F-4D97-AF65-F5344CB8AC3E}">
        <p14:creationId xmlns:p14="http://schemas.microsoft.com/office/powerpoint/2010/main" val="28587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49611"/>
            <a:ext cx="11376024" cy="451098"/>
          </a:xfrm>
          <a:prstGeom prst="rect">
            <a:avLst/>
          </a:prstGeom>
        </p:spPr>
        <p:txBody>
          <a:bodyPr vert="horz" lIns="0" tIns="0" rIns="0" bIns="0" rtlCol="0" anchor="t" anchorCtr="0">
            <a:noAutofit/>
          </a:bodyPr>
          <a:lstStyle/>
          <a:p>
            <a:endParaRPr lang="en-US" noProof="0" dirty="0"/>
          </a:p>
        </p:txBody>
      </p:sp>
      <p:sp>
        <p:nvSpPr>
          <p:cNvPr id="3" name="Text Placeholder 2"/>
          <p:cNvSpPr>
            <a:spLocks noGrp="1"/>
          </p:cNvSpPr>
          <p:nvPr>
            <p:ph type="body" idx="1"/>
          </p:nvPr>
        </p:nvSpPr>
        <p:spPr>
          <a:xfrm>
            <a:off x="407987" y="1406427"/>
            <a:ext cx="11376025" cy="5010249"/>
          </a:xfrm>
          <a:prstGeom prst="rect">
            <a:avLst/>
          </a:prstGeom>
        </p:spPr>
        <p:txBody>
          <a:bodyPr vert="horz" lIns="0" tIns="0" rIns="0" bIns="0" rtlCol="0" anchor="t" anchorCtr="0">
            <a:noAutofit/>
          </a:bodyPr>
          <a:lstStyle/>
          <a:p>
            <a:pPr lvl="0"/>
            <a:endParaRPr lang="en-US" noProof="0" dirty="0"/>
          </a:p>
        </p:txBody>
      </p:sp>
      <p:sp>
        <p:nvSpPr>
          <p:cNvPr id="4" name="Textfeld 3">
            <a:extLst>
              <a:ext uri="{FF2B5EF4-FFF2-40B4-BE49-F238E27FC236}">
                <a16:creationId xmlns:a16="http://schemas.microsoft.com/office/drawing/2014/main" id="{A2648930-2178-4877-B88B-682D2D03C299}"/>
              </a:ext>
            </a:extLst>
          </p:cNvPr>
          <p:cNvSpPr txBox="1"/>
          <p:nvPr userDrawn="1"/>
        </p:nvSpPr>
        <p:spPr>
          <a:xfrm>
            <a:off x="403112" y="6580800"/>
            <a:ext cx="436304" cy="186841"/>
          </a:xfrm>
          <a:prstGeom prst="rect">
            <a:avLst/>
          </a:prstGeom>
        </p:spPr>
        <p:txBody>
          <a:bodyPr vert="horz" lIns="0" tIns="0" rIns="0" bIns="0" rtlCol="0" anchor="t" anchorCtr="0">
            <a:noAutofit/>
          </a:bodyPr>
          <a:lstStyle>
            <a:defPPr>
              <a:defRPr lang="en-US"/>
            </a:defPPr>
            <a:lvl1pPr>
              <a:defRPr sz="1000"/>
            </a:lvl1pPr>
          </a:lstStyle>
          <a:p>
            <a:pPr lvl="0"/>
            <a:r>
              <a:rPr lang="de-DE" b="1" dirty="0">
                <a:solidFill>
                  <a:schemeClr val="accent1"/>
                </a:solidFill>
              </a:rPr>
              <a:t>DESY</a:t>
            </a:r>
            <a:r>
              <a:rPr lang="de-DE" b="1" dirty="0">
                <a:solidFill>
                  <a:schemeClr val="accent2"/>
                </a:solidFill>
              </a:rPr>
              <a:t>.</a:t>
            </a:r>
          </a:p>
        </p:txBody>
      </p:sp>
      <p:sp>
        <p:nvSpPr>
          <p:cNvPr id="5" name="Footer Placeholder 4"/>
          <p:cNvSpPr>
            <a:spLocks noGrp="1"/>
          </p:cNvSpPr>
          <p:nvPr>
            <p:ph type="ftr" sz="quarter" idx="3"/>
          </p:nvPr>
        </p:nvSpPr>
        <p:spPr>
          <a:xfrm>
            <a:off x="839416" y="6580800"/>
            <a:ext cx="9901099" cy="186841"/>
          </a:xfrm>
          <a:prstGeom prst="rect">
            <a:avLst/>
          </a:prstGeom>
        </p:spPr>
        <p:txBody>
          <a:bodyPr vert="horz" lIns="0" tIns="0" rIns="0" bIns="0" rtlCol="0" anchor="t" anchorCtr="0">
            <a:noAutofit/>
          </a:bodyPr>
          <a:lstStyle>
            <a:lvl1pPr algn="l">
              <a:defRPr sz="1000">
                <a:solidFill>
                  <a:schemeClr val="tx1"/>
                </a:solidFill>
              </a:defRPr>
            </a:lvl1pPr>
          </a:lstStyle>
          <a:p>
            <a:r>
              <a:rPr lang="en-US"/>
              <a:t>| EuXFEL LPS Diagnostics &amp; Opportunities for Collaboration with UK Colleagues | Stuart Walker, DESY-STFC-XFEL Collaboration Meeting, DESY, Hamburg, 5.12.2024</a:t>
            </a:r>
            <a:endParaRPr lang="en-US" dirty="0"/>
          </a:p>
        </p:txBody>
      </p:sp>
      <p:sp>
        <p:nvSpPr>
          <p:cNvPr id="14" name="Textfeld 13"/>
          <p:cNvSpPr txBox="1"/>
          <p:nvPr userDrawn="1"/>
        </p:nvSpPr>
        <p:spPr>
          <a:xfrm>
            <a:off x="10848528" y="6580800"/>
            <a:ext cx="935485" cy="186841"/>
          </a:xfrm>
          <a:prstGeom prst="rect">
            <a:avLst/>
          </a:prstGeom>
          <a:noFill/>
        </p:spPr>
        <p:txBody>
          <a:bodyPr wrap="square" lIns="0" tIns="0" rIns="0" bIns="0" rtlCol="0">
            <a:noAutofit/>
          </a:bodyPr>
          <a:lstStyle/>
          <a:p>
            <a:pPr algn="r"/>
            <a:r>
              <a:rPr lang="en-US" sz="1000" b="1" noProof="0" dirty="0"/>
              <a:t>Page </a:t>
            </a:r>
            <a:fld id="{0427E4B2-AC28-443E-BE04-5CD55098A90B}" type="slidenum">
              <a:rPr lang="en-US" sz="1000" b="1" noProof="0" smtClean="0"/>
              <a:pPr algn="r"/>
              <a:t>‹#›</a:t>
            </a:fld>
            <a:endParaRPr lang="en-US" sz="1000" b="1" noProof="0" dirty="0"/>
          </a:p>
        </p:txBody>
      </p:sp>
    </p:spTree>
    <p:extLst>
      <p:ext uri="{BB962C8B-B14F-4D97-AF65-F5344CB8AC3E}">
        <p14:creationId xmlns:p14="http://schemas.microsoft.com/office/powerpoint/2010/main" val="2845299319"/>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80" r:id="rId4"/>
    <p:sldLayoutId id="2147483662" r:id="rId5"/>
    <p:sldLayoutId id="2147483668" r:id="rId6"/>
    <p:sldLayoutId id="2147483673" r:id="rId7"/>
    <p:sldLayoutId id="2147483670" r:id="rId8"/>
    <p:sldLayoutId id="2147483678" r:id="rId9"/>
    <p:sldLayoutId id="2147483674" r:id="rId10"/>
    <p:sldLayoutId id="2147483679" r:id="rId11"/>
    <p:sldLayoutId id="2147483675" r:id="rId12"/>
    <p:sldLayoutId id="2147483669" r:id="rId13"/>
    <p:sldLayoutId id="2147483676" r:id="rId14"/>
    <p:sldLayoutId id="2147483677" r:id="rId15"/>
    <p:sldLayoutId id="2147483666" r:id="rId16"/>
    <p:sldLayoutId id="2147483667" r:id="rId17"/>
    <p:sldLayoutId id="2147483681" r:id="rId18"/>
  </p:sldLayoutIdLst>
  <p:hf sldNum="0"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361950" indent="-361950" algn="l" defTabSz="914400" rtl="0" eaLnBrk="1" latinLnBrk="0" hangingPunct="1">
        <a:lnSpc>
          <a:spcPct val="110000"/>
        </a:lnSpc>
        <a:spcBef>
          <a:spcPts val="0"/>
        </a:spcBef>
        <a:spcAft>
          <a:spcPts val="1200"/>
        </a:spcAft>
        <a:buFont typeface="Arial" panose="020B0604020202020204" pitchFamily="34" charset="0"/>
        <a:buChar char="•"/>
        <a:tabLst>
          <a:tab pos="361950" algn="l"/>
        </a:tabLst>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953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162050"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43827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userDrawn="1">
          <p15:clr>
            <a:srgbClr val="F26B43"/>
          </p15:clr>
        </p15:guide>
        <p15:guide id="2" pos="3885" userDrawn="1">
          <p15:clr>
            <a:srgbClr val="F26B43"/>
          </p15:clr>
        </p15:guide>
        <p15:guide id="3" pos="3795" userDrawn="1">
          <p15:clr>
            <a:srgbClr val="F26B43"/>
          </p15:clr>
        </p15:guide>
        <p15:guide id="4" pos="7423" userDrawn="1">
          <p15:clr>
            <a:srgbClr val="F26B43"/>
          </p15:clr>
        </p15:guide>
        <p15:guide id="5" pos="257" userDrawn="1">
          <p15:clr>
            <a:srgbClr val="F26B43"/>
          </p15:clr>
        </p15:guide>
        <p15:guide id="6" orient="horz" pos="4042" userDrawn="1">
          <p15:clr>
            <a:srgbClr val="F26B43"/>
          </p15:clr>
        </p15:guide>
        <p15:guide id="7" orient="horz" pos="2432" userDrawn="1">
          <p15:clr>
            <a:srgbClr val="F26B43"/>
          </p15:clr>
        </p15:guide>
        <p15:guide id="8" orient="horz" pos="2523" userDrawn="1">
          <p15:clr>
            <a:srgbClr val="F26B43"/>
          </p15:clr>
        </p15:guide>
        <p15:guide id="9" pos="2593" userDrawn="1">
          <p15:clr>
            <a:srgbClr val="F26B43"/>
          </p15:clr>
        </p15:guide>
        <p15:guide id="10" pos="2683" userDrawn="1">
          <p15:clr>
            <a:srgbClr val="F26B43"/>
          </p15:clr>
        </p15:guide>
        <p15:guide id="11" pos="4997" userDrawn="1">
          <p15:clr>
            <a:srgbClr val="F26B43"/>
          </p15:clr>
        </p15:guide>
        <p15:guide id="12" pos="508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103/PhysRevAccelBeams.24.064201"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9.png"/><Relationship Id="rId7"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5.xml"/><Relationship Id="rId10" Type="http://schemas.openxmlformats.org/officeDocument/2006/relationships/hyperlink" Target="https://doi.org/10.1016/j.nima.2021.165111" TargetMode="Externa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16/j.nima.2021.165111" TargetMode="External"/><Relationship Id="rId7"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4000" dirty="0" err="1"/>
              <a:t>EuXFEL</a:t>
            </a:r>
            <a:r>
              <a:rPr lang="en-US" sz="4000" dirty="0"/>
              <a:t> Longitudinal Phase Space Diagnostics &amp; Opportunities for Collaboration with UK Colleagues </a:t>
            </a:r>
          </a:p>
        </p:txBody>
      </p:sp>
      <p:sp>
        <p:nvSpPr>
          <p:cNvPr id="4" name="Textplatzhalter 3"/>
          <p:cNvSpPr>
            <a:spLocks noGrp="1"/>
          </p:cNvSpPr>
          <p:nvPr>
            <p:ph type="body" sz="quarter" idx="10"/>
          </p:nvPr>
        </p:nvSpPr>
        <p:spPr/>
        <p:txBody>
          <a:bodyPr/>
          <a:lstStyle/>
          <a:p>
            <a:r>
              <a:rPr lang="en-US" b="1" dirty="0"/>
              <a:t>Stuart Walker</a:t>
            </a:r>
            <a:r>
              <a:rPr lang="en-US" dirty="0"/>
              <a:t>, Sergey Tomin, Igor </a:t>
            </a:r>
            <a:r>
              <a:rPr lang="en-US" dirty="0" err="1"/>
              <a:t>Zagorodnov</a:t>
            </a:r>
            <a:r>
              <a:rPr lang="en-US" dirty="0"/>
              <a:t>, Nina Golubeva, Matthias Scholz, Winfried Decking, </a:t>
            </a:r>
            <a:r>
              <a:rPr lang="en-US" dirty="0" err="1"/>
              <a:t>Bolko</a:t>
            </a:r>
            <a:r>
              <a:rPr lang="en-US" dirty="0"/>
              <a:t> Beutner, </a:t>
            </a:r>
            <a:r>
              <a:rPr lang="en-US" dirty="0" err="1"/>
              <a:t>Erion</a:t>
            </a:r>
            <a:r>
              <a:rPr lang="en-US" dirty="0"/>
              <a:t> Gjonaj, Ye Chen</a:t>
            </a:r>
          </a:p>
          <a:p>
            <a:endParaRPr lang="en-US" dirty="0"/>
          </a:p>
          <a:p>
            <a:r>
              <a:rPr lang="en-US" dirty="0"/>
              <a:t>DESY-STFC-XFEL Collaboration Meeting 2024, DESY, Hamburg, 5.12.2024</a:t>
            </a:r>
          </a:p>
        </p:txBody>
      </p:sp>
    </p:spTree>
    <p:extLst>
      <p:ext uri="{BB962C8B-B14F-4D97-AF65-F5344CB8AC3E}">
        <p14:creationId xmlns:p14="http://schemas.microsoft.com/office/powerpoint/2010/main" val="3861234653"/>
      </p:ext>
    </p:extLst>
  </p:cSld>
  <p:clrMapOvr>
    <a:masterClrMapping/>
  </p:clrMapOvr>
  <mc:AlternateContent xmlns:mc="http://schemas.openxmlformats.org/markup-compatibility/2006" xmlns:p14="http://schemas.microsoft.com/office/powerpoint/2010/main">
    <mc:Choice Requires="p14">
      <p:transition spd="slow" p14:dur="2000" advTm="16151"/>
    </mc:Choice>
    <mc:Fallback xmlns="">
      <p:transition spd="slow" advTm="1615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0026-4DD5-D33F-D945-4C96497EDB95}"/>
              </a:ext>
            </a:extLst>
          </p:cNvPr>
          <p:cNvSpPr>
            <a:spLocks noGrp="1"/>
          </p:cNvSpPr>
          <p:nvPr>
            <p:ph type="title"/>
          </p:nvPr>
        </p:nvSpPr>
        <p:spPr/>
        <p:txBody>
          <a:bodyPr/>
          <a:lstStyle/>
          <a:p>
            <a:r>
              <a:rPr lang="en-US" dirty="0"/>
              <a:t>Modelling and measurements</a:t>
            </a:r>
          </a:p>
        </p:txBody>
      </p:sp>
      <p:sp>
        <p:nvSpPr>
          <p:cNvPr id="3" name="Text Placeholder 2">
            <a:extLst>
              <a:ext uri="{FF2B5EF4-FFF2-40B4-BE49-F238E27FC236}">
                <a16:creationId xmlns:a16="http://schemas.microsoft.com/office/drawing/2014/main" id="{C143CDBA-FA90-E5DC-0D4A-0B94FBB958DF}"/>
              </a:ext>
            </a:extLst>
          </p:cNvPr>
          <p:cNvSpPr>
            <a:spLocks noGrp="1"/>
          </p:cNvSpPr>
          <p:nvPr>
            <p:ph type="body" sz="quarter" idx="13"/>
          </p:nvPr>
        </p:nvSpPr>
        <p:spPr/>
        <p:txBody>
          <a:bodyPr/>
          <a:lstStyle/>
          <a:p>
            <a:r>
              <a:rPr lang="en-US" dirty="0"/>
              <a:t>Opportunities for collaboration</a:t>
            </a:r>
          </a:p>
        </p:txBody>
      </p:sp>
      <p:sp>
        <p:nvSpPr>
          <p:cNvPr id="4" name="Content Placeholder 3">
            <a:extLst>
              <a:ext uri="{FF2B5EF4-FFF2-40B4-BE49-F238E27FC236}">
                <a16:creationId xmlns:a16="http://schemas.microsoft.com/office/drawing/2014/main" id="{4BE0BD0D-91D4-955E-CFCC-904DAF3E7579}"/>
              </a:ext>
            </a:extLst>
          </p:cNvPr>
          <p:cNvSpPr>
            <a:spLocks noGrp="1"/>
          </p:cNvSpPr>
          <p:nvPr>
            <p:ph idx="1"/>
          </p:nvPr>
        </p:nvSpPr>
        <p:spPr/>
        <p:txBody>
          <a:bodyPr/>
          <a:lstStyle/>
          <a:p>
            <a:r>
              <a:rPr lang="en-US" dirty="0"/>
              <a:t>Validate models further down stream: BC2 TDS, passive streakers, CRISP, …</a:t>
            </a:r>
          </a:p>
          <a:p>
            <a:r>
              <a:rPr lang="en-US" dirty="0"/>
              <a:t>New postdoc (Bianca) will start working on this soon</a:t>
            </a:r>
          </a:p>
          <a:p>
            <a:r>
              <a:rPr lang="en-US" dirty="0"/>
              <a:t>A good model of the accelerator will enable better surrogate models and virtual diagnostics</a:t>
            </a:r>
          </a:p>
          <a:p>
            <a:r>
              <a:rPr lang="en-US" dirty="0"/>
              <a:t>The sum of the whole is greater than the parts—we expect that as we further develop diagnostics software, these stations will complement each other (e.g. downstream reconstructing passive streaker with TDS/Crisp data—see Sergey’s talk)</a:t>
            </a:r>
          </a:p>
        </p:txBody>
      </p:sp>
      <p:sp>
        <p:nvSpPr>
          <p:cNvPr id="5" name="Footer Placeholder 4">
            <a:extLst>
              <a:ext uri="{FF2B5EF4-FFF2-40B4-BE49-F238E27FC236}">
                <a16:creationId xmlns:a16="http://schemas.microsoft.com/office/drawing/2014/main" id="{2FD49374-E3B7-2A11-3998-A93C06CAF17F}"/>
              </a:ext>
            </a:extLst>
          </p:cNvPr>
          <p:cNvSpPr>
            <a:spLocks noGrp="1"/>
          </p:cNvSpPr>
          <p:nvPr>
            <p:ph type="ftr" sz="quarter" idx="11"/>
          </p:nvPr>
        </p:nvSpPr>
        <p:spPr/>
        <p:txBody>
          <a:bodyPr/>
          <a:lstStyle/>
          <a:p>
            <a:r>
              <a:rPr lang="en-US" noProof="0" dirty="0"/>
              <a:t>| </a:t>
            </a:r>
            <a:r>
              <a:rPr lang="en-US" noProof="0" dirty="0" err="1"/>
              <a:t>EuXFEL</a:t>
            </a:r>
            <a:r>
              <a:rPr lang="en-US" noProof="0" dirty="0"/>
              <a:t> LPS Diagnostics &amp; Opportunities for Collaboration with UK Colleagues | Stuart Walker, DESY-STFC-XFEL Collaboration Meeting, DESY, Hamburg, 5.12.2024</a:t>
            </a:r>
          </a:p>
        </p:txBody>
      </p:sp>
      <p:pic>
        <p:nvPicPr>
          <p:cNvPr id="6" name="Picture 5">
            <a:extLst>
              <a:ext uri="{FF2B5EF4-FFF2-40B4-BE49-F238E27FC236}">
                <a16:creationId xmlns:a16="http://schemas.microsoft.com/office/drawing/2014/main" id="{BE1737E2-8EA6-289C-8D4B-14CC89CE018D}"/>
              </a:ext>
            </a:extLst>
          </p:cNvPr>
          <p:cNvPicPr>
            <a:picLocks noChangeAspect="1"/>
          </p:cNvPicPr>
          <p:nvPr/>
        </p:nvPicPr>
        <p:blipFill rotWithShape="1">
          <a:blip r:embed="rId2">
            <a:extLst>
              <a:ext uri="{28A0092B-C50C-407E-A947-70E740481C1C}">
                <a14:useLocalDpi xmlns:a14="http://schemas.microsoft.com/office/drawing/2010/main" val="0"/>
              </a:ext>
            </a:extLst>
          </a:blip>
          <a:srcRect b="57779"/>
          <a:stretch/>
        </p:blipFill>
        <p:spPr>
          <a:xfrm>
            <a:off x="407987" y="4303149"/>
            <a:ext cx="10420360" cy="2113527"/>
          </a:xfrm>
          <a:prstGeom prst="rect">
            <a:avLst/>
          </a:prstGeom>
        </p:spPr>
      </p:pic>
      <p:sp>
        <p:nvSpPr>
          <p:cNvPr id="7" name="TextBox 6">
            <a:extLst>
              <a:ext uri="{FF2B5EF4-FFF2-40B4-BE49-F238E27FC236}">
                <a16:creationId xmlns:a16="http://schemas.microsoft.com/office/drawing/2014/main" id="{D822E26B-9394-9AFF-E776-745FEB102F85}"/>
              </a:ext>
            </a:extLst>
          </p:cNvPr>
          <p:cNvSpPr txBox="1"/>
          <p:nvPr/>
        </p:nvSpPr>
        <p:spPr>
          <a:xfrm>
            <a:off x="1177967" y="5361381"/>
            <a:ext cx="864096" cy="338554"/>
          </a:xfrm>
          <a:prstGeom prst="rect">
            <a:avLst/>
          </a:prstGeom>
          <a:noFill/>
        </p:spPr>
        <p:txBody>
          <a:bodyPr wrap="square" rtlCol="0">
            <a:spAutoFit/>
          </a:bodyPr>
          <a:lstStyle/>
          <a:p>
            <a:r>
              <a:rPr lang="en-US" sz="1600" b="1" dirty="0">
                <a:solidFill>
                  <a:srgbClr val="00B050"/>
                </a:solidFill>
              </a:rPr>
              <a:t>TDS</a:t>
            </a:r>
          </a:p>
        </p:txBody>
      </p:sp>
      <p:sp>
        <p:nvSpPr>
          <p:cNvPr id="8" name="TextBox 7">
            <a:extLst>
              <a:ext uri="{FF2B5EF4-FFF2-40B4-BE49-F238E27FC236}">
                <a16:creationId xmlns:a16="http://schemas.microsoft.com/office/drawing/2014/main" id="{598BBD30-337C-47C9-2271-AFEB8DBAFE74}"/>
              </a:ext>
            </a:extLst>
          </p:cNvPr>
          <p:cNvSpPr txBox="1"/>
          <p:nvPr/>
        </p:nvSpPr>
        <p:spPr>
          <a:xfrm>
            <a:off x="6952156" y="4681143"/>
            <a:ext cx="864096" cy="338554"/>
          </a:xfrm>
          <a:prstGeom prst="rect">
            <a:avLst/>
          </a:prstGeom>
          <a:noFill/>
        </p:spPr>
        <p:txBody>
          <a:bodyPr wrap="square" rtlCol="0">
            <a:spAutoFit/>
          </a:bodyPr>
          <a:lstStyle/>
          <a:p>
            <a:r>
              <a:rPr lang="en-US" sz="1600" b="1" dirty="0">
                <a:solidFill>
                  <a:srgbClr val="00B050"/>
                </a:solidFill>
              </a:rPr>
              <a:t>CRISP</a:t>
            </a:r>
          </a:p>
        </p:txBody>
      </p:sp>
      <p:sp>
        <p:nvSpPr>
          <p:cNvPr id="9" name="TextBox 8">
            <a:extLst>
              <a:ext uri="{FF2B5EF4-FFF2-40B4-BE49-F238E27FC236}">
                <a16:creationId xmlns:a16="http://schemas.microsoft.com/office/drawing/2014/main" id="{3559F85F-69F0-EF55-69F4-25EB71BD6F71}"/>
              </a:ext>
            </a:extLst>
          </p:cNvPr>
          <p:cNvSpPr txBox="1"/>
          <p:nvPr/>
        </p:nvSpPr>
        <p:spPr>
          <a:xfrm>
            <a:off x="9012621" y="3790521"/>
            <a:ext cx="1651233" cy="584775"/>
          </a:xfrm>
          <a:prstGeom prst="rect">
            <a:avLst/>
          </a:prstGeom>
          <a:noFill/>
        </p:spPr>
        <p:txBody>
          <a:bodyPr wrap="square" rtlCol="0">
            <a:spAutoFit/>
          </a:bodyPr>
          <a:lstStyle/>
          <a:p>
            <a:r>
              <a:rPr lang="en-US" sz="1600" b="1" dirty="0">
                <a:solidFill>
                  <a:srgbClr val="00B050"/>
                </a:solidFill>
              </a:rPr>
              <a:t>Passive streaker </a:t>
            </a:r>
          </a:p>
        </p:txBody>
      </p:sp>
      <p:sp>
        <p:nvSpPr>
          <p:cNvPr id="10" name="TextBox 9">
            <a:extLst>
              <a:ext uri="{FF2B5EF4-FFF2-40B4-BE49-F238E27FC236}">
                <a16:creationId xmlns:a16="http://schemas.microsoft.com/office/drawing/2014/main" id="{ECDE9CA5-6676-4D91-78FC-FA0FD6B5603B}"/>
              </a:ext>
            </a:extLst>
          </p:cNvPr>
          <p:cNvSpPr txBox="1"/>
          <p:nvPr/>
        </p:nvSpPr>
        <p:spPr>
          <a:xfrm>
            <a:off x="10273526" y="4980487"/>
            <a:ext cx="1651233" cy="830997"/>
          </a:xfrm>
          <a:prstGeom prst="rect">
            <a:avLst/>
          </a:prstGeom>
          <a:noFill/>
        </p:spPr>
        <p:txBody>
          <a:bodyPr wrap="square" rtlCol="0">
            <a:spAutoFit/>
          </a:bodyPr>
          <a:lstStyle/>
          <a:p>
            <a:r>
              <a:rPr lang="en-US" sz="1600" b="1" dirty="0">
                <a:solidFill>
                  <a:srgbClr val="00B050"/>
                </a:solidFill>
              </a:rPr>
              <a:t>Passive streaker (from 2025)</a:t>
            </a:r>
          </a:p>
        </p:txBody>
      </p:sp>
      <p:sp>
        <p:nvSpPr>
          <p:cNvPr id="11" name="TextBox 10">
            <a:extLst>
              <a:ext uri="{FF2B5EF4-FFF2-40B4-BE49-F238E27FC236}">
                <a16:creationId xmlns:a16="http://schemas.microsoft.com/office/drawing/2014/main" id="{FAD53E1C-D6F9-1CB4-F286-6F8950E91E5E}"/>
              </a:ext>
            </a:extLst>
          </p:cNvPr>
          <p:cNvSpPr txBox="1"/>
          <p:nvPr/>
        </p:nvSpPr>
        <p:spPr>
          <a:xfrm>
            <a:off x="4982647" y="5024649"/>
            <a:ext cx="864096" cy="338554"/>
          </a:xfrm>
          <a:prstGeom prst="rect">
            <a:avLst/>
          </a:prstGeom>
          <a:noFill/>
        </p:spPr>
        <p:txBody>
          <a:bodyPr wrap="square" rtlCol="0">
            <a:spAutoFit/>
          </a:bodyPr>
          <a:lstStyle/>
          <a:p>
            <a:r>
              <a:rPr lang="en-US" sz="1600" b="1" dirty="0">
                <a:solidFill>
                  <a:srgbClr val="00B050"/>
                </a:solidFill>
              </a:rPr>
              <a:t>TDS</a:t>
            </a:r>
          </a:p>
        </p:txBody>
      </p:sp>
    </p:spTree>
    <p:extLst>
      <p:ext uri="{BB962C8B-B14F-4D97-AF65-F5344CB8AC3E}">
        <p14:creationId xmlns:p14="http://schemas.microsoft.com/office/powerpoint/2010/main" val="317990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4C192-D851-5809-A261-6C79AFBB4536}"/>
              </a:ext>
            </a:extLst>
          </p:cNvPr>
          <p:cNvSpPr>
            <a:spLocks noGrp="1"/>
          </p:cNvSpPr>
          <p:nvPr>
            <p:ph type="title"/>
          </p:nvPr>
        </p:nvSpPr>
        <p:spPr/>
        <p:txBody>
          <a:bodyPr/>
          <a:lstStyle/>
          <a:p>
            <a:r>
              <a:rPr lang="en-US" dirty="0"/>
              <a:t>The State of the TDSs at the </a:t>
            </a:r>
            <a:r>
              <a:rPr lang="en-US" dirty="0" err="1"/>
              <a:t>EuXFEL</a:t>
            </a:r>
            <a:endParaRPr lang="en-US" dirty="0"/>
          </a:p>
        </p:txBody>
      </p:sp>
      <p:sp>
        <p:nvSpPr>
          <p:cNvPr id="3" name="Text Placeholder 2">
            <a:extLst>
              <a:ext uri="{FF2B5EF4-FFF2-40B4-BE49-F238E27FC236}">
                <a16:creationId xmlns:a16="http://schemas.microsoft.com/office/drawing/2014/main" id="{1147D978-EB2E-8195-D7AF-7A8C5E0936DF}"/>
              </a:ext>
            </a:extLst>
          </p:cNvPr>
          <p:cNvSpPr>
            <a:spLocks noGrp="1"/>
          </p:cNvSpPr>
          <p:nvPr>
            <p:ph type="body" sz="quarter" idx="13"/>
          </p:nvPr>
        </p:nvSpPr>
        <p:spPr/>
        <p:txBody>
          <a:bodyPr/>
          <a:lstStyle/>
          <a:p>
            <a:endParaRPr lang="en-US" dirty="0"/>
          </a:p>
        </p:txBody>
      </p:sp>
      <p:sp>
        <p:nvSpPr>
          <p:cNvPr id="4" name="Content Placeholder 3">
            <a:extLst>
              <a:ext uri="{FF2B5EF4-FFF2-40B4-BE49-F238E27FC236}">
                <a16:creationId xmlns:a16="http://schemas.microsoft.com/office/drawing/2014/main" id="{946AEEF9-0274-B16A-BB2F-0B23865ED583}"/>
              </a:ext>
            </a:extLst>
          </p:cNvPr>
          <p:cNvSpPr>
            <a:spLocks noGrp="1"/>
          </p:cNvSpPr>
          <p:nvPr>
            <p:ph idx="1"/>
          </p:nvPr>
        </p:nvSpPr>
        <p:spPr>
          <a:xfrm>
            <a:off x="407987" y="1406427"/>
            <a:ext cx="7560221" cy="5010249"/>
          </a:xfrm>
        </p:spPr>
        <p:txBody>
          <a:bodyPr/>
          <a:lstStyle/>
          <a:p>
            <a:r>
              <a:rPr lang="en-US" dirty="0"/>
              <a:t>Injector TDS</a:t>
            </a:r>
          </a:p>
          <a:p>
            <a:pPr lvl="1"/>
            <a:r>
              <a:rPr lang="en-US" dirty="0"/>
              <a:t>The modulator caught on fire earlier in the year.  After a downtime of 2+ months, we borrowed a TDS modulator from another machine here at DESY</a:t>
            </a:r>
          </a:p>
          <a:p>
            <a:pPr lvl="1"/>
            <a:endParaRPr lang="en-US" dirty="0"/>
          </a:p>
          <a:p>
            <a:r>
              <a:rPr lang="en-US" dirty="0"/>
              <a:t>BC2 TDS (post full compression)</a:t>
            </a:r>
          </a:p>
          <a:p>
            <a:pPr lvl="1"/>
            <a:r>
              <a:rPr lang="en-US" dirty="0"/>
              <a:t>We attempted to upgrade the pulse compressor in Winter 2023 to boost time resolution by up to factor 2</a:t>
            </a:r>
          </a:p>
          <a:p>
            <a:pPr lvl="2"/>
            <a:r>
              <a:rPr lang="en-US" dirty="0"/>
              <a:t>Since then, the BC2 TDS has not worked</a:t>
            </a:r>
          </a:p>
          <a:p>
            <a:pPr lvl="1"/>
            <a:r>
              <a:rPr lang="en-US" dirty="0"/>
              <a:t>After much testing and by our colleagues, we expect to have it streaking again in early 2025</a:t>
            </a:r>
          </a:p>
        </p:txBody>
      </p:sp>
      <p:pic>
        <p:nvPicPr>
          <p:cNvPr id="7" name="Picture 6">
            <a:extLst>
              <a:ext uri="{FF2B5EF4-FFF2-40B4-BE49-F238E27FC236}">
                <a16:creationId xmlns:a16="http://schemas.microsoft.com/office/drawing/2014/main" id="{2BE67F2D-F8E7-BD99-6B7C-E425B331D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572519" y="1593046"/>
            <a:ext cx="4799706" cy="3599780"/>
          </a:xfrm>
          <a:prstGeom prst="rect">
            <a:avLst/>
          </a:prstGeom>
        </p:spPr>
      </p:pic>
      <p:pic>
        <p:nvPicPr>
          <p:cNvPr id="8" name="Picture 7">
            <a:extLst>
              <a:ext uri="{FF2B5EF4-FFF2-40B4-BE49-F238E27FC236}">
                <a16:creationId xmlns:a16="http://schemas.microsoft.com/office/drawing/2014/main" id="{95E87E04-2366-7758-59DE-04D050451261}"/>
              </a:ext>
            </a:extLst>
          </p:cNvPr>
          <p:cNvPicPr>
            <a:picLocks noChangeAspect="1"/>
          </p:cNvPicPr>
          <p:nvPr/>
        </p:nvPicPr>
        <p:blipFill rotWithShape="1">
          <a:blip r:embed="rId4">
            <a:extLst>
              <a:ext uri="{28A0092B-C50C-407E-A947-70E740481C1C}">
                <a14:useLocalDpi xmlns:a14="http://schemas.microsoft.com/office/drawing/2010/main" val="0"/>
              </a:ext>
            </a:extLst>
          </a:blip>
          <a:srcRect b="57779"/>
          <a:stretch/>
        </p:blipFill>
        <p:spPr>
          <a:xfrm>
            <a:off x="767408" y="4948725"/>
            <a:ext cx="6901427" cy="1399793"/>
          </a:xfrm>
          <a:prstGeom prst="rect">
            <a:avLst/>
          </a:prstGeom>
        </p:spPr>
      </p:pic>
      <p:cxnSp>
        <p:nvCxnSpPr>
          <p:cNvPr id="9" name="Straight Arrow Connector 8">
            <a:extLst>
              <a:ext uri="{FF2B5EF4-FFF2-40B4-BE49-F238E27FC236}">
                <a16:creationId xmlns:a16="http://schemas.microsoft.com/office/drawing/2014/main" id="{D7DB92DE-A03A-D572-0E90-23B040FB7D25}"/>
              </a:ext>
            </a:extLst>
          </p:cNvPr>
          <p:cNvCxnSpPr>
            <a:cxnSpLocks/>
          </p:cNvCxnSpPr>
          <p:nvPr/>
        </p:nvCxnSpPr>
        <p:spPr>
          <a:xfrm flipH="1" flipV="1">
            <a:off x="1534953" y="5636823"/>
            <a:ext cx="288032" cy="50490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30BCB8CC-4465-7070-EDD5-00942AC3C2D1}"/>
              </a:ext>
            </a:extLst>
          </p:cNvPr>
          <p:cNvCxnSpPr>
            <a:cxnSpLocks/>
          </p:cNvCxnSpPr>
          <p:nvPr/>
        </p:nvCxnSpPr>
        <p:spPr>
          <a:xfrm flipH="1" flipV="1">
            <a:off x="4126522" y="5433964"/>
            <a:ext cx="288032" cy="50490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C83AFCA3-6C68-E93D-1014-480D1CED7395}"/>
              </a:ext>
            </a:extLst>
          </p:cNvPr>
          <p:cNvSpPr txBox="1"/>
          <p:nvPr/>
        </p:nvSpPr>
        <p:spPr>
          <a:xfrm>
            <a:off x="3946193" y="5922727"/>
            <a:ext cx="1240816" cy="338554"/>
          </a:xfrm>
          <a:prstGeom prst="rect">
            <a:avLst/>
          </a:prstGeom>
          <a:noFill/>
        </p:spPr>
        <p:txBody>
          <a:bodyPr wrap="square" rtlCol="0">
            <a:spAutoFit/>
          </a:bodyPr>
          <a:lstStyle/>
          <a:p>
            <a:r>
              <a:rPr lang="en-US" sz="1600" dirty="0">
                <a:solidFill>
                  <a:srgbClr val="00B050"/>
                </a:solidFill>
              </a:rPr>
              <a:t>BC2 TDS</a:t>
            </a:r>
          </a:p>
        </p:txBody>
      </p:sp>
      <p:sp>
        <p:nvSpPr>
          <p:cNvPr id="10" name="TextBox 9">
            <a:extLst>
              <a:ext uri="{FF2B5EF4-FFF2-40B4-BE49-F238E27FC236}">
                <a16:creationId xmlns:a16="http://schemas.microsoft.com/office/drawing/2014/main" id="{AAEE88E0-6FBC-73AB-5DC3-9E17EB34F8A2}"/>
              </a:ext>
            </a:extLst>
          </p:cNvPr>
          <p:cNvSpPr txBox="1"/>
          <p:nvPr/>
        </p:nvSpPr>
        <p:spPr>
          <a:xfrm>
            <a:off x="1209889" y="6075847"/>
            <a:ext cx="1568208" cy="338554"/>
          </a:xfrm>
          <a:prstGeom prst="rect">
            <a:avLst/>
          </a:prstGeom>
          <a:noFill/>
        </p:spPr>
        <p:txBody>
          <a:bodyPr wrap="square" rtlCol="0">
            <a:spAutoFit/>
          </a:bodyPr>
          <a:lstStyle/>
          <a:p>
            <a:r>
              <a:rPr lang="en-US" sz="1600" dirty="0">
                <a:solidFill>
                  <a:srgbClr val="00B050"/>
                </a:solidFill>
              </a:rPr>
              <a:t>Injector TDS</a:t>
            </a:r>
          </a:p>
        </p:txBody>
      </p:sp>
      <p:sp>
        <p:nvSpPr>
          <p:cNvPr id="12" name="Fußzeilenplatzhalter 2">
            <a:extLst>
              <a:ext uri="{FF2B5EF4-FFF2-40B4-BE49-F238E27FC236}">
                <a16:creationId xmlns:a16="http://schemas.microsoft.com/office/drawing/2014/main" id="{6A0AE807-A8B8-F1FC-60DE-77261E03292C}"/>
              </a:ext>
            </a:extLst>
          </p:cNvPr>
          <p:cNvSpPr>
            <a:spLocks noGrp="1"/>
          </p:cNvSpPr>
          <p:nvPr>
            <p:ph type="ftr" sz="quarter" idx="11"/>
          </p:nvPr>
        </p:nvSpPr>
        <p:spPr>
          <a:xfrm>
            <a:off x="839416" y="6580800"/>
            <a:ext cx="9901099" cy="186841"/>
          </a:xfrm>
        </p:spPr>
        <p:txBody>
          <a:bodyPr/>
          <a:lstStyle/>
          <a:p>
            <a:r>
              <a:rPr lang="en-US"/>
              <a:t>| EuXFEL LPS Diagnostics &amp; Opportunities for Collaboration with UK Colleagues | Stuart Walker, DESY-STFC-XFEL Collaboration Meeting, DESY, Hamburg, 5.12.2024</a:t>
            </a:r>
            <a:endParaRPr lang="en-US" dirty="0"/>
          </a:p>
        </p:txBody>
      </p:sp>
      <p:sp>
        <p:nvSpPr>
          <p:cNvPr id="14" name="TextBox 13">
            <a:extLst>
              <a:ext uri="{FF2B5EF4-FFF2-40B4-BE49-F238E27FC236}">
                <a16:creationId xmlns:a16="http://schemas.microsoft.com/office/drawing/2014/main" id="{30AEDF03-2202-5742-89A5-3A66E3CEC849}"/>
              </a:ext>
            </a:extLst>
          </p:cNvPr>
          <p:cNvSpPr txBox="1"/>
          <p:nvPr/>
        </p:nvSpPr>
        <p:spPr>
          <a:xfrm>
            <a:off x="8578400" y="5938871"/>
            <a:ext cx="2993127" cy="338554"/>
          </a:xfrm>
          <a:prstGeom prst="rect">
            <a:avLst/>
          </a:prstGeom>
          <a:noFill/>
        </p:spPr>
        <p:txBody>
          <a:bodyPr wrap="none" rtlCol="0">
            <a:spAutoFit/>
          </a:bodyPr>
          <a:lstStyle/>
          <a:p>
            <a:r>
              <a:rPr lang="en-US" sz="1600" dirty="0"/>
              <a:t>The modulator after the 🔥🔥🔥</a:t>
            </a:r>
          </a:p>
        </p:txBody>
      </p:sp>
    </p:spTree>
    <p:extLst>
      <p:ext uri="{BB962C8B-B14F-4D97-AF65-F5344CB8AC3E}">
        <p14:creationId xmlns:p14="http://schemas.microsoft.com/office/powerpoint/2010/main" val="24978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E51F-B0E2-F2D6-C5B1-2006D680A2EC}"/>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CCC0D6A6-A0E0-AFC9-017F-479FBCE4DDD1}"/>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45FBEA20-68D6-0766-CFF8-D511273049CE}"/>
              </a:ext>
            </a:extLst>
          </p:cNvPr>
          <p:cNvSpPr>
            <a:spLocks noGrp="1"/>
          </p:cNvSpPr>
          <p:nvPr>
            <p:ph idx="1"/>
          </p:nvPr>
        </p:nvSpPr>
        <p:spPr/>
        <p:txBody>
          <a:bodyPr/>
          <a:lstStyle/>
          <a:p>
            <a:r>
              <a:rPr lang="en-US" dirty="0"/>
              <a:t>We have a number of ongoing projects measuring and modelling the LPS in the </a:t>
            </a:r>
            <a:r>
              <a:rPr lang="en-US" dirty="0" err="1"/>
              <a:t>EuXFEL</a:t>
            </a:r>
            <a:endParaRPr lang="en-US" dirty="0"/>
          </a:p>
          <a:p>
            <a:r>
              <a:rPr lang="en-US" dirty="0"/>
              <a:t>Particular points of interest from our side that we are open to collaboration on:</a:t>
            </a:r>
          </a:p>
          <a:p>
            <a:pPr lvl="1"/>
            <a:r>
              <a:rPr lang="en-US" dirty="0"/>
              <a:t>The microbunching instability</a:t>
            </a:r>
          </a:p>
          <a:p>
            <a:pPr lvl="1"/>
            <a:r>
              <a:rPr lang="en-US" dirty="0" err="1"/>
              <a:t>Intrabeam</a:t>
            </a:r>
            <a:r>
              <a:rPr lang="en-US" dirty="0"/>
              <a:t> scattering</a:t>
            </a:r>
          </a:p>
          <a:p>
            <a:pPr lvl="1"/>
            <a:r>
              <a:rPr lang="en-US" dirty="0"/>
              <a:t>High resolution energy spread measurements</a:t>
            </a:r>
          </a:p>
          <a:p>
            <a:pPr lvl="1"/>
            <a:r>
              <a:rPr lang="en-US" dirty="0"/>
              <a:t>Validating our simulation results with measured LPS along the machine from the injector down to the undulators</a:t>
            </a:r>
          </a:p>
          <a:p>
            <a:r>
              <a:rPr lang="en-US" dirty="0"/>
              <a:t>From your side that we are also interested in hearing more about:</a:t>
            </a:r>
          </a:p>
          <a:p>
            <a:pPr lvl="1"/>
            <a:r>
              <a:rPr lang="en-US" dirty="0"/>
              <a:t>Your LPS measurement opportunities at your facilities</a:t>
            </a:r>
          </a:p>
          <a:p>
            <a:pPr lvl="2"/>
            <a:r>
              <a:rPr lang="en-US" dirty="0"/>
              <a:t>What region of parameter space you can cover and how it complements existing measurements elsewhere</a:t>
            </a:r>
          </a:p>
          <a:p>
            <a:pPr lvl="1"/>
            <a:r>
              <a:rPr lang="en-US" dirty="0"/>
              <a:t>Getting directly involved with each other’s measurements</a:t>
            </a:r>
          </a:p>
        </p:txBody>
      </p:sp>
      <p:sp>
        <p:nvSpPr>
          <p:cNvPr id="5" name="Footer Placeholder 4">
            <a:extLst>
              <a:ext uri="{FF2B5EF4-FFF2-40B4-BE49-F238E27FC236}">
                <a16:creationId xmlns:a16="http://schemas.microsoft.com/office/drawing/2014/main" id="{283785CD-ADF9-FABC-63E2-118F52183776}"/>
              </a:ext>
            </a:extLst>
          </p:cNvPr>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spTree>
    <p:extLst>
      <p:ext uri="{BB962C8B-B14F-4D97-AF65-F5344CB8AC3E}">
        <p14:creationId xmlns:p14="http://schemas.microsoft.com/office/powerpoint/2010/main" val="99510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1B44-4238-26FB-C6B7-344A65A29DF9}"/>
              </a:ext>
            </a:extLst>
          </p:cNvPr>
          <p:cNvSpPr>
            <a:spLocks noGrp="1"/>
          </p:cNvSpPr>
          <p:nvPr>
            <p:ph type="title"/>
          </p:nvPr>
        </p:nvSpPr>
        <p:spPr/>
        <p:txBody>
          <a:bodyPr/>
          <a:lstStyle/>
          <a:p>
            <a:r>
              <a:rPr lang="en-US" dirty="0"/>
              <a:t>The </a:t>
            </a:r>
            <a:r>
              <a:rPr lang="en-US" dirty="0" err="1"/>
              <a:t>EuXFEL’s</a:t>
            </a:r>
            <a:r>
              <a:rPr lang="en-US" dirty="0"/>
              <a:t> Longitudinal Phase Space Diagnostics</a:t>
            </a:r>
          </a:p>
        </p:txBody>
      </p:sp>
      <p:sp>
        <p:nvSpPr>
          <p:cNvPr id="3" name="Text Placeholder 2">
            <a:extLst>
              <a:ext uri="{FF2B5EF4-FFF2-40B4-BE49-F238E27FC236}">
                <a16:creationId xmlns:a16="http://schemas.microsoft.com/office/drawing/2014/main" id="{56F2ADD8-49A5-560E-66AA-3AA91F4540B9}"/>
              </a:ext>
            </a:extLst>
          </p:cNvPr>
          <p:cNvSpPr>
            <a:spLocks noGrp="1"/>
          </p:cNvSpPr>
          <p:nvPr>
            <p:ph type="body" sz="quarter" idx="13"/>
          </p:nvPr>
        </p:nvSpPr>
        <p:spPr/>
        <p:txBody>
          <a:bodyPr/>
          <a:lstStyle/>
          <a:p>
            <a:r>
              <a:rPr lang="en-US" dirty="0"/>
              <a:t>Overview</a:t>
            </a:r>
          </a:p>
        </p:txBody>
      </p:sp>
      <p:sp>
        <p:nvSpPr>
          <p:cNvPr id="4" name="Content Placeholder 3">
            <a:extLst>
              <a:ext uri="{FF2B5EF4-FFF2-40B4-BE49-F238E27FC236}">
                <a16:creationId xmlns:a16="http://schemas.microsoft.com/office/drawing/2014/main" id="{D3A24D34-D478-861F-838D-1759746927E1}"/>
              </a:ext>
            </a:extLst>
          </p:cNvPr>
          <p:cNvSpPr>
            <a:spLocks noGrp="1"/>
          </p:cNvSpPr>
          <p:nvPr>
            <p:ph idx="1"/>
          </p:nvPr>
        </p:nvSpPr>
        <p:spPr>
          <a:xfrm>
            <a:off x="407988" y="1406427"/>
            <a:ext cx="11592668" cy="2506511"/>
          </a:xfrm>
        </p:spPr>
        <p:txBody>
          <a:bodyPr numCol="2"/>
          <a:lstStyle/>
          <a:p>
            <a:r>
              <a:rPr lang="en-US" dirty="0"/>
              <a:t>One transverse deflecting structure (TDS) in the injector,  and one after BC2</a:t>
            </a:r>
          </a:p>
          <a:p>
            <a:r>
              <a:rPr lang="en-US" dirty="0"/>
              <a:t>HXRSS in SA2,  attosecond SA2 and SA3, two colors and so on, wish recent pushes to more special modes</a:t>
            </a:r>
          </a:p>
          <a:p>
            <a:endParaRPr lang="en-US" b="1" dirty="0"/>
          </a:p>
          <a:p>
            <a:r>
              <a:rPr lang="en-US" b="1" dirty="0"/>
              <a:t>Crucial to know longitudinal beam dynamics:</a:t>
            </a:r>
          </a:p>
          <a:p>
            <a:pPr lvl="1"/>
            <a:r>
              <a:rPr lang="en-US" b="1" dirty="0"/>
              <a:t>to deliver the best performance</a:t>
            </a:r>
          </a:p>
          <a:p>
            <a:pPr lvl="1"/>
            <a:r>
              <a:rPr lang="en-US" b="1" dirty="0"/>
              <a:t>to decrease machine setup time</a:t>
            </a:r>
          </a:p>
          <a:p>
            <a:pPr lvl="1"/>
            <a:r>
              <a:rPr lang="en-US" b="1" dirty="0"/>
              <a:t>because novel modes are particularly sensitive to LPS variation</a:t>
            </a:r>
          </a:p>
          <a:p>
            <a:pPr lvl="1"/>
            <a:endParaRPr lang="en-US" b="1" dirty="0"/>
          </a:p>
        </p:txBody>
      </p:sp>
      <p:pic>
        <p:nvPicPr>
          <p:cNvPr id="22" name="Picture 21">
            <a:extLst>
              <a:ext uri="{FF2B5EF4-FFF2-40B4-BE49-F238E27FC236}">
                <a16:creationId xmlns:a16="http://schemas.microsoft.com/office/drawing/2014/main" id="{46F4A712-8B6E-490E-9D13-636D9E02A978}"/>
              </a:ext>
            </a:extLst>
          </p:cNvPr>
          <p:cNvPicPr>
            <a:picLocks noChangeAspect="1"/>
          </p:cNvPicPr>
          <p:nvPr/>
        </p:nvPicPr>
        <p:blipFill rotWithShape="1">
          <a:blip r:embed="rId4">
            <a:extLst>
              <a:ext uri="{28A0092B-C50C-407E-A947-70E740481C1C}">
                <a14:useLocalDpi xmlns:a14="http://schemas.microsoft.com/office/drawing/2010/main" val="0"/>
              </a:ext>
            </a:extLst>
          </a:blip>
          <a:srcRect b="57779"/>
          <a:stretch/>
        </p:blipFill>
        <p:spPr>
          <a:xfrm>
            <a:off x="783257" y="4467273"/>
            <a:ext cx="10420360" cy="2113527"/>
          </a:xfrm>
          <a:prstGeom prst="rect">
            <a:avLst/>
          </a:prstGeom>
        </p:spPr>
      </p:pic>
      <p:sp>
        <p:nvSpPr>
          <p:cNvPr id="25" name="TextBox 24">
            <a:extLst>
              <a:ext uri="{FF2B5EF4-FFF2-40B4-BE49-F238E27FC236}">
                <a16:creationId xmlns:a16="http://schemas.microsoft.com/office/drawing/2014/main" id="{0F22506D-DA8B-ABA9-079E-2B55B98789FB}"/>
              </a:ext>
            </a:extLst>
          </p:cNvPr>
          <p:cNvSpPr txBox="1"/>
          <p:nvPr/>
        </p:nvSpPr>
        <p:spPr>
          <a:xfrm>
            <a:off x="2567608" y="4280432"/>
            <a:ext cx="5000785" cy="584775"/>
          </a:xfrm>
          <a:prstGeom prst="rect">
            <a:avLst/>
          </a:prstGeom>
          <a:noFill/>
        </p:spPr>
        <p:txBody>
          <a:bodyPr wrap="square" rtlCol="0">
            <a:spAutoFit/>
          </a:bodyPr>
          <a:lstStyle/>
          <a:p>
            <a:r>
              <a:rPr lang="en-US" sz="1600" dirty="0"/>
              <a:t>BC0               BC1                     BC2 </a:t>
            </a:r>
          </a:p>
          <a:p>
            <a:endParaRPr lang="en-US" sz="1600" dirty="0" err="1"/>
          </a:p>
        </p:txBody>
      </p:sp>
      <p:cxnSp>
        <p:nvCxnSpPr>
          <p:cNvPr id="27" name="Straight Arrow Connector 26">
            <a:extLst>
              <a:ext uri="{FF2B5EF4-FFF2-40B4-BE49-F238E27FC236}">
                <a16:creationId xmlns:a16="http://schemas.microsoft.com/office/drawing/2014/main" id="{02DA8388-5C09-F2B8-9FB4-0FAD98248469}"/>
              </a:ext>
            </a:extLst>
          </p:cNvPr>
          <p:cNvCxnSpPr/>
          <p:nvPr/>
        </p:nvCxnSpPr>
        <p:spPr>
          <a:xfrm>
            <a:off x="2855640" y="4581128"/>
            <a:ext cx="0" cy="5040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a:extLst>
              <a:ext uri="{FF2B5EF4-FFF2-40B4-BE49-F238E27FC236}">
                <a16:creationId xmlns:a16="http://schemas.microsoft.com/office/drawing/2014/main" id="{CCBA0F11-14AF-A656-5C6B-924530C4541A}"/>
              </a:ext>
            </a:extLst>
          </p:cNvPr>
          <p:cNvCxnSpPr/>
          <p:nvPr/>
        </p:nvCxnSpPr>
        <p:spPr>
          <a:xfrm>
            <a:off x="5695320" y="4581128"/>
            <a:ext cx="0" cy="5040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a:extLst>
              <a:ext uri="{FF2B5EF4-FFF2-40B4-BE49-F238E27FC236}">
                <a16:creationId xmlns:a16="http://schemas.microsoft.com/office/drawing/2014/main" id="{83F766A3-0876-7B64-D547-575FDABD4A73}"/>
              </a:ext>
            </a:extLst>
          </p:cNvPr>
          <p:cNvCxnSpPr/>
          <p:nvPr/>
        </p:nvCxnSpPr>
        <p:spPr>
          <a:xfrm>
            <a:off x="4101899" y="4581128"/>
            <a:ext cx="0" cy="5040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a:extLst>
              <a:ext uri="{FF2B5EF4-FFF2-40B4-BE49-F238E27FC236}">
                <a16:creationId xmlns:a16="http://schemas.microsoft.com/office/drawing/2014/main" id="{20840587-4C89-DB8F-059C-D6251B266DAF}"/>
              </a:ext>
            </a:extLst>
          </p:cNvPr>
          <p:cNvCxnSpPr>
            <a:cxnSpLocks/>
          </p:cNvCxnSpPr>
          <p:nvPr/>
        </p:nvCxnSpPr>
        <p:spPr>
          <a:xfrm>
            <a:off x="2063552" y="5490889"/>
            <a:ext cx="216024" cy="57606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7" name="TextBox 36">
            <a:extLst>
              <a:ext uri="{FF2B5EF4-FFF2-40B4-BE49-F238E27FC236}">
                <a16:creationId xmlns:a16="http://schemas.microsoft.com/office/drawing/2014/main" id="{FBBEEBAD-DCFF-1BF5-7145-CED6152B58E4}"/>
              </a:ext>
            </a:extLst>
          </p:cNvPr>
          <p:cNvSpPr txBox="1"/>
          <p:nvPr/>
        </p:nvSpPr>
        <p:spPr>
          <a:xfrm>
            <a:off x="2051688" y="6044631"/>
            <a:ext cx="731290" cy="338554"/>
          </a:xfrm>
          <a:prstGeom prst="rect">
            <a:avLst/>
          </a:prstGeom>
          <a:noFill/>
        </p:spPr>
        <p:txBody>
          <a:bodyPr wrap="none" rtlCol="0">
            <a:spAutoFit/>
          </a:bodyPr>
          <a:lstStyle/>
          <a:p>
            <a:r>
              <a:rPr lang="en-US" sz="1600" dirty="0"/>
              <a:t>Dump</a:t>
            </a:r>
          </a:p>
        </p:txBody>
      </p:sp>
      <p:sp>
        <p:nvSpPr>
          <p:cNvPr id="39" name="TextBox 38">
            <a:extLst>
              <a:ext uri="{FF2B5EF4-FFF2-40B4-BE49-F238E27FC236}">
                <a16:creationId xmlns:a16="http://schemas.microsoft.com/office/drawing/2014/main" id="{199A45D6-DDCE-5E8E-BECE-E06FCAF30F0C}"/>
              </a:ext>
            </a:extLst>
          </p:cNvPr>
          <p:cNvSpPr txBox="1"/>
          <p:nvPr/>
        </p:nvSpPr>
        <p:spPr>
          <a:xfrm>
            <a:off x="4802063" y="5840989"/>
            <a:ext cx="731290" cy="338554"/>
          </a:xfrm>
          <a:prstGeom prst="rect">
            <a:avLst/>
          </a:prstGeom>
          <a:noFill/>
        </p:spPr>
        <p:txBody>
          <a:bodyPr wrap="none" rtlCol="0">
            <a:spAutoFit/>
          </a:bodyPr>
          <a:lstStyle/>
          <a:p>
            <a:r>
              <a:rPr lang="en-US" sz="1600" dirty="0"/>
              <a:t>Dump</a:t>
            </a:r>
          </a:p>
        </p:txBody>
      </p:sp>
      <p:sp>
        <p:nvSpPr>
          <p:cNvPr id="41" name="TextBox 40">
            <a:extLst>
              <a:ext uri="{FF2B5EF4-FFF2-40B4-BE49-F238E27FC236}">
                <a16:creationId xmlns:a16="http://schemas.microsoft.com/office/drawing/2014/main" id="{579B5DA8-FA9F-9D1D-F012-DD6253316D4A}"/>
              </a:ext>
            </a:extLst>
          </p:cNvPr>
          <p:cNvSpPr txBox="1"/>
          <p:nvPr/>
        </p:nvSpPr>
        <p:spPr>
          <a:xfrm>
            <a:off x="6444830" y="5762883"/>
            <a:ext cx="731290" cy="338554"/>
          </a:xfrm>
          <a:prstGeom prst="rect">
            <a:avLst/>
          </a:prstGeom>
          <a:noFill/>
        </p:spPr>
        <p:txBody>
          <a:bodyPr wrap="none" rtlCol="0">
            <a:spAutoFit/>
          </a:bodyPr>
          <a:lstStyle/>
          <a:p>
            <a:r>
              <a:rPr lang="en-US" sz="1600" dirty="0"/>
              <a:t>Dump</a:t>
            </a:r>
          </a:p>
        </p:txBody>
      </p:sp>
      <p:cxnSp>
        <p:nvCxnSpPr>
          <p:cNvPr id="43" name="Curved Connector 42">
            <a:extLst>
              <a:ext uri="{FF2B5EF4-FFF2-40B4-BE49-F238E27FC236}">
                <a16:creationId xmlns:a16="http://schemas.microsoft.com/office/drawing/2014/main" id="{E530E968-0FAF-BED4-9849-D2F52FAF5E72}"/>
              </a:ext>
            </a:extLst>
          </p:cNvPr>
          <p:cNvCxnSpPr/>
          <p:nvPr/>
        </p:nvCxnSpPr>
        <p:spPr>
          <a:xfrm>
            <a:off x="5955966" y="5318443"/>
            <a:ext cx="576064" cy="522546"/>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7E91CA5A-B7D3-407A-0862-3DB78822AF90}"/>
              </a:ext>
            </a:extLst>
          </p:cNvPr>
          <p:cNvCxnSpPr/>
          <p:nvPr/>
        </p:nvCxnSpPr>
        <p:spPr>
          <a:xfrm>
            <a:off x="4416202" y="5320009"/>
            <a:ext cx="576064" cy="522546"/>
          </a:xfrm>
          <a:prstGeom prst="curved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 name="Fußzeilenplatzhalter 2">
            <a:extLst>
              <a:ext uri="{FF2B5EF4-FFF2-40B4-BE49-F238E27FC236}">
                <a16:creationId xmlns:a16="http://schemas.microsoft.com/office/drawing/2014/main" id="{F0EC92BF-6602-5AE4-D52A-E09DD175FA5C}"/>
              </a:ext>
            </a:extLst>
          </p:cNvPr>
          <p:cNvSpPr>
            <a:spLocks noGrp="1"/>
          </p:cNvSpPr>
          <p:nvPr>
            <p:ph type="ftr" sz="quarter" idx="11"/>
          </p:nvPr>
        </p:nvSpPr>
        <p:spPr>
          <a:xfrm>
            <a:off x="839416" y="6580800"/>
            <a:ext cx="9901099" cy="186841"/>
          </a:xfrm>
        </p:spPr>
        <p:txBody>
          <a:bodyPr/>
          <a:lstStyle/>
          <a:p>
            <a:r>
              <a:rPr lang="en-US" dirty="0"/>
              <a:t>| </a:t>
            </a:r>
            <a:r>
              <a:rPr lang="en-US" dirty="0" err="1"/>
              <a:t>EuXFEL</a:t>
            </a:r>
            <a:r>
              <a:rPr lang="en-US" dirty="0"/>
              <a:t> LPS Diagnostics &amp; Opportunities for Collaboration with UK Colleagues | Stuart Walker, DESY-STFC-XFEL Collaboration Meeting, DESY, Hamburg, 5.12.2024</a:t>
            </a:r>
          </a:p>
        </p:txBody>
      </p:sp>
      <p:sp>
        <p:nvSpPr>
          <p:cNvPr id="6" name="TextBox 5">
            <a:extLst>
              <a:ext uri="{FF2B5EF4-FFF2-40B4-BE49-F238E27FC236}">
                <a16:creationId xmlns:a16="http://schemas.microsoft.com/office/drawing/2014/main" id="{235496AF-D117-6DB9-1015-761F3F1A2170}"/>
              </a:ext>
            </a:extLst>
          </p:cNvPr>
          <p:cNvSpPr txBox="1"/>
          <p:nvPr/>
        </p:nvSpPr>
        <p:spPr>
          <a:xfrm>
            <a:off x="1553237" y="5525505"/>
            <a:ext cx="864096" cy="338554"/>
          </a:xfrm>
          <a:prstGeom prst="rect">
            <a:avLst/>
          </a:prstGeom>
          <a:noFill/>
        </p:spPr>
        <p:txBody>
          <a:bodyPr wrap="square" rtlCol="0">
            <a:spAutoFit/>
          </a:bodyPr>
          <a:lstStyle/>
          <a:p>
            <a:r>
              <a:rPr lang="en-US" sz="1600" b="1" dirty="0">
                <a:solidFill>
                  <a:srgbClr val="00B050"/>
                </a:solidFill>
              </a:rPr>
              <a:t>TDS</a:t>
            </a:r>
          </a:p>
        </p:txBody>
      </p:sp>
      <p:sp>
        <p:nvSpPr>
          <p:cNvPr id="8" name="TextBox 7">
            <a:extLst>
              <a:ext uri="{FF2B5EF4-FFF2-40B4-BE49-F238E27FC236}">
                <a16:creationId xmlns:a16="http://schemas.microsoft.com/office/drawing/2014/main" id="{3448E4D2-15CD-0295-285F-E293A9F59304}"/>
              </a:ext>
            </a:extLst>
          </p:cNvPr>
          <p:cNvSpPr txBox="1"/>
          <p:nvPr/>
        </p:nvSpPr>
        <p:spPr>
          <a:xfrm>
            <a:off x="7327426" y="4845267"/>
            <a:ext cx="864096" cy="338554"/>
          </a:xfrm>
          <a:prstGeom prst="rect">
            <a:avLst/>
          </a:prstGeom>
          <a:noFill/>
        </p:spPr>
        <p:txBody>
          <a:bodyPr wrap="square" rtlCol="0">
            <a:spAutoFit/>
          </a:bodyPr>
          <a:lstStyle/>
          <a:p>
            <a:r>
              <a:rPr lang="en-US" sz="1600" dirty="0">
                <a:solidFill>
                  <a:srgbClr val="00B050"/>
                </a:solidFill>
              </a:rPr>
              <a:t>CRISP</a:t>
            </a:r>
          </a:p>
        </p:txBody>
      </p:sp>
      <p:sp>
        <p:nvSpPr>
          <p:cNvPr id="9" name="TextBox 8">
            <a:extLst>
              <a:ext uri="{FF2B5EF4-FFF2-40B4-BE49-F238E27FC236}">
                <a16:creationId xmlns:a16="http://schemas.microsoft.com/office/drawing/2014/main" id="{5C1F510B-01F6-ED31-0A26-AAC92DD433F5}"/>
              </a:ext>
            </a:extLst>
          </p:cNvPr>
          <p:cNvSpPr txBox="1"/>
          <p:nvPr/>
        </p:nvSpPr>
        <p:spPr>
          <a:xfrm>
            <a:off x="9387891" y="3954645"/>
            <a:ext cx="1651233" cy="584775"/>
          </a:xfrm>
          <a:prstGeom prst="rect">
            <a:avLst/>
          </a:prstGeom>
          <a:noFill/>
        </p:spPr>
        <p:txBody>
          <a:bodyPr wrap="square" rtlCol="0">
            <a:spAutoFit/>
          </a:bodyPr>
          <a:lstStyle/>
          <a:p>
            <a:r>
              <a:rPr lang="en-US" sz="1600" dirty="0">
                <a:solidFill>
                  <a:srgbClr val="00B050"/>
                </a:solidFill>
              </a:rPr>
              <a:t>Passive streaker </a:t>
            </a:r>
          </a:p>
        </p:txBody>
      </p:sp>
      <p:sp>
        <p:nvSpPr>
          <p:cNvPr id="10" name="TextBox 9">
            <a:extLst>
              <a:ext uri="{FF2B5EF4-FFF2-40B4-BE49-F238E27FC236}">
                <a16:creationId xmlns:a16="http://schemas.microsoft.com/office/drawing/2014/main" id="{CFA82E61-3818-6C2E-2475-FFF785BA9F89}"/>
              </a:ext>
            </a:extLst>
          </p:cNvPr>
          <p:cNvSpPr txBox="1"/>
          <p:nvPr/>
        </p:nvSpPr>
        <p:spPr>
          <a:xfrm>
            <a:off x="10740516" y="5327835"/>
            <a:ext cx="1651233" cy="584775"/>
          </a:xfrm>
          <a:prstGeom prst="rect">
            <a:avLst/>
          </a:prstGeom>
          <a:noFill/>
        </p:spPr>
        <p:txBody>
          <a:bodyPr wrap="square" rtlCol="0">
            <a:spAutoFit/>
          </a:bodyPr>
          <a:lstStyle/>
          <a:p>
            <a:r>
              <a:rPr lang="en-US" sz="1600" dirty="0">
                <a:solidFill>
                  <a:srgbClr val="00B050"/>
                </a:solidFill>
              </a:rPr>
              <a:t>Passive streaker 2026 </a:t>
            </a:r>
          </a:p>
        </p:txBody>
      </p:sp>
      <p:sp>
        <p:nvSpPr>
          <p:cNvPr id="11" name="TextBox 10">
            <a:extLst>
              <a:ext uri="{FF2B5EF4-FFF2-40B4-BE49-F238E27FC236}">
                <a16:creationId xmlns:a16="http://schemas.microsoft.com/office/drawing/2014/main" id="{8426C57A-951E-4882-0A98-E2CBF440450A}"/>
              </a:ext>
            </a:extLst>
          </p:cNvPr>
          <p:cNvSpPr txBox="1"/>
          <p:nvPr/>
        </p:nvSpPr>
        <p:spPr>
          <a:xfrm>
            <a:off x="5357917" y="5188773"/>
            <a:ext cx="864096" cy="338554"/>
          </a:xfrm>
          <a:prstGeom prst="rect">
            <a:avLst/>
          </a:prstGeom>
          <a:noFill/>
        </p:spPr>
        <p:txBody>
          <a:bodyPr wrap="square" rtlCol="0">
            <a:spAutoFit/>
          </a:bodyPr>
          <a:lstStyle/>
          <a:p>
            <a:r>
              <a:rPr lang="en-US" sz="1600" b="1" dirty="0">
                <a:solidFill>
                  <a:srgbClr val="00B050"/>
                </a:solidFill>
              </a:rPr>
              <a:t>TDS</a:t>
            </a:r>
          </a:p>
        </p:txBody>
      </p:sp>
    </p:spTree>
    <p:custDataLst>
      <p:tags r:id="rId1"/>
    </p:custDataLst>
    <p:extLst>
      <p:ext uri="{BB962C8B-B14F-4D97-AF65-F5344CB8AC3E}">
        <p14:creationId xmlns:p14="http://schemas.microsoft.com/office/powerpoint/2010/main" val="4181308537"/>
      </p:ext>
    </p:extLst>
  </p:cSld>
  <p:clrMapOvr>
    <a:masterClrMapping/>
  </p:clrMapOvr>
  <mc:AlternateContent xmlns:mc="http://schemas.openxmlformats.org/markup-compatibility/2006" xmlns:p14="http://schemas.microsoft.com/office/powerpoint/2010/main">
    <mc:Choice Requires="p14">
      <p:transition spd="slow" p14:dur="2000" advTm="115406"/>
    </mc:Choice>
    <mc:Fallback xmlns="">
      <p:transition spd="slow" advTm="11540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919B-40C0-99C0-F275-E08938B89EDE}"/>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880B83D8-F5E4-3DD9-DD47-BF1BA4135910}"/>
              </a:ext>
            </a:extLst>
          </p:cNvPr>
          <p:cNvSpPr>
            <a:spLocks noGrp="1"/>
          </p:cNvSpPr>
          <p:nvPr>
            <p:ph type="body" sz="quarter" idx="13"/>
          </p:nvPr>
        </p:nvSpPr>
        <p:spPr/>
        <p:txBody>
          <a:bodyPr/>
          <a:lstStyle/>
          <a:p>
            <a:endParaRPr lang="en-US" dirty="0"/>
          </a:p>
        </p:txBody>
      </p:sp>
      <p:sp>
        <p:nvSpPr>
          <p:cNvPr id="4" name="Content Placeholder 3">
            <a:extLst>
              <a:ext uri="{FF2B5EF4-FFF2-40B4-BE49-F238E27FC236}">
                <a16:creationId xmlns:a16="http://schemas.microsoft.com/office/drawing/2014/main" id="{6BD982CC-3B1C-68F1-B9F5-FE128F08C477}"/>
              </a:ext>
            </a:extLst>
          </p:cNvPr>
          <p:cNvSpPr>
            <a:spLocks noGrp="1"/>
          </p:cNvSpPr>
          <p:nvPr>
            <p:ph idx="1"/>
          </p:nvPr>
        </p:nvSpPr>
        <p:spPr>
          <a:xfrm>
            <a:off x="407988" y="1406427"/>
            <a:ext cx="11376024" cy="5010249"/>
          </a:xfrm>
        </p:spPr>
        <p:txBody>
          <a:bodyPr/>
          <a:lstStyle/>
          <a:p>
            <a:r>
              <a:rPr lang="en-US" dirty="0"/>
              <a:t>Slice energy spread (SES)</a:t>
            </a:r>
          </a:p>
          <a:p>
            <a:pPr lvl="1"/>
            <a:r>
              <a:rPr lang="en-US" dirty="0"/>
              <a:t>Microbunching instability (MBI) and </a:t>
            </a:r>
            <a:r>
              <a:rPr lang="en-US" dirty="0" err="1"/>
              <a:t>intrabeam</a:t>
            </a:r>
            <a:r>
              <a:rPr lang="en-US" dirty="0"/>
              <a:t> scattering (IBS) contributions to SES observed in the </a:t>
            </a:r>
            <a:r>
              <a:rPr lang="en-US" dirty="0" err="1"/>
              <a:t>EuXFEL</a:t>
            </a:r>
            <a:r>
              <a:rPr lang="en-US" dirty="0"/>
              <a:t> injector</a:t>
            </a:r>
          </a:p>
          <a:p>
            <a:pPr lvl="1"/>
            <a:r>
              <a:rPr lang="en-US" dirty="0"/>
              <a:t>Possible areas of collaboration</a:t>
            </a:r>
          </a:p>
          <a:p>
            <a:pPr lvl="2"/>
            <a:r>
              <a:rPr lang="en-US" dirty="0"/>
              <a:t>Similar experiments at CLARA?</a:t>
            </a:r>
          </a:p>
          <a:p>
            <a:r>
              <a:rPr lang="en-US" dirty="0"/>
              <a:t>Collective effects and validation</a:t>
            </a:r>
          </a:p>
          <a:p>
            <a:pPr lvl="1"/>
            <a:r>
              <a:rPr lang="en-US" dirty="0"/>
              <a:t>Space charge &amp; wake fields in the injector</a:t>
            </a:r>
          </a:p>
          <a:p>
            <a:pPr lvl="1"/>
            <a:r>
              <a:rPr lang="en-US" dirty="0"/>
              <a:t>Where to next?</a:t>
            </a:r>
          </a:p>
          <a:p>
            <a:pPr lvl="1"/>
            <a:r>
              <a:rPr lang="en-US" dirty="0"/>
              <a:t>Start-to-end simulation of standard working point and crosschecking with measurements</a:t>
            </a:r>
          </a:p>
          <a:p>
            <a:r>
              <a:rPr lang="en-US" dirty="0"/>
              <a:t>State of the transverse deflecting structures (TDSs)</a:t>
            </a:r>
          </a:p>
          <a:p>
            <a:r>
              <a:rPr lang="en-US" dirty="0"/>
              <a:t>UK colleagues' participation in our experiments and vice versa</a:t>
            </a:r>
          </a:p>
          <a:p>
            <a:pPr lvl="1"/>
            <a:r>
              <a:rPr lang="en-US" dirty="0"/>
              <a:t>Discussion</a:t>
            </a:r>
          </a:p>
          <a:p>
            <a:endParaRPr lang="en-US" dirty="0"/>
          </a:p>
        </p:txBody>
      </p:sp>
      <p:sp>
        <p:nvSpPr>
          <p:cNvPr id="6" name="Footer Placeholder 5">
            <a:extLst>
              <a:ext uri="{FF2B5EF4-FFF2-40B4-BE49-F238E27FC236}">
                <a16:creationId xmlns:a16="http://schemas.microsoft.com/office/drawing/2014/main" id="{BB0753A0-904E-B2DA-86E4-87E6822D94A7}"/>
              </a:ext>
            </a:extLst>
          </p:cNvPr>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spTree>
    <p:extLst>
      <p:ext uri="{BB962C8B-B14F-4D97-AF65-F5344CB8AC3E}">
        <p14:creationId xmlns:p14="http://schemas.microsoft.com/office/powerpoint/2010/main" val="208220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8499-0103-49A8-5623-08E40EFC4A53}"/>
              </a:ext>
            </a:extLst>
          </p:cNvPr>
          <p:cNvSpPr>
            <a:spLocks noGrp="1"/>
          </p:cNvSpPr>
          <p:nvPr>
            <p:ph type="title"/>
          </p:nvPr>
        </p:nvSpPr>
        <p:spPr/>
        <p:txBody>
          <a:bodyPr/>
          <a:lstStyle/>
          <a:p>
            <a:r>
              <a:rPr lang="en-US" dirty="0"/>
              <a:t>The </a:t>
            </a:r>
            <a:r>
              <a:rPr lang="en-US" dirty="0" err="1"/>
              <a:t>EuXFEL</a:t>
            </a:r>
            <a:r>
              <a:rPr lang="en-US" dirty="0"/>
              <a:t> Injector</a:t>
            </a:r>
          </a:p>
        </p:txBody>
      </p:sp>
      <p:pic>
        <p:nvPicPr>
          <p:cNvPr id="6" name="Screenshot 2022-12-08 at 13.09.19.png" descr="Screenshot 2022-12-08 at 13.09.19.png">
            <a:extLst>
              <a:ext uri="{FF2B5EF4-FFF2-40B4-BE49-F238E27FC236}">
                <a16:creationId xmlns:a16="http://schemas.microsoft.com/office/drawing/2014/main" id="{DCFAF44E-C7C8-4CAE-94E6-702F7488C8E4}"/>
              </a:ext>
            </a:extLst>
          </p:cNvPr>
          <p:cNvPicPr>
            <a:picLocks noChangeAspect="1"/>
          </p:cNvPicPr>
          <p:nvPr/>
        </p:nvPicPr>
        <p:blipFill>
          <a:blip r:embed="rId2"/>
          <a:stretch>
            <a:fillRect/>
          </a:stretch>
        </p:blipFill>
        <p:spPr>
          <a:xfrm>
            <a:off x="301701" y="2075009"/>
            <a:ext cx="11890299" cy="3365180"/>
          </a:xfrm>
          <a:prstGeom prst="rect">
            <a:avLst/>
          </a:prstGeom>
          <a:ln w="12700">
            <a:miter lim="400000"/>
          </a:ln>
        </p:spPr>
      </p:pic>
      <p:sp>
        <p:nvSpPr>
          <p:cNvPr id="4" name="Fußzeilenplatzhalter 2">
            <a:extLst>
              <a:ext uri="{FF2B5EF4-FFF2-40B4-BE49-F238E27FC236}">
                <a16:creationId xmlns:a16="http://schemas.microsoft.com/office/drawing/2014/main" id="{D946024B-4388-DAAF-D4B2-8B6C9ED2B226}"/>
              </a:ext>
            </a:extLst>
          </p:cNvPr>
          <p:cNvSpPr>
            <a:spLocks noGrp="1"/>
          </p:cNvSpPr>
          <p:nvPr>
            <p:ph type="ftr" sz="quarter" idx="11"/>
          </p:nvPr>
        </p:nvSpPr>
        <p:spPr>
          <a:xfrm>
            <a:off x="839416" y="6580800"/>
            <a:ext cx="9901099" cy="186841"/>
          </a:xfrm>
        </p:spPr>
        <p:txBody>
          <a:bodyPr/>
          <a:lstStyle/>
          <a:p>
            <a:r>
              <a:rPr lang="en-US"/>
              <a:t>| EuXFEL LPS Diagnostics &amp; Opportunities for Collaboration with UK Colleagues | Stuart Walker, DESY-STFC-XFEL Collaboration Meeting, DESY, Hamburg, 5.12.2024</a:t>
            </a:r>
            <a:endParaRPr lang="en-US" dirty="0"/>
          </a:p>
        </p:txBody>
      </p:sp>
      <p:sp>
        <p:nvSpPr>
          <p:cNvPr id="7" name="Text Placeholder 6">
            <a:extLst>
              <a:ext uri="{FF2B5EF4-FFF2-40B4-BE49-F238E27FC236}">
                <a16:creationId xmlns:a16="http://schemas.microsoft.com/office/drawing/2014/main" id="{EFE55EFA-D326-D989-7B48-DD598D8E9D0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19282610"/>
      </p:ext>
    </p:extLst>
  </p:cSld>
  <p:clrMapOvr>
    <a:masterClrMapping/>
  </p:clrMapOvr>
  <mc:AlternateContent xmlns:mc="http://schemas.openxmlformats.org/markup-compatibility/2006" xmlns:p14="http://schemas.microsoft.com/office/powerpoint/2010/main">
    <mc:Choice Requires="p14">
      <p:transition spd="slow" p14:dur="2000" advTm="81925"/>
    </mc:Choice>
    <mc:Fallback xmlns="">
      <p:transition spd="slow" advTm="8192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B806-6380-CC80-CFCB-2647F408D288}"/>
              </a:ext>
            </a:extLst>
          </p:cNvPr>
          <p:cNvSpPr>
            <a:spLocks noGrp="1"/>
          </p:cNvSpPr>
          <p:nvPr>
            <p:ph type="title"/>
          </p:nvPr>
        </p:nvSpPr>
        <p:spPr/>
        <p:txBody>
          <a:bodyPr/>
          <a:lstStyle/>
          <a:p>
            <a:r>
              <a:rPr lang="en-US" dirty="0"/>
              <a:t>Slice Energy Spread</a:t>
            </a:r>
          </a:p>
        </p:txBody>
      </p:sp>
      <p:sp>
        <p:nvSpPr>
          <p:cNvPr id="3" name="Text Placeholder 2">
            <a:extLst>
              <a:ext uri="{FF2B5EF4-FFF2-40B4-BE49-F238E27FC236}">
                <a16:creationId xmlns:a16="http://schemas.microsoft.com/office/drawing/2014/main" id="{9908ABF1-31D8-91DE-0E86-EAC530A89A94}"/>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5AD2359B-8C47-2726-C39F-833348441969}"/>
              </a:ext>
            </a:extLst>
          </p:cNvPr>
          <p:cNvSpPr>
            <a:spLocks noGrp="1"/>
          </p:cNvSpPr>
          <p:nvPr>
            <p:ph idx="1"/>
          </p:nvPr>
        </p:nvSpPr>
        <p:spPr/>
        <p:txBody>
          <a:bodyPr/>
          <a:lstStyle/>
          <a:p>
            <a:r>
              <a:rPr lang="en-US" dirty="0"/>
              <a:t>We have measured the slice energy spread in the injector several times since 2021, starting with [1]</a:t>
            </a:r>
          </a:p>
          <a:p>
            <a:endParaRPr lang="en-US" dirty="0"/>
          </a:p>
          <a:p>
            <a:endParaRPr lang="en-US" dirty="0"/>
          </a:p>
          <a:p>
            <a:endParaRPr lang="en-US" dirty="0"/>
          </a:p>
          <a:p>
            <a:endParaRPr lang="en-US" dirty="0"/>
          </a:p>
          <a:p>
            <a:r>
              <a:rPr lang="en-US" dirty="0"/>
              <a:t>Expected result based on conventional (ASTRA) simulations is ~0.5 keV</a:t>
            </a:r>
          </a:p>
          <a:p>
            <a:r>
              <a:rPr lang="en-US" dirty="0"/>
              <a:t>Additionally fell between 2021 and 2022 (possible cause: cathode replacement)</a:t>
            </a:r>
          </a:p>
          <a:p>
            <a:r>
              <a:rPr lang="en-US" dirty="0"/>
              <a:t>We wrote a code for the control room to do these measurements quickly (~ few minutes vs ~1 hour before)</a:t>
            </a:r>
          </a:p>
          <a:p>
            <a:r>
              <a:rPr lang="en-US" dirty="0"/>
              <a:t>Contribution to ongoing discussion regarding the impact of IBS and MBI on SES in similar facilities (</a:t>
            </a:r>
            <a:r>
              <a:rPr lang="en-US" dirty="0" err="1"/>
              <a:t>SwissFEL</a:t>
            </a:r>
            <a:r>
              <a:rPr lang="en-US" dirty="0"/>
              <a:t>, FERMI)</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CD50E644-E50F-A4FB-9EAD-163FE4B49086}"/>
              </a:ext>
            </a:extLst>
          </p:cNvPr>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sp>
        <p:nvSpPr>
          <p:cNvPr id="6" name="TextBox 5">
            <a:extLst>
              <a:ext uri="{FF2B5EF4-FFF2-40B4-BE49-F238E27FC236}">
                <a16:creationId xmlns:a16="http://schemas.microsoft.com/office/drawing/2014/main" id="{18D5C36A-AB8B-13B1-FFEA-87D64235B16E}"/>
              </a:ext>
            </a:extLst>
          </p:cNvPr>
          <p:cNvSpPr txBox="1"/>
          <p:nvPr/>
        </p:nvSpPr>
        <p:spPr>
          <a:xfrm>
            <a:off x="551384" y="5831901"/>
            <a:ext cx="8307723" cy="584775"/>
          </a:xfrm>
          <a:prstGeom prst="rect">
            <a:avLst/>
          </a:prstGeom>
          <a:noFill/>
        </p:spPr>
        <p:txBody>
          <a:bodyPr wrap="none" rtlCol="0">
            <a:spAutoFit/>
          </a:bodyPr>
          <a:lstStyle/>
          <a:p>
            <a:r>
              <a:rPr lang="en-US" sz="1600" dirty="0"/>
              <a:t>[1] Accurate measurement of uncorrelated energy spread in electron beam, S. Tomin </a:t>
            </a:r>
            <a:r>
              <a:rPr lang="en-US" sz="1600" i="1" dirty="0"/>
              <a:t>et al.</a:t>
            </a:r>
            <a:endParaRPr lang="en-US" sz="1600" dirty="0"/>
          </a:p>
          <a:p>
            <a:r>
              <a:rPr lang="en-GB" sz="1600" b="0" i="0" u="sng" dirty="0">
                <a:effectLst/>
                <a:latin typeface="Noto Sans" panose="020B0502040504020204" pitchFamily="34" charset="0"/>
                <a:hlinkClick r:id="rId3"/>
              </a:rPr>
              <a:t>https://doi.org/10.1103/PhysRevAccelBeams.24.064201</a:t>
            </a:r>
            <a:endParaRPr lang="en-US" sz="1600" dirty="0"/>
          </a:p>
        </p:txBody>
      </p:sp>
      <p:pic>
        <p:nvPicPr>
          <p:cNvPr id="7" name="Screenshot 2022-12-09 at 12.21.37.png" descr="Screenshot 2022-12-09 at 12.21.37.png">
            <a:extLst>
              <a:ext uri="{FF2B5EF4-FFF2-40B4-BE49-F238E27FC236}">
                <a16:creationId xmlns:a16="http://schemas.microsoft.com/office/drawing/2014/main" id="{39BCE7F3-C7A4-168C-D334-2CFE97BD23D9}"/>
              </a:ext>
            </a:extLst>
          </p:cNvPr>
          <p:cNvPicPr>
            <a:picLocks noChangeAspect="1"/>
          </p:cNvPicPr>
          <p:nvPr/>
        </p:nvPicPr>
        <p:blipFill>
          <a:blip r:embed="rId4"/>
          <a:srcRect b="43306"/>
          <a:stretch/>
        </p:blipFill>
        <p:spPr>
          <a:xfrm>
            <a:off x="1343472" y="2132856"/>
            <a:ext cx="8760296" cy="906450"/>
          </a:xfrm>
          <a:prstGeom prst="rect">
            <a:avLst/>
          </a:prstGeom>
          <a:ln w="12700">
            <a:miter lim="400000"/>
          </a:ln>
        </p:spPr>
      </p:pic>
      <p:sp>
        <p:nvSpPr>
          <p:cNvPr id="8" name="Rectangle">
            <a:extLst>
              <a:ext uri="{FF2B5EF4-FFF2-40B4-BE49-F238E27FC236}">
                <a16:creationId xmlns:a16="http://schemas.microsoft.com/office/drawing/2014/main" id="{7738D2A6-4E77-0344-A09E-5A3B131D79A0}"/>
              </a:ext>
            </a:extLst>
          </p:cNvPr>
          <p:cNvSpPr/>
          <p:nvPr/>
        </p:nvSpPr>
        <p:spPr>
          <a:xfrm>
            <a:off x="4329086" y="2160549"/>
            <a:ext cx="1334872" cy="906450"/>
          </a:xfrm>
          <a:prstGeom prst="rect">
            <a:avLst/>
          </a:prstGeom>
          <a:solidFill>
            <a:srgbClr val="E69735">
              <a:alpha val="54836"/>
            </a:srgbClr>
          </a:solidFill>
          <a:ln w="12700">
            <a:miter lim="400000"/>
          </a:ln>
        </p:spPr>
        <p:txBody>
          <a:bodyPr lIns="45719" rIns="45719" anchor="ctr"/>
          <a:lstStyle/>
          <a:p>
            <a:pPr>
              <a:defRPr>
                <a:solidFill>
                  <a:schemeClr val="accent6">
                    <a:hueOff val="-12480000"/>
                    <a:satOff val="-36585"/>
                    <a:lumOff val="8039"/>
                  </a:schemeClr>
                </a:solidFill>
              </a:defRPr>
            </a:pPr>
            <a:endParaRPr/>
          </a:p>
        </p:txBody>
      </p:sp>
    </p:spTree>
    <p:extLst>
      <p:ext uri="{BB962C8B-B14F-4D97-AF65-F5344CB8AC3E}">
        <p14:creationId xmlns:p14="http://schemas.microsoft.com/office/powerpoint/2010/main" val="65984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1C85-700F-8211-B866-2F19DA562253}"/>
              </a:ext>
            </a:extLst>
          </p:cNvPr>
          <p:cNvSpPr>
            <a:spLocks noGrp="1"/>
          </p:cNvSpPr>
          <p:nvPr>
            <p:ph type="title"/>
          </p:nvPr>
        </p:nvSpPr>
        <p:spPr/>
        <p:txBody>
          <a:bodyPr/>
          <a:lstStyle/>
          <a:p>
            <a:r>
              <a:rPr lang="en-US" dirty="0"/>
              <a:t>Impact of MBI (?) on Slice Energy Spread in the Injector</a:t>
            </a:r>
            <a:br>
              <a:rPr lang="en-US" dirty="0"/>
            </a:br>
            <a:endParaRPr lang="en-US" dirty="0"/>
          </a:p>
        </p:txBody>
      </p:sp>
      <p:sp>
        <p:nvSpPr>
          <p:cNvPr id="3" name="Text Placeholder 2">
            <a:extLst>
              <a:ext uri="{FF2B5EF4-FFF2-40B4-BE49-F238E27FC236}">
                <a16:creationId xmlns:a16="http://schemas.microsoft.com/office/drawing/2014/main" id="{E48FD6CD-1526-64A9-189B-C2DD5F617228}"/>
              </a:ext>
            </a:extLst>
          </p:cNvPr>
          <p:cNvSpPr>
            <a:spLocks noGrp="1"/>
          </p:cNvSpPr>
          <p:nvPr>
            <p:ph type="body" sz="quarter" idx="13"/>
          </p:nvPr>
        </p:nvSpPr>
        <p:spPr/>
        <p:txBody>
          <a:bodyPr/>
          <a:lstStyle/>
          <a:p>
            <a:r>
              <a:rPr lang="en-US" dirty="0"/>
              <a:t>Laser Heater Chicane </a:t>
            </a:r>
            <a:r>
              <a:rPr lang="en-US" i="1" dirty="0"/>
              <a:t>R</a:t>
            </a:r>
            <a:r>
              <a:rPr lang="en-US" baseline="-25000" dirty="0"/>
              <a:t>56</a:t>
            </a:r>
            <a:r>
              <a:rPr lang="en-US" dirty="0"/>
              <a:t> Scan</a:t>
            </a:r>
          </a:p>
        </p:txBody>
      </p:sp>
      <p:sp>
        <p:nvSpPr>
          <p:cNvPr id="4" name="Content Placeholder 3">
            <a:extLst>
              <a:ext uri="{FF2B5EF4-FFF2-40B4-BE49-F238E27FC236}">
                <a16:creationId xmlns:a16="http://schemas.microsoft.com/office/drawing/2014/main" id="{D584BF23-7EED-AB88-225B-E7D83280183A}"/>
              </a:ext>
            </a:extLst>
          </p:cNvPr>
          <p:cNvSpPr>
            <a:spLocks noGrp="1"/>
          </p:cNvSpPr>
          <p:nvPr>
            <p:ph idx="1"/>
          </p:nvPr>
        </p:nvSpPr>
        <p:spPr>
          <a:xfrm>
            <a:off x="407987" y="1406427"/>
            <a:ext cx="11376024" cy="1518517"/>
          </a:xfrm>
        </p:spPr>
        <p:txBody>
          <a:bodyPr numCol="2"/>
          <a:lstStyle/>
          <a:p>
            <a:r>
              <a:rPr lang="en-US" dirty="0"/>
              <a:t>We scanned the Laser Heater Chicane </a:t>
            </a:r>
            <a:r>
              <a:rPr lang="en-US" i="1" dirty="0"/>
              <a:t>R</a:t>
            </a:r>
            <a:r>
              <a:rPr lang="en-US" baseline="-25000" dirty="0"/>
              <a:t>56 </a:t>
            </a:r>
            <a:r>
              <a:rPr lang="en-US" dirty="0"/>
              <a:t>in the injector</a:t>
            </a:r>
            <a:endParaRPr lang="en-US" baseline="-25000" dirty="0"/>
          </a:p>
          <a:p>
            <a:r>
              <a:rPr lang="en-US" dirty="0">
                <a:sym typeface="Wingdings" pitchFamily="2" charset="2"/>
              </a:rPr>
              <a:t>Strong dependence of </a:t>
            </a:r>
            <a:r>
              <a:rPr lang="en-US" i="1" dirty="0"/>
              <a:t>R</a:t>
            </a:r>
            <a:r>
              <a:rPr lang="en-US" baseline="-25000" dirty="0"/>
              <a:t>56</a:t>
            </a:r>
            <a:r>
              <a:rPr lang="en-US" dirty="0">
                <a:sym typeface="Wingdings" pitchFamily="2" charset="2"/>
              </a:rPr>
              <a:t> on the injector SES</a:t>
            </a:r>
            <a:endParaRPr lang="en-US" dirty="0"/>
          </a:p>
          <a:p>
            <a:endParaRPr lang="en-US" dirty="0"/>
          </a:p>
          <a:p>
            <a:r>
              <a:rPr lang="en-US" dirty="0"/>
              <a:t>Minimal impact of choice of laser</a:t>
            </a:r>
          </a:p>
          <a:p>
            <a:r>
              <a:rPr lang="en-US" dirty="0"/>
              <a:t>TODO: beam dynamics simulations (MBI? One to one simulations…?)</a:t>
            </a:r>
          </a:p>
          <a:p>
            <a:endParaRPr lang="en-US" dirty="0"/>
          </a:p>
        </p:txBody>
      </p:sp>
      <p:pic>
        <p:nvPicPr>
          <p:cNvPr id="7" name="Picture 6">
            <a:extLst>
              <a:ext uri="{FF2B5EF4-FFF2-40B4-BE49-F238E27FC236}">
                <a16:creationId xmlns:a16="http://schemas.microsoft.com/office/drawing/2014/main" id="{21581FA4-E46D-E218-70AE-D06966D1A52B}"/>
              </a:ext>
            </a:extLst>
          </p:cNvPr>
          <p:cNvPicPr>
            <a:picLocks noChangeAspect="1"/>
          </p:cNvPicPr>
          <p:nvPr/>
        </p:nvPicPr>
        <p:blipFill>
          <a:blip r:embed="rId2"/>
          <a:stretch>
            <a:fillRect/>
          </a:stretch>
        </p:blipFill>
        <p:spPr>
          <a:xfrm>
            <a:off x="695400" y="2780928"/>
            <a:ext cx="10477163" cy="3595105"/>
          </a:xfrm>
          <a:prstGeom prst="rect">
            <a:avLst/>
          </a:prstGeom>
        </p:spPr>
      </p:pic>
      <p:sp>
        <p:nvSpPr>
          <p:cNvPr id="6" name="Fußzeilenplatzhalter 2">
            <a:extLst>
              <a:ext uri="{FF2B5EF4-FFF2-40B4-BE49-F238E27FC236}">
                <a16:creationId xmlns:a16="http://schemas.microsoft.com/office/drawing/2014/main" id="{FFF38EE8-7D76-B67B-7BBA-D99C595BC893}"/>
              </a:ext>
            </a:extLst>
          </p:cNvPr>
          <p:cNvSpPr>
            <a:spLocks noGrp="1"/>
          </p:cNvSpPr>
          <p:nvPr>
            <p:ph type="ftr" sz="quarter" idx="11"/>
          </p:nvPr>
        </p:nvSpPr>
        <p:spPr>
          <a:xfrm>
            <a:off x="839416" y="6580800"/>
            <a:ext cx="9901099" cy="186841"/>
          </a:xfrm>
        </p:spPr>
        <p:txBody>
          <a:bodyPr/>
          <a:lstStyle/>
          <a:p>
            <a:r>
              <a:rPr lang="en-US"/>
              <a:t>| EuXFEL LPS Diagnostics &amp; Opportunities for Collaboration with UK Colleagues | Stuart Walker, DESY-STFC-XFEL Collaboration Meeting, DESY, Hamburg, 5.12.2024</a:t>
            </a:r>
            <a:endParaRPr lang="en-US" dirty="0"/>
          </a:p>
        </p:txBody>
      </p:sp>
    </p:spTree>
    <p:extLst>
      <p:ext uri="{BB962C8B-B14F-4D97-AF65-F5344CB8AC3E}">
        <p14:creationId xmlns:p14="http://schemas.microsoft.com/office/powerpoint/2010/main" val="195494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08569-3016-62ED-BA40-52FAAB118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7E6970-5E5B-C7BA-8FAA-961AC74EAF0B}"/>
              </a:ext>
            </a:extLst>
          </p:cNvPr>
          <p:cNvSpPr>
            <a:spLocks noGrp="1"/>
          </p:cNvSpPr>
          <p:nvPr>
            <p:ph type="title"/>
          </p:nvPr>
        </p:nvSpPr>
        <p:spPr/>
        <p:txBody>
          <a:bodyPr/>
          <a:lstStyle/>
          <a:p>
            <a:r>
              <a:rPr lang="en-US" dirty="0"/>
              <a:t>Future SES Studies—Opportunities for Collaboration</a:t>
            </a:r>
          </a:p>
        </p:txBody>
      </p:sp>
      <p:sp>
        <p:nvSpPr>
          <p:cNvPr id="3" name="Text Placeholder 2">
            <a:extLst>
              <a:ext uri="{FF2B5EF4-FFF2-40B4-BE49-F238E27FC236}">
                <a16:creationId xmlns:a16="http://schemas.microsoft.com/office/drawing/2014/main" id="{1D7A0895-0334-A5CF-0BDC-F2C6AA4EFEE9}"/>
              </a:ext>
            </a:extLst>
          </p:cNvPr>
          <p:cNvSpPr>
            <a:spLocks noGrp="1"/>
          </p:cNvSpPr>
          <p:nvPr>
            <p:ph type="body" sz="quarter" idx="13"/>
          </p:nvPr>
        </p:nvSpPr>
        <p:spPr/>
        <p:txBody>
          <a:bodyPr/>
          <a:lstStyle/>
          <a:p>
            <a:r>
              <a:rPr lang="en-US" dirty="0"/>
              <a:t>Energy Spread and Charge Density</a:t>
            </a:r>
          </a:p>
        </p:txBody>
      </p:sp>
      <p:sp>
        <p:nvSpPr>
          <p:cNvPr id="4" name="Content Placeholder 3">
            <a:extLst>
              <a:ext uri="{FF2B5EF4-FFF2-40B4-BE49-F238E27FC236}">
                <a16:creationId xmlns:a16="http://schemas.microsoft.com/office/drawing/2014/main" id="{0576C2D7-8C5F-CD72-F776-5FE28C3FED31}"/>
              </a:ext>
            </a:extLst>
          </p:cNvPr>
          <p:cNvSpPr>
            <a:spLocks noGrp="1"/>
          </p:cNvSpPr>
          <p:nvPr>
            <p:ph idx="1"/>
          </p:nvPr>
        </p:nvSpPr>
        <p:spPr>
          <a:xfrm>
            <a:off x="407987" y="1406427"/>
            <a:ext cx="5111949" cy="5010249"/>
          </a:xfrm>
        </p:spPr>
        <p:txBody>
          <a:bodyPr/>
          <a:lstStyle/>
          <a:p>
            <a:r>
              <a:rPr lang="en-US" dirty="0"/>
              <a:t>We can vary the charge density with our NEPAL laser:</a:t>
            </a:r>
          </a:p>
          <a:p>
            <a:pPr lvl="1"/>
            <a:r>
              <a:rPr lang="en-US" dirty="0"/>
              <a:t>Keep bunch charge constant and vary the laser pulse length (2ps–25ps possible)</a:t>
            </a:r>
          </a:p>
          <a:p>
            <a:pPr lvl="1"/>
            <a:r>
              <a:rPr lang="en-US" dirty="0"/>
              <a:t>Effect of IBS would be observable</a:t>
            </a:r>
          </a:p>
          <a:p>
            <a:r>
              <a:rPr lang="en-US" dirty="0"/>
              <a:t>Measure SES in the injector and at full compression (after BC2)—we get the combined impact of multiple BCs on MBI and distance on IBS</a:t>
            </a:r>
          </a:p>
          <a:p>
            <a:r>
              <a:rPr lang="en-US" dirty="0">
                <a:solidFill>
                  <a:srgbClr val="00B050"/>
                </a:solidFill>
              </a:rPr>
              <a:t>Question for our friends in the UK</a:t>
            </a:r>
            <a:r>
              <a:rPr lang="en-US" dirty="0"/>
              <a:t>: what sort of SES measurements can we do with CLARA and what sort of parameter space can we explore—optics, charge, bunch length, path length, </a:t>
            </a:r>
            <a:r>
              <a:rPr lang="en-US" dirty="0" err="1"/>
              <a:t>etc</a:t>
            </a:r>
            <a:r>
              <a:rPr lang="en-US" dirty="0"/>
              <a:t>…</a:t>
            </a:r>
          </a:p>
        </p:txBody>
      </p:sp>
      <p:pic>
        <p:nvPicPr>
          <p:cNvPr id="7" name="Picture 6">
            <a:extLst>
              <a:ext uri="{FF2B5EF4-FFF2-40B4-BE49-F238E27FC236}">
                <a16:creationId xmlns:a16="http://schemas.microsoft.com/office/drawing/2014/main" id="{2B25830E-013B-0D2B-A2C4-011D5F0CC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976" y="1406427"/>
            <a:ext cx="6033492" cy="4413882"/>
          </a:xfrm>
          <a:prstGeom prst="rect">
            <a:avLst/>
          </a:prstGeom>
        </p:spPr>
      </p:pic>
      <p:sp>
        <p:nvSpPr>
          <p:cNvPr id="6" name="TextBox 5">
            <a:extLst>
              <a:ext uri="{FF2B5EF4-FFF2-40B4-BE49-F238E27FC236}">
                <a16:creationId xmlns:a16="http://schemas.microsoft.com/office/drawing/2014/main" id="{06A8F103-230B-FB3F-391E-32D202235EAB}"/>
              </a:ext>
            </a:extLst>
          </p:cNvPr>
          <p:cNvSpPr txBox="1"/>
          <p:nvPr/>
        </p:nvSpPr>
        <p:spPr>
          <a:xfrm>
            <a:off x="8331200" y="6019800"/>
            <a:ext cx="2255233" cy="338554"/>
          </a:xfrm>
          <a:prstGeom prst="rect">
            <a:avLst/>
          </a:prstGeom>
          <a:noFill/>
        </p:spPr>
        <p:txBody>
          <a:bodyPr wrap="none" rtlCol="0">
            <a:spAutoFit/>
          </a:bodyPr>
          <a:lstStyle/>
          <a:p>
            <a:r>
              <a:rPr lang="en-US" sz="1600" dirty="0"/>
              <a:t>Courtesy of YE CHEN</a:t>
            </a:r>
          </a:p>
        </p:txBody>
      </p:sp>
      <p:sp>
        <p:nvSpPr>
          <p:cNvPr id="8" name="Fußzeilenplatzhalter 2">
            <a:extLst>
              <a:ext uri="{FF2B5EF4-FFF2-40B4-BE49-F238E27FC236}">
                <a16:creationId xmlns:a16="http://schemas.microsoft.com/office/drawing/2014/main" id="{1AECDAAF-E07C-DE77-7AB7-186A546C367C}"/>
              </a:ext>
            </a:extLst>
          </p:cNvPr>
          <p:cNvSpPr>
            <a:spLocks noGrp="1"/>
          </p:cNvSpPr>
          <p:nvPr>
            <p:ph type="ftr" sz="quarter" idx="11"/>
          </p:nvPr>
        </p:nvSpPr>
        <p:spPr>
          <a:xfrm>
            <a:off x="839416" y="6580800"/>
            <a:ext cx="9901099" cy="186841"/>
          </a:xfrm>
        </p:spPr>
        <p:txBody>
          <a:bodyPr/>
          <a:lstStyle/>
          <a:p>
            <a:r>
              <a:rPr lang="en-US"/>
              <a:t>| EuXFEL LPS Diagnostics &amp; Opportunities for Collaboration with UK Colleagues | Stuart Walker, DESY-STFC-XFEL Collaboration Meeting, DESY, Hamburg, 5.12.2024</a:t>
            </a:r>
            <a:endParaRPr lang="en-US" dirty="0"/>
          </a:p>
        </p:txBody>
      </p:sp>
    </p:spTree>
    <p:extLst>
      <p:ext uri="{BB962C8B-B14F-4D97-AF65-F5344CB8AC3E}">
        <p14:creationId xmlns:p14="http://schemas.microsoft.com/office/powerpoint/2010/main" val="132116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B3E14D2-70F4-DAA7-FFD2-495F20B84ACB}"/>
              </a:ext>
            </a:extLst>
          </p:cNvPr>
          <p:cNvSpPr>
            <a:spLocks noGrp="1"/>
          </p:cNvSpPr>
          <p:nvPr>
            <p:ph type="ftr" sz="quarter" idx="11"/>
          </p:nvPr>
        </p:nvSpPr>
        <p:spPr/>
        <p:txBody>
          <a:bodyPr/>
          <a:lstStyle/>
          <a:p>
            <a:r>
              <a:rPr lang="en-US" noProof="0"/>
              <a:t>| EuXFEL LPS Diagnostics &amp; Opportunities for Collaboration with UK Colleagues | Stuart Walker, DESY-STFC-XFEL Collaboration Meeting, DESY, Hamburg, 5.12.2024</a:t>
            </a:r>
            <a:endParaRPr lang="en-US" noProof="0" dirty="0"/>
          </a:p>
        </p:txBody>
      </p:sp>
      <p:pic>
        <p:nvPicPr>
          <p:cNvPr id="6" name="Content Placeholder 7">
            <a:extLst>
              <a:ext uri="{FF2B5EF4-FFF2-40B4-BE49-F238E27FC236}">
                <a16:creationId xmlns:a16="http://schemas.microsoft.com/office/drawing/2014/main" id="{776BDB65-18BA-BFA3-D013-B04466493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201243"/>
            <a:ext cx="10944225" cy="2399587"/>
          </a:xfrm>
          <a:prstGeom prst="rect">
            <a:avLst/>
          </a:prstGeom>
        </p:spPr>
      </p:pic>
      <p:grpSp>
        <p:nvGrpSpPr>
          <p:cNvPr id="7" name="Group 6">
            <a:extLst>
              <a:ext uri="{FF2B5EF4-FFF2-40B4-BE49-F238E27FC236}">
                <a16:creationId xmlns:a16="http://schemas.microsoft.com/office/drawing/2014/main" id="{E796A385-7AA9-E3E1-B8AF-7BD2CB639540}"/>
              </a:ext>
            </a:extLst>
          </p:cNvPr>
          <p:cNvGrpSpPr/>
          <p:nvPr/>
        </p:nvGrpSpPr>
        <p:grpSpPr>
          <a:xfrm>
            <a:off x="229462" y="2956240"/>
            <a:ext cx="4358544" cy="3267332"/>
            <a:chOff x="489958" y="3077010"/>
            <a:chExt cx="4358544" cy="3267332"/>
          </a:xfrm>
        </p:grpSpPr>
        <p:grpSp>
          <p:nvGrpSpPr>
            <p:cNvPr id="8" name="Group 7">
              <a:extLst>
                <a:ext uri="{FF2B5EF4-FFF2-40B4-BE49-F238E27FC236}">
                  <a16:creationId xmlns:a16="http://schemas.microsoft.com/office/drawing/2014/main" id="{061EDA1E-A396-D2C4-3513-E7FF4432B780}"/>
                </a:ext>
              </a:extLst>
            </p:cNvPr>
            <p:cNvGrpSpPr/>
            <p:nvPr/>
          </p:nvGrpSpPr>
          <p:grpSpPr>
            <a:xfrm>
              <a:off x="489958" y="3170354"/>
              <a:ext cx="4358544" cy="3173988"/>
              <a:chOff x="436312" y="1657721"/>
              <a:chExt cx="4358544" cy="3173988"/>
            </a:xfrm>
          </p:grpSpPr>
          <p:pic>
            <p:nvPicPr>
              <p:cNvPr id="10" name="Picture 9">
                <a:extLst>
                  <a:ext uri="{FF2B5EF4-FFF2-40B4-BE49-F238E27FC236}">
                    <a16:creationId xmlns:a16="http://schemas.microsoft.com/office/drawing/2014/main" id="{BFA9813D-0BD3-8A2F-9BE3-4D220C2239FA}"/>
                  </a:ext>
                </a:extLst>
              </p:cNvPr>
              <p:cNvPicPr>
                <a:picLocks noChangeAspect="1"/>
              </p:cNvPicPr>
              <p:nvPr/>
            </p:nvPicPr>
            <p:blipFill rotWithShape="1">
              <a:blip r:embed="rId3"/>
              <a:srcRect l="2223" t="9648" r="7393" b="3813"/>
              <a:stretch/>
            </p:blipFill>
            <p:spPr>
              <a:xfrm>
                <a:off x="467208" y="1868922"/>
                <a:ext cx="4125894" cy="296278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EC6AA86-56C2-3FAB-9989-AE12EA2CD8D0}"/>
                      </a:ext>
                    </a:extLst>
                  </p:cNvPr>
                  <p:cNvSpPr txBox="1"/>
                  <p:nvPr/>
                </p:nvSpPr>
                <p:spPr>
                  <a:xfrm>
                    <a:off x="4391348" y="4616265"/>
                    <a:ext cx="403508" cy="215444"/>
                  </a:xfrm>
                  <a:prstGeom prst="rect">
                    <a:avLst/>
                  </a:prstGeom>
                  <a:noFill/>
                </p:spPr>
                <p:txBody>
                  <a:bodyPr wrap="none" lIns="0" tIns="0" rIns="0" bIns="0" rtlCol="0">
                    <a:spAutoFit/>
                  </a:bodyPr>
                  <a:lstStyle/>
                  <a:p>
                    <a14:m>
                      <m:oMath xmlns:m="http://schemas.openxmlformats.org/officeDocument/2006/math">
                        <m:r>
                          <a:rPr lang="de-DE" sz="1400" i="1" smtClean="0">
                            <a:latin typeface="Cambria Math" panose="02040503050406030204" pitchFamily="18" charset="0"/>
                          </a:rPr>
                          <m:t>𝑡</m:t>
                        </m:r>
                        <m:r>
                          <a:rPr lang="de-DE" sz="1400" b="0" i="1" smtClean="0">
                            <a:latin typeface="Cambria Math" panose="02040503050406030204" pitchFamily="18" charset="0"/>
                          </a:rPr>
                          <m:t> </m:t>
                        </m:r>
                      </m:oMath>
                    </a14:m>
                    <a:r>
                      <a:rPr lang="en-US" sz="1400" dirty="0"/>
                      <a:t>[ps]</a:t>
                    </a:r>
                  </a:p>
                </p:txBody>
              </p:sp>
            </mc:Choice>
            <mc:Fallback xmlns="">
              <p:sp>
                <p:nvSpPr>
                  <p:cNvPr id="15" name="TextBox 14">
                    <a:extLst>
                      <a:ext uri="{FF2B5EF4-FFF2-40B4-BE49-F238E27FC236}">
                        <a16:creationId xmlns:a16="http://schemas.microsoft.com/office/drawing/2014/main" id="{044CF602-2293-294C-9B58-F27A3F989913}"/>
                      </a:ext>
                    </a:extLst>
                  </p:cNvPr>
                  <p:cNvSpPr txBox="1">
                    <a:spLocks noRot="1" noChangeAspect="1" noMove="1" noResize="1" noEditPoints="1" noAdjustHandles="1" noChangeArrowheads="1" noChangeShapeType="1" noTextEdit="1"/>
                  </p:cNvSpPr>
                  <p:nvPr/>
                </p:nvSpPr>
                <p:spPr>
                  <a:xfrm>
                    <a:off x="4391348" y="4616265"/>
                    <a:ext cx="403508" cy="215444"/>
                  </a:xfrm>
                  <a:prstGeom prst="rect">
                    <a:avLst/>
                  </a:prstGeom>
                  <a:blipFill>
                    <a:blip r:embed="rId7"/>
                    <a:stretch>
                      <a:fillRect l="-9091" t="-22222" r="-24242"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2F890BA-2EA3-0034-BF97-679EEA08DABD}"/>
                      </a:ext>
                    </a:extLst>
                  </p:cNvPr>
                  <p:cNvSpPr txBox="1"/>
                  <p:nvPr/>
                </p:nvSpPr>
                <p:spPr>
                  <a:xfrm>
                    <a:off x="436312" y="1657721"/>
                    <a:ext cx="926664" cy="215444"/>
                  </a:xfrm>
                  <a:prstGeom prst="rect">
                    <a:avLst/>
                  </a:prstGeom>
                  <a:noFill/>
                </p:spPr>
                <p:txBody>
                  <a:bodyPr wrap="none" lIns="0" tIns="0" rIns="0" bIns="0" rtlCol="0">
                    <a:spAutoFit/>
                  </a:bodyPr>
                  <a:lstStyle/>
                  <a:p>
                    <a14:m>
                      <m:oMath xmlns:m="http://schemas.openxmlformats.org/officeDocument/2006/math">
                        <m:r>
                          <a:rPr lang="en-US" sz="140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de-DE" sz="1400" b="0" i="1" smtClean="0">
                                <a:latin typeface="Cambria Math" panose="02040503050406030204" pitchFamily="18" charset="0"/>
                                <a:ea typeface="Cambria Math" panose="02040503050406030204" pitchFamily="18" charset="0"/>
                              </a:rPr>
                              <m:t>𝑝</m:t>
                            </m:r>
                          </m:e>
                          <m:sub>
                            <m:r>
                              <a:rPr lang="de-DE" sz="1400" b="0" i="1" smtClean="0">
                                <a:latin typeface="Cambria Math" panose="02040503050406030204" pitchFamily="18" charset="0"/>
                                <a:ea typeface="Cambria Math" panose="02040503050406030204" pitchFamily="18" charset="0"/>
                              </a:rPr>
                              <m:t>𝑧</m:t>
                            </m:r>
                          </m:sub>
                        </m:sSub>
                        <m:r>
                          <a:rPr lang="en-US" sz="1400" b="0" i="1" smtClean="0">
                            <a:latin typeface="Cambria Math" panose="02040503050406030204" pitchFamily="18" charset="0"/>
                            <a:ea typeface="Cambria Math" panose="02040503050406030204" pitchFamily="18" charset="0"/>
                          </a:rPr>
                          <m:t> </m:t>
                        </m:r>
                      </m:oMath>
                    </a14:m>
                    <a:r>
                      <a:rPr lang="en-US" sz="1400" dirty="0"/>
                      <a:t>[MeV/c]</a:t>
                    </a:r>
                  </a:p>
                </p:txBody>
              </p:sp>
            </mc:Choice>
            <mc:Fallback xmlns="">
              <p:sp>
                <p:nvSpPr>
                  <p:cNvPr id="16" name="TextBox 15">
                    <a:extLst>
                      <a:ext uri="{FF2B5EF4-FFF2-40B4-BE49-F238E27FC236}">
                        <a16:creationId xmlns:a16="http://schemas.microsoft.com/office/drawing/2014/main" id="{C56EAB1F-120D-E249-8AFA-67BB588C1599}"/>
                      </a:ext>
                    </a:extLst>
                  </p:cNvPr>
                  <p:cNvSpPr txBox="1">
                    <a:spLocks noRot="1" noChangeAspect="1" noMove="1" noResize="1" noEditPoints="1" noAdjustHandles="1" noChangeArrowheads="1" noChangeShapeType="1" noTextEdit="1"/>
                  </p:cNvSpPr>
                  <p:nvPr/>
                </p:nvSpPr>
                <p:spPr>
                  <a:xfrm>
                    <a:off x="436312" y="1657721"/>
                    <a:ext cx="926664" cy="215444"/>
                  </a:xfrm>
                  <a:prstGeom prst="rect">
                    <a:avLst/>
                  </a:prstGeom>
                  <a:blipFill>
                    <a:blip r:embed="rId8"/>
                    <a:stretch>
                      <a:fillRect l="-5405" t="-29412" r="-9459" b="-47059"/>
                    </a:stretch>
                  </a:blipFill>
                </p:spPr>
                <p:txBody>
                  <a:bodyPr/>
                  <a:lstStyle/>
                  <a:p>
                    <a:r>
                      <a:rPr lang="en-US">
                        <a:noFill/>
                      </a:rPr>
                      <a:t> </a:t>
                    </a:r>
                  </a:p>
                </p:txBody>
              </p:sp>
            </mc:Fallback>
          </mc:AlternateContent>
        </p:grpSp>
        <p:sp>
          <p:nvSpPr>
            <p:cNvPr id="9" name="TextBox 8">
              <a:extLst>
                <a:ext uri="{FF2B5EF4-FFF2-40B4-BE49-F238E27FC236}">
                  <a16:creationId xmlns:a16="http://schemas.microsoft.com/office/drawing/2014/main" id="{EF972DAD-94AE-70C6-A0D1-F8A57FF9F5DC}"/>
                </a:ext>
              </a:extLst>
            </p:cNvPr>
            <p:cNvSpPr txBox="1"/>
            <p:nvPr/>
          </p:nvSpPr>
          <p:spPr>
            <a:xfrm>
              <a:off x="1754846" y="3077010"/>
              <a:ext cx="2408902" cy="287226"/>
            </a:xfrm>
            <a:prstGeom prst="rect">
              <a:avLst/>
            </a:prstGeom>
            <a:noFill/>
          </p:spPr>
          <p:txBody>
            <a:bodyPr wrap="square" rtlCol="0">
              <a:noAutofit/>
            </a:bodyPr>
            <a:lstStyle/>
            <a:p>
              <a:pPr>
                <a:lnSpc>
                  <a:spcPct val="112000"/>
                </a:lnSpc>
              </a:pPr>
              <a:r>
                <a:rPr lang="en-US" sz="1400" dirty="0"/>
                <a:t>Measured, on-crest in A1</a:t>
              </a:r>
            </a:p>
          </p:txBody>
        </p:sp>
      </p:gr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77B273A2-AB72-CD8B-208F-20093B836BD0}"/>
                  </a:ext>
                </a:extLst>
              </p:cNvPr>
              <p:cNvSpPr>
                <a:spLocks noGrp="1"/>
              </p:cNvSpPr>
              <p:nvPr>
                <p:ph idx="1"/>
              </p:nvPr>
            </p:nvSpPr>
            <p:spPr>
              <a:xfrm>
                <a:off x="4372106" y="2733008"/>
                <a:ext cx="7196006" cy="2635997"/>
              </a:xfrm>
            </p:spPr>
            <p:txBody>
              <a:bodyPr/>
              <a:lstStyle/>
              <a:p>
                <a:pPr>
                  <a:lnSpc>
                    <a:spcPct val="100000"/>
                  </a:lnSpc>
                </a:pPr>
                <a:r>
                  <a:rPr lang="en-US" sz="1800" dirty="0"/>
                  <a:t>Motivation: </a:t>
                </a:r>
              </a:p>
              <a:p>
                <a:pPr lvl="1"/>
                <a:r>
                  <a:rPr lang="en-US" sz="1800" dirty="0"/>
                  <a:t>measurements show an asymmetric the beam energy distribution with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𝜙</m:t>
                        </m:r>
                      </m:e>
                      <m:sub>
                        <m:r>
                          <a:rPr lang="en-US" sz="1800" b="0" i="1" smtClean="0">
                            <a:latin typeface="Cambria Math" panose="02040503050406030204" pitchFamily="18" charset="0"/>
                          </a:rPr>
                          <m:t>𝐴</m:t>
                        </m:r>
                        <m:r>
                          <a:rPr lang="en-US" sz="1800" b="0" i="1" smtClean="0">
                            <a:latin typeface="Cambria Math" panose="02040503050406030204" pitchFamily="18" charset="0"/>
                          </a:rPr>
                          <m:t>1</m:t>
                        </m:r>
                      </m:sub>
                    </m:sSub>
                    <m:r>
                      <a:rPr lang="de-DE" sz="1800" i="1">
                        <a:latin typeface="Cambria Math" panose="02040503050406030204" pitchFamily="18" charset="0"/>
                      </a:rPr>
                      <m:t>=</m:t>
                    </m:r>
                    <m:r>
                      <a:rPr lang="en-AU" sz="1800" b="0" i="1" smtClean="0">
                        <a:latin typeface="Cambria Math" panose="02040503050406030204" pitchFamily="18" charset="0"/>
                      </a:rPr>
                      <m:t>0°</m:t>
                    </m:r>
                  </m:oMath>
                </a14:m>
                <a:endParaRPr lang="en-US" sz="1800" dirty="0"/>
              </a:p>
              <a:p>
                <a:pPr>
                  <a:lnSpc>
                    <a:spcPct val="100000"/>
                  </a:lnSpc>
                </a:pPr>
                <a:r>
                  <a:rPr lang="en-US" sz="1800" dirty="0"/>
                  <a:t>Simulations:</a:t>
                </a:r>
              </a:p>
              <a:p>
                <a:pPr lvl="1"/>
                <a:r>
                  <a:rPr lang="en-US" sz="1800" dirty="0"/>
                  <a:t>Length of the simulated setup (up to the screen) ~ 40 m</a:t>
                </a:r>
              </a:p>
              <a:p>
                <a:pPr lvl="1"/>
                <a:r>
                  <a:rPr lang="en-US" sz="1800" dirty="0"/>
                  <a:t>3D </a:t>
                </a:r>
                <a:r>
                  <a:rPr lang="en-US" sz="1800" dirty="0" err="1"/>
                  <a:t>wakefields</a:t>
                </a:r>
                <a:r>
                  <a:rPr lang="en-US" sz="1800" dirty="0"/>
                  <a:t> from A1-, AH1-, TDS-cavities</a:t>
                </a:r>
              </a:p>
              <a:p>
                <a:pPr lvl="1"/>
                <a:r>
                  <a:rPr lang="en-US" sz="1800" dirty="0"/>
                  <a:t>3D SC along the whole beam line</a:t>
                </a:r>
              </a:p>
              <a:p>
                <a:pPr lvl="1"/>
                <a:r>
                  <a:rPr lang="en-US" sz="1800" dirty="0"/>
                  <a:t>Tracking up to 2</a:t>
                </a:r>
                <a:r>
                  <a:rPr lang="en-US" sz="1800" baseline="30000" dirty="0"/>
                  <a:t>nd</a:t>
                </a:r>
                <a:r>
                  <a:rPr lang="en-US" sz="1800" dirty="0"/>
                  <a:t> order</a:t>
                </a:r>
              </a:p>
              <a:p>
                <a:pPr lvl="1"/>
                <a:r>
                  <a:rPr lang="en-US" sz="1800" dirty="0"/>
                  <a:t>Gun simulations with ASTRA (up to 3.2 m from the cathode)</a:t>
                </a:r>
              </a:p>
              <a:p>
                <a:pPr>
                  <a:lnSpc>
                    <a:spcPct val="100000"/>
                  </a:lnSpc>
                </a:pPr>
                <a:endParaRPr lang="en-US" dirty="0"/>
              </a:p>
            </p:txBody>
          </p:sp>
        </mc:Choice>
        <mc:Fallback>
          <p:sp>
            <p:nvSpPr>
              <p:cNvPr id="4" name="Content Placeholder 3">
                <a:extLst>
                  <a:ext uri="{FF2B5EF4-FFF2-40B4-BE49-F238E27FC236}">
                    <a16:creationId xmlns:a16="http://schemas.microsoft.com/office/drawing/2014/main" id="{77B273A2-AB72-CD8B-208F-20093B836BD0}"/>
                  </a:ext>
                </a:extLst>
              </p:cNvPr>
              <p:cNvSpPr>
                <a:spLocks noGrp="1" noRot="1" noChangeAspect="1" noMove="1" noResize="1" noEditPoints="1" noAdjustHandles="1" noChangeArrowheads="1" noChangeShapeType="1" noTextEdit="1"/>
              </p:cNvSpPr>
              <p:nvPr>
                <p:ph idx="1"/>
              </p:nvPr>
            </p:nvSpPr>
            <p:spPr>
              <a:xfrm>
                <a:off x="4372106" y="2733008"/>
                <a:ext cx="7196006" cy="2635997"/>
              </a:xfrm>
              <a:blipFill>
                <a:blip r:embed="rId9"/>
                <a:stretch>
                  <a:fillRect l="-1761" t="-2885" b="-29808"/>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8BC565DF-4082-880C-4A03-820C8DD463BE}"/>
              </a:ext>
            </a:extLst>
          </p:cNvPr>
          <p:cNvSpPr txBox="1"/>
          <p:nvPr/>
        </p:nvSpPr>
        <p:spPr>
          <a:xfrm>
            <a:off x="4990917" y="6092891"/>
            <a:ext cx="7013458" cy="415498"/>
          </a:xfrm>
          <a:prstGeom prst="rect">
            <a:avLst/>
          </a:prstGeom>
          <a:noFill/>
        </p:spPr>
        <p:txBody>
          <a:bodyPr wrap="none" rtlCol="0">
            <a:spAutoFit/>
          </a:bodyPr>
          <a:lstStyle/>
          <a:p>
            <a:r>
              <a:rPr lang="en-GB" sz="1050" dirty="0">
                <a:effectLst/>
                <a:latin typeface="CharisSIL"/>
              </a:rPr>
              <a:t>Experimental validation of collective effects modelling at injector section of X-ray free-electron laser, 2021, </a:t>
            </a:r>
            <a:r>
              <a:rPr lang="en-GB" sz="1050" dirty="0" err="1">
                <a:effectLst/>
                <a:latin typeface="CharisSIL"/>
              </a:rPr>
              <a:t>Zagorodnov</a:t>
            </a:r>
            <a:r>
              <a:rPr lang="en-GB" sz="1050" dirty="0">
                <a:latin typeface="CharisSIL"/>
              </a:rPr>
              <a:t> </a:t>
            </a:r>
            <a:r>
              <a:rPr lang="en-GB" sz="1050" i="1" dirty="0">
                <a:latin typeface="CharisSIL"/>
              </a:rPr>
              <a:t>et al. </a:t>
            </a:r>
          </a:p>
          <a:p>
            <a:r>
              <a:rPr lang="en-GB" sz="1000" b="0" i="0" u="none" strike="noStrike" dirty="0">
                <a:effectLst/>
                <a:latin typeface="ElsevierSans"/>
                <a:hlinkClick r:id="rId10" tooltip="Persistent link using digital object identifier"/>
              </a:rPr>
              <a:t>https://doi.org/10.1016/j.nima.2021.165111</a:t>
            </a:r>
            <a:endParaRPr lang="en-GB" sz="1000" i="1" dirty="0">
              <a:effectLst/>
            </a:endParaRPr>
          </a:p>
        </p:txBody>
      </p:sp>
      <p:sp>
        <p:nvSpPr>
          <p:cNvPr id="2" name="Title 1">
            <a:extLst>
              <a:ext uri="{FF2B5EF4-FFF2-40B4-BE49-F238E27FC236}">
                <a16:creationId xmlns:a16="http://schemas.microsoft.com/office/drawing/2014/main" id="{1D5E0328-F31F-E73D-05E6-3428C5D772B2}"/>
              </a:ext>
            </a:extLst>
          </p:cNvPr>
          <p:cNvSpPr>
            <a:spLocks noGrp="1"/>
          </p:cNvSpPr>
          <p:nvPr>
            <p:ph type="title"/>
          </p:nvPr>
        </p:nvSpPr>
        <p:spPr/>
        <p:txBody>
          <a:bodyPr/>
          <a:lstStyle/>
          <a:p>
            <a:r>
              <a:rPr lang="en-US" dirty="0"/>
              <a:t>Modeling and measurement of collective effects in the Injector</a:t>
            </a:r>
          </a:p>
        </p:txBody>
      </p:sp>
    </p:spTree>
    <p:extLst>
      <p:ext uri="{BB962C8B-B14F-4D97-AF65-F5344CB8AC3E}">
        <p14:creationId xmlns:p14="http://schemas.microsoft.com/office/powerpoint/2010/main" val="368310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16B44-4229-B917-AEC5-1B832219847D}"/>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C34D81A9-3447-24B3-7EA4-03633B46E892}"/>
              </a:ext>
            </a:extLst>
          </p:cNvPr>
          <p:cNvSpPr>
            <a:spLocks noGrp="1"/>
          </p:cNvSpPr>
          <p:nvPr>
            <p:ph type="ftr" sz="quarter" idx="11"/>
          </p:nvPr>
        </p:nvSpPr>
        <p:spPr/>
        <p:txBody>
          <a:bodyPr/>
          <a:lstStyle/>
          <a:p>
            <a:r>
              <a:rPr lang="en-US" noProof="0" dirty="0"/>
              <a:t>| </a:t>
            </a:r>
            <a:r>
              <a:rPr lang="en-US" noProof="0" dirty="0" err="1"/>
              <a:t>EuXFEL</a:t>
            </a:r>
            <a:r>
              <a:rPr lang="en-US" noProof="0" dirty="0"/>
              <a:t> LPS Diagnostics &amp; Opportunities for Collaboration with UK Colleagues | Stuart Walker, DESY-STFC-XFEL Collaboration Meeting, DESY, Hamburg, 5.12.2024</a:t>
            </a:r>
          </a:p>
        </p:txBody>
      </p:sp>
      <p:pic>
        <p:nvPicPr>
          <p:cNvPr id="6" name="Content Placeholder 7">
            <a:extLst>
              <a:ext uri="{FF2B5EF4-FFF2-40B4-BE49-F238E27FC236}">
                <a16:creationId xmlns:a16="http://schemas.microsoft.com/office/drawing/2014/main" id="{C78D716A-87BB-8FD6-FBDA-9BBA71D95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1201243"/>
            <a:ext cx="10944225" cy="2399587"/>
          </a:xfrm>
          <a:prstGeom prst="rect">
            <a:avLst/>
          </a:prstGeom>
        </p:spPr>
      </p:pic>
      <p:sp>
        <p:nvSpPr>
          <p:cNvPr id="14" name="TextBox 13">
            <a:extLst>
              <a:ext uri="{FF2B5EF4-FFF2-40B4-BE49-F238E27FC236}">
                <a16:creationId xmlns:a16="http://schemas.microsoft.com/office/drawing/2014/main" id="{32D5918A-5624-0819-C939-A4D7D9B908AE}"/>
              </a:ext>
            </a:extLst>
          </p:cNvPr>
          <p:cNvSpPr txBox="1"/>
          <p:nvPr/>
        </p:nvSpPr>
        <p:spPr>
          <a:xfrm>
            <a:off x="4990917" y="6092891"/>
            <a:ext cx="7013458" cy="415498"/>
          </a:xfrm>
          <a:prstGeom prst="rect">
            <a:avLst/>
          </a:prstGeom>
          <a:noFill/>
        </p:spPr>
        <p:txBody>
          <a:bodyPr wrap="none" rtlCol="0">
            <a:spAutoFit/>
          </a:bodyPr>
          <a:lstStyle/>
          <a:p>
            <a:r>
              <a:rPr lang="en-GB" sz="1050" dirty="0">
                <a:effectLst/>
                <a:latin typeface="CharisSIL"/>
              </a:rPr>
              <a:t>Experimental validation of collective effects modelling at injector section of X-ray free-electron laser, 2021, </a:t>
            </a:r>
            <a:r>
              <a:rPr lang="en-GB" sz="1050" dirty="0" err="1">
                <a:effectLst/>
                <a:latin typeface="CharisSIL"/>
              </a:rPr>
              <a:t>Zagorodnov</a:t>
            </a:r>
            <a:r>
              <a:rPr lang="en-GB" sz="1050" dirty="0">
                <a:latin typeface="CharisSIL"/>
              </a:rPr>
              <a:t> </a:t>
            </a:r>
            <a:r>
              <a:rPr lang="en-GB" sz="1050" i="1" dirty="0">
                <a:latin typeface="CharisSIL"/>
              </a:rPr>
              <a:t>et al. </a:t>
            </a:r>
          </a:p>
          <a:p>
            <a:r>
              <a:rPr lang="en-GB" sz="1000" b="0" i="0" u="none" strike="noStrike" dirty="0">
                <a:effectLst/>
                <a:latin typeface="ElsevierSans"/>
                <a:hlinkClick r:id="rId3" tooltip="Persistent link using digital object identifier"/>
              </a:rPr>
              <a:t>https://doi.org/10.1016/j.nima.2021.165111</a:t>
            </a:r>
            <a:endParaRPr lang="en-GB" sz="1000" i="1" dirty="0">
              <a:effectLst/>
            </a:endParaRPr>
          </a:p>
        </p:txBody>
      </p:sp>
      <p:sp>
        <p:nvSpPr>
          <p:cNvPr id="13" name="Content Placeholder 12">
            <a:extLst>
              <a:ext uri="{FF2B5EF4-FFF2-40B4-BE49-F238E27FC236}">
                <a16:creationId xmlns:a16="http://schemas.microsoft.com/office/drawing/2014/main" id="{52274984-A043-FACB-31E4-CF709989A22A}"/>
              </a:ext>
            </a:extLst>
          </p:cNvPr>
          <p:cNvSpPr>
            <a:spLocks noGrp="1"/>
          </p:cNvSpPr>
          <p:nvPr>
            <p:ph idx="1"/>
          </p:nvPr>
        </p:nvSpPr>
        <p:spPr>
          <a:xfrm>
            <a:off x="5277724" y="3600830"/>
            <a:ext cx="6500138" cy="2276442"/>
          </a:xfrm>
        </p:spPr>
        <p:txBody>
          <a:bodyPr/>
          <a:lstStyle/>
          <a:p>
            <a:r>
              <a:rPr lang="en-US" dirty="0"/>
              <a:t>Validated SC &amp; Wakes in the injector at lowest energies.</a:t>
            </a:r>
          </a:p>
          <a:p>
            <a:r>
              <a:rPr lang="en-US" dirty="0"/>
              <a:t>Bunch length is long in injector—CSR not a consideration here and yet to be crosschecked.  </a:t>
            </a:r>
          </a:p>
          <a:p>
            <a:pPr lvl="1"/>
            <a:r>
              <a:rPr lang="en-US" dirty="0"/>
              <a:t>Worth investing time into CSR simulation + measurement?</a:t>
            </a:r>
          </a:p>
          <a:p>
            <a:r>
              <a:rPr lang="en-US" dirty="0"/>
              <a:t>With MBI and IBS, then we can say we have a good description of the machine.</a:t>
            </a:r>
          </a:p>
        </p:txBody>
      </p:sp>
      <p:grpSp>
        <p:nvGrpSpPr>
          <p:cNvPr id="15" name="Group 14">
            <a:extLst>
              <a:ext uri="{FF2B5EF4-FFF2-40B4-BE49-F238E27FC236}">
                <a16:creationId xmlns:a16="http://schemas.microsoft.com/office/drawing/2014/main" id="{A2C0D85F-CDEA-548F-47A1-C455941C8020}"/>
              </a:ext>
            </a:extLst>
          </p:cNvPr>
          <p:cNvGrpSpPr/>
          <p:nvPr/>
        </p:nvGrpSpPr>
        <p:grpSpPr>
          <a:xfrm>
            <a:off x="479162" y="3063677"/>
            <a:ext cx="4500130" cy="3350747"/>
            <a:chOff x="788347" y="789698"/>
            <a:chExt cx="5596593" cy="4170160"/>
          </a:xfrm>
        </p:grpSpPr>
        <p:pic>
          <p:nvPicPr>
            <p:cNvPr id="16" name="Picture 15">
              <a:extLst>
                <a:ext uri="{FF2B5EF4-FFF2-40B4-BE49-F238E27FC236}">
                  <a16:creationId xmlns:a16="http://schemas.microsoft.com/office/drawing/2014/main" id="{0CC1496F-387F-1BB3-0BA3-EBAD046B21BC}"/>
                </a:ext>
              </a:extLst>
            </p:cNvPr>
            <p:cNvPicPr>
              <a:picLocks noChangeAspect="1"/>
            </p:cNvPicPr>
            <p:nvPr/>
          </p:nvPicPr>
          <p:blipFill rotWithShape="1">
            <a:blip r:embed="rId4"/>
            <a:srcRect t="10228" r="7870"/>
            <a:stretch/>
          </p:blipFill>
          <p:spPr>
            <a:xfrm>
              <a:off x="870712" y="1094907"/>
              <a:ext cx="5382207" cy="3864951"/>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2CD8454-9891-3CF4-2611-A84C9BD44548}"/>
                    </a:ext>
                  </a:extLst>
                </p:cNvPr>
                <p:cNvSpPr txBox="1"/>
                <p:nvPr/>
              </p:nvSpPr>
              <p:spPr>
                <a:xfrm>
                  <a:off x="5896232" y="4530286"/>
                  <a:ext cx="488708" cy="255759"/>
                </a:xfrm>
                <a:prstGeom prst="rect">
                  <a:avLst/>
                </a:prstGeom>
                <a:noFill/>
              </p:spPr>
              <p:txBody>
                <a:bodyPr wrap="none" lIns="0" tIns="0" rIns="0" bIns="0" rtlCol="0">
                  <a:spAutoFit/>
                </a:bodyPr>
                <a:lstStyle/>
                <a:p>
                  <a14:m>
                    <m:oMath xmlns:m="http://schemas.openxmlformats.org/officeDocument/2006/math">
                      <m:r>
                        <a:rPr lang="de-DE" sz="1400" i="1" smtClean="0">
                          <a:latin typeface="Cambria Math" panose="02040503050406030204" pitchFamily="18" charset="0"/>
                        </a:rPr>
                        <m:t>𝑡</m:t>
                      </m:r>
                      <m:r>
                        <a:rPr lang="de-DE" sz="1400" b="0" i="1" smtClean="0">
                          <a:latin typeface="Cambria Math" panose="02040503050406030204" pitchFamily="18" charset="0"/>
                        </a:rPr>
                        <m:t> </m:t>
                      </m:r>
                    </m:oMath>
                  </a14:m>
                  <a:r>
                    <a:rPr lang="en-US" sz="1400" dirty="0"/>
                    <a:t>[ps]</a:t>
                  </a:r>
                </a:p>
              </p:txBody>
            </p:sp>
          </mc:Choice>
          <mc:Fallback xmlns="">
            <p:sp>
              <p:nvSpPr>
                <p:cNvPr id="28" name="TextBox 27">
                  <a:extLst>
                    <a:ext uri="{FF2B5EF4-FFF2-40B4-BE49-F238E27FC236}">
                      <a16:creationId xmlns:a16="http://schemas.microsoft.com/office/drawing/2014/main" id="{B7CA842B-0495-C14A-9050-92B00201B15F}"/>
                    </a:ext>
                  </a:extLst>
                </p:cNvPr>
                <p:cNvSpPr txBox="1">
                  <a:spLocks noRot="1" noChangeAspect="1" noMove="1" noResize="1" noEditPoints="1" noAdjustHandles="1" noChangeArrowheads="1" noChangeShapeType="1" noTextEdit="1"/>
                </p:cNvSpPr>
                <p:nvPr/>
              </p:nvSpPr>
              <p:spPr>
                <a:xfrm>
                  <a:off x="5896232" y="4530286"/>
                  <a:ext cx="488708" cy="255759"/>
                </a:xfrm>
                <a:prstGeom prst="rect">
                  <a:avLst/>
                </a:prstGeom>
                <a:blipFill>
                  <a:blip r:embed="rId5"/>
                  <a:stretch>
                    <a:fillRect l="-12500" t="-23529" r="-28125" b="-52941"/>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B7CF89F7-BE81-A7A8-72CA-465B0A7E9E6C}"/>
                </a:ext>
              </a:extLst>
            </p:cNvPr>
            <p:cNvSpPr txBox="1"/>
            <p:nvPr/>
          </p:nvSpPr>
          <p:spPr>
            <a:xfrm>
              <a:off x="2648658" y="1570954"/>
              <a:ext cx="1048784" cy="328833"/>
            </a:xfrm>
            <a:prstGeom prst="rect">
              <a:avLst/>
            </a:prstGeom>
            <a:noFill/>
          </p:spPr>
          <p:txBody>
            <a:bodyPr wrap="none" rtlCol="0">
              <a:spAutoFit/>
            </a:bodyPr>
            <a:lstStyle/>
            <a:p>
              <a:r>
                <a:rPr lang="en-US" sz="1200" dirty="0"/>
                <a:t>measured</a:t>
              </a:r>
            </a:p>
          </p:txBody>
        </p:sp>
        <p:sp>
          <p:nvSpPr>
            <p:cNvPr id="19" name="TextBox 18">
              <a:extLst>
                <a:ext uri="{FF2B5EF4-FFF2-40B4-BE49-F238E27FC236}">
                  <a16:creationId xmlns:a16="http://schemas.microsoft.com/office/drawing/2014/main" id="{B408CCD4-D1B6-ECC7-AC16-DA032AB0CEAD}"/>
                </a:ext>
              </a:extLst>
            </p:cNvPr>
            <p:cNvSpPr txBox="1"/>
            <p:nvPr/>
          </p:nvSpPr>
          <p:spPr>
            <a:xfrm>
              <a:off x="1770696" y="2073926"/>
              <a:ext cx="481874" cy="328833"/>
            </a:xfrm>
            <a:prstGeom prst="rect">
              <a:avLst/>
            </a:prstGeom>
            <a:noFill/>
          </p:spPr>
          <p:txBody>
            <a:bodyPr wrap="none" rtlCol="0">
              <a:spAutoFit/>
            </a:bodyPr>
            <a:lstStyle/>
            <a:p>
              <a:r>
                <a:rPr lang="en-US" sz="1200" dirty="0">
                  <a:solidFill>
                    <a:srgbClr val="FF0000"/>
                  </a:solidFill>
                </a:rPr>
                <a:t>SC</a:t>
              </a:r>
            </a:p>
          </p:txBody>
        </p:sp>
        <p:sp>
          <p:nvSpPr>
            <p:cNvPr id="20" name="TextBox 19">
              <a:extLst>
                <a:ext uri="{FF2B5EF4-FFF2-40B4-BE49-F238E27FC236}">
                  <a16:creationId xmlns:a16="http://schemas.microsoft.com/office/drawing/2014/main" id="{7054F330-2B94-87C5-5780-32AF9C9EB86C}"/>
                </a:ext>
              </a:extLst>
            </p:cNvPr>
            <p:cNvSpPr txBox="1"/>
            <p:nvPr/>
          </p:nvSpPr>
          <p:spPr>
            <a:xfrm>
              <a:off x="1650685" y="2593932"/>
              <a:ext cx="512938" cy="328833"/>
            </a:xfrm>
            <a:prstGeom prst="rect">
              <a:avLst/>
            </a:prstGeom>
            <a:noFill/>
          </p:spPr>
          <p:txBody>
            <a:bodyPr wrap="none" rtlCol="0">
              <a:spAutoFit/>
            </a:bodyPr>
            <a:lstStyle/>
            <a:p>
              <a:r>
                <a:rPr lang="en-US" sz="1200" dirty="0">
                  <a:solidFill>
                    <a:srgbClr val="293CF7"/>
                  </a:solidFill>
                </a:rPr>
                <a:t>w/o</a:t>
              </a:r>
            </a:p>
          </p:txBody>
        </p:sp>
        <p:sp>
          <p:nvSpPr>
            <p:cNvPr id="21" name="TextBox 20">
              <a:extLst>
                <a:ext uri="{FF2B5EF4-FFF2-40B4-BE49-F238E27FC236}">
                  <a16:creationId xmlns:a16="http://schemas.microsoft.com/office/drawing/2014/main" id="{4D433651-29D1-33FF-CF0A-674EE83B7DFF}"/>
                </a:ext>
              </a:extLst>
            </p:cNvPr>
            <p:cNvSpPr txBox="1"/>
            <p:nvPr/>
          </p:nvSpPr>
          <p:spPr>
            <a:xfrm>
              <a:off x="2130868" y="1299808"/>
              <a:ext cx="1237105" cy="328833"/>
            </a:xfrm>
            <a:prstGeom prst="rect">
              <a:avLst/>
            </a:prstGeom>
            <a:noFill/>
          </p:spPr>
          <p:txBody>
            <a:bodyPr wrap="none" rtlCol="0">
              <a:spAutoFit/>
            </a:bodyPr>
            <a:lstStyle/>
            <a:p>
              <a:r>
                <a:rPr lang="en-US" sz="1200" dirty="0"/>
                <a:t>SC &amp; wakes</a:t>
              </a:r>
            </a:p>
          </p:txBody>
        </p:sp>
        <p:cxnSp>
          <p:nvCxnSpPr>
            <p:cNvPr id="22" name="Straight Arrow Connector 21">
              <a:extLst>
                <a:ext uri="{FF2B5EF4-FFF2-40B4-BE49-F238E27FC236}">
                  <a16:creationId xmlns:a16="http://schemas.microsoft.com/office/drawing/2014/main" id="{FCCF1E81-3578-CAAB-7E8F-FB81930B45C9}"/>
                </a:ext>
              </a:extLst>
            </p:cNvPr>
            <p:cNvCxnSpPr>
              <a:cxnSpLocks/>
            </p:cNvCxnSpPr>
            <p:nvPr/>
          </p:nvCxnSpPr>
          <p:spPr>
            <a:xfrm flipH="1">
              <a:off x="1770696" y="1492462"/>
              <a:ext cx="3601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72C20372-1FDB-FA01-B8CF-366C7DE8E01E}"/>
                </a:ext>
              </a:extLst>
            </p:cNvPr>
            <p:cNvCxnSpPr>
              <a:cxnSpLocks/>
            </p:cNvCxnSpPr>
            <p:nvPr/>
          </p:nvCxnSpPr>
          <p:spPr>
            <a:xfrm flipH="1">
              <a:off x="2288485" y="1755620"/>
              <a:ext cx="3601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0461B16-8527-A773-0815-BF1C1583FA87}"/>
                    </a:ext>
                  </a:extLst>
                </p:cNvPr>
                <p:cNvSpPr txBox="1"/>
                <p:nvPr/>
              </p:nvSpPr>
              <p:spPr>
                <a:xfrm>
                  <a:off x="788347" y="789698"/>
                  <a:ext cx="1164408" cy="268130"/>
                </a:xfrm>
                <a:prstGeom prst="rect">
                  <a:avLst/>
                </a:prstGeom>
                <a:noFill/>
              </p:spPr>
              <p:txBody>
                <a:bodyPr wrap="none" lIns="0" tIns="0" rIns="0" bIns="0" rtlCol="0">
                  <a:spAutoFit/>
                </a:bodyPr>
                <a:lstStyle/>
                <a:p>
                  <a14:m>
                    <m:oMath xmlns:m="http://schemas.openxmlformats.org/officeDocument/2006/math">
                      <m:r>
                        <a:rPr lang="en-US" sz="140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de-DE" sz="1400" b="0" i="1" smtClean="0">
                              <a:latin typeface="Cambria Math" panose="02040503050406030204" pitchFamily="18" charset="0"/>
                              <a:ea typeface="Cambria Math" panose="02040503050406030204" pitchFamily="18" charset="0"/>
                            </a:rPr>
                            <m:t>𝑝</m:t>
                          </m:r>
                        </m:e>
                        <m:sub>
                          <m:r>
                            <a:rPr lang="de-DE" sz="1400" b="0" i="1" smtClean="0">
                              <a:latin typeface="Cambria Math" panose="02040503050406030204" pitchFamily="18" charset="0"/>
                              <a:ea typeface="Cambria Math" panose="02040503050406030204" pitchFamily="18" charset="0"/>
                            </a:rPr>
                            <m:t>𝑧</m:t>
                          </m:r>
                        </m:sub>
                      </m:sSub>
                    </m:oMath>
                  </a14:m>
                  <a:r>
                    <a:rPr lang="en-US" sz="1400" dirty="0"/>
                    <a:t> [MeV/c]</a:t>
                  </a:r>
                </a:p>
              </p:txBody>
            </p:sp>
          </mc:Choice>
          <mc:Fallback xmlns="">
            <p:sp>
              <p:nvSpPr>
                <p:cNvPr id="38" name="TextBox 37">
                  <a:extLst>
                    <a:ext uri="{FF2B5EF4-FFF2-40B4-BE49-F238E27FC236}">
                      <a16:creationId xmlns:a16="http://schemas.microsoft.com/office/drawing/2014/main" id="{BDEC0FBC-FF14-A547-8518-6CAA4F4DD3C5}"/>
                    </a:ext>
                  </a:extLst>
                </p:cNvPr>
                <p:cNvSpPr txBox="1">
                  <a:spLocks noRot="1" noChangeAspect="1" noMove="1" noResize="1" noEditPoints="1" noAdjustHandles="1" noChangeArrowheads="1" noChangeShapeType="1" noTextEdit="1"/>
                </p:cNvSpPr>
                <p:nvPr/>
              </p:nvSpPr>
              <p:spPr>
                <a:xfrm>
                  <a:off x="788347" y="789698"/>
                  <a:ext cx="1164408" cy="268130"/>
                </a:xfrm>
                <a:prstGeom prst="rect">
                  <a:avLst/>
                </a:prstGeom>
                <a:blipFill>
                  <a:blip r:embed="rId6"/>
                  <a:stretch>
                    <a:fillRect l="-5333" t="-22222" r="-9333"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20206E7-0EDE-7547-ABA5-4A724A662DBD}"/>
                    </a:ext>
                  </a:extLst>
                </p:cNvPr>
                <p:cNvSpPr txBox="1"/>
                <p:nvPr/>
              </p:nvSpPr>
              <p:spPr>
                <a:xfrm>
                  <a:off x="4548886" y="1360188"/>
                  <a:ext cx="1137376" cy="3634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panose="02040503050406030204" pitchFamily="18" charset="0"/>
                              </a:rPr>
                            </m:ctrlPr>
                          </m:sSubPr>
                          <m:e>
                            <m:r>
                              <a:rPr lang="en-US" sz="1200" i="1" smtClean="0">
                                <a:solidFill>
                                  <a:schemeClr val="tx1"/>
                                </a:solidFill>
                                <a:latin typeface="Cambria Math" panose="02040503050406030204" pitchFamily="18" charset="0"/>
                                <a:ea typeface="Cambria Math" panose="02040503050406030204" pitchFamily="18" charset="0"/>
                              </a:rPr>
                              <m:t>𝜙</m:t>
                            </m:r>
                          </m:e>
                          <m:sub>
                            <m:r>
                              <a:rPr lang="de-DE" sz="1200" b="0" i="1" smtClean="0">
                                <a:solidFill>
                                  <a:schemeClr val="tx1"/>
                                </a:solidFill>
                                <a:latin typeface="Cambria Math" panose="02040503050406030204" pitchFamily="18" charset="0"/>
                              </a:rPr>
                              <m:t>𝑔𝑢𝑛</m:t>
                            </m:r>
                          </m:sub>
                        </m:sSub>
                        <m:r>
                          <a:rPr lang="de-DE" sz="1200" b="0" i="1" smtClean="0">
                            <a:solidFill>
                              <a:schemeClr val="tx1"/>
                            </a:solidFill>
                            <a:latin typeface="Cambria Math" panose="02040503050406030204" pitchFamily="18" charset="0"/>
                          </a:rPr>
                          <m:t>=</m:t>
                        </m:r>
                        <m:sSup>
                          <m:sSupPr>
                            <m:ctrlPr>
                              <a:rPr lang="de-DE" sz="1200" b="0" i="1" smtClean="0">
                                <a:solidFill>
                                  <a:schemeClr val="tx1"/>
                                </a:solidFill>
                                <a:latin typeface="Cambria Math" panose="02040503050406030204" pitchFamily="18" charset="0"/>
                              </a:rPr>
                            </m:ctrlPr>
                          </m:sSupPr>
                          <m:e>
                            <m:r>
                              <a:rPr lang="de-DE" sz="1200" b="0" i="1" smtClean="0">
                                <a:solidFill>
                                  <a:schemeClr val="tx1"/>
                                </a:solidFill>
                                <a:latin typeface="Cambria Math" panose="02040503050406030204" pitchFamily="18" charset="0"/>
                              </a:rPr>
                              <m:t>2</m:t>
                            </m:r>
                          </m:e>
                          <m:sup>
                            <m:r>
                              <a:rPr lang="de-DE" sz="1200" b="0" i="1" smtClean="0">
                                <a:solidFill>
                                  <a:schemeClr val="tx1"/>
                                </a:solidFill>
                                <a:latin typeface="Cambria Math" panose="02040503050406030204" pitchFamily="18" charset="0"/>
                              </a:rPr>
                              <m:t>𝑜</m:t>
                            </m:r>
                          </m:sup>
                        </m:sSup>
                      </m:oMath>
                    </m:oMathPara>
                  </a14:m>
                  <a:endParaRPr lang="en-US" sz="1200" dirty="0">
                    <a:solidFill>
                      <a:schemeClr val="tx1"/>
                    </a:solidFill>
                  </a:endParaRPr>
                </a:p>
              </p:txBody>
            </p:sp>
          </mc:Choice>
          <mc:Fallback xmlns="">
            <p:sp>
              <p:nvSpPr>
                <p:cNvPr id="39" name="TextBox 38">
                  <a:extLst>
                    <a:ext uri="{FF2B5EF4-FFF2-40B4-BE49-F238E27FC236}">
                      <a16:creationId xmlns:a16="http://schemas.microsoft.com/office/drawing/2014/main" id="{56C99022-75AC-204C-B33C-3C2C4418C8EA}"/>
                    </a:ext>
                  </a:extLst>
                </p:cNvPr>
                <p:cNvSpPr txBox="1">
                  <a:spLocks noRot="1" noChangeAspect="1" noMove="1" noResize="1" noEditPoints="1" noAdjustHandles="1" noChangeArrowheads="1" noChangeShapeType="1" noTextEdit="1"/>
                </p:cNvSpPr>
                <p:nvPr/>
              </p:nvSpPr>
              <p:spPr>
                <a:xfrm>
                  <a:off x="4548886" y="1360188"/>
                  <a:ext cx="1137376" cy="363492"/>
                </a:xfrm>
                <a:prstGeom prst="rect">
                  <a:avLst/>
                </a:prstGeom>
                <a:blipFill>
                  <a:blip r:embed="rId7"/>
                  <a:stretch>
                    <a:fillRect/>
                  </a:stretch>
                </a:blipFill>
              </p:spPr>
              <p:txBody>
                <a:bodyPr/>
                <a:lstStyle/>
                <a:p>
                  <a:r>
                    <a:rPr lang="en-US">
                      <a:noFill/>
                    </a:rPr>
                    <a:t> </a:t>
                  </a:r>
                </a:p>
              </p:txBody>
            </p:sp>
          </mc:Fallback>
        </mc:AlternateContent>
      </p:grpSp>
      <p:sp>
        <p:nvSpPr>
          <p:cNvPr id="2" name="Title 1">
            <a:extLst>
              <a:ext uri="{FF2B5EF4-FFF2-40B4-BE49-F238E27FC236}">
                <a16:creationId xmlns:a16="http://schemas.microsoft.com/office/drawing/2014/main" id="{EEB3FC7B-EB91-A9AA-BEEE-41A253DD02A9}"/>
              </a:ext>
            </a:extLst>
          </p:cNvPr>
          <p:cNvSpPr>
            <a:spLocks noGrp="1"/>
          </p:cNvSpPr>
          <p:nvPr>
            <p:ph type="title"/>
          </p:nvPr>
        </p:nvSpPr>
        <p:spPr/>
        <p:txBody>
          <a:bodyPr/>
          <a:lstStyle/>
          <a:p>
            <a:r>
              <a:rPr lang="en-US" dirty="0"/>
              <a:t>Modeling and measurement of collective effects in the Injector</a:t>
            </a:r>
          </a:p>
        </p:txBody>
      </p:sp>
    </p:spTree>
    <p:extLst>
      <p:ext uri="{BB962C8B-B14F-4D97-AF65-F5344CB8AC3E}">
        <p14:creationId xmlns:p14="http://schemas.microsoft.com/office/powerpoint/2010/main" val="211088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8|5.4|4.3|20|8.7|8.4|39.7"/>
</p:tagLst>
</file>

<file path=ppt/theme/theme1.xml><?xml version="1.0" encoding="utf-8"?>
<a:theme xmlns:a="http://schemas.openxmlformats.org/drawingml/2006/main" name="DESY">
  <a:themeElements>
    <a:clrScheme name="Benutzerdefiniert 30">
      <a:dk1>
        <a:sysClr val="windowText" lastClr="000000"/>
      </a:dk1>
      <a:lt1>
        <a:sysClr val="window" lastClr="FFFFFF"/>
      </a:lt1>
      <a:dk2>
        <a:srgbClr val="898D8D"/>
      </a:dk2>
      <a:lt2>
        <a:srgbClr val="B2B4B2"/>
      </a:lt2>
      <a:accent1>
        <a:srgbClr val="007BC8"/>
      </a:accent1>
      <a:accent2>
        <a:srgbClr val="EB6E0F"/>
      </a:accent2>
      <a:accent3>
        <a:srgbClr val="004B7D"/>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custClrLst>
    <a:custClr>
      <a:srgbClr val="8B6EC9"/>
    </a:custClr>
    <a:custClr>
      <a:srgbClr val="E35D50"/>
    </a:custClr>
    <a:custClr>
      <a:srgbClr val="5BC5F1"/>
    </a:custClr>
    <a:custClr>
      <a:srgbClr val="00AA92"/>
    </a:custClr>
  </a:custClrLst>
  <a:extLst>
    <a:ext uri="{05A4C25C-085E-4340-85A3-A5531E510DB2}">
      <thm15:themeFamily xmlns:thm15="http://schemas.microsoft.com/office/thememl/2012/main" name="Presentation2" id="{B650622A-007A-F346-BDFB-F2C9E03361B2}" vid="{18B7DB21-D462-CA43-96D3-D095E5EEC5E7}"/>
    </a:ext>
  </a:extLst>
</a:theme>
</file>

<file path=ppt/theme/theme2.xml><?xml version="1.0" encoding="utf-8"?>
<a:theme xmlns:a="http://schemas.openxmlformats.org/drawingml/2006/main" name="Office">
  <a:themeElements>
    <a:clrScheme name="Benutzerdefiniert 30">
      <a:dk1>
        <a:sysClr val="windowText" lastClr="000000"/>
      </a:dk1>
      <a:lt1>
        <a:sysClr val="window" lastClr="FFFFFF"/>
      </a:lt1>
      <a:dk2>
        <a:srgbClr val="898D8D"/>
      </a:dk2>
      <a:lt2>
        <a:srgbClr val="B2B4B2"/>
      </a:lt2>
      <a:accent1>
        <a:srgbClr val="007BC8"/>
      </a:accent1>
      <a:accent2>
        <a:srgbClr val="EB6E0F"/>
      </a:accent2>
      <a:accent3>
        <a:srgbClr val="004B7D"/>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30">
      <a:dk1>
        <a:sysClr val="windowText" lastClr="000000"/>
      </a:dk1>
      <a:lt1>
        <a:sysClr val="window" lastClr="FFFFFF"/>
      </a:lt1>
      <a:dk2>
        <a:srgbClr val="898D8D"/>
      </a:dk2>
      <a:lt2>
        <a:srgbClr val="B2B4B2"/>
      </a:lt2>
      <a:accent1>
        <a:srgbClr val="007BC8"/>
      </a:accent1>
      <a:accent2>
        <a:srgbClr val="EB6E0F"/>
      </a:accent2>
      <a:accent3>
        <a:srgbClr val="004B7D"/>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DESY</Template>
  <TotalTime>23772</TotalTime>
  <Words>1339</Words>
  <Application>Microsoft Macintosh PowerPoint</Application>
  <PresentationFormat>Widescreen</PresentationFormat>
  <Paragraphs>140</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Cambria Math</vt:lpstr>
      <vt:lpstr>CharisSIL</vt:lpstr>
      <vt:lpstr>ElsevierSans</vt:lpstr>
      <vt:lpstr>Noto Sans</vt:lpstr>
      <vt:lpstr>Wingdings</vt:lpstr>
      <vt:lpstr>DESY</vt:lpstr>
      <vt:lpstr>EuXFEL Longitudinal Phase Space Diagnostics &amp; Opportunities for Collaboration with UK Colleagues </vt:lpstr>
      <vt:lpstr>The EuXFEL’s Longitudinal Phase Space Diagnostics</vt:lpstr>
      <vt:lpstr>Overview</vt:lpstr>
      <vt:lpstr>The EuXFEL Injector</vt:lpstr>
      <vt:lpstr>Slice Energy Spread</vt:lpstr>
      <vt:lpstr>Impact of MBI (?) on Slice Energy Spread in the Injector </vt:lpstr>
      <vt:lpstr>Future SES Studies—Opportunities for Collaboration</vt:lpstr>
      <vt:lpstr>Modeling and measurement of collective effects in the Injector</vt:lpstr>
      <vt:lpstr>Modeling and measurement of collective effects in the Injector</vt:lpstr>
      <vt:lpstr>Modelling and measurements</vt:lpstr>
      <vt:lpstr>The State of the TDSs at the EuXFEL</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Slice Energy Spread Measurements at the EuXFEL</dc:title>
  <dc:creator>Stuart Walker</dc:creator>
  <cp:lastModifiedBy>Stuart Walker</cp:lastModifiedBy>
  <cp:revision>201</cp:revision>
  <cp:lastPrinted>2024-12-05T09:13:31Z</cp:lastPrinted>
  <dcterms:created xsi:type="dcterms:W3CDTF">2023-09-04T14:57:21Z</dcterms:created>
  <dcterms:modified xsi:type="dcterms:W3CDTF">2024-12-05T09:35:45Z</dcterms:modified>
</cp:coreProperties>
</file>