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94" r:id="rId2"/>
    <p:sldId id="541" r:id="rId3"/>
    <p:sldId id="543" r:id="rId4"/>
    <p:sldId id="542" r:id="rId5"/>
    <p:sldId id="296" r:id="rId6"/>
    <p:sldId id="531" r:id="rId7"/>
    <p:sldId id="533" r:id="rId8"/>
    <p:sldId id="54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4" autoAdjust="0"/>
    <p:restoredTop sz="94660"/>
  </p:normalViewPr>
  <p:slideViewPr>
    <p:cSldViewPr snapToGrid="0" showGuides="1">
      <p:cViewPr varScale="1">
        <p:scale>
          <a:sx n="144" d="100"/>
          <a:sy n="144" d="100"/>
        </p:scale>
        <p:origin x="728" y="192"/>
      </p:cViewPr>
      <p:guideLst>
        <p:guide orient="horz" pos="1275"/>
        <p:guide pos="3727"/>
        <p:guide pos="3953"/>
        <p:guide pos="7287"/>
        <p:guide pos="393"/>
        <p:guide orient="horz" pos="37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05.12.24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05.12.24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5428F9-9CEF-431F-8842-84CDA7CEA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19" y="2523814"/>
            <a:ext cx="1422341" cy="1422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14" name="Grafik 7" descr="Logo Helmholtz">
            <a:extLst>
              <a:ext uri="{FF2B5EF4-FFF2-40B4-BE49-F238E27FC236}">
                <a16:creationId xmlns:a16="http://schemas.microsoft.com/office/drawing/2014/main" id="{93AFB185-EF8C-4D52-81A6-0C08890956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4276101"/>
            <a:ext cx="1345038" cy="18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3756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460824"/>
            <a:ext cx="10944224" cy="4452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First Measurement of Quantum Diffusion in the Undulator Radiation</a:t>
            </a:r>
          </a:p>
        </p:txBody>
      </p:sp>
      <p:sp>
        <p:nvSpPr>
          <p:cNvPr id="8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Sergey Tomin, FEL2024, 21.08.2024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5930EC-8340-497F-A71B-B2C4DE78AE9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108836" y="6337008"/>
            <a:ext cx="53649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7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418712" cy="1050925"/>
          </a:xfrm>
        </p:spPr>
        <p:txBody>
          <a:bodyPr/>
          <a:lstStyle/>
          <a:p>
            <a:r>
              <a:rPr lang="en-US" b="1" i="0" dirty="0">
                <a:effectLst/>
              </a:rPr>
              <a:t>Online </a:t>
            </a:r>
            <a:r>
              <a:rPr lang="en-US" b="1" i="0" dirty="0" err="1">
                <a:effectLst/>
              </a:rPr>
              <a:t>Dechirper</a:t>
            </a:r>
            <a:r>
              <a:rPr lang="en-US" b="1" i="0" dirty="0">
                <a:effectLst/>
              </a:rPr>
              <a:t> LPS Reconstruction &amp; Virtual diagnostics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Sergey Tomin</a:t>
            </a:r>
          </a:p>
          <a:p>
            <a:r>
              <a:rPr lang="en-GB" dirty="0"/>
              <a:t>DESY</a:t>
            </a:r>
          </a:p>
          <a:p>
            <a:endParaRPr lang="en-GB" dirty="0"/>
          </a:p>
          <a:p>
            <a:endParaRPr lang="en-GB" dirty="0"/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DESY-STFC-XFEL collaboration meeting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, December 5-6,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7640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123315-8BFF-FB4E-8D1A-F21F2D0D6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9" y="619380"/>
            <a:ext cx="9606871" cy="2328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E4908-9D71-A487-123A-13700DA3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365454"/>
          </a:xfrm>
        </p:spPr>
        <p:txBody>
          <a:bodyPr/>
          <a:lstStyle/>
          <a:p>
            <a:r>
              <a:rPr lang="en-US" dirty="0"/>
              <a:t>LPS diagnostics based on passive streaker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A8DCD-533E-2413-5009-DA62A74FB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9" y="3345173"/>
            <a:ext cx="5691709" cy="2328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F494F9-415B-FB2E-D930-D8A29F3BC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3756" r="8745" b="27634"/>
          <a:stretch/>
        </p:blipFill>
        <p:spPr>
          <a:xfrm>
            <a:off x="6089651" y="3007369"/>
            <a:ext cx="3929732" cy="1750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EEC50F-87A7-58E2-2A54-BEF4D660B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" r="7758"/>
          <a:stretch/>
        </p:blipFill>
        <p:spPr>
          <a:xfrm>
            <a:off x="6991857" y="4797632"/>
            <a:ext cx="2435776" cy="2023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72061-18F4-6EB6-E166-434416DABC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r="7802"/>
          <a:stretch/>
        </p:blipFill>
        <p:spPr>
          <a:xfrm>
            <a:off x="9506230" y="4797632"/>
            <a:ext cx="2442654" cy="2029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DB21A-A995-451E-2B3A-335507EF47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042" t="34573" r="36465" b="26974"/>
          <a:stretch/>
        </p:blipFill>
        <p:spPr>
          <a:xfrm rot="16200000">
            <a:off x="10125972" y="975992"/>
            <a:ext cx="1750363" cy="1791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D1DCA-036C-E65F-D666-A6FF8BDD5D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69" y="2947596"/>
            <a:ext cx="1791715" cy="85393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F46FE1-BC72-369D-2498-91F491656735}"/>
              </a:ext>
            </a:extLst>
          </p:cNvPr>
          <p:cNvGraphicFramePr>
            <a:graphicFrameLocks noGrp="1"/>
          </p:cNvGraphicFramePr>
          <p:nvPr/>
        </p:nvGraphicFramePr>
        <p:xfrm>
          <a:off x="10105296" y="3801533"/>
          <a:ext cx="2034830" cy="532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282">
                  <a:extLst>
                    <a:ext uri="{9D8B030D-6E8A-4147-A177-3AD203B41FA5}">
                      <a16:colId xmlns:a16="http://schemas.microsoft.com/office/drawing/2014/main" val="1216190639"/>
                    </a:ext>
                  </a:extLst>
                </a:gridCol>
                <a:gridCol w="691597">
                  <a:extLst>
                    <a:ext uri="{9D8B030D-6E8A-4147-A177-3AD203B41FA5}">
                      <a16:colId xmlns:a16="http://schemas.microsoft.com/office/drawing/2014/main" val="1715631951"/>
                    </a:ext>
                  </a:extLst>
                </a:gridCol>
                <a:gridCol w="643951">
                  <a:extLst>
                    <a:ext uri="{9D8B030D-6E8A-4147-A177-3AD203B41FA5}">
                      <a16:colId xmlns:a16="http://schemas.microsoft.com/office/drawing/2014/main" val="178651744"/>
                    </a:ext>
                  </a:extLst>
                </a:gridCol>
              </a:tblGrid>
              <a:tr h="288902">
                <a:tc>
                  <a:txBody>
                    <a:bodyPr/>
                    <a:lstStyle/>
                    <a:p>
                      <a:r>
                        <a:rPr lang="en-US" sz="1000" dirty="0"/>
                        <a:t>h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 [mm]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663182"/>
                  </a:ext>
                </a:extLst>
              </a:tr>
              <a:tr h="1900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68335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CD2F530C-08A9-69B8-F811-5B3EA4058B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9" y="5873165"/>
            <a:ext cx="1743120" cy="3956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C3A872-A180-F27F-30D5-DE55F7466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78" y="5779632"/>
            <a:ext cx="1740930" cy="729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CD146E-30A1-6195-A9FF-8ECD38EA24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02" y="5826015"/>
            <a:ext cx="2435776" cy="5518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84E2D9-E8CD-F5E3-097C-5CB505BE6512}"/>
              </a:ext>
            </a:extLst>
          </p:cNvPr>
          <p:cNvSpPr txBox="1"/>
          <p:nvPr/>
        </p:nvSpPr>
        <p:spPr>
          <a:xfrm>
            <a:off x="8307572" y="5380074"/>
            <a:ext cx="900680" cy="212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dirty="0">
                <a:solidFill>
                  <a:schemeClr val="bg1"/>
                </a:solidFill>
              </a:rPr>
              <a:t>SASE OFF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B0A080-732B-40B2-1F8E-BC6F9731E477}"/>
              </a:ext>
            </a:extLst>
          </p:cNvPr>
          <p:cNvSpPr txBox="1"/>
          <p:nvPr/>
        </p:nvSpPr>
        <p:spPr>
          <a:xfrm>
            <a:off x="11008698" y="5388777"/>
            <a:ext cx="900680" cy="212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dirty="0">
                <a:solidFill>
                  <a:schemeClr val="bg1"/>
                </a:solidFill>
              </a:rPr>
              <a:t>SASE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ED35A5-1CFA-3E44-9D8B-507F50B0C291}"/>
              </a:ext>
            </a:extLst>
          </p:cNvPr>
          <p:cNvSpPr txBox="1"/>
          <p:nvPr/>
        </p:nvSpPr>
        <p:spPr>
          <a:xfrm>
            <a:off x="8762174" y="1755872"/>
            <a:ext cx="1241404" cy="4523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100" dirty="0">
                <a:solidFill>
                  <a:srgbClr val="00B050"/>
                </a:solidFill>
              </a:rPr>
              <a:t>Passive streaker</a:t>
            </a:r>
          </a:p>
          <a:p>
            <a:pPr algn="ctr">
              <a:lnSpc>
                <a:spcPct val="112000"/>
              </a:lnSpc>
            </a:pPr>
            <a:r>
              <a:rPr lang="en-US" sz="1100" dirty="0">
                <a:solidFill>
                  <a:srgbClr val="00B050"/>
                </a:solidFill>
              </a:rPr>
              <a:t>(2025)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E57FF4D-57D0-6800-95CA-432A59AE0A25}"/>
              </a:ext>
            </a:extLst>
          </p:cNvPr>
          <p:cNvSpPr/>
          <p:nvPr/>
        </p:nvSpPr>
        <p:spPr>
          <a:xfrm rot="5400000">
            <a:off x="9293104" y="2233522"/>
            <a:ext cx="159042" cy="110016"/>
          </a:xfrm>
          <a:prstGeom prst="rightArrow">
            <a:avLst/>
          </a:prstGeom>
          <a:solidFill>
            <a:srgbClr val="00B050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2393006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D227D-842B-6101-94D3-C85B44110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Offline reconstruction algorithm 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C726E3C-314D-C7BF-4865-752920206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1" y="1636642"/>
            <a:ext cx="3407813" cy="4713745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F0AC87-2227-29C7-A819-F7A10AD26148}"/>
              </a:ext>
            </a:extLst>
          </p:cNvPr>
          <p:cNvSpPr txBox="1">
            <a:spLocks/>
          </p:cNvSpPr>
          <p:nvPr/>
        </p:nvSpPr>
        <p:spPr>
          <a:xfrm>
            <a:off x="4526654" y="1693153"/>
            <a:ext cx="7241275" cy="4452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/>
                <a:latin typeface="Helvetica Neue" panose="02000503000000020004" pitchFamily="2" charset="0"/>
              </a:rPr>
              <a:t>Record the current profile measured by CRISP and the vertical beam center of mass on the screen before and after the streaking. 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Perform passive streaker macroparticle tracking simulations using the measured current profile. Vary </a:t>
            </a:r>
            <a:r>
              <a:rPr lang="en-US" i="1" dirty="0">
                <a:effectLst/>
                <a:latin typeface="Helvetica Neue" panose="02000503000000020004" pitchFamily="2" charset="0"/>
              </a:rPr>
              <a:t>d</a:t>
            </a:r>
            <a:r>
              <a:rPr lang="en-US" dirty="0">
                <a:effectLst/>
                <a:latin typeface="Helvetica Neue" panose="02000503000000020004" pitchFamily="2" charset="0"/>
              </a:rPr>
              <a:t> (distance between beam and corrugated pate) until the simulated center of mass shift matches the recorded center of mass shift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Compute the impact of the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wakefield</a:t>
            </a:r>
            <a:r>
              <a:rPr lang="en-US" dirty="0">
                <a:effectLst/>
                <a:latin typeface="Helvetica Neue" panose="02000503000000020004" pitchFamily="2" charset="0"/>
              </a:rPr>
              <a:t> kick at the position of the beam screen, using the transverse dipole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wakefield</a:t>
            </a:r>
            <a:r>
              <a:rPr lang="en-US" dirty="0">
                <a:latin typeface="Helvetica Neue" panose="02000503000000020004" pitchFamily="2" charset="0"/>
              </a:rPr>
              <a:t> </a:t>
            </a:r>
            <a:r>
              <a:rPr lang="en-US" dirty="0">
                <a:effectLst/>
                <a:latin typeface="Helvetica Neue" panose="02000503000000020004" pitchFamily="2" charset="0"/>
              </a:rPr>
              <a:t>potential and the R34 beam transport matrix element.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00376B-66A3-A874-2777-DF6CA7C777B8}"/>
              </a:ext>
            </a:extLst>
          </p:cNvPr>
          <p:cNvSpPr txBox="1"/>
          <p:nvPr/>
        </p:nvSpPr>
        <p:spPr>
          <a:xfrm>
            <a:off x="5141841" y="5491227"/>
            <a:ext cx="67188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P. </a:t>
            </a:r>
            <a:r>
              <a:rPr lang="en-US" sz="1400" i="1" dirty="0" err="1">
                <a:solidFill>
                  <a:srgbClr val="0070C0"/>
                </a:solidFill>
              </a:rPr>
              <a:t>Dijkstal</a:t>
            </a:r>
            <a:r>
              <a:rPr lang="en-US" sz="1400" i="1" dirty="0">
                <a:solidFill>
                  <a:srgbClr val="0070C0"/>
                </a:solidFill>
              </a:rPr>
              <a:t>, W. Qin, and </a:t>
            </a:r>
            <a:r>
              <a:rPr lang="en-US" sz="1400" i="1" dirty="0" err="1">
                <a:solidFill>
                  <a:srgbClr val="0070C0"/>
                </a:solidFill>
              </a:rPr>
              <a:t>S.Tomin</a:t>
            </a:r>
            <a:r>
              <a:rPr lang="en-US" sz="1400" i="1" dirty="0">
                <a:solidFill>
                  <a:srgbClr val="0070C0"/>
                </a:solidFill>
              </a:rPr>
              <a:t>, Longitudinal phase space diagnostics with a </a:t>
            </a:r>
            <a:r>
              <a:rPr lang="en-US" sz="1400" i="1" dirty="0" err="1">
                <a:solidFill>
                  <a:srgbClr val="0070C0"/>
                </a:solidFill>
              </a:rPr>
              <a:t>nonmovable</a:t>
            </a:r>
            <a:r>
              <a:rPr lang="en-US" sz="1400" i="1" dirty="0">
                <a:solidFill>
                  <a:srgbClr val="0070C0"/>
                </a:solidFill>
              </a:rPr>
              <a:t> corrugated passive </a:t>
            </a:r>
            <a:r>
              <a:rPr lang="en-US" sz="1400" i="1" dirty="0" err="1">
                <a:solidFill>
                  <a:srgbClr val="0070C0"/>
                </a:solidFill>
              </a:rPr>
              <a:t>wakefield</a:t>
            </a:r>
            <a:r>
              <a:rPr lang="en-US" sz="1400" i="1" dirty="0">
                <a:solidFill>
                  <a:srgbClr val="0070C0"/>
                </a:solidFill>
              </a:rPr>
              <a:t> streaker. PRAB 27, 050702 (2024)</a:t>
            </a:r>
          </a:p>
        </p:txBody>
      </p:sp>
    </p:spTree>
    <p:extLst>
      <p:ext uri="{BB962C8B-B14F-4D97-AF65-F5344CB8AC3E}">
        <p14:creationId xmlns:p14="http://schemas.microsoft.com/office/powerpoint/2010/main" val="76689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55C64-0F4A-2CCA-23F5-E040BEA6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fast method for online reconstruction </a:t>
            </a:r>
          </a:p>
        </p:txBody>
      </p:sp>
      <p:sp>
        <p:nvSpPr>
          <p:cNvPr id="4" name="Text Box 134">
            <a:extLst>
              <a:ext uri="{FF2B5EF4-FFF2-40B4-BE49-F238E27FC236}">
                <a16:creationId xmlns:a16="http://schemas.microsoft.com/office/drawing/2014/main" id="{32C6DC76-F145-D384-9F80-1EE3C6918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917" y="970864"/>
            <a:ext cx="5545483" cy="24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8809038" indent="-652303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9266238" indent="-652303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9723438" indent="-652303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10180638" indent="-652303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To find transformation s(y) we need to solve differential equations: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E04D1-6373-B8B8-9AB5-F1A67750B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75" y="2516417"/>
            <a:ext cx="4405598" cy="2814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601C98-D7F0-F6CC-737E-987D4DFFF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74" y="5330775"/>
            <a:ext cx="3151254" cy="778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09EC9E-A027-E16A-BED5-D3DC9081A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38" y="1322937"/>
            <a:ext cx="1339220" cy="845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659E25-640B-0508-25A4-14B94A2BE70E}"/>
              </a:ext>
            </a:extLst>
          </p:cNvPr>
          <p:cNvSpPr txBox="1"/>
          <p:nvPr/>
        </p:nvSpPr>
        <p:spPr>
          <a:xfrm rot="16200000">
            <a:off x="-356099" y="4023813"/>
            <a:ext cx="2113722" cy="500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dirty="0"/>
              <a:t>Measured/reconstructed current profile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8C83B-9308-B270-2031-48D954607EF1}"/>
              </a:ext>
            </a:extLst>
          </p:cNvPr>
          <p:cNvSpPr txBox="1"/>
          <p:nvPr/>
        </p:nvSpPr>
        <p:spPr>
          <a:xfrm>
            <a:off x="3669047" y="2596424"/>
            <a:ext cx="1652064" cy="500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dirty="0" err="1"/>
              <a:t>Dechirper</a:t>
            </a:r>
            <a:r>
              <a:rPr lang="en-US" sz="1400" dirty="0"/>
              <a:t> image projection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FF5143-796F-34EA-50B6-9901C5D64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986" y="2612584"/>
            <a:ext cx="5886115" cy="29301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C52E01-C6DB-4073-5600-659F52292347}"/>
              </a:ext>
            </a:extLst>
          </p:cNvPr>
          <p:cNvSpPr txBox="1"/>
          <p:nvPr/>
        </p:nvSpPr>
        <p:spPr>
          <a:xfrm>
            <a:off x="7335478" y="2279154"/>
            <a:ext cx="3310269" cy="3334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6"/>
              </a:buBlip>
            </a:pPr>
            <a:r>
              <a:rPr lang="en-US" sz="1400" dirty="0"/>
              <a:t>Example with ideal gaussian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42A510-BDA2-F47D-2514-97EA50508091}"/>
              </a:ext>
            </a:extLst>
          </p:cNvPr>
          <p:cNvSpPr txBox="1"/>
          <p:nvPr/>
        </p:nvSpPr>
        <p:spPr>
          <a:xfrm>
            <a:off x="6096001" y="5812337"/>
            <a:ext cx="5748100" cy="645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6"/>
              </a:buBlip>
            </a:pPr>
            <a:r>
              <a:rPr lang="en-US" sz="1400" dirty="0"/>
              <a:t>The </a:t>
            </a:r>
            <a:r>
              <a:rPr lang="en-US" sz="1400" dirty="0" err="1"/>
              <a:t>wakefield</a:t>
            </a:r>
            <a:r>
              <a:rPr lang="en-US" sz="1400" dirty="0"/>
              <a:t>-induced energy chirp can be removed, but it requires iterations.</a:t>
            </a:r>
          </a:p>
        </p:txBody>
      </p:sp>
      <p:sp>
        <p:nvSpPr>
          <p:cNvPr id="5" name="Text Box 134">
            <a:extLst>
              <a:ext uri="{FF2B5EF4-FFF2-40B4-BE49-F238E27FC236}">
                <a16:creationId xmlns:a16="http://schemas.microsoft.com/office/drawing/2014/main" id="{087D618D-C24A-10DE-CCD2-76767BFB2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328" y="1867822"/>
            <a:ext cx="5084946" cy="75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8809038" indent="-652303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9266238" indent="-652303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9723438" indent="-652303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10180638" indent="-6523038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1400" dirty="0">
                <a:latin typeface="+mn-lt"/>
                <a:cs typeface="Times New Roman" pitchFamily="18" charset="0"/>
              </a:rPr>
              <a:t>If the current profile is known, e.g. CRISP current reconstruction, the transformation 𝑠(𝑦) can be deduced using the following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1445F-5DF1-17BB-2369-804078DF7092}"/>
              </a:ext>
            </a:extLst>
          </p:cNvPr>
          <p:cNvSpPr txBox="1"/>
          <p:nvPr/>
        </p:nvSpPr>
        <p:spPr>
          <a:xfrm>
            <a:off x="758728" y="6155462"/>
            <a:ext cx="514129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  <a:effectLst/>
                <a:latin typeface="Helvetica" pitchFamily="2" charset="0"/>
              </a:rPr>
              <a:t>S. Tomin, I. </a:t>
            </a:r>
            <a:r>
              <a:rPr lang="en-US" sz="1400" i="1" dirty="0" err="1">
                <a:solidFill>
                  <a:srgbClr val="0070C0"/>
                </a:solidFill>
                <a:effectLst/>
                <a:latin typeface="Helvetica" pitchFamily="2" charset="0"/>
              </a:rPr>
              <a:t>Zagorodnov</a:t>
            </a:r>
            <a:r>
              <a:rPr lang="en-US" sz="1400" dirty="0">
                <a:solidFill>
                  <a:srgbClr val="0070C0"/>
                </a:solidFill>
                <a:latin typeface="Helvetica" pitchFamily="2" charset="0"/>
              </a:rPr>
              <a:t>, </a:t>
            </a:r>
            <a:r>
              <a:rPr lang="en-US" sz="1400" i="1" dirty="0">
                <a:solidFill>
                  <a:srgbClr val="0070C0"/>
                </a:solidFill>
                <a:effectLst/>
                <a:latin typeface="Helvetica" pitchFamily="2" charset="0"/>
              </a:rPr>
              <a:t>A Method For Passive Streaker LPS Reconstruction, FEL2024</a:t>
            </a:r>
            <a:endParaRPr lang="en-US" sz="1400" dirty="0">
              <a:solidFill>
                <a:srgbClr val="0070C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706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A3258-836F-1C3D-07E4-FAA4C3C88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7F203-55AD-07C4-327F-5C8FE1927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712232"/>
            <a:ext cx="5484811" cy="375658"/>
          </a:xfrm>
        </p:spPr>
        <p:txBody>
          <a:bodyPr/>
          <a:lstStyle/>
          <a:p>
            <a:r>
              <a:rPr lang="en-US" dirty="0"/>
              <a:t>Passive streaker tool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C9194-52A3-E09A-1A6F-21C4346AE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74" y="1460823"/>
            <a:ext cx="5814426" cy="4452615"/>
          </a:xfrm>
        </p:spPr>
        <p:txBody>
          <a:bodyPr/>
          <a:lstStyle/>
          <a:p>
            <a:r>
              <a:rPr lang="en-US" dirty="0"/>
              <a:t>Online reconstruction. Video from BKR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CRISP reconstruction limitations:</a:t>
            </a:r>
          </a:p>
          <a:p>
            <a:pPr lvl="1"/>
            <a:r>
              <a:rPr lang="en-US" dirty="0"/>
              <a:t>Low resolution ~ 6 fs</a:t>
            </a:r>
          </a:p>
          <a:p>
            <a:pPr lvl="1"/>
            <a:r>
              <a:rPr lang="en-US" dirty="0"/>
              <a:t>Too noisy signal for low current &lt; 1kA</a:t>
            </a:r>
          </a:p>
          <a:p>
            <a:pPr lvl="1"/>
            <a:r>
              <a:rPr lang="en-US" dirty="0"/>
              <a:t>Not possible to resolve beam head-tail orientation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DE282-FE21-856F-C478-FC0C6A53A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7" y="1933577"/>
            <a:ext cx="5484811" cy="14954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nline LPS reconstruction">
            <a:hlinkClick r:id="" action="ppaction://media"/>
            <a:extLst>
              <a:ext uri="{FF2B5EF4-FFF2-40B4-BE49-F238E27FC236}">
                <a16:creationId xmlns:a16="http://schemas.microsoft.com/office/drawing/2014/main" id="{B2237B88-BA7A-66CC-EE0E-8F8FCC22D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8700" y="1388572"/>
            <a:ext cx="5861326" cy="4597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85EF85-7658-B153-B7DB-ECDD59C57354}"/>
              </a:ext>
            </a:extLst>
          </p:cNvPr>
          <p:cNvSpPr txBox="1"/>
          <p:nvPr/>
        </p:nvSpPr>
        <p:spPr>
          <a:xfrm>
            <a:off x="8005542" y="993124"/>
            <a:ext cx="1604742" cy="282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Video from BKR </a:t>
            </a:r>
          </a:p>
        </p:txBody>
      </p:sp>
    </p:spTree>
    <p:extLst>
      <p:ext uri="{BB962C8B-B14F-4D97-AF65-F5344CB8AC3E}">
        <p14:creationId xmlns:p14="http://schemas.microsoft.com/office/powerpoint/2010/main" val="180426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650176-0855-216C-77E5-BAD95832B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64" y="4652320"/>
            <a:ext cx="3601983" cy="21768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905682-D9B6-CDBE-9B06-A890A8F5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CRISP reconstruction limitations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350C0D-BE72-6E51-113C-EF468C7D38E0}"/>
              </a:ext>
            </a:extLst>
          </p:cNvPr>
          <p:cNvSpPr txBox="1">
            <a:spLocks/>
          </p:cNvSpPr>
          <p:nvPr/>
        </p:nvSpPr>
        <p:spPr>
          <a:xfrm>
            <a:off x="433884" y="1895303"/>
            <a:ext cx="7669154" cy="2681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Beam </a:t>
            </a:r>
            <a:r>
              <a:rPr lang="en-US" sz="1400" dirty="0">
                <a:effectLst/>
              </a:rPr>
              <a:t>head and tail cannot be distinguished due to the missing phase in CRISP signal</a:t>
            </a:r>
          </a:p>
          <a:p>
            <a:pPr lvl="1"/>
            <a:r>
              <a:rPr lang="en-US" sz="1400" dirty="0">
                <a:effectLst/>
              </a:rPr>
              <a:t>Loss factor (mean energy loss) is the same for both cases</a:t>
            </a:r>
          </a:p>
          <a:p>
            <a:pPr lvl="1"/>
            <a:r>
              <a:rPr lang="en-US" sz="1400" dirty="0">
                <a:effectLst/>
              </a:rPr>
              <a:t>Undulator taper compensates energy loss for lasing slice  </a:t>
            </a:r>
          </a:p>
          <a:p>
            <a:r>
              <a:rPr lang="en-US" sz="1400" dirty="0"/>
              <a:t>CRISP reconstruction resolution is &gt; 6fs</a:t>
            </a:r>
          </a:p>
          <a:p>
            <a:pPr fontAlgn="base"/>
            <a:r>
              <a:rPr lang="en-US" sz="1400" dirty="0"/>
              <a:t>Noisy signal for low current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0DBCE-764A-554E-3596-03527F601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35" y="3184987"/>
            <a:ext cx="3241628" cy="2216783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1707E66-59B4-B98A-D864-AF652B234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/>
          <a:stretch/>
        </p:blipFill>
        <p:spPr>
          <a:xfrm>
            <a:off x="293648" y="3857844"/>
            <a:ext cx="5859059" cy="2067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A23D4C-A0E9-AA2E-B07E-E55296BC9AF5}"/>
              </a:ext>
            </a:extLst>
          </p:cNvPr>
          <p:cNvSpPr txBox="1"/>
          <p:nvPr/>
        </p:nvSpPr>
        <p:spPr>
          <a:xfrm>
            <a:off x="2747289" y="5887883"/>
            <a:ext cx="3702641" cy="544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dirty="0"/>
              <a:t>Energy loss for center of mass: 75 and 53 keV/m. </a:t>
            </a:r>
          </a:p>
          <a:p>
            <a:pPr>
              <a:lnSpc>
                <a:spcPct val="112000"/>
              </a:lnSpc>
            </a:pPr>
            <a:r>
              <a:rPr lang="en-US" sz="1200" dirty="0"/>
              <a:t>For maximum current: 73 and 68 keV/m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53C0A-3F33-7C96-5EA8-D52C22C1E0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40" y="642877"/>
            <a:ext cx="3736367" cy="2282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CED7FD-F472-941E-544B-F8076F6D8003}"/>
              </a:ext>
            </a:extLst>
          </p:cNvPr>
          <p:cNvSpPr txBox="1"/>
          <p:nvPr/>
        </p:nvSpPr>
        <p:spPr>
          <a:xfrm>
            <a:off x="7829156" y="2861089"/>
            <a:ext cx="3925136" cy="374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i="1" dirty="0">
                <a:solidFill>
                  <a:srgbClr val="0070C0"/>
                </a:solidFill>
              </a:rPr>
              <a:t>N. </a:t>
            </a:r>
            <a:r>
              <a:rPr lang="en-US" sz="1400" i="1" dirty="0" err="1">
                <a:solidFill>
                  <a:srgbClr val="0070C0"/>
                </a:solidFill>
              </a:rPr>
              <a:t>Lockmann</a:t>
            </a:r>
            <a:r>
              <a:rPr lang="en-US" sz="1400" i="1" dirty="0">
                <a:solidFill>
                  <a:srgbClr val="0070C0"/>
                </a:solidFill>
              </a:rPr>
              <a:t> et al, PRAB 23, 112801 (2020) </a:t>
            </a:r>
          </a:p>
          <a:p>
            <a:pPr>
              <a:lnSpc>
                <a:spcPct val="112000"/>
              </a:lnSpc>
            </a:pP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5FB9F-7BC6-4952-5C7C-E3BD3EDD78F9}"/>
              </a:ext>
            </a:extLst>
          </p:cNvPr>
          <p:cNvSpPr txBox="1"/>
          <p:nvPr/>
        </p:nvSpPr>
        <p:spPr>
          <a:xfrm>
            <a:off x="6712736" y="4411316"/>
            <a:ext cx="2232837" cy="2410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Time resolution limitation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D134C-92E1-543F-5D65-7AE207A98181}"/>
              </a:ext>
            </a:extLst>
          </p:cNvPr>
          <p:cNvSpPr txBox="1"/>
          <p:nvPr/>
        </p:nvSpPr>
        <p:spPr>
          <a:xfrm>
            <a:off x="9433582" y="5401770"/>
            <a:ext cx="2599957" cy="3049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Signal to noise ration limitation</a:t>
            </a:r>
          </a:p>
        </p:txBody>
      </p:sp>
    </p:spTree>
    <p:extLst>
      <p:ext uri="{BB962C8B-B14F-4D97-AF65-F5344CB8AC3E}">
        <p14:creationId xmlns:p14="http://schemas.microsoft.com/office/powerpoint/2010/main" val="2617084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D2F12-186F-2109-7749-EF1DF84F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/>
              </a:rPr>
              <a:t>NN for LPS prediction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9877FE-BC23-CED0-FA5C-0DC10F574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2" y="3429000"/>
            <a:ext cx="5725175" cy="27737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F2CEB-722E-79CA-B457-B55A844E2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672" y="1174699"/>
            <a:ext cx="4068287" cy="19251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0C1FC-C7C7-A60D-0CC6-24CEFEBAF41B}"/>
              </a:ext>
            </a:extLst>
          </p:cNvPr>
          <p:cNvSpPr txBox="1">
            <a:spLocks/>
          </p:cNvSpPr>
          <p:nvPr/>
        </p:nvSpPr>
        <p:spPr>
          <a:xfrm>
            <a:off x="582143" y="1699295"/>
            <a:ext cx="5725175" cy="14857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/>
              <a:t>NN network was trained:</a:t>
            </a:r>
          </a:p>
          <a:p>
            <a:pPr lvl="1">
              <a:lnSpc>
                <a:spcPct val="100000"/>
              </a:lnSpc>
            </a:pPr>
            <a:r>
              <a:rPr lang="en-US" sz="1400" b="1" dirty="0"/>
              <a:t>Input</a:t>
            </a:r>
            <a:r>
              <a:rPr lang="en-US" sz="1400" dirty="0"/>
              <a:t>: CRISP form factor + RF parameters</a:t>
            </a:r>
          </a:p>
          <a:p>
            <a:pPr lvl="1">
              <a:lnSpc>
                <a:spcPct val="100000"/>
              </a:lnSpc>
            </a:pPr>
            <a:r>
              <a:rPr lang="en-US" sz="1400" b="1" dirty="0"/>
              <a:t>Output</a:t>
            </a:r>
            <a:r>
              <a:rPr lang="en-US" sz="1400" dirty="0"/>
              <a:t>: LPS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This approach works better then CRISP reconstruction</a:t>
            </a:r>
          </a:p>
          <a:p>
            <a:pPr lvl="1">
              <a:lnSpc>
                <a:spcPct val="100000"/>
              </a:lnSpc>
            </a:pP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643D1-94E8-921B-F73D-EA6EA3347886}"/>
              </a:ext>
            </a:extLst>
          </p:cNvPr>
          <p:cNvSpPr txBox="1"/>
          <p:nvPr/>
        </p:nvSpPr>
        <p:spPr>
          <a:xfrm>
            <a:off x="6871161" y="4086543"/>
            <a:ext cx="52492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rgbClr val="0070C0"/>
                </a:solidFill>
                <a:effectLst/>
                <a:latin typeface="Helvetica" pitchFamily="2" charset="0"/>
              </a:rPr>
              <a:t>J. Kaiser, A. Eichler, S. Tomin, Z. Zhu, </a:t>
            </a:r>
            <a:r>
              <a:rPr lang="en-US" sz="1400" i="1" dirty="0">
                <a:solidFill>
                  <a:srgbClr val="0070C0"/>
                </a:solidFill>
                <a:latin typeface="Helvetica" pitchFamily="2" charset="0"/>
              </a:rPr>
              <a:t>M</a:t>
            </a:r>
            <a:r>
              <a:rPr lang="en-US" sz="1400" i="1" dirty="0">
                <a:solidFill>
                  <a:srgbClr val="0070C0"/>
                </a:solidFill>
                <a:effectLst/>
                <a:latin typeface="Helvetica" pitchFamily="2" charset="0"/>
              </a:rPr>
              <a:t>achine Learning for Combined </a:t>
            </a:r>
            <a:r>
              <a:rPr lang="en-US" sz="1400" i="1" dirty="0">
                <a:solidFill>
                  <a:srgbClr val="0070C0"/>
                </a:solidFill>
                <a:latin typeface="Helvetica" pitchFamily="2" charset="0"/>
              </a:rPr>
              <a:t>S</a:t>
            </a:r>
            <a:r>
              <a:rPr lang="en-US" sz="1400" i="1" dirty="0">
                <a:solidFill>
                  <a:srgbClr val="0070C0"/>
                </a:solidFill>
                <a:effectLst/>
                <a:latin typeface="Helvetica" pitchFamily="2" charset="0"/>
              </a:rPr>
              <a:t>calar and Spectral </a:t>
            </a:r>
            <a:r>
              <a:rPr lang="en-US" sz="1400" i="1" dirty="0">
                <a:solidFill>
                  <a:srgbClr val="0070C0"/>
                </a:solidFill>
                <a:latin typeface="Helvetica" pitchFamily="2" charset="0"/>
              </a:rPr>
              <a:t>L</a:t>
            </a:r>
            <a:r>
              <a:rPr lang="en-US" sz="1400" i="1" dirty="0">
                <a:solidFill>
                  <a:srgbClr val="0070C0"/>
                </a:solidFill>
                <a:effectLst/>
                <a:latin typeface="Helvetica" pitchFamily="2" charset="0"/>
              </a:rPr>
              <a:t>ongitudinal </a:t>
            </a:r>
            <a:r>
              <a:rPr lang="en-US" sz="1400" i="1" dirty="0">
                <a:solidFill>
                  <a:srgbClr val="0070C0"/>
                </a:solidFill>
                <a:latin typeface="Helvetica" pitchFamily="2" charset="0"/>
              </a:rPr>
              <a:t>P</a:t>
            </a:r>
            <a:r>
              <a:rPr lang="en-US" sz="1400" i="1" dirty="0">
                <a:solidFill>
                  <a:srgbClr val="0070C0"/>
                </a:solidFill>
                <a:effectLst/>
                <a:latin typeface="Helvetica" pitchFamily="2" charset="0"/>
              </a:rPr>
              <a:t>hase </a:t>
            </a:r>
            <a:r>
              <a:rPr lang="en-US" sz="1400" i="1" dirty="0">
                <a:solidFill>
                  <a:srgbClr val="0070C0"/>
                </a:solidFill>
                <a:latin typeface="Helvetica" pitchFamily="2" charset="0"/>
              </a:rPr>
              <a:t>S</a:t>
            </a:r>
            <a:r>
              <a:rPr lang="en-US" sz="1400" i="1" dirty="0">
                <a:solidFill>
                  <a:srgbClr val="0070C0"/>
                </a:solidFill>
                <a:effectLst/>
                <a:latin typeface="Helvetica" pitchFamily="2" charset="0"/>
              </a:rPr>
              <a:t>pace </a:t>
            </a:r>
            <a:r>
              <a:rPr lang="en-US" sz="1400" i="1" dirty="0">
                <a:solidFill>
                  <a:srgbClr val="0070C0"/>
                </a:solidFill>
                <a:latin typeface="Helvetica" pitchFamily="2" charset="0"/>
              </a:rPr>
              <a:t>R</a:t>
            </a:r>
            <a:r>
              <a:rPr lang="en-US" sz="1400" i="1" dirty="0">
                <a:solidFill>
                  <a:srgbClr val="0070C0"/>
                </a:solidFill>
                <a:effectLst/>
                <a:latin typeface="Helvetica" pitchFamily="2" charset="0"/>
              </a:rPr>
              <a:t>econstruction, IPAC23.</a:t>
            </a:r>
          </a:p>
        </p:txBody>
      </p:sp>
    </p:spTree>
    <p:extLst>
      <p:ext uri="{BB962C8B-B14F-4D97-AF65-F5344CB8AC3E}">
        <p14:creationId xmlns:p14="http://schemas.microsoft.com/office/powerpoint/2010/main" val="1363951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DA50D-E203-06CC-A426-FE0A58601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possible topics for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F15C7-B8B9-A6B6-4C46-DDE822DE5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75" y="1705088"/>
            <a:ext cx="7003199" cy="3889375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 sz="1600" dirty="0">
                <a:solidFill>
                  <a:srgbClr val="0E0E0E"/>
                </a:solidFill>
                <a:effectLst/>
              </a:rPr>
              <a:t>ML-Based Current Reconstruction</a:t>
            </a:r>
            <a:endParaRPr lang="en-US" sz="1600" dirty="0">
              <a:solidFill>
                <a:srgbClr val="0E0E0E"/>
              </a:solidFill>
            </a:endParaRPr>
          </a:p>
          <a:p>
            <a:pPr lvl="1">
              <a:spcBef>
                <a:spcPts val="900"/>
              </a:spcBef>
            </a:pPr>
            <a:r>
              <a:rPr lang="en-US" sz="1600" dirty="0">
                <a:solidFill>
                  <a:srgbClr val="0E0E0E"/>
                </a:solidFill>
                <a:effectLst/>
              </a:rPr>
              <a:t>Develop a ML model for current reconstruction. Less CPU-intensive training. </a:t>
            </a:r>
            <a:r>
              <a:rPr lang="en-US" sz="1600" dirty="0">
                <a:solidFill>
                  <a:srgbClr val="0E0E0E"/>
                </a:solidFill>
              </a:rPr>
              <a:t>M</a:t>
            </a:r>
            <a:r>
              <a:rPr lang="en-US" sz="1600" dirty="0">
                <a:solidFill>
                  <a:srgbClr val="0E0E0E"/>
                </a:solidFill>
                <a:effectLst/>
              </a:rPr>
              <a:t>ight be more suitable as a starting point.</a:t>
            </a:r>
          </a:p>
          <a:p>
            <a:pPr>
              <a:spcBef>
                <a:spcPts val="900"/>
              </a:spcBef>
            </a:pPr>
            <a:r>
              <a:rPr lang="en-US" sz="1600" dirty="0">
                <a:solidFill>
                  <a:srgbClr val="0E0E0E"/>
                </a:solidFill>
                <a:effectLst/>
              </a:rPr>
              <a:t>Surrogate Model for </a:t>
            </a:r>
            <a:r>
              <a:rPr lang="en-US" sz="1600" dirty="0" err="1">
                <a:solidFill>
                  <a:srgbClr val="0E0E0E"/>
                </a:solidFill>
                <a:effectLst/>
              </a:rPr>
              <a:t>EuXFEL</a:t>
            </a:r>
            <a:r>
              <a:rPr lang="en-US" sz="1600" dirty="0">
                <a:solidFill>
                  <a:srgbClr val="0E0E0E"/>
                </a:solidFill>
                <a:effectLst/>
              </a:rPr>
              <a:t> Simulations</a:t>
            </a:r>
          </a:p>
          <a:p>
            <a:pPr lvl="1">
              <a:spcBef>
                <a:spcPts val="900"/>
              </a:spcBef>
            </a:pPr>
            <a:r>
              <a:rPr lang="en-US" sz="1600" dirty="0">
                <a:solidFill>
                  <a:srgbClr val="0E0E0E"/>
                </a:solidFill>
                <a:effectLst/>
              </a:rPr>
              <a:t>Potentially useful for LPS estimation in the BKR.</a:t>
            </a:r>
          </a:p>
          <a:p>
            <a:pPr>
              <a:spcBef>
                <a:spcPts val="900"/>
              </a:spcBef>
            </a:pPr>
            <a:r>
              <a:rPr lang="en-US" sz="1600" dirty="0">
                <a:solidFill>
                  <a:srgbClr val="0E0E0E"/>
                </a:solidFill>
                <a:effectLst/>
              </a:rPr>
              <a:t>ML-Based </a:t>
            </a:r>
            <a:r>
              <a:rPr lang="en-US" sz="1600" dirty="0" err="1">
                <a:solidFill>
                  <a:srgbClr val="0E0E0E"/>
                </a:solidFill>
                <a:effectLst/>
              </a:rPr>
              <a:t>Dechirper</a:t>
            </a:r>
            <a:r>
              <a:rPr lang="en-US" sz="1600" dirty="0">
                <a:solidFill>
                  <a:srgbClr val="0E0E0E"/>
                </a:solidFill>
                <a:effectLst/>
              </a:rPr>
              <a:t> LPS Reconstruction</a:t>
            </a:r>
          </a:p>
          <a:p>
            <a:pPr lvl="1">
              <a:spcBef>
                <a:spcPts val="900"/>
              </a:spcBef>
            </a:pPr>
            <a:r>
              <a:rPr lang="en-US" sz="1600" dirty="0">
                <a:solidFill>
                  <a:srgbClr val="0E0E0E"/>
                </a:solidFill>
                <a:effectLst/>
              </a:rPr>
              <a:t>Explore a “pure” ML-based reconstruction approach as an alternative to the algorithmic methods.</a:t>
            </a:r>
          </a:p>
          <a:p>
            <a:pPr>
              <a:spcBef>
                <a:spcPts val="900"/>
              </a:spcBef>
            </a:pPr>
            <a:r>
              <a:rPr lang="en-US" sz="1600" dirty="0">
                <a:solidFill>
                  <a:srgbClr val="0E0E0E"/>
                </a:solidFill>
                <a:effectLst/>
              </a:rPr>
              <a:t>ML-Based LPS Prediction for BKR Applications</a:t>
            </a:r>
          </a:p>
          <a:p>
            <a:pPr lvl="1">
              <a:spcBef>
                <a:spcPts val="900"/>
              </a:spcBef>
            </a:pPr>
            <a:r>
              <a:rPr lang="en-US" sz="1600" dirty="0">
                <a:solidFill>
                  <a:srgbClr val="0E0E0E"/>
                </a:solidFill>
                <a:effectLst/>
              </a:rPr>
              <a:t>Develop a ML model for predicting the LPS for use in the BKR.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C4026-2C87-EF1A-AFD8-8B7756A89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33" y="1705088"/>
            <a:ext cx="3842704" cy="29575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C0744-094F-868E-AFBD-665D72F058D5}"/>
              </a:ext>
            </a:extLst>
          </p:cNvPr>
          <p:cNvSpPr txBox="1"/>
          <p:nvPr/>
        </p:nvSpPr>
        <p:spPr>
          <a:xfrm>
            <a:off x="6559814" y="5622548"/>
            <a:ext cx="5789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Z. H. Zhu, S. Tomin, J. Kaiser, Application of Machine Learning in Longitudinal Phase Space Prediction at the European XFEL, FEL22</a:t>
            </a:r>
          </a:p>
        </p:txBody>
      </p:sp>
    </p:spTree>
    <p:extLst>
      <p:ext uri="{BB962C8B-B14F-4D97-AF65-F5344CB8AC3E}">
        <p14:creationId xmlns:p14="http://schemas.microsoft.com/office/powerpoint/2010/main" val="22714205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XFEL_PowerPoint_16x9_v3_RW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-DESY_template_new(1).pptx" id="{CF4EBC88-86BB-4181-906E-52480D209311}" vid="{CCBFB964-55EB-46D3-8DBA-8F41E6A144D2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XFEL_PowerPoint_16x9_v3_RW</Template>
  <TotalTime>1526</TotalTime>
  <Words>565</Words>
  <Application>Microsoft Macintosh PowerPoint</Application>
  <PresentationFormat>Widescreen</PresentationFormat>
  <Paragraphs>67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Helvetica</vt:lpstr>
      <vt:lpstr>Helvetica Neue</vt:lpstr>
      <vt:lpstr>XFEL_PowerPoint_16x9_v3_RW</vt:lpstr>
      <vt:lpstr>Online Dechirper LPS Reconstruction &amp; Virtual diagnostics</vt:lpstr>
      <vt:lpstr>LPS diagnostics based on passive streaker</vt:lpstr>
      <vt:lpstr>Offline reconstruction algorithm </vt:lpstr>
      <vt:lpstr>A fast method for online reconstruction </vt:lpstr>
      <vt:lpstr>Passive streaker tool improvements</vt:lpstr>
      <vt:lpstr>CRISP reconstruction limitations</vt:lpstr>
      <vt:lpstr>NN for LPS prediction</vt:lpstr>
      <vt:lpstr>Next steps and possible topics for collaboration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Sergey Tomin</dc:creator>
  <cp:lastModifiedBy>Sergey Tomin</cp:lastModifiedBy>
  <cp:revision>8</cp:revision>
  <dcterms:created xsi:type="dcterms:W3CDTF">2024-08-15T08:06:23Z</dcterms:created>
  <dcterms:modified xsi:type="dcterms:W3CDTF">2024-12-06T06:33:44Z</dcterms:modified>
</cp:coreProperties>
</file>