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74" r:id="rId6"/>
    <p:sldMasterId id="2147483687" r:id="rId7"/>
    <p:sldMasterId id="2147483700" r:id="rId8"/>
  </p:sldMasterIdLst>
  <p:notesMasterIdLst>
    <p:notesMasterId r:id="rId24"/>
  </p:notesMasterIdLst>
  <p:sldIdLst>
    <p:sldId id="257" r:id="rId9"/>
    <p:sldId id="813" r:id="rId10"/>
    <p:sldId id="258" r:id="rId11"/>
    <p:sldId id="265" r:id="rId12"/>
    <p:sldId id="812" r:id="rId13"/>
    <p:sldId id="269" r:id="rId14"/>
    <p:sldId id="278" r:id="rId15"/>
    <p:sldId id="807" r:id="rId16"/>
    <p:sldId id="868" r:id="rId17"/>
    <p:sldId id="853" r:id="rId18"/>
    <p:sldId id="761" r:id="rId19"/>
    <p:sldId id="867" r:id="rId20"/>
    <p:sldId id="811" r:id="rId21"/>
    <p:sldId id="804" r:id="rId22"/>
    <p:sldId id="3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60C9520-7A96-D741-91BF-C1C711A52264}">
          <p14:sldIdLst>
            <p14:sldId id="257"/>
            <p14:sldId id="813"/>
            <p14:sldId id="258"/>
            <p14:sldId id="265"/>
            <p14:sldId id="812"/>
            <p14:sldId id="269"/>
            <p14:sldId id="278"/>
            <p14:sldId id="807"/>
            <p14:sldId id="868"/>
            <p14:sldId id="853"/>
            <p14:sldId id="761"/>
            <p14:sldId id="867"/>
            <p14:sldId id="811"/>
            <p14:sldId id="804"/>
            <p14:sldId id="304"/>
          </p14:sldIdLst>
        </p14:section>
        <p14:section name="Facility design progress" id="{64CE48C3-56CE-6C4F-A5EB-B42CA690D3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sorterViewPr>
    <p:cViewPr varScale="1">
      <p:scale>
        <a:sx n="100" d="100"/>
        <a:sy n="100" d="100"/>
      </p:scale>
      <p:origin x="0" y="-2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itsyn, Boris (STFC,DL,AST)" userId="85a62e27-906f-47dd-b2ac-e1370476bbb4" providerId="ADAL" clId="{316649FA-EED4-4F9A-A4D8-8D0227A2B31F}"/>
    <pc:docChg chg="delSld modSld sldOrd modSection">
      <pc:chgData name="Militsyn, Boris (STFC,DL,AST)" userId="85a62e27-906f-47dd-b2ac-e1370476bbb4" providerId="ADAL" clId="{316649FA-EED4-4F9A-A4D8-8D0227A2B31F}" dt="2024-12-05T15:35:03.868" v="2" actId="47"/>
      <pc:docMkLst>
        <pc:docMk/>
      </pc:docMkLst>
      <pc:sldChg chg="del ord">
        <pc:chgData name="Militsyn, Boris (STFC,DL,AST)" userId="85a62e27-906f-47dd-b2ac-e1370476bbb4" providerId="ADAL" clId="{316649FA-EED4-4F9A-A4D8-8D0227A2B31F}" dt="2024-12-05T15:35:03.868" v="2" actId="47"/>
        <pc:sldMkLst>
          <pc:docMk/>
          <pc:sldMk cId="3711646573"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9E0CA-CAF5-4116-8174-AE38A3E451F9}"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AEA29-0709-470B-A1DC-F78259BECCB6}" type="slidenum">
              <a:rPr lang="en-GB" smtClean="0"/>
              <a:t>‹#›</a:t>
            </a:fld>
            <a:endParaRPr lang="en-GB"/>
          </a:p>
        </p:txBody>
      </p:sp>
    </p:spTree>
    <p:extLst>
      <p:ext uri="{BB962C8B-B14F-4D97-AF65-F5344CB8AC3E}">
        <p14:creationId xmlns:p14="http://schemas.microsoft.com/office/powerpoint/2010/main" val="33327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51709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BAEA29-0709-470B-A1DC-F78259BECCB6}" type="slidenum">
              <a:rPr lang="en-GB" smtClean="0"/>
              <a:t>9</a:t>
            </a:fld>
            <a:endParaRPr lang="en-GB"/>
          </a:p>
        </p:txBody>
      </p:sp>
    </p:spTree>
    <p:extLst>
      <p:ext uri="{BB962C8B-B14F-4D97-AF65-F5344CB8AC3E}">
        <p14:creationId xmlns:p14="http://schemas.microsoft.com/office/powerpoint/2010/main" val="218256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3BA1D-A00F-DB41-84DA-BE26C4853B35}" type="slidenum">
              <a:rPr lang="en-US" smtClean="0"/>
              <a:pPr/>
              <a:t>14</a:t>
            </a:fld>
            <a:endParaRPr lang="en-US"/>
          </a:p>
        </p:txBody>
      </p:sp>
    </p:spTree>
    <p:extLst>
      <p:ext uri="{BB962C8B-B14F-4D97-AF65-F5344CB8AC3E}">
        <p14:creationId xmlns:p14="http://schemas.microsoft.com/office/powerpoint/2010/main" val="135690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93725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B.L. Militsyn, UKXFEL Low Energy Beamline , DESY, 5 December 2024</a:t>
            </a:r>
          </a:p>
        </p:txBody>
      </p:sp>
      <p:sp>
        <p:nvSpPr>
          <p:cNvPr id="6" name="Slide Number Placeholder 5"/>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344091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B.L. Militsyn, UKXFEL Low Energy Beamline , DESY, 5 December 2024</a:t>
            </a:r>
          </a:p>
        </p:txBody>
      </p:sp>
      <p:sp>
        <p:nvSpPr>
          <p:cNvPr id="6" name="Slide Number Placeholder 5"/>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210899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B.L. Militsyn, UKXFEL Low Energy Beamline , DESY, 5 December 2024</a:t>
            </a:r>
          </a:p>
        </p:txBody>
      </p:sp>
      <p:sp>
        <p:nvSpPr>
          <p:cNvPr id="6" name="Slide Number Placeholder 5"/>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76507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10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657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3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8148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2471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83779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35313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465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B.L. Militsyn, UKXFEL Low Energy Beamline , DESY, 5 December 2024</a:t>
            </a:r>
          </a:p>
        </p:txBody>
      </p:sp>
      <p:sp>
        <p:nvSpPr>
          <p:cNvPr id="6" name="Slide Number Placeholder 5"/>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2996746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4221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21810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65260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32003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77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70510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6661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94388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97882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403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B.L. Militsyn, UKXFEL Low Energy Beamline , DESY, 5 December 2024</a:t>
            </a:r>
          </a:p>
        </p:txBody>
      </p:sp>
      <p:sp>
        <p:nvSpPr>
          <p:cNvPr id="6" name="Slide Number Placeholder 5"/>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1143161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825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77103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4796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2840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321815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88691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700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29070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29837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4028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B.L. Militsyn, UKXFEL Low Energy Beamline , DESY, 5 December 2024</a:t>
            </a:r>
          </a:p>
        </p:txBody>
      </p:sp>
      <p:sp>
        <p:nvSpPr>
          <p:cNvPr id="7" name="Slide Number Placeholder 6"/>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3347842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36904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65452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528905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69677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513372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89223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49334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56353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9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8109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B.L. Militsyn, UKXFEL Low Energy Beamline , DESY, 5 December 2024</a:t>
            </a:r>
          </a:p>
        </p:txBody>
      </p:sp>
      <p:sp>
        <p:nvSpPr>
          <p:cNvPr id="9" name="Slide Number Placeholder 8"/>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1948765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3405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11725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91082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34289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16217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12872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13309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86709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27542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9755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B.L. Militsyn, UKXFEL Low Energy Beamline , DESY, 5 December 2024</a:t>
            </a:r>
          </a:p>
        </p:txBody>
      </p:sp>
      <p:sp>
        <p:nvSpPr>
          <p:cNvPr id="5" name="Slide Number Placeholder 4"/>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1416209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1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B.L. Militsyn, UKXFEL Low Energy Beamline , DESY, 5 December 2024</a:t>
            </a:r>
          </a:p>
        </p:txBody>
      </p:sp>
      <p:sp>
        <p:nvSpPr>
          <p:cNvPr id="4" name="Slide Number Placeholder 3"/>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370673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B.L. Militsyn, UKXFEL Low Energy Beamline , DESY, 5 December 2024</a:t>
            </a:r>
          </a:p>
        </p:txBody>
      </p:sp>
      <p:sp>
        <p:nvSpPr>
          <p:cNvPr id="7" name="Slide Number Placeholder 6"/>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364378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B.L. Militsyn, UKXFEL Low Energy Beamline , DESY, 5 December 2024</a:t>
            </a:r>
          </a:p>
        </p:txBody>
      </p:sp>
      <p:sp>
        <p:nvSpPr>
          <p:cNvPr id="7" name="Slide Number Placeholder 6"/>
          <p:cNvSpPr>
            <a:spLocks noGrp="1"/>
          </p:cNvSpPr>
          <p:nvPr>
            <p:ph type="sldNum" sz="quarter" idx="12"/>
          </p:nvPr>
        </p:nvSpPr>
        <p:spPr/>
        <p:txBody>
          <a:bodyPr/>
          <a:lstStyle/>
          <a:p>
            <a:fld id="{F9B72810-B07A-4B31-B3F7-DA5F30F963A0}" type="slidenum">
              <a:rPr lang="en-GB" smtClean="0"/>
              <a:t>‹#›</a:t>
            </a:fld>
            <a:endParaRPr lang="en-GB"/>
          </a:p>
        </p:txBody>
      </p:sp>
    </p:spTree>
    <p:extLst>
      <p:ext uri="{BB962C8B-B14F-4D97-AF65-F5344CB8AC3E}">
        <p14:creationId xmlns:p14="http://schemas.microsoft.com/office/powerpoint/2010/main" val="419393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UKXFEL Low Energy Beamline , DESY, 5 December 2024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72810-B07A-4B31-B3F7-DA5F30F963A0}" type="slidenum">
              <a:rPr lang="en-GB" smtClean="0"/>
              <a:t>‹#›</a:t>
            </a:fld>
            <a:endParaRPr lang="en-GB"/>
          </a:p>
        </p:txBody>
      </p:sp>
    </p:spTree>
    <p:extLst>
      <p:ext uri="{BB962C8B-B14F-4D97-AF65-F5344CB8AC3E}">
        <p14:creationId xmlns:p14="http://schemas.microsoft.com/office/powerpoint/2010/main" val="115268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87E0A85-2388-B6F6-EC55-276E3D67ED5A}"/>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1" y="0"/>
            <a:ext cx="12192000" cy="6871596"/>
          </a:xfrm>
          <a:prstGeom prst="rect">
            <a:avLst/>
          </a:prstGeom>
        </p:spPr>
      </p:pic>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003370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87E0A85-2388-B6F6-EC55-276E3D67ED5A}"/>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1" y="0"/>
            <a:ext cx="12192000" cy="6871596"/>
          </a:xfrm>
          <a:prstGeom prst="rect">
            <a:avLst/>
          </a:prstGeom>
        </p:spPr>
      </p:pic>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7047241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87E0A85-2388-B6F6-EC55-276E3D67ED5A}"/>
              </a:ext>
            </a:extLst>
          </p:cNvPr>
          <p:cNvPicPr>
            <a:picLocks noChangeAspect="1"/>
          </p:cNvPicPr>
          <p:nvPr userDrawn="1"/>
        </p:nvPicPr>
        <p:blipFill>
          <a:blip r:embed="rId14">
            <a:alphaModFix amt="50000"/>
            <a:extLst>
              <a:ext uri="{28A0092B-C50C-407E-A947-70E740481C1C}">
                <a14:useLocalDpi xmlns:a14="http://schemas.microsoft.com/office/drawing/2010/main"/>
              </a:ext>
            </a:extLst>
          </a:blip>
          <a:stretch>
            <a:fillRect/>
          </a:stretch>
        </p:blipFill>
        <p:spPr>
          <a:xfrm>
            <a:off x="1" y="0"/>
            <a:ext cx="12192000" cy="6871596"/>
          </a:xfrm>
          <a:prstGeom prst="rect">
            <a:avLst/>
          </a:prstGeom>
        </p:spPr>
      </p:pic>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7260099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87E0A85-2388-B6F6-EC55-276E3D67ED5A}"/>
              </a:ext>
            </a:extLst>
          </p:cNvPr>
          <p:cNvPicPr>
            <a:picLocks noChangeAspect="1"/>
          </p:cNvPicPr>
          <p:nvPr userDrawn="1"/>
        </p:nvPicPr>
        <p:blipFill>
          <a:blip r:embed="rId14">
            <a:alphaModFix amt="50000"/>
            <a:extLst>
              <a:ext uri="{28A0092B-C50C-407E-A947-70E740481C1C}">
                <a14:useLocalDpi xmlns:a14="http://schemas.microsoft.com/office/drawing/2010/main"/>
              </a:ext>
            </a:extLst>
          </a:blip>
          <a:stretch>
            <a:fillRect/>
          </a:stretch>
        </p:blipFill>
        <p:spPr>
          <a:xfrm>
            <a:off x="1" y="0"/>
            <a:ext cx="12192000" cy="6871596"/>
          </a:xfrm>
          <a:prstGeom prst="rect">
            <a:avLst/>
          </a:prstGeom>
        </p:spPr>
      </p:pic>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261077372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6.jpe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3.png"/><Relationship Id="rId7" Type="http://schemas.openxmlformats.org/officeDocument/2006/relationships/package" Target="../embeddings/Microsoft_Excel_Worksheet.xlsx"/><Relationship Id="rId2" Type="http://schemas.openxmlformats.org/officeDocument/2006/relationships/image" Target="../media/image32.png"/><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image" Target="../media/image6.jpe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hyperlink" Target="https://xfel.ac.uk/"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50.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6.jpeg"/><Relationship Id="rId4" Type="http://schemas.openxmlformats.org/officeDocument/2006/relationships/image" Target="../media/image12.png"/><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6.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6.jpeg"/><Relationship Id="rId5" Type="http://schemas.openxmlformats.org/officeDocument/2006/relationships/image" Target="../media/image23.png"/><Relationship Id="rId10" Type="http://schemas.openxmlformats.org/officeDocument/2006/relationships/image" Target="../media/image5.gif"/><Relationship Id="rId4" Type="http://schemas.openxmlformats.org/officeDocument/2006/relationships/image" Target="../media/image22.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B928D124-B437-676B-5B5D-0C7A1B702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9" y="-13596"/>
            <a:ext cx="12292521" cy="6871596"/>
          </a:xfrm>
          <a:prstGeom prst="rect">
            <a:avLst/>
          </a:prstGeom>
        </p:spPr>
      </p:pic>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009" y="114076"/>
            <a:ext cx="3770785" cy="963960"/>
          </a:xfrm>
          <a:prstGeom prst="rect">
            <a:avLst/>
          </a:prstGeom>
        </p:spPr>
      </p:pic>
      <p:sp>
        <p:nvSpPr>
          <p:cNvPr id="10" name="Isosceles Triangle 9">
            <a:extLst>
              <a:ext uri="{FF2B5EF4-FFF2-40B4-BE49-F238E27FC236}">
                <a16:creationId xmlns:a16="http://schemas.microsoft.com/office/drawing/2014/main" id="{48889C97-71EC-28DD-E7A2-6F95182F8A71}"/>
              </a:ext>
            </a:extLst>
          </p:cNvPr>
          <p:cNvSpPr/>
          <p:nvPr/>
        </p:nvSpPr>
        <p:spPr>
          <a:xfrm rot="10800000">
            <a:off x="6185857" y="2463799"/>
            <a:ext cx="5745668" cy="7496175"/>
          </a:xfrm>
          <a:prstGeom prst="triangle">
            <a:avLst>
              <a:gd name="adj" fmla="val 0"/>
            </a:avLst>
          </a:prstGeom>
          <a:solidFill>
            <a:srgbClr val="005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FE57AB-214A-3D65-D2CF-17EF7712FF95}"/>
              </a:ext>
            </a:extLst>
          </p:cNvPr>
          <p:cNvSpPr/>
          <p:nvPr/>
        </p:nvSpPr>
        <p:spPr>
          <a:xfrm>
            <a:off x="9912225" y="0"/>
            <a:ext cx="2380296" cy="1828800"/>
          </a:xfrm>
          <a:prstGeom prst="rect">
            <a:avLst/>
          </a:prstGeom>
          <a:solidFill>
            <a:srgbClr val="005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5" name="TextBox 4">
            <a:extLst>
              <a:ext uri="{FF2B5EF4-FFF2-40B4-BE49-F238E27FC236}">
                <a16:creationId xmlns:a16="http://schemas.microsoft.com/office/drawing/2014/main" id="{20B722B7-0BD3-ED41-9B88-C46C37FEA1AF}"/>
              </a:ext>
            </a:extLst>
          </p:cNvPr>
          <p:cNvSpPr txBox="1"/>
          <p:nvPr/>
        </p:nvSpPr>
        <p:spPr>
          <a:xfrm>
            <a:off x="420246" y="6214764"/>
            <a:ext cx="6146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sym typeface="Arial"/>
              </a:rPr>
              <a:t>xfel.ac.uk</a:t>
            </a:r>
            <a:endParaRPr kumimoji="0" lang="en-GB" sz="2400"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1815AF91-C5B7-BDF8-C3F1-B22881929680}"/>
              </a:ext>
            </a:extLst>
          </p:cNvPr>
          <p:cNvSpPr txBox="1">
            <a:spLocks/>
          </p:cNvSpPr>
          <p:nvPr/>
        </p:nvSpPr>
        <p:spPr>
          <a:xfrm>
            <a:off x="398714" y="1252538"/>
            <a:ext cx="10520714" cy="20753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srgbClr val="2E2C61"/>
                </a:solidFill>
                <a:effectLst/>
                <a:uLnTx/>
                <a:uFillTx/>
                <a:latin typeface="Arial"/>
                <a:ea typeface="+mj-ea"/>
                <a:cs typeface="Arial"/>
              </a:rPr>
              <a:t>UK XFEL</a:t>
            </a:r>
            <a:endParaRPr kumimoji="0" lang="en-US" sz="6000" b="1" i="0" u="none" strike="noStrike" kern="1200" cap="none" spc="0" normalizeH="0" baseline="0" noProof="0">
              <a:ln>
                <a:noFill/>
              </a:ln>
              <a:solidFill>
                <a:srgbClr val="2E2C61"/>
              </a:solidFill>
              <a:effectLst/>
              <a:uLnTx/>
              <a:uFillTx/>
              <a:latin typeface="Arial" panose="020B0604020202020204" pitchFamily="34" charset="0"/>
              <a:ea typeface="+mj-ea"/>
              <a:cs typeface="Arial" panose="020B0604020202020204" pitchFamily="34" charset="0"/>
            </a:endParaRPr>
          </a:p>
        </p:txBody>
      </p:sp>
      <p:sp>
        <p:nvSpPr>
          <p:cNvPr id="16" name="Text Placeholder 2">
            <a:extLst>
              <a:ext uri="{FF2B5EF4-FFF2-40B4-BE49-F238E27FC236}">
                <a16:creationId xmlns:a16="http://schemas.microsoft.com/office/drawing/2014/main" id="{ACD04443-2DB4-9B76-A857-7EA047376422}"/>
              </a:ext>
            </a:extLst>
          </p:cNvPr>
          <p:cNvSpPr txBox="1">
            <a:spLocks/>
          </p:cNvSpPr>
          <p:nvPr/>
        </p:nvSpPr>
        <p:spPr>
          <a:xfrm>
            <a:off x="420246" y="3571494"/>
            <a:ext cx="6548624" cy="19353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Clr>
                <a:schemeClr val="tx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1"/>
              </a:buClr>
              <a:buFont typeface="Wingdings"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1"/>
              </a:buClr>
              <a:buFont typeface="Wingdings"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2E2C61"/>
              </a:buClr>
              <a:buSzTx/>
              <a:buFont typeface="Wingdings" pitchFamily="2" charset="2"/>
              <a:buNone/>
              <a:tabLst/>
              <a:defRPr/>
            </a:pPr>
            <a:r>
              <a:rPr kumimoji="0" lang="en-GB" sz="39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Low Energy Beamline</a:t>
            </a:r>
          </a:p>
          <a:p>
            <a:pPr marL="0" marR="0" lvl="0" indent="0" algn="ctr" defTabSz="914400" rtl="0" eaLnBrk="1" fontAlgn="auto" latinLnBrk="0" hangingPunct="1">
              <a:lnSpc>
                <a:spcPct val="90000"/>
              </a:lnSpc>
              <a:spcBef>
                <a:spcPts val="1000"/>
              </a:spcBef>
              <a:spcAft>
                <a:spcPts val="0"/>
              </a:spcAft>
              <a:buClr>
                <a:srgbClr val="2E2C61"/>
              </a:buClr>
              <a:buSzTx/>
              <a:buFont typeface="Wingdings" pitchFamily="2" charset="2"/>
              <a:buNone/>
              <a:tabLst/>
              <a:defRPr/>
            </a:pPr>
            <a:br>
              <a:rPr lang="en-GB" sz="3000" b="1" dirty="0">
                <a:solidFill>
                  <a:schemeClr val="tx1">
                    <a:lumMod val="65000"/>
                    <a:lumOff val="35000"/>
                  </a:schemeClr>
                </a:solidFill>
                <a:latin typeface="Arial"/>
                <a:cs typeface="Arial"/>
              </a:rPr>
            </a:br>
            <a:r>
              <a:rPr lang="en-GB" sz="3000" b="1" dirty="0">
                <a:solidFill>
                  <a:schemeClr val="tx1">
                    <a:lumMod val="65000"/>
                    <a:lumOff val="35000"/>
                  </a:schemeClr>
                </a:solidFill>
                <a:latin typeface="Arial"/>
                <a:cs typeface="Arial"/>
              </a:rPr>
              <a:t>DESY, 5 December 2024</a:t>
            </a:r>
            <a:endParaRPr kumimoji="0" lang="en-GB" sz="3000" b="1" i="0" u="none" strike="noStrike" kern="1200" cap="none" spc="0" normalizeH="0" baseline="0" noProof="0" dirty="0">
              <a:ln>
                <a:noFill/>
              </a:ln>
              <a:solidFill>
                <a:schemeClr val="tx1">
                  <a:lumMod val="65000"/>
                  <a:lumOff val="35000"/>
                </a:schemeClr>
              </a:solidFill>
              <a:effectLst/>
              <a:uLnTx/>
              <a:uFillTx/>
              <a:latin typeface="Arial"/>
              <a:ea typeface="+mn-ea"/>
              <a:cs typeface="Arial"/>
            </a:endParaRPr>
          </a:p>
          <a:p>
            <a:pPr algn="ctr">
              <a:buClr>
                <a:srgbClr val="2E2C61"/>
              </a:buClr>
              <a:defRPr/>
            </a:pPr>
            <a:r>
              <a:rPr kumimoji="0" lang="en-GB" sz="2800" b="1" i="0" u="none" strike="noStrike" kern="1200" cap="none" spc="0" normalizeH="0" baseline="0" noProof="0" dirty="0">
                <a:ln>
                  <a:noFill/>
                </a:ln>
                <a:solidFill>
                  <a:schemeClr val="tx1">
                    <a:lumMod val="65000"/>
                    <a:lumOff val="35000"/>
                  </a:schemeClr>
                </a:solidFill>
                <a:effectLst/>
                <a:uLnTx/>
                <a:uFillTx/>
              </a:rPr>
              <a:t>Boris Militsyn on behalf of LEB team</a:t>
            </a:r>
            <a:endParaRPr kumimoji="0" lang="en-GB" sz="3900" b="1" i="0" u="none" strike="noStrike" kern="1200" cap="none" spc="0" normalizeH="0" baseline="0" noProof="0" dirty="0">
              <a:ln>
                <a:noFill/>
              </a:ln>
              <a:solidFill>
                <a:schemeClr val="tx1">
                  <a:lumMod val="65000"/>
                  <a:lumOff val="35000"/>
                </a:scheme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
                <a:srgbClr val="2E2C61"/>
              </a:buClr>
              <a:buSzTx/>
              <a:buFont typeface="Wingdings" pitchFamily="2" charset="2"/>
              <a:buNone/>
              <a:tabLst/>
              <a:defRPr/>
            </a:pPr>
            <a:endParaRPr lang="en-GB" sz="4800" b="1" dirty="0">
              <a:solidFill>
                <a:schemeClr val="tx1">
                  <a:lumMod val="65000"/>
                  <a:lumOff val="35000"/>
                </a:schemeClr>
              </a:solidFill>
              <a:latin typeface="Arial"/>
              <a:cs typeface="Arial"/>
            </a:endParaRPr>
          </a:p>
          <a:p>
            <a:pPr marL="0" marR="0" lvl="0" indent="0" algn="l" defTabSz="914400" rtl="0" eaLnBrk="1" fontAlgn="auto" latinLnBrk="0" hangingPunct="1">
              <a:lnSpc>
                <a:spcPct val="90000"/>
              </a:lnSpc>
              <a:spcBef>
                <a:spcPts val="1000"/>
              </a:spcBef>
              <a:spcAft>
                <a:spcPts val="0"/>
              </a:spcAft>
              <a:buClr>
                <a:srgbClr val="2E2C61"/>
              </a:buClr>
              <a:buSzTx/>
              <a:buFont typeface="Wingdings" pitchFamily="2" charset="2"/>
              <a:buNone/>
              <a:tabLst/>
              <a:defRPr/>
            </a:pPr>
            <a:endParaRPr kumimoji="0" lang="en-GB" sz="2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pic>
        <p:nvPicPr>
          <p:cNvPr id="2" name="Picture 2" descr="Main logo">
            <a:extLst>
              <a:ext uri="{FF2B5EF4-FFF2-40B4-BE49-F238E27FC236}">
                <a16:creationId xmlns:a16="http://schemas.microsoft.com/office/drawing/2014/main" id="{8A55FCA6-7384-7090-4603-38A45339E7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03" t="14871" r="15200" b="16082"/>
          <a:stretch/>
        </p:blipFill>
        <p:spPr bwMode="auto">
          <a:xfrm>
            <a:off x="287275" y="1167291"/>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logo&#10;&#10;Description automatically generated">
            <a:extLst>
              <a:ext uri="{FF2B5EF4-FFF2-40B4-BE49-F238E27FC236}">
                <a16:creationId xmlns:a16="http://schemas.microsoft.com/office/drawing/2014/main" id="{5B64DDF5-E3C1-468E-DCDB-95875293D0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8604" y="1182452"/>
            <a:ext cx="1492709" cy="844306"/>
          </a:xfrm>
          <a:prstGeom prst="rect">
            <a:avLst/>
          </a:prstGeom>
        </p:spPr>
      </p:pic>
    </p:spTree>
    <p:extLst>
      <p:ext uri="{BB962C8B-B14F-4D97-AF65-F5344CB8AC3E}">
        <p14:creationId xmlns:p14="http://schemas.microsoft.com/office/powerpoint/2010/main" val="1854790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743B-9637-B514-A18B-713A28401959}"/>
              </a:ext>
            </a:extLst>
          </p:cNvPr>
          <p:cNvSpPr>
            <a:spLocks noGrp="1"/>
          </p:cNvSpPr>
          <p:nvPr>
            <p:ph type="title"/>
          </p:nvPr>
        </p:nvSpPr>
        <p:spPr>
          <a:xfrm>
            <a:off x="838200" y="365125"/>
            <a:ext cx="8680152" cy="1325563"/>
          </a:xfrm>
        </p:spPr>
        <p:txBody>
          <a:bodyPr>
            <a:noAutofit/>
          </a:bodyPr>
          <a:lstStyle/>
          <a:p>
            <a:r>
              <a:rPr lang="en-GB" sz="3600" dirty="0"/>
              <a:t>Conceptual design of the 650 MHz SRF accelerator cavity (CST model)</a:t>
            </a:r>
          </a:p>
        </p:txBody>
      </p:sp>
      <p:pic>
        <p:nvPicPr>
          <p:cNvPr id="10" name="Content Placeholder 9" descr="A rainbow colored ovals&#10;&#10;Description automatically generated">
            <a:extLst>
              <a:ext uri="{FF2B5EF4-FFF2-40B4-BE49-F238E27FC236}">
                <a16:creationId xmlns:a16="http://schemas.microsoft.com/office/drawing/2014/main" id="{96E7F56F-544C-B2CA-5EB2-E9802141CF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3173" y="1649061"/>
            <a:ext cx="6758836" cy="2307452"/>
          </a:xfrm>
        </p:spPr>
      </p:pic>
      <p:sp>
        <p:nvSpPr>
          <p:cNvPr id="4" name="Footer Placeholder 3">
            <a:extLst>
              <a:ext uri="{FF2B5EF4-FFF2-40B4-BE49-F238E27FC236}">
                <a16:creationId xmlns:a16="http://schemas.microsoft.com/office/drawing/2014/main" id="{C5466C17-DA5B-3DF9-4536-E54F15B74C39}"/>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5" name="Slide Number Placeholder 4">
            <a:extLst>
              <a:ext uri="{FF2B5EF4-FFF2-40B4-BE49-F238E27FC236}">
                <a16:creationId xmlns:a16="http://schemas.microsoft.com/office/drawing/2014/main" id="{515A0F90-ADA2-E974-9AF1-C89F8C439236}"/>
              </a:ext>
            </a:extLst>
          </p:cNvPr>
          <p:cNvSpPr>
            <a:spLocks noGrp="1"/>
          </p:cNvSpPr>
          <p:nvPr>
            <p:ph type="sldNum" sz="quarter" idx="12"/>
          </p:nvPr>
        </p:nvSpPr>
        <p:spPr/>
        <p:txBody>
          <a:bodyPr/>
          <a:lstStyle/>
          <a:p>
            <a:fld id="{BBAAB195-B577-5546-8349-9DDA93B6129E}" type="slidenum">
              <a:rPr lang="en-US" smtClean="0"/>
              <a:t>10</a:t>
            </a:fld>
            <a:endParaRPr lang="en-US"/>
          </a:p>
        </p:txBody>
      </p:sp>
      <p:pic>
        <p:nvPicPr>
          <p:cNvPr id="6" name="Picture 5">
            <a:extLst>
              <a:ext uri="{FF2B5EF4-FFF2-40B4-BE49-F238E27FC236}">
                <a16:creationId xmlns:a16="http://schemas.microsoft.com/office/drawing/2014/main" id="{C0EBDFEF-A905-1D91-EEBC-0D2D7CFA30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7" name="Picture 6" descr="Main logo">
            <a:extLst>
              <a:ext uri="{FF2B5EF4-FFF2-40B4-BE49-F238E27FC236}">
                <a16:creationId xmlns:a16="http://schemas.microsoft.com/office/drawing/2014/main" id="{DF3B714E-AB16-1792-CE3C-767AFF6CB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a:extLst>
              <a:ext uri="{FF2B5EF4-FFF2-40B4-BE49-F238E27FC236}">
                <a16:creationId xmlns:a16="http://schemas.microsoft.com/office/drawing/2014/main" id="{0995FFEA-7D23-3B99-E815-7A1C25E0A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pic>
        <p:nvPicPr>
          <p:cNvPr id="12" name="Picture 11" descr="A green lines with white text&#10;&#10;Description automatically generated">
            <a:extLst>
              <a:ext uri="{FF2B5EF4-FFF2-40B4-BE49-F238E27FC236}">
                <a16:creationId xmlns:a16="http://schemas.microsoft.com/office/drawing/2014/main" id="{03191575-AB16-0C0F-BF2A-E596B70443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6373" y="4038451"/>
            <a:ext cx="4502227" cy="1689615"/>
          </a:xfrm>
          <a:prstGeom prst="rect">
            <a:avLst/>
          </a:prstGeom>
        </p:spPr>
      </p:pic>
      <p:pic>
        <p:nvPicPr>
          <p:cNvPr id="14" name="Picture 13" descr="A blue object with numbers and lines&#10;&#10;Description automatically generated with medium confidence">
            <a:extLst>
              <a:ext uri="{FF2B5EF4-FFF2-40B4-BE49-F238E27FC236}">
                <a16:creationId xmlns:a16="http://schemas.microsoft.com/office/drawing/2014/main" id="{31B80DFC-7CAB-CCA1-5514-D7CA414054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458" y="1649061"/>
            <a:ext cx="4883715" cy="2617303"/>
          </a:xfrm>
          <a:prstGeom prst="rect">
            <a:avLst/>
          </a:prstGeom>
        </p:spPr>
      </p:pic>
      <p:sp>
        <p:nvSpPr>
          <p:cNvPr id="15" name="TextBox 14">
            <a:extLst>
              <a:ext uri="{FF2B5EF4-FFF2-40B4-BE49-F238E27FC236}">
                <a16:creationId xmlns:a16="http://schemas.microsoft.com/office/drawing/2014/main" id="{7027ED11-FF54-A2C5-1918-21FDEC628D55}"/>
              </a:ext>
            </a:extLst>
          </p:cNvPr>
          <p:cNvSpPr txBox="1"/>
          <p:nvPr/>
        </p:nvSpPr>
        <p:spPr>
          <a:xfrm>
            <a:off x="2918568" y="5803914"/>
            <a:ext cx="2254463" cy="369332"/>
          </a:xfrm>
          <a:prstGeom prst="rect">
            <a:avLst/>
          </a:prstGeom>
          <a:noFill/>
        </p:spPr>
        <p:txBody>
          <a:bodyPr wrap="none" rtlCol="0">
            <a:spAutoFit/>
          </a:bodyPr>
          <a:lstStyle/>
          <a:p>
            <a:r>
              <a:rPr lang="en-GB" i="1"/>
              <a:t>Courtesy Fatih Yaman</a:t>
            </a:r>
            <a:r>
              <a:rPr lang="en-GB"/>
              <a:t> </a:t>
            </a:r>
          </a:p>
        </p:txBody>
      </p:sp>
    </p:spTree>
    <p:extLst>
      <p:ext uri="{BB962C8B-B14F-4D97-AF65-F5344CB8AC3E}">
        <p14:creationId xmlns:p14="http://schemas.microsoft.com/office/powerpoint/2010/main" val="361221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Metin kutusu 189">
            <a:extLst>
              <a:ext uri="{FF2B5EF4-FFF2-40B4-BE49-F238E27FC236}">
                <a16:creationId xmlns:a16="http://schemas.microsoft.com/office/drawing/2014/main" id="{E0B3EB7D-A23A-B58C-E23B-709B6202A6CE}"/>
              </a:ext>
            </a:extLst>
          </p:cNvPr>
          <p:cNvSpPr txBox="1"/>
          <p:nvPr/>
        </p:nvSpPr>
        <p:spPr>
          <a:xfrm>
            <a:off x="0" y="977861"/>
            <a:ext cx="1899432" cy="1200329"/>
          </a:xfrm>
          <a:prstGeom prst="rect">
            <a:avLst/>
          </a:prstGeom>
          <a:noFill/>
        </p:spPr>
        <p:txBody>
          <a:bodyPr wrap="square" rtlCol="0">
            <a:spAutoFit/>
          </a:bodyPr>
          <a:lstStyle/>
          <a:p>
            <a:pPr marL="171450" indent="-171450">
              <a:buFont typeface="Arial" panose="020B0604020202020204" pitchFamily="34" charset="0"/>
              <a:buChar char="•"/>
            </a:pPr>
            <a:r>
              <a:rPr lang="en-GB" sz="1200">
                <a:highlight>
                  <a:srgbClr val="FFFF00"/>
                </a:highlight>
              </a:rPr>
              <a:t>Velocity bunching</a:t>
            </a:r>
          </a:p>
          <a:p>
            <a:pPr marL="171450" indent="-171450">
              <a:buFont typeface="Arial" panose="020B0604020202020204" pitchFamily="34" charset="0"/>
              <a:buChar char="•"/>
            </a:pPr>
            <a:r>
              <a:rPr lang="en-GB" sz="1200"/>
              <a:t>Ballistic compression </a:t>
            </a:r>
          </a:p>
          <a:p>
            <a:pPr marL="171450" indent="-171450">
              <a:buFont typeface="Arial" panose="020B0604020202020204" pitchFamily="34" charset="0"/>
              <a:buChar char="•"/>
            </a:pPr>
            <a:r>
              <a:rPr lang="en-GB" sz="1200"/>
              <a:t>Acceleration until emittance dominated regime</a:t>
            </a:r>
          </a:p>
          <a:p>
            <a:pPr marL="171450" indent="-171450">
              <a:buFont typeface="Arial" panose="020B0604020202020204" pitchFamily="34" charset="0"/>
              <a:buChar char="•"/>
            </a:pPr>
            <a:r>
              <a:rPr lang="en-GB" sz="1200"/>
              <a:t>Injection into main </a:t>
            </a:r>
            <a:r>
              <a:rPr lang="en-GB" sz="1200" err="1"/>
              <a:t>linac</a:t>
            </a:r>
            <a:endParaRPr lang="en-GB" sz="1200"/>
          </a:p>
        </p:txBody>
      </p:sp>
      <p:sp>
        <p:nvSpPr>
          <p:cNvPr id="245" name="Metin kutusu 244">
            <a:extLst>
              <a:ext uri="{FF2B5EF4-FFF2-40B4-BE49-F238E27FC236}">
                <a16:creationId xmlns:a16="http://schemas.microsoft.com/office/drawing/2014/main" id="{3B1A0C36-B8E6-EDBF-5630-2F8A4CDBEB90}"/>
              </a:ext>
            </a:extLst>
          </p:cNvPr>
          <p:cNvSpPr txBox="1"/>
          <p:nvPr/>
        </p:nvSpPr>
        <p:spPr>
          <a:xfrm>
            <a:off x="-57224" y="3928561"/>
            <a:ext cx="1899432" cy="1200329"/>
          </a:xfrm>
          <a:prstGeom prst="rect">
            <a:avLst/>
          </a:prstGeom>
          <a:noFill/>
        </p:spPr>
        <p:txBody>
          <a:bodyPr wrap="square" rtlCol="0">
            <a:spAutoFit/>
          </a:bodyPr>
          <a:lstStyle/>
          <a:p>
            <a:pPr marL="171450" indent="-171450">
              <a:buFont typeface="Arial" panose="020B0604020202020204" pitchFamily="34" charset="0"/>
              <a:buChar char="•"/>
            </a:pPr>
            <a:r>
              <a:rPr lang="en-GB" sz="1200"/>
              <a:t>Velocity bunching</a:t>
            </a:r>
          </a:p>
          <a:p>
            <a:pPr marL="171450" indent="-171450">
              <a:buFont typeface="Arial" panose="020B0604020202020204" pitchFamily="34" charset="0"/>
              <a:buChar char="•"/>
            </a:pPr>
            <a:r>
              <a:rPr lang="en-GB" sz="1200">
                <a:highlight>
                  <a:srgbClr val="FFFF00"/>
                </a:highlight>
              </a:rPr>
              <a:t>Acceleration until emittance dominated regime</a:t>
            </a:r>
          </a:p>
          <a:p>
            <a:pPr marL="171450" indent="-171450">
              <a:buFont typeface="Arial" panose="020B0604020202020204" pitchFamily="34" charset="0"/>
              <a:buChar char="•"/>
            </a:pPr>
            <a:r>
              <a:rPr lang="en-GB" sz="1200"/>
              <a:t>Magnetic compression</a:t>
            </a:r>
          </a:p>
          <a:p>
            <a:pPr marL="171450" indent="-171450">
              <a:buFont typeface="Arial" panose="020B0604020202020204" pitchFamily="34" charset="0"/>
              <a:buChar char="•"/>
            </a:pPr>
            <a:r>
              <a:rPr lang="en-GB" sz="1200"/>
              <a:t>Injection into main </a:t>
            </a:r>
            <a:r>
              <a:rPr lang="en-GB" sz="1200" err="1"/>
              <a:t>linac</a:t>
            </a:r>
            <a:endParaRPr lang="en-GB" sz="1200"/>
          </a:p>
        </p:txBody>
      </p:sp>
      <p:pic>
        <p:nvPicPr>
          <p:cNvPr id="2" name="Resim 1">
            <a:extLst>
              <a:ext uri="{FF2B5EF4-FFF2-40B4-BE49-F238E27FC236}">
                <a16:creationId xmlns:a16="http://schemas.microsoft.com/office/drawing/2014/main" id="{F4002E29-50C6-2413-03EA-5BAEB7C53F19}"/>
              </a:ext>
            </a:extLst>
          </p:cNvPr>
          <p:cNvPicPr>
            <a:picLocks noChangeAspect="1"/>
          </p:cNvPicPr>
          <p:nvPr/>
        </p:nvPicPr>
        <p:blipFill>
          <a:blip r:embed="rId2"/>
          <a:stretch>
            <a:fillRect/>
          </a:stretch>
        </p:blipFill>
        <p:spPr>
          <a:xfrm>
            <a:off x="1842208" y="487152"/>
            <a:ext cx="9942724" cy="2638908"/>
          </a:xfrm>
          <a:prstGeom prst="rect">
            <a:avLst/>
          </a:prstGeom>
        </p:spPr>
      </p:pic>
      <p:pic>
        <p:nvPicPr>
          <p:cNvPr id="42" name="Resim 41">
            <a:extLst>
              <a:ext uri="{FF2B5EF4-FFF2-40B4-BE49-F238E27FC236}">
                <a16:creationId xmlns:a16="http://schemas.microsoft.com/office/drawing/2014/main" id="{FCF21F68-805D-ED61-60D0-52F314F61DF9}"/>
              </a:ext>
            </a:extLst>
          </p:cNvPr>
          <p:cNvPicPr>
            <a:picLocks noChangeAspect="1"/>
          </p:cNvPicPr>
          <p:nvPr/>
        </p:nvPicPr>
        <p:blipFill>
          <a:blip r:embed="rId3"/>
          <a:stretch>
            <a:fillRect/>
          </a:stretch>
        </p:blipFill>
        <p:spPr>
          <a:xfrm>
            <a:off x="1842209" y="3041695"/>
            <a:ext cx="9070434" cy="3170690"/>
          </a:xfrm>
          <a:prstGeom prst="rect">
            <a:avLst/>
          </a:prstGeom>
        </p:spPr>
      </p:pic>
      <p:sp>
        <p:nvSpPr>
          <p:cNvPr id="6" name="Footer Placeholder 5">
            <a:extLst>
              <a:ext uri="{FF2B5EF4-FFF2-40B4-BE49-F238E27FC236}">
                <a16:creationId xmlns:a16="http://schemas.microsoft.com/office/drawing/2014/main" id="{3E1FB898-3E75-2085-8840-FF72CD59BEBA}"/>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0DFCA25E-90FD-6A56-1B8F-E0C849C1B3D6}"/>
              </a:ext>
            </a:extLst>
          </p:cNvPr>
          <p:cNvSpPr>
            <a:spLocks noGrp="1"/>
          </p:cNvSpPr>
          <p:nvPr>
            <p:ph type="sldNum" sz="quarter" idx="12"/>
          </p:nvPr>
        </p:nvSpPr>
        <p:spPr/>
        <p:txBody>
          <a:bodyPr/>
          <a:lstStyle/>
          <a:p>
            <a:fld id="{BBAAB195-B577-5546-8349-9DDA93B6129E}" type="slidenum">
              <a:rPr lang="en-US" smtClean="0"/>
              <a:t>11</a:t>
            </a:fld>
            <a:endParaRPr lang="en-US"/>
          </a:p>
        </p:txBody>
      </p:sp>
      <p:pic>
        <p:nvPicPr>
          <p:cNvPr id="3" name="Picture 2">
            <a:extLst>
              <a:ext uri="{FF2B5EF4-FFF2-40B4-BE49-F238E27FC236}">
                <a16:creationId xmlns:a16="http://schemas.microsoft.com/office/drawing/2014/main" id="{18E2D446-DE16-533A-CA5A-75B3F14FF0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4" name="Picture 3" descr="Main logo">
            <a:extLst>
              <a:ext uri="{FF2B5EF4-FFF2-40B4-BE49-F238E27FC236}">
                <a16:creationId xmlns:a16="http://schemas.microsoft.com/office/drawing/2014/main" id="{7C63A2F7-6724-8C02-15D6-F6D9D2EAB1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Description automatically generated">
            <a:extLst>
              <a:ext uri="{FF2B5EF4-FFF2-40B4-BE49-F238E27FC236}">
                <a16:creationId xmlns:a16="http://schemas.microsoft.com/office/drawing/2014/main" id="{FD0AFC86-0AA3-E4CF-4B03-A2CF67EC9A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8" name="TextBox 7">
            <a:extLst>
              <a:ext uri="{FF2B5EF4-FFF2-40B4-BE49-F238E27FC236}">
                <a16:creationId xmlns:a16="http://schemas.microsoft.com/office/drawing/2014/main" id="{3A871425-1902-D7DD-D619-307954309163}"/>
              </a:ext>
            </a:extLst>
          </p:cNvPr>
          <p:cNvSpPr txBox="1"/>
          <p:nvPr/>
        </p:nvSpPr>
        <p:spPr>
          <a:xfrm>
            <a:off x="4662447" y="5928866"/>
            <a:ext cx="2016642" cy="369332"/>
          </a:xfrm>
          <a:prstGeom prst="rect">
            <a:avLst/>
          </a:prstGeom>
          <a:noFill/>
        </p:spPr>
        <p:txBody>
          <a:bodyPr wrap="none" rtlCol="0">
            <a:spAutoFit/>
          </a:bodyPr>
          <a:lstStyle/>
          <a:p>
            <a:r>
              <a:rPr lang="en-GB" i="1"/>
              <a:t>Courtesy Can Davut</a:t>
            </a:r>
            <a:endParaRPr lang="en-GB"/>
          </a:p>
        </p:txBody>
      </p:sp>
    </p:spTree>
    <p:extLst>
      <p:ext uri="{BB962C8B-B14F-4D97-AF65-F5344CB8AC3E}">
        <p14:creationId xmlns:p14="http://schemas.microsoft.com/office/powerpoint/2010/main" val="252829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BF085-DE59-9948-B225-3693AB409A20}"/>
            </a:ext>
          </a:extLst>
        </p:cNvPr>
        <p:cNvGrpSpPr/>
        <p:nvPr/>
      </p:nvGrpSpPr>
      <p:grpSpPr>
        <a:xfrm>
          <a:off x="0" y="0"/>
          <a:ext cx="0" cy="0"/>
          <a:chOff x="0" y="0"/>
          <a:chExt cx="0" cy="0"/>
        </a:xfrm>
      </p:grpSpPr>
      <p:sp>
        <p:nvSpPr>
          <p:cNvPr id="6" name="Başlık 1">
            <a:extLst>
              <a:ext uri="{FF2B5EF4-FFF2-40B4-BE49-F238E27FC236}">
                <a16:creationId xmlns:a16="http://schemas.microsoft.com/office/drawing/2014/main" id="{AC604584-540D-8F61-FC59-EAF55EBD0639}"/>
              </a:ext>
            </a:extLst>
          </p:cNvPr>
          <p:cNvSpPr txBox="1">
            <a:spLocks/>
          </p:cNvSpPr>
          <p:nvPr/>
        </p:nvSpPr>
        <p:spPr>
          <a:xfrm>
            <a:off x="266700" y="76200"/>
            <a:ext cx="11429114" cy="64633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b="1" kern="1200">
                <a:solidFill>
                  <a:srgbClr val="000099"/>
                </a:solidFill>
                <a:latin typeface="+mj-lt"/>
                <a:ea typeface="+mj-ea"/>
                <a:cs typeface="+mj-cs"/>
              </a:defRPr>
            </a:lvl1pPr>
          </a:lstStyle>
          <a:p>
            <a:endParaRPr lang="en-GB">
              <a:solidFill>
                <a:srgbClr val="C00000"/>
              </a:solidFill>
            </a:endParaRPr>
          </a:p>
        </p:txBody>
      </p:sp>
      <p:pic>
        <p:nvPicPr>
          <p:cNvPr id="24" name="Resim 23">
            <a:extLst>
              <a:ext uri="{FF2B5EF4-FFF2-40B4-BE49-F238E27FC236}">
                <a16:creationId xmlns:a16="http://schemas.microsoft.com/office/drawing/2014/main" id="{629BDCBD-2C02-F4DA-2E91-5DFE10BD4B17}"/>
              </a:ext>
            </a:extLst>
          </p:cNvPr>
          <p:cNvPicPr>
            <a:picLocks noChangeAspect="1"/>
          </p:cNvPicPr>
          <p:nvPr/>
        </p:nvPicPr>
        <p:blipFill>
          <a:blip r:embed="rId2"/>
          <a:stretch>
            <a:fillRect/>
          </a:stretch>
        </p:blipFill>
        <p:spPr>
          <a:xfrm>
            <a:off x="7060549" y="1580184"/>
            <a:ext cx="4830463" cy="774000"/>
          </a:xfrm>
          <a:prstGeom prst="rect">
            <a:avLst/>
          </a:prstGeom>
        </p:spPr>
      </p:pic>
      <p:pic>
        <p:nvPicPr>
          <p:cNvPr id="26" name="Resim 25">
            <a:extLst>
              <a:ext uri="{FF2B5EF4-FFF2-40B4-BE49-F238E27FC236}">
                <a16:creationId xmlns:a16="http://schemas.microsoft.com/office/drawing/2014/main" id="{3DAF576F-A0EE-6D30-0165-4B09C1950F7D}"/>
              </a:ext>
            </a:extLst>
          </p:cNvPr>
          <p:cNvPicPr>
            <a:picLocks noChangeAspect="1"/>
          </p:cNvPicPr>
          <p:nvPr/>
        </p:nvPicPr>
        <p:blipFill>
          <a:blip r:embed="rId3"/>
          <a:stretch>
            <a:fillRect/>
          </a:stretch>
        </p:blipFill>
        <p:spPr>
          <a:xfrm>
            <a:off x="2208235" y="1580184"/>
            <a:ext cx="4551186" cy="774000"/>
          </a:xfrm>
          <a:prstGeom prst="rect">
            <a:avLst/>
          </a:prstGeom>
        </p:spPr>
      </p:pic>
      <p:sp>
        <p:nvSpPr>
          <p:cNvPr id="29" name="Metin kutusu 28">
            <a:extLst>
              <a:ext uri="{FF2B5EF4-FFF2-40B4-BE49-F238E27FC236}">
                <a16:creationId xmlns:a16="http://schemas.microsoft.com/office/drawing/2014/main" id="{656EF7FE-BEF8-094C-D4EB-10A162B39725}"/>
              </a:ext>
            </a:extLst>
          </p:cNvPr>
          <p:cNvSpPr txBox="1"/>
          <p:nvPr/>
        </p:nvSpPr>
        <p:spPr>
          <a:xfrm>
            <a:off x="266700" y="4789326"/>
            <a:ext cx="11725275" cy="1077218"/>
          </a:xfrm>
          <a:prstGeom prst="rect">
            <a:avLst/>
          </a:prstGeom>
          <a:noFill/>
        </p:spPr>
        <p:txBody>
          <a:bodyPr wrap="square">
            <a:spAutoFit/>
          </a:bodyPr>
          <a:lstStyle/>
          <a:p>
            <a:r>
              <a:rPr lang="en-GB" sz="1600"/>
              <a:t>* The results shown for Design-I are before the magnetic compression scheme applied.</a:t>
            </a:r>
            <a:br>
              <a:rPr lang="en-GB" sz="1600"/>
            </a:br>
            <a:r>
              <a:rPr lang="en-GB" sz="1600"/>
              <a:t>** Initial emittance results indicate the values at the emittance compensation point after the gun. </a:t>
            </a:r>
          </a:p>
          <a:p>
            <a:r>
              <a:rPr lang="en-GB" sz="1600"/>
              <a:t>*** Initial emittance values vary due to different gun solenoid strengths considering the initial beam size for different bunch charges.</a:t>
            </a:r>
            <a:br>
              <a:rPr lang="en-GB" sz="1600"/>
            </a:br>
            <a:r>
              <a:rPr lang="en-GB" sz="1600"/>
              <a:t>**** Lineariser hasn’t been used in high bunch charge (300-600 </a:t>
            </a:r>
            <a:r>
              <a:rPr lang="en-GB" sz="1600" err="1"/>
              <a:t>pC</a:t>
            </a:r>
            <a:r>
              <a:rPr lang="en-GB" sz="1600"/>
              <a:t>) simulations.</a:t>
            </a:r>
          </a:p>
        </p:txBody>
      </p:sp>
      <p:pic>
        <p:nvPicPr>
          <p:cNvPr id="4" name="Picture 3">
            <a:extLst>
              <a:ext uri="{FF2B5EF4-FFF2-40B4-BE49-F238E27FC236}">
                <a16:creationId xmlns:a16="http://schemas.microsoft.com/office/drawing/2014/main" id="{3F898054-3A7B-F4ED-43C8-2EC1C891B0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5" name="Picture 4" descr="Main logo">
            <a:extLst>
              <a:ext uri="{FF2B5EF4-FFF2-40B4-BE49-F238E27FC236}">
                <a16:creationId xmlns:a16="http://schemas.microsoft.com/office/drawing/2014/main" id="{E81A8B27-645D-BE8D-47A0-8FA6655FC3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white logo&#10;&#10;Description automatically generated">
            <a:extLst>
              <a:ext uri="{FF2B5EF4-FFF2-40B4-BE49-F238E27FC236}">
                <a16:creationId xmlns:a16="http://schemas.microsoft.com/office/drawing/2014/main" id="{5971CD77-B6E7-2623-7904-C3D20AFF51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14" name="Title 7">
            <a:extLst>
              <a:ext uri="{FF2B5EF4-FFF2-40B4-BE49-F238E27FC236}">
                <a16:creationId xmlns:a16="http://schemas.microsoft.com/office/drawing/2014/main" id="{CE832D69-617A-8394-16BB-FB25917030C1}"/>
              </a:ext>
            </a:extLst>
          </p:cNvPr>
          <p:cNvSpPr>
            <a:spLocks noGrp="1"/>
          </p:cNvSpPr>
          <p:nvPr>
            <p:ph type="title"/>
          </p:nvPr>
        </p:nvSpPr>
        <p:spPr>
          <a:xfrm>
            <a:off x="838200" y="365125"/>
            <a:ext cx="8655604" cy="1325563"/>
          </a:xfrm>
        </p:spPr>
        <p:txBody>
          <a:bodyPr anchor="t">
            <a:normAutofit/>
          </a:bodyPr>
          <a:lstStyle/>
          <a:p>
            <a:r>
              <a:rPr lang="en-GB" sz="3600"/>
              <a:t>LEB – Bunch parameters for different compression options</a:t>
            </a:r>
          </a:p>
        </p:txBody>
      </p:sp>
      <p:graphicFrame>
        <p:nvGraphicFramePr>
          <p:cNvPr id="21" name="Object 20">
            <a:extLst>
              <a:ext uri="{FF2B5EF4-FFF2-40B4-BE49-F238E27FC236}">
                <a16:creationId xmlns:a16="http://schemas.microsoft.com/office/drawing/2014/main" id="{824F76E8-A276-E9FF-87F0-077675C92235}"/>
              </a:ext>
            </a:extLst>
          </p:cNvPr>
          <p:cNvGraphicFramePr>
            <a:graphicFrameLocks noChangeAspect="1"/>
          </p:cNvGraphicFramePr>
          <p:nvPr>
            <p:extLst>
              <p:ext uri="{D42A27DB-BD31-4B8C-83A1-F6EECF244321}">
                <p14:modId xmlns:p14="http://schemas.microsoft.com/office/powerpoint/2010/main" val="1874861041"/>
              </p:ext>
            </p:extLst>
          </p:nvPr>
        </p:nvGraphicFramePr>
        <p:xfrm>
          <a:off x="150923" y="2447752"/>
          <a:ext cx="11602758" cy="1929652"/>
        </p:xfrm>
        <a:graphic>
          <a:graphicData uri="http://schemas.openxmlformats.org/presentationml/2006/ole">
            <mc:AlternateContent xmlns:mc="http://schemas.openxmlformats.org/markup-compatibility/2006">
              <mc:Choice xmlns:v="urn:schemas-microsoft-com:vml" Requires="v">
                <p:oleObj name="Worksheet" r:id="rId7" imgW="8896487" imgH="1479718" progId="Excel.Sheet.12">
                  <p:embed/>
                </p:oleObj>
              </mc:Choice>
              <mc:Fallback>
                <p:oleObj name="Worksheet" r:id="rId7" imgW="8896487" imgH="1479718" progId="Excel.Sheet.12">
                  <p:embed/>
                  <p:pic>
                    <p:nvPicPr>
                      <p:cNvPr id="21" name="Object 20">
                        <a:extLst>
                          <a:ext uri="{FF2B5EF4-FFF2-40B4-BE49-F238E27FC236}">
                            <a16:creationId xmlns:a16="http://schemas.microsoft.com/office/drawing/2014/main" id="{824F76E8-A276-E9FF-87F0-077675C92235}"/>
                          </a:ext>
                        </a:extLst>
                      </p:cNvPr>
                      <p:cNvPicPr/>
                      <p:nvPr/>
                    </p:nvPicPr>
                    <p:blipFill>
                      <a:blip r:embed="rId8"/>
                      <a:stretch>
                        <a:fillRect/>
                      </a:stretch>
                    </p:blipFill>
                    <p:spPr>
                      <a:xfrm>
                        <a:off x="150923" y="2447752"/>
                        <a:ext cx="11602758" cy="1929652"/>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3AA1BACF-37ED-0732-41AC-63327B843F05}"/>
              </a:ext>
            </a:extLst>
          </p:cNvPr>
          <p:cNvSpPr txBox="1"/>
          <p:nvPr/>
        </p:nvSpPr>
        <p:spPr>
          <a:xfrm>
            <a:off x="4742779" y="5866544"/>
            <a:ext cx="2016642" cy="369332"/>
          </a:xfrm>
          <a:prstGeom prst="rect">
            <a:avLst/>
          </a:prstGeom>
          <a:noFill/>
        </p:spPr>
        <p:txBody>
          <a:bodyPr wrap="none" rtlCol="0">
            <a:spAutoFit/>
          </a:bodyPr>
          <a:lstStyle/>
          <a:p>
            <a:r>
              <a:rPr lang="en-GB" i="1"/>
              <a:t>Courtesy Can Davut</a:t>
            </a:r>
            <a:endParaRPr lang="en-GB"/>
          </a:p>
        </p:txBody>
      </p:sp>
      <p:sp>
        <p:nvSpPr>
          <p:cNvPr id="2" name="Footer Placeholder 1">
            <a:extLst>
              <a:ext uri="{FF2B5EF4-FFF2-40B4-BE49-F238E27FC236}">
                <a16:creationId xmlns:a16="http://schemas.microsoft.com/office/drawing/2014/main" id="{E4166D44-80E8-B85F-3F8B-57F14E8FBAF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3" name="Slide Number Placeholder 2">
            <a:extLst>
              <a:ext uri="{FF2B5EF4-FFF2-40B4-BE49-F238E27FC236}">
                <a16:creationId xmlns:a16="http://schemas.microsoft.com/office/drawing/2014/main" id="{00BFEC59-B474-9D19-5B89-5F3C1C995215}"/>
              </a:ext>
            </a:extLst>
          </p:cNvPr>
          <p:cNvSpPr>
            <a:spLocks noGrp="1"/>
          </p:cNvSpPr>
          <p:nvPr>
            <p:ph type="sldNum" sz="quarter" idx="12"/>
          </p:nvPr>
        </p:nvSpPr>
        <p:spPr/>
        <p:txBody>
          <a:bodyPr/>
          <a:lstStyle/>
          <a:p>
            <a:fld id="{BBAAB195-B577-5546-8349-9DDA93B6129E}" type="slidenum">
              <a:rPr lang="en-US" smtClean="0"/>
              <a:t>12</a:t>
            </a:fld>
            <a:endParaRPr lang="en-US"/>
          </a:p>
        </p:txBody>
      </p:sp>
    </p:spTree>
    <p:extLst>
      <p:ext uri="{BB962C8B-B14F-4D97-AF65-F5344CB8AC3E}">
        <p14:creationId xmlns:p14="http://schemas.microsoft.com/office/powerpoint/2010/main" val="332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C7A0-5549-B8E3-CB98-8349D4813989}"/>
              </a:ext>
            </a:extLst>
          </p:cNvPr>
          <p:cNvSpPr>
            <a:spLocks noGrp="1"/>
          </p:cNvSpPr>
          <p:nvPr>
            <p:ph type="title"/>
          </p:nvPr>
        </p:nvSpPr>
        <p:spPr>
          <a:xfrm>
            <a:off x="838200" y="365125"/>
            <a:ext cx="8680152" cy="1325563"/>
          </a:xfrm>
        </p:spPr>
        <p:txBody>
          <a:bodyPr>
            <a:normAutofit/>
          </a:bodyPr>
          <a:lstStyle/>
          <a:p>
            <a:r>
              <a:rPr lang="en-GB" sz="3600" dirty="0"/>
              <a:t>More work to be done</a:t>
            </a:r>
          </a:p>
        </p:txBody>
      </p:sp>
      <p:sp>
        <p:nvSpPr>
          <p:cNvPr id="3" name="Content Placeholder 2">
            <a:extLst>
              <a:ext uri="{FF2B5EF4-FFF2-40B4-BE49-F238E27FC236}">
                <a16:creationId xmlns:a16="http://schemas.microsoft.com/office/drawing/2014/main" id="{6F4B3BDE-6E50-AD36-6854-6C499DBA9377}"/>
              </a:ext>
            </a:extLst>
          </p:cNvPr>
          <p:cNvSpPr>
            <a:spLocks noGrp="1"/>
          </p:cNvSpPr>
          <p:nvPr>
            <p:ph idx="1"/>
          </p:nvPr>
        </p:nvSpPr>
        <p:spPr>
          <a:xfrm>
            <a:off x="838200" y="1771195"/>
            <a:ext cx="10515600" cy="4351338"/>
          </a:xfrm>
        </p:spPr>
        <p:txBody>
          <a:bodyPr>
            <a:normAutofit lnSpcReduction="10000"/>
          </a:bodyPr>
          <a:lstStyle/>
          <a:p>
            <a:r>
              <a:rPr lang="en-GB" dirty="0"/>
              <a:t>Conceptual design of the VHF gun</a:t>
            </a:r>
          </a:p>
          <a:p>
            <a:r>
              <a:rPr lang="en-GB" dirty="0"/>
              <a:t>Conceptual design of the photocathode drive laser</a:t>
            </a:r>
          </a:p>
          <a:p>
            <a:r>
              <a:rPr lang="en-GB" dirty="0"/>
              <a:t>Conceptual design of the subharmonic booster</a:t>
            </a:r>
          </a:p>
          <a:p>
            <a:r>
              <a:rPr lang="en-GB" dirty="0"/>
              <a:t>Design of the second stage of the compression</a:t>
            </a:r>
          </a:p>
          <a:p>
            <a:r>
              <a:rPr lang="en-GB" dirty="0"/>
              <a:t>Design of the magnetic compressor</a:t>
            </a:r>
          </a:p>
          <a:p>
            <a:r>
              <a:rPr lang="en-GB" dirty="0"/>
              <a:t>Design of the merger</a:t>
            </a:r>
          </a:p>
          <a:p>
            <a:r>
              <a:rPr lang="en-GB" dirty="0"/>
              <a:t>S2E simulation and global optimisation of LEB</a:t>
            </a:r>
          </a:p>
          <a:p>
            <a:r>
              <a:rPr lang="en-GB" dirty="0"/>
              <a:t>Emittance balance at the entrance of the main </a:t>
            </a:r>
            <a:r>
              <a:rPr lang="en-GB" dirty="0" err="1"/>
              <a:t>linac</a:t>
            </a:r>
            <a:endParaRPr lang="en-GB" dirty="0"/>
          </a:p>
          <a:p>
            <a:r>
              <a:rPr lang="en-GB" dirty="0"/>
              <a:t>Beam diagnostic</a:t>
            </a:r>
          </a:p>
        </p:txBody>
      </p:sp>
      <p:pic>
        <p:nvPicPr>
          <p:cNvPr id="4" name="Picture 3">
            <a:extLst>
              <a:ext uri="{FF2B5EF4-FFF2-40B4-BE49-F238E27FC236}">
                <a16:creationId xmlns:a16="http://schemas.microsoft.com/office/drawing/2014/main" id="{5FDE715F-5BC8-9B98-EFEB-C2F40E0D57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5" name="Picture 4" descr="Main logo">
            <a:extLst>
              <a:ext uri="{FF2B5EF4-FFF2-40B4-BE49-F238E27FC236}">
                <a16:creationId xmlns:a16="http://schemas.microsoft.com/office/drawing/2014/main" id="{B0D06375-DFE7-1711-F703-E2023DCC3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a:extLst>
              <a:ext uri="{FF2B5EF4-FFF2-40B4-BE49-F238E27FC236}">
                <a16:creationId xmlns:a16="http://schemas.microsoft.com/office/drawing/2014/main" id="{385E5C3A-A25E-AC3C-E29A-2CF67C568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7" name="Footer Placeholder 6">
            <a:extLst>
              <a:ext uri="{FF2B5EF4-FFF2-40B4-BE49-F238E27FC236}">
                <a16:creationId xmlns:a16="http://schemas.microsoft.com/office/drawing/2014/main" id="{90FC102C-DBF2-B5A6-EA94-D24C2DA7F22D}"/>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8" name="Slide Number Placeholder 7">
            <a:extLst>
              <a:ext uri="{FF2B5EF4-FFF2-40B4-BE49-F238E27FC236}">
                <a16:creationId xmlns:a16="http://schemas.microsoft.com/office/drawing/2014/main" id="{7D690701-E70B-7E3D-96A5-FE385DB0E869}"/>
              </a:ext>
            </a:extLst>
          </p:cNvPr>
          <p:cNvSpPr>
            <a:spLocks noGrp="1"/>
          </p:cNvSpPr>
          <p:nvPr>
            <p:ph type="sldNum" sz="quarter" idx="12"/>
          </p:nvPr>
        </p:nvSpPr>
        <p:spPr/>
        <p:txBody>
          <a:bodyPr/>
          <a:lstStyle/>
          <a:p>
            <a:fld id="{BBAAB195-B577-5546-8349-9DDA93B6129E}" type="slidenum">
              <a:rPr lang="en-US" smtClean="0"/>
              <a:t>13</a:t>
            </a:fld>
            <a:endParaRPr lang="en-US"/>
          </a:p>
        </p:txBody>
      </p:sp>
    </p:spTree>
    <p:extLst>
      <p:ext uri="{BB962C8B-B14F-4D97-AF65-F5344CB8AC3E}">
        <p14:creationId xmlns:p14="http://schemas.microsoft.com/office/powerpoint/2010/main" val="314873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600"/>
              <a:t>Acknowledgement</a:t>
            </a:r>
            <a:endParaRPr lang="en-GB"/>
          </a:p>
        </p:txBody>
      </p:sp>
      <p:sp>
        <p:nvSpPr>
          <p:cNvPr id="3" name="Content Placeholder 2"/>
          <p:cNvSpPr>
            <a:spLocks noGrp="1"/>
          </p:cNvSpPr>
          <p:nvPr>
            <p:ph idx="1"/>
          </p:nvPr>
        </p:nvSpPr>
        <p:spPr/>
        <p:txBody>
          <a:bodyPr>
            <a:normAutofit/>
          </a:bodyPr>
          <a:lstStyle/>
          <a:p>
            <a:r>
              <a:rPr lang="en-GB" sz="1800" dirty="0"/>
              <a:t>Ben Hounsell, ASTeC</a:t>
            </a:r>
          </a:p>
          <a:p>
            <a:r>
              <a:rPr lang="en-GB" sz="1800" dirty="0"/>
              <a:t>Can Davut, The University of Manchester</a:t>
            </a:r>
          </a:p>
          <a:p>
            <a:r>
              <a:rPr lang="en-GB" sz="1800" dirty="0"/>
              <a:t>Dave Dunning, ASTeC</a:t>
            </a:r>
          </a:p>
          <a:p>
            <a:r>
              <a:rPr lang="en-GB" sz="1800" dirty="0"/>
              <a:t>Fatih Yaman, ASTeC</a:t>
            </a:r>
          </a:p>
          <a:p>
            <a:r>
              <a:rPr lang="en-GB" sz="1800" dirty="0"/>
              <a:t>Julian McKenzie, ASTeC</a:t>
            </a:r>
          </a:p>
          <a:p>
            <a:r>
              <a:rPr lang="en-GB" sz="1800" dirty="0"/>
              <a:t>Lee Jones, ASTeC</a:t>
            </a:r>
          </a:p>
          <a:p>
            <a:r>
              <a:rPr lang="en-GB" sz="1800" dirty="0"/>
              <a:t>Louise Cowie</a:t>
            </a:r>
            <a:r>
              <a:rPr lang="en-GB" sz="1800"/>
              <a:t>, ASTeC</a:t>
            </a:r>
            <a:endParaRPr lang="en-GB" sz="1800" dirty="0"/>
          </a:p>
          <a:p>
            <a:r>
              <a:rPr lang="en-GB" sz="1800" dirty="0"/>
              <a:t>Neil Thompson, ASTeC</a:t>
            </a:r>
          </a:p>
          <a:p>
            <a:r>
              <a:rPr lang="en-GB" sz="1800" dirty="0"/>
              <a:t>Oznur Apsimon, The University of Manchester</a:t>
            </a:r>
          </a:p>
          <a:p>
            <a:r>
              <a:rPr lang="en-GB" sz="1800" dirty="0"/>
              <a:t>Peter Williams, ASTeC</a:t>
            </a:r>
          </a:p>
          <a:p>
            <a:r>
              <a:rPr lang="en-GB" sz="1800" dirty="0"/>
              <a:t>Suzanna Percival, ASTeC</a:t>
            </a:r>
          </a:p>
          <a:p>
            <a:endParaRPr lang="en-GB" sz="1800" dirty="0"/>
          </a:p>
        </p:txBody>
      </p:sp>
      <p:sp>
        <p:nvSpPr>
          <p:cNvPr id="6" name="Slide Number Placeholder 5"/>
          <p:cNvSpPr>
            <a:spLocks noGrp="1"/>
          </p:cNvSpPr>
          <p:nvPr>
            <p:ph type="sldNum" sz="quarter" idx="12"/>
          </p:nvPr>
        </p:nvSpPr>
        <p:spPr/>
        <p:txBody>
          <a:bodyPr/>
          <a:lstStyle/>
          <a:p>
            <a:fld id="{BBAAB195-B577-5546-8349-9DDA93B6129E}" type="slidenum">
              <a:rPr lang="en-US" smtClean="0"/>
              <a:t>14</a:t>
            </a:fld>
            <a:endParaRPr lang="en-US"/>
          </a:p>
        </p:txBody>
      </p:sp>
      <p:sp>
        <p:nvSpPr>
          <p:cNvPr id="4" name="Footer Placeholder 3">
            <a:extLst>
              <a:ext uri="{FF2B5EF4-FFF2-40B4-BE49-F238E27FC236}">
                <a16:creationId xmlns:a16="http://schemas.microsoft.com/office/drawing/2014/main" id="{DFE0B019-1A30-38BE-0375-38C9A151150A}"/>
              </a:ext>
            </a:extLst>
          </p:cNvPr>
          <p:cNvSpPr>
            <a:spLocks noGrp="1"/>
          </p:cNvSpPr>
          <p:nvPr>
            <p:ph type="ftr" sz="quarter" idx="11"/>
          </p:nvPr>
        </p:nvSpPr>
        <p:spPr/>
        <p:txBody>
          <a:bodyPr/>
          <a:lstStyle/>
          <a:p>
            <a:r>
              <a:rPr lang="en-GB"/>
              <a:t>B.L. Militsyn, UKXFEL Low Energy Beamline , DESY, 5 December 2024</a:t>
            </a:r>
            <a:endParaRPr lang="en-US"/>
          </a:p>
        </p:txBody>
      </p:sp>
      <p:pic>
        <p:nvPicPr>
          <p:cNvPr id="5" name="Picture 4">
            <a:extLst>
              <a:ext uri="{FF2B5EF4-FFF2-40B4-BE49-F238E27FC236}">
                <a16:creationId xmlns:a16="http://schemas.microsoft.com/office/drawing/2014/main" id="{1ED9FE59-B1B9-D6B3-EAE9-7DF57A4FED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7" name="Picture 6" descr="Main logo">
            <a:extLst>
              <a:ext uri="{FF2B5EF4-FFF2-40B4-BE49-F238E27FC236}">
                <a16:creationId xmlns:a16="http://schemas.microsoft.com/office/drawing/2014/main" id="{5378C35D-0132-D1A2-6A6C-4CB64C2577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a:extLst>
              <a:ext uri="{FF2B5EF4-FFF2-40B4-BE49-F238E27FC236}">
                <a16:creationId xmlns:a16="http://schemas.microsoft.com/office/drawing/2014/main" id="{34BFDD1C-0949-662D-C3CD-4992B60FA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Tree>
    <p:extLst>
      <p:ext uri="{BB962C8B-B14F-4D97-AF65-F5344CB8AC3E}">
        <p14:creationId xmlns:p14="http://schemas.microsoft.com/office/powerpoint/2010/main" val="63773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B0FE0-A4AF-D848-8925-91A37993D74D}"/>
              </a:ext>
            </a:extLst>
          </p:cNvPr>
          <p:cNvSpPr txBox="1"/>
          <p:nvPr/>
        </p:nvSpPr>
        <p:spPr>
          <a:xfrm>
            <a:off x="279243" y="4103741"/>
            <a:ext cx="4564836"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Thank you</a:t>
            </a:r>
          </a:p>
        </p:txBody>
      </p:sp>
      <p:sp>
        <p:nvSpPr>
          <p:cNvPr id="10" name="Rectangle 9">
            <a:extLst>
              <a:ext uri="{FF2B5EF4-FFF2-40B4-BE49-F238E27FC236}">
                <a16:creationId xmlns:a16="http://schemas.microsoft.com/office/drawing/2014/main" id="{6EB1E82C-511C-F44B-8DEE-6C4FBE2011FA}"/>
              </a:ext>
            </a:extLst>
          </p:cNvPr>
          <p:cNvSpPr/>
          <p:nvPr/>
        </p:nvSpPr>
        <p:spPr>
          <a:xfrm>
            <a:off x="279243" y="5904254"/>
            <a:ext cx="1620000" cy="33855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2C61"/>
                </a:solidFill>
                <a:effectLst/>
                <a:uLnTx/>
                <a:uFillTx/>
                <a:latin typeface="Arial"/>
                <a:ea typeface="+mn-ea"/>
                <a:cs typeface="Arial"/>
                <a:hlinkClick r:id="rId3"/>
              </a:rPr>
              <a:t>xfel.ac.uk</a:t>
            </a:r>
            <a:endParaRPr kumimoji="0" lang="en-US" sz="1800" b="0" i="0" u="none" strike="noStrike" kern="1200" cap="none" spc="0" normalizeH="0" baseline="0" noProof="0">
              <a:ln>
                <a:noFill/>
              </a:ln>
              <a:solidFill>
                <a:srgbClr val="2E2C61"/>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D90C4E3-95AE-AE45-8782-2B4D4D090039}"/>
              </a:ext>
            </a:extLst>
          </p:cNvPr>
          <p:cNvSpPr/>
          <p:nvPr/>
        </p:nvSpPr>
        <p:spPr>
          <a:xfrm>
            <a:off x="1733085" y="5904254"/>
            <a:ext cx="3014761" cy="33855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E2C61"/>
                </a:solidFill>
                <a:effectLst/>
                <a:uLnTx/>
                <a:uFillTx/>
                <a:latin typeface="Arial"/>
                <a:ea typeface="+mn-ea"/>
                <a:cs typeface="Arial"/>
              </a:rPr>
              <a:t>@STFC_Matters @UKXFEL</a:t>
            </a:r>
            <a:endParaRPr kumimoji="0" lang="en-GB" sz="1600" b="0" i="0" u="none" strike="noStrike" kern="1200" cap="none" spc="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11736D92-0BEE-7247-BF06-3BCA7E269A35}"/>
              </a:ext>
            </a:extLst>
          </p:cNvPr>
          <p:cNvPicPr>
            <a:picLocks noChangeAspect="1"/>
          </p:cNvPicPr>
          <p:nvPr/>
        </p:nvPicPr>
        <p:blipFill>
          <a:blip r:embed="rId4"/>
          <a:srcRect/>
          <a:stretch/>
        </p:blipFill>
        <p:spPr>
          <a:xfrm>
            <a:off x="1545425" y="5994000"/>
            <a:ext cx="236329" cy="194400"/>
          </a:xfrm>
          <a:prstGeom prst="rect">
            <a:avLst/>
          </a:prstGeom>
        </p:spPr>
      </p:pic>
      <p:pic>
        <p:nvPicPr>
          <p:cNvPr id="2" name="Picture 1">
            <a:extLst>
              <a:ext uri="{FF2B5EF4-FFF2-40B4-BE49-F238E27FC236}">
                <a16:creationId xmlns:a16="http://schemas.microsoft.com/office/drawing/2014/main" id="{550FD6BB-4477-31C9-7C7A-30C9588A78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243" y="131258"/>
            <a:ext cx="3770785" cy="9639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AB195-B577-5546-8349-9DDA93B6129E}" type="slidenum">
              <a:rPr kumimoji="0" lang="en-US" sz="1200" b="0" i="0" u="none" strike="noStrike" kern="1200" cap="none" spc="0" normalizeH="0" baseline="0" noProof="0" smtClean="0">
                <a:ln>
                  <a:noFill/>
                </a:ln>
                <a:solidFill>
                  <a:srgbClr val="2E2C6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2E2C6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EA4BE24-4C0C-4ED1-88BC-C47E0E304F40}"/>
              </a:ext>
            </a:extLst>
          </p:cNvPr>
          <p:cNvSpPr>
            <a:spLocks noGrp="1"/>
          </p:cNvSpPr>
          <p:nvPr>
            <p:ph type="ftr" sz="quarter" idx="11"/>
          </p:nvPr>
        </p:nvSpPr>
        <p:spPr/>
        <p:txBody>
          <a:bodyPr/>
          <a:lstStyle/>
          <a:p>
            <a:r>
              <a:rPr lang="en-GB"/>
              <a:t>B.L. Militsyn, UKXFEL Low Energy Beamline , DESY, 5 December 2024</a:t>
            </a:r>
            <a:endParaRPr lang="en-US"/>
          </a:p>
        </p:txBody>
      </p:sp>
    </p:spTree>
    <p:extLst>
      <p:ext uri="{BB962C8B-B14F-4D97-AF65-F5344CB8AC3E}">
        <p14:creationId xmlns:p14="http://schemas.microsoft.com/office/powerpoint/2010/main" val="42009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B266-D3F5-36A4-8047-8821707AF60B}"/>
              </a:ext>
            </a:extLst>
          </p:cNvPr>
          <p:cNvSpPr>
            <a:spLocks noGrp="1"/>
          </p:cNvSpPr>
          <p:nvPr>
            <p:ph type="title"/>
          </p:nvPr>
        </p:nvSpPr>
        <p:spPr>
          <a:xfrm>
            <a:off x="838200" y="365125"/>
            <a:ext cx="7766407" cy="1325563"/>
          </a:xfrm>
        </p:spPr>
        <p:txBody>
          <a:bodyPr anchor="t">
            <a:normAutofit/>
          </a:bodyPr>
          <a:lstStyle/>
          <a:p>
            <a:r>
              <a:rPr lang="en-GB" sz="3600"/>
              <a:t>UKXFEL Low Energy Beamline</a:t>
            </a:r>
          </a:p>
        </p:txBody>
      </p:sp>
      <p:sp>
        <p:nvSpPr>
          <p:cNvPr id="4" name="Rectangle 3">
            <a:extLst>
              <a:ext uri="{FF2B5EF4-FFF2-40B4-BE49-F238E27FC236}">
                <a16:creationId xmlns:a16="http://schemas.microsoft.com/office/drawing/2014/main" id="{CB037C21-16B8-B2B2-4EC5-891EEB8DB828}"/>
              </a:ext>
            </a:extLst>
          </p:cNvPr>
          <p:cNvSpPr/>
          <p:nvPr/>
        </p:nvSpPr>
        <p:spPr>
          <a:xfrm>
            <a:off x="4394366" y="3080760"/>
            <a:ext cx="3863809" cy="229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Main Linac</a:t>
            </a:r>
          </a:p>
        </p:txBody>
      </p:sp>
      <p:sp>
        <p:nvSpPr>
          <p:cNvPr id="5" name="Rectangle 4">
            <a:extLst>
              <a:ext uri="{FF2B5EF4-FFF2-40B4-BE49-F238E27FC236}">
                <a16:creationId xmlns:a16="http://schemas.microsoft.com/office/drawing/2014/main" id="{7D7C888E-D744-2478-6602-6D49F5651BE0}"/>
              </a:ext>
            </a:extLst>
          </p:cNvPr>
          <p:cNvSpPr/>
          <p:nvPr/>
        </p:nvSpPr>
        <p:spPr>
          <a:xfrm>
            <a:off x="1973852" y="2557555"/>
            <a:ext cx="1016454" cy="22985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Booster1</a:t>
            </a:r>
          </a:p>
        </p:txBody>
      </p:sp>
      <p:cxnSp>
        <p:nvCxnSpPr>
          <p:cNvPr id="10" name="Straight Connector 9">
            <a:extLst>
              <a:ext uri="{FF2B5EF4-FFF2-40B4-BE49-F238E27FC236}">
                <a16:creationId xmlns:a16="http://schemas.microsoft.com/office/drawing/2014/main" id="{B69D1B38-C973-8868-D3C7-C0498D508DB5}"/>
              </a:ext>
            </a:extLst>
          </p:cNvPr>
          <p:cNvCxnSpPr>
            <a:cxnSpLocks/>
          </p:cNvCxnSpPr>
          <p:nvPr/>
        </p:nvCxnSpPr>
        <p:spPr>
          <a:xfrm>
            <a:off x="4140045" y="3195688"/>
            <a:ext cx="25835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4CD0BD3-F34A-4D0E-0136-38E5C077DD48}"/>
              </a:ext>
            </a:extLst>
          </p:cNvPr>
          <p:cNvSpPr/>
          <p:nvPr/>
        </p:nvSpPr>
        <p:spPr>
          <a:xfrm>
            <a:off x="838244" y="2476541"/>
            <a:ext cx="897328" cy="3918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Injector1</a:t>
            </a:r>
          </a:p>
        </p:txBody>
      </p:sp>
      <p:cxnSp>
        <p:nvCxnSpPr>
          <p:cNvPr id="16" name="Straight Arrow Connector 15">
            <a:extLst>
              <a:ext uri="{FF2B5EF4-FFF2-40B4-BE49-F238E27FC236}">
                <a16:creationId xmlns:a16="http://schemas.microsoft.com/office/drawing/2014/main" id="{BDA411FF-D756-B2B5-5361-C4C20ED643B8}"/>
              </a:ext>
            </a:extLst>
          </p:cNvPr>
          <p:cNvCxnSpPr>
            <a:cxnSpLocks/>
            <a:stCxn id="65" idx="0"/>
            <a:endCxn id="12" idx="0"/>
          </p:cNvCxnSpPr>
          <p:nvPr/>
        </p:nvCxnSpPr>
        <p:spPr>
          <a:xfrm>
            <a:off x="1282623" y="2056487"/>
            <a:ext cx="4285" cy="42005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85F5AF-FF08-B6B7-05C9-D88E42BB1DBF}"/>
              </a:ext>
            </a:extLst>
          </p:cNvPr>
          <p:cNvCxnSpPr>
            <a:cxnSpLocks/>
            <a:stCxn id="12" idx="3"/>
            <a:endCxn id="5" idx="1"/>
          </p:cNvCxnSpPr>
          <p:nvPr/>
        </p:nvCxnSpPr>
        <p:spPr>
          <a:xfrm>
            <a:off x="1735572" y="2672484"/>
            <a:ext cx="2382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621CE7-01BC-B266-F944-349804BED512}"/>
              </a:ext>
            </a:extLst>
          </p:cNvPr>
          <p:cNvCxnSpPr>
            <a:cxnSpLocks/>
            <a:stCxn id="5" idx="3"/>
            <a:endCxn id="38" idx="1"/>
          </p:cNvCxnSpPr>
          <p:nvPr/>
        </p:nvCxnSpPr>
        <p:spPr>
          <a:xfrm>
            <a:off x="2990306" y="2672485"/>
            <a:ext cx="408054" cy="529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4284A31-5349-1E3D-F050-FAF0C49796C4}"/>
              </a:ext>
            </a:extLst>
          </p:cNvPr>
          <p:cNvSpPr/>
          <p:nvPr/>
        </p:nvSpPr>
        <p:spPr>
          <a:xfrm>
            <a:off x="9904638" y="1584251"/>
            <a:ext cx="2171699" cy="135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U6</a:t>
            </a:r>
          </a:p>
        </p:txBody>
      </p:sp>
      <p:sp>
        <p:nvSpPr>
          <p:cNvPr id="29" name="Rectangle 28">
            <a:extLst>
              <a:ext uri="{FF2B5EF4-FFF2-40B4-BE49-F238E27FC236}">
                <a16:creationId xmlns:a16="http://schemas.microsoft.com/office/drawing/2014/main" id="{66C0A450-2924-D4DE-BAEB-7FE7D635279E}"/>
              </a:ext>
            </a:extLst>
          </p:cNvPr>
          <p:cNvSpPr/>
          <p:nvPr/>
        </p:nvSpPr>
        <p:spPr>
          <a:xfrm>
            <a:off x="8388805" y="3080759"/>
            <a:ext cx="293914" cy="22985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9876E35-77B6-49A6-5831-DCBD20EC39F2}"/>
              </a:ext>
            </a:extLst>
          </p:cNvPr>
          <p:cNvSpPr/>
          <p:nvPr/>
        </p:nvSpPr>
        <p:spPr>
          <a:xfrm>
            <a:off x="9786255" y="1845992"/>
            <a:ext cx="2171699" cy="135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U5</a:t>
            </a:r>
          </a:p>
        </p:txBody>
      </p:sp>
      <p:sp>
        <p:nvSpPr>
          <p:cNvPr id="31" name="Rectangle 30">
            <a:extLst>
              <a:ext uri="{FF2B5EF4-FFF2-40B4-BE49-F238E27FC236}">
                <a16:creationId xmlns:a16="http://schemas.microsoft.com/office/drawing/2014/main" id="{345AE684-AA32-0905-C9D7-5DE514FF419F}"/>
              </a:ext>
            </a:extLst>
          </p:cNvPr>
          <p:cNvSpPr/>
          <p:nvPr/>
        </p:nvSpPr>
        <p:spPr>
          <a:xfrm>
            <a:off x="9622970" y="2146805"/>
            <a:ext cx="2171699" cy="135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U4</a:t>
            </a:r>
          </a:p>
        </p:txBody>
      </p:sp>
      <p:sp>
        <p:nvSpPr>
          <p:cNvPr id="32" name="Rectangle 31">
            <a:extLst>
              <a:ext uri="{FF2B5EF4-FFF2-40B4-BE49-F238E27FC236}">
                <a16:creationId xmlns:a16="http://schemas.microsoft.com/office/drawing/2014/main" id="{C9C8988C-DCD9-E232-8350-AA2E180F6483}"/>
              </a:ext>
            </a:extLst>
          </p:cNvPr>
          <p:cNvSpPr/>
          <p:nvPr/>
        </p:nvSpPr>
        <p:spPr>
          <a:xfrm>
            <a:off x="9476012" y="2442218"/>
            <a:ext cx="2171699" cy="135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U3</a:t>
            </a:r>
          </a:p>
        </p:txBody>
      </p:sp>
      <p:sp>
        <p:nvSpPr>
          <p:cNvPr id="33" name="Rectangle 32">
            <a:extLst>
              <a:ext uri="{FF2B5EF4-FFF2-40B4-BE49-F238E27FC236}">
                <a16:creationId xmlns:a16="http://schemas.microsoft.com/office/drawing/2014/main" id="{A3CEF177-FAA4-AC4C-94E3-766BFDB46F7B}"/>
              </a:ext>
            </a:extLst>
          </p:cNvPr>
          <p:cNvSpPr/>
          <p:nvPr/>
        </p:nvSpPr>
        <p:spPr>
          <a:xfrm>
            <a:off x="9341304" y="2721820"/>
            <a:ext cx="2171699" cy="135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U2</a:t>
            </a:r>
          </a:p>
        </p:txBody>
      </p:sp>
      <p:sp>
        <p:nvSpPr>
          <p:cNvPr id="34" name="Rectangle 33">
            <a:extLst>
              <a:ext uri="{FF2B5EF4-FFF2-40B4-BE49-F238E27FC236}">
                <a16:creationId xmlns:a16="http://schemas.microsoft.com/office/drawing/2014/main" id="{C3DF47E3-FFA1-6630-77D5-50E503061513}"/>
              </a:ext>
            </a:extLst>
          </p:cNvPr>
          <p:cNvSpPr/>
          <p:nvPr/>
        </p:nvSpPr>
        <p:spPr>
          <a:xfrm>
            <a:off x="9163794" y="3000941"/>
            <a:ext cx="2171699" cy="135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U1</a:t>
            </a:r>
          </a:p>
        </p:txBody>
      </p:sp>
      <p:cxnSp>
        <p:nvCxnSpPr>
          <p:cNvPr id="40" name="Straight Connector 39">
            <a:extLst>
              <a:ext uri="{FF2B5EF4-FFF2-40B4-BE49-F238E27FC236}">
                <a16:creationId xmlns:a16="http://schemas.microsoft.com/office/drawing/2014/main" id="{C5E862A1-0FBA-ADEB-9C1B-3588951D7E7A}"/>
              </a:ext>
            </a:extLst>
          </p:cNvPr>
          <p:cNvCxnSpPr>
            <a:cxnSpLocks/>
            <a:endCxn id="29" idx="3"/>
          </p:cNvCxnSpPr>
          <p:nvPr/>
        </p:nvCxnSpPr>
        <p:spPr>
          <a:xfrm flipH="1">
            <a:off x="8682719" y="1659417"/>
            <a:ext cx="793293" cy="153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AF03320-345B-6E30-8CB3-5FC0FAE6B6CD}"/>
              </a:ext>
            </a:extLst>
          </p:cNvPr>
          <p:cNvCxnSpPr>
            <a:cxnSpLocks/>
            <a:endCxn id="34" idx="1"/>
          </p:cNvCxnSpPr>
          <p:nvPr/>
        </p:nvCxnSpPr>
        <p:spPr>
          <a:xfrm>
            <a:off x="8752115" y="3068637"/>
            <a:ext cx="4116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DD4828D-AE6C-C8D8-5EFD-65354B3DA08B}"/>
              </a:ext>
            </a:extLst>
          </p:cNvPr>
          <p:cNvCxnSpPr>
            <a:cxnSpLocks/>
          </p:cNvCxnSpPr>
          <p:nvPr/>
        </p:nvCxnSpPr>
        <p:spPr>
          <a:xfrm>
            <a:off x="8894989" y="2794605"/>
            <a:ext cx="4542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27BC2C8-6F7D-E124-7908-575EC718BA04}"/>
              </a:ext>
            </a:extLst>
          </p:cNvPr>
          <p:cNvCxnSpPr>
            <a:cxnSpLocks/>
          </p:cNvCxnSpPr>
          <p:nvPr/>
        </p:nvCxnSpPr>
        <p:spPr>
          <a:xfrm>
            <a:off x="9029700" y="2518909"/>
            <a:ext cx="446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3A1BF1E-EF7D-ACE3-D593-09EF8DF9B61D}"/>
              </a:ext>
            </a:extLst>
          </p:cNvPr>
          <p:cNvCxnSpPr>
            <a:cxnSpLocks/>
          </p:cNvCxnSpPr>
          <p:nvPr/>
        </p:nvCxnSpPr>
        <p:spPr>
          <a:xfrm>
            <a:off x="9201150" y="2224994"/>
            <a:ext cx="421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7574481-9D14-F097-22CC-ED2341997014}"/>
              </a:ext>
            </a:extLst>
          </p:cNvPr>
          <p:cNvCxnSpPr>
            <a:cxnSpLocks/>
          </p:cNvCxnSpPr>
          <p:nvPr/>
        </p:nvCxnSpPr>
        <p:spPr>
          <a:xfrm>
            <a:off x="9341304" y="1922915"/>
            <a:ext cx="4449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3FACF9-0015-A600-79A1-D4FA2AA53BCB}"/>
              </a:ext>
            </a:extLst>
          </p:cNvPr>
          <p:cNvCxnSpPr>
            <a:cxnSpLocks/>
          </p:cNvCxnSpPr>
          <p:nvPr/>
        </p:nvCxnSpPr>
        <p:spPr>
          <a:xfrm>
            <a:off x="9492959" y="1659417"/>
            <a:ext cx="4116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7EC7132-0CE3-73B3-6373-97F33AFD3CA3}"/>
              </a:ext>
            </a:extLst>
          </p:cNvPr>
          <p:cNvCxnSpPr>
            <a:cxnSpLocks/>
            <a:stCxn id="4" idx="3"/>
            <a:endCxn id="29" idx="1"/>
          </p:cNvCxnSpPr>
          <p:nvPr/>
        </p:nvCxnSpPr>
        <p:spPr>
          <a:xfrm flipV="1">
            <a:off x="8258175" y="3195688"/>
            <a:ext cx="1306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49433715-B296-F490-BAAB-8B4E79E7E7B6}"/>
              </a:ext>
            </a:extLst>
          </p:cNvPr>
          <p:cNvSpPr/>
          <p:nvPr/>
        </p:nvSpPr>
        <p:spPr>
          <a:xfrm>
            <a:off x="1104679" y="2056487"/>
            <a:ext cx="355888" cy="208564"/>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A3FBCE2-7911-7AA9-260E-14A104F0924C}"/>
              </a:ext>
            </a:extLst>
          </p:cNvPr>
          <p:cNvSpPr/>
          <p:nvPr/>
        </p:nvSpPr>
        <p:spPr>
          <a:xfrm>
            <a:off x="331835" y="2056487"/>
            <a:ext cx="660789" cy="208564"/>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Laser1</a:t>
            </a:r>
          </a:p>
        </p:txBody>
      </p:sp>
      <p:sp>
        <p:nvSpPr>
          <p:cNvPr id="68" name="Rectangle 67">
            <a:extLst>
              <a:ext uri="{FF2B5EF4-FFF2-40B4-BE49-F238E27FC236}">
                <a16:creationId xmlns:a16="http://schemas.microsoft.com/office/drawing/2014/main" id="{8FBC105E-3245-19E3-CA82-FA34CA82570A}"/>
              </a:ext>
            </a:extLst>
          </p:cNvPr>
          <p:cNvSpPr/>
          <p:nvPr/>
        </p:nvSpPr>
        <p:spPr>
          <a:xfrm>
            <a:off x="1623109" y="2056487"/>
            <a:ext cx="709541" cy="20390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Laser2</a:t>
            </a:r>
          </a:p>
        </p:txBody>
      </p:sp>
      <p:sp>
        <p:nvSpPr>
          <p:cNvPr id="69" name="Rectangle 68">
            <a:extLst>
              <a:ext uri="{FF2B5EF4-FFF2-40B4-BE49-F238E27FC236}">
                <a16:creationId xmlns:a16="http://schemas.microsoft.com/office/drawing/2014/main" id="{F87451AA-99AC-2D58-D7CD-100EECC7DB1A}"/>
              </a:ext>
            </a:extLst>
          </p:cNvPr>
          <p:cNvSpPr/>
          <p:nvPr/>
        </p:nvSpPr>
        <p:spPr>
          <a:xfrm>
            <a:off x="933884" y="1668791"/>
            <a:ext cx="709541" cy="208564"/>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Laser3</a:t>
            </a:r>
          </a:p>
        </p:txBody>
      </p:sp>
      <p:cxnSp>
        <p:nvCxnSpPr>
          <p:cNvPr id="74" name="Straight Arrow Connector 73">
            <a:extLst>
              <a:ext uri="{FF2B5EF4-FFF2-40B4-BE49-F238E27FC236}">
                <a16:creationId xmlns:a16="http://schemas.microsoft.com/office/drawing/2014/main" id="{0AA234C0-B3B4-4313-0EE9-6F13E932ED2E}"/>
              </a:ext>
            </a:extLst>
          </p:cNvPr>
          <p:cNvCxnSpPr>
            <a:cxnSpLocks/>
            <a:stCxn id="66" idx="3"/>
            <a:endCxn id="65" idx="1"/>
          </p:cNvCxnSpPr>
          <p:nvPr/>
        </p:nvCxnSpPr>
        <p:spPr>
          <a:xfrm>
            <a:off x="992624" y="2160769"/>
            <a:ext cx="112055"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FB0F65A-29A8-07F8-9A40-21D3D0724241}"/>
              </a:ext>
            </a:extLst>
          </p:cNvPr>
          <p:cNvCxnSpPr>
            <a:cxnSpLocks/>
            <a:stCxn id="68" idx="1"/>
            <a:endCxn id="65" idx="3"/>
          </p:cNvCxnSpPr>
          <p:nvPr/>
        </p:nvCxnSpPr>
        <p:spPr>
          <a:xfrm flipH="1">
            <a:off x="1460567" y="2158437"/>
            <a:ext cx="162542" cy="233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7774F6F-D46C-5134-ED0A-96FDCCD4D4E9}"/>
              </a:ext>
            </a:extLst>
          </p:cNvPr>
          <p:cNvCxnSpPr>
            <a:cxnSpLocks/>
            <a:stCxn id="69" idx="2"/>
          </p:cNvCxnSpPr>
          <p:nvPr/>
        </p:nvCxnSpPr>
        <p:spPr>
          <a:xfrm flipH="1">
            <a:off x="1288654" y="1877355"/>
            <a:ext cx="1" cy="1863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932ED0C-6B09-48B2-6DE6-4A1C24A40ABF}"/>
              </a:ext>
            </a:extLst>
          </p:cNvPr>
          <p:cNvSpPr txBox="1"/>
          <p:nvPr/>
        </p:nvSpPr>
        <p:spPr>
          <a:xfrm>
            <a:off x="3379255" y="3729537"/>
            <a:ext cx="8559147" cy="2462213"/>
          </a:xfrm>
          <a:prstGeom prst="rect">
            <a:avLst/>
          </a:prstGeom>
          <a:noFill/>
        </p:spPr>
        <p:txBody>
          <a:bodyPr wrap="square" rtlCol="0">
            <a:spAutoFit/>
          </a:bodyPr>
          <a:lstStyle/>
          <a:p>
            <a:pPr algn="ctr"/>
            <a:r>
              <a:rPr lang="en-GB" sz="1400" b="1"/>
              <a:t>Main function of the Low Energy Beam line is generation of the electron bunches with required charge, brightness and temporal structure and acceleration them to the energy of emittance dominated regime for injection into the main </a:t>
            </a:r>
            <a:r>
              <a:rPr lang="en-GB" sz="1400" b="1" err="1"/>
              <a:t>linac</a:t>
            </a:r>
            <a:endParaRPr lang="en-GB" sz="1400" b="1"/>
          </a:p>
          <a:p>
            <a:pPr algn="ctr"/>
            <a:r>
              <a:rPr lang="en-GB" sz="1400" b="1"/>
              <a:t> </a:t>
            </a:r>
            <a:endParaRPr lang="en-GB" sz="1400"/>
          </a:p>
          <a:p>
            <a:pPr marL="342900" indent="-342900">
              <a:buFont typeface="Arial" panose="020B0604020202020204" pitchFamily="34" charset="0"/>
              <a:buChar char="•"/>
            </a:pPr>
            <a:r>
              <a:rPr lang="en-GB" sz="1400"/>
              <a:t>Necessity of operation with two bunches with different charges following with a repetition rate of 100’s kHz  motivated for design of LEB consisting of two independent injectors and boosters operating alternately    </a:t>
            </a:r>
          </a:p>
          <a:p>
            <a:pPr marL="342900" indent="-342900">
              <a:buFont typeface="Arial" panose="020B0604020202020204" pitchFamily="34" charset="0"/>
              <a:buChar char="•"/>
            </a:pPr>
            <a:r>
              <a:rPr lang="en-GB" sz="1400"/>
              <a:t>The bunches are injected into the main </a:t>
            </a:r>
            <a:r>
              <a:rPr lang="en-GB" sz="1400" err="1"/>
              <a:t>linac</a:t>
            </a:r>
            <a:r>
              <a:rPr lang="en-GB" sz="1400"/>
              <a:t> with a merger</a:t>
            </a:r>
          </a:p>
          <a:p>
            <a:pPr marL="342900" indent="-342900">
              <a:buFont typeface="Arial" panose="020B0604020202020204" pitchFamily="34" charset="0"/>
              <a:buChar char="•"/>
            </a:pPr>
            <a:r>
              <a:rPr lang="en-GB" sz="1400"/>
              <a:t>For two FEL operation regime injectors are driven by two different lasers alternately with required frequency in opposite phases delivering pulses with necessary parameters for every FEL mode in two separate beamlines</a:t>
            </a:r>
          </a:p>
          <a:p>
            <a:pPr marL="342900" indent="-342900">
              <a:buFont typeface="Arial" panose="020B0604020202020204" pitchFamily="34" charset="0"/>
              <a:buChar char="•"/>
            </a:pPr>
            <a:r>
              <a:rPr lang="en-GB" sz="1400"/>
              <a:t>For pump-probe experiment the probe injector delivers beam with delay of ~0.77 ns (RF period of L-band) relative to the injector driving pump FEL or vice versa.</a:t>
            </a:r>
          </a:p>
        </p:txBody>
      </p:sp>
      <p:sp>
        <p:nvSpPr>
          <p:cNvPr id="19" name="Rectangle 18">
            <a:extLst>
              <a:ext uri="{FF2B5EF4-FFF2-40B4-BE49-F238E27FC236}">
                <a16:creationId xmlns:a16="http://schemas.microsoft.com/office/drawing/2014/main" id="{898F05F1-3B3F-6E62-8B09-D1A5CA347ECA}"/>
              </a:ext>
            </a:extLst>
          </p:cNvPr>
          <p:cNvSpPr/>
          <p:nvPr/>
        </p:nvSpPr>
        <p:spPr>
          <a:xfrm>
            <a:off x="1955223" y="3592417"/>
            <a:ext cx="1016454" cy="22985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Booster2</a:t>
            </a:r>
          </a:p>
        </p:txBody>
      </p:sp>
      <p:sp>
        <p:nvSpPr>
          <p:cNvPr id="22" name="Rectangle 21">
            <a:extLst>
              <a:ext uri="{FF2B5EF4-FFF2-40B4-BE49-F238E27FC236}">
                <a16:creationId xmlns:a16="http://schemas.microsoft.com/office/drawing/2014/main" id="{DBD63E58-2FC3-1DDE-189F-581EC749C04F}"/>
              </a:ext>
            </a:extLst>
          </p:cNvPr>
          <p:cNvSpPr/>
          <p:nvPr/>
        </p:nvSpPr>
        <p:spPr>
          <a:xfrm>
            <a:off x="851370" y="3527126"/>
            <a:ext cx="887538" cy="3918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Injector2</a:t>
            </a:r>
          </a:p>
        </p:txBody>
      </p:sp>
      <p:cxnSp>
        <p:nvCxnSpPr>
          <p:cNvPr id="23" name="Straight Arrow Connector 22">
            <a:extLst>
              <a:ext uri="{FF2B5EF4-FFF2-40B4-BE49-F238E27FC236}">
                <a16:creationId xmlns:a16="http://schemas.microsoft.com/office/drawing/2014/main" id="{0E55F967-4425-FB99-0F29-5A099B0295F6}"/>
              </a:ext>
            </a:extLst>
          </p:cNvPr>
          <p:cNvCxnSpPr>
            <a:cxnSpLocks/>
            <a:stCxn id="22" idx="3"/>
            <a:endCxn id="19" idx="1"/>
          </p:cNvCxnSpPr>
          <p:nvPr/>
        </p:nvCxnSpPr>
        <p:spPr>
          <a:xfrm flipV="1">
            <a:off x="1738908" y="3707347"/>
            <a:ext cx="216315" cy="15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4EA4250-C9F4-4061-055E-74020D660EBD}"/>
              </a:ext>
            </a:extLst>
          </p:cNvPr>
          <p:cNvCxnSpPr>
            <a:cxnSpLocks/>
            <a:stCxn id="19" idx="3"/>
            <a:endCxn id="38" idx="1"/>
          </p:cNvCxnSpPr>
          <p:nvPr/>
        </p:nvCxnSpPr>
        <p:spPr>
          <a:xfrm flipV="1">
            <a:off x="2971677" y="3202197"/>
            <a:ext cx="426683" cy="505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00A1010-F52F-F20B-5BA3-C20AF8654572}"/>
              </a:ext>
            </a:extLst>
          </p:cNvPr>
          <p:cNvSpPr/>
          <p:nvPr/>
        </p:nvSpPr>
        <p:spPr>
          <a:xfrm>
            <a:off x="3398360" y="3060163"/>
            <a:ext cx="726274" cy="28406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Merger</a:t>
            </a:r>
            <a:endParaRPr lang="en-GB" sz="1100"/>
          </a:p>
        </p:txBody>
      </p:sp>
      <p:cxnSp>
        <p:nvCxnSpPr>
          <p:cNvPr id="75" name="Straight Arrow Connector 74">
            <a:extLst>
              <a:ext uri="{FF2B5EF4-FFF2-40B4-BE49-F238E27FC236}">
                <a16:creationId xmlns:a16="http://schemas.microsoft.com/office/drawing/2014/main" id="{831CC0BF-8CA7-9B27-22FC-68C2CE726F4B}"/>
              </a:ext>
            </a:extLst>
          </p:cNvPr>
          <p:cNvCxnSpPr>
            <a:cxnSpLocks/>
            <a:stCxn id="76" idx="2"/>
          </p:cNvCxnSpPr>
          <p:nvPr/>
        </p:nvCxnSpPr>
        <p:spPr>
          <a:xfrm flipH="1" flipV="1">
            <a:off x="1264766" y="4084320"/>
            <a:ext cx="35981" cy="19125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CAF1E43D-2141-8135-13EE-E92C572D5F42}"/>
              </a:ext>
            </a:extLst>
          </p:cNvPr>
          <p:cNvSpPr/>
          <p:nvPr/>
        </p:nvSpPr>
        <p:spPr>
          <a:xfrm>
            <a:off x="1140927" y="4084320"/>
            <a:ext cx="319639" cy="191255"/>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F929E0E-12DA-48B1-E320-2EC3A5510FEF}"/>
              </a:ext>
            </a:extLst>
          </p:cNvPr>
          <p:cNvSpPr/>
          <p:nvPr/>
        </p:nvSpPr>
        <p:spPr>
          <a:xfrm>
            <a:off x="340196" y="4073604"/>
            <a:ext cx="660789" cy="208564"/>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Laser1</a:t>
            </a:r>
          </a:p>
        </p:txBody>
      </p:sp>
      <p:sp>
        <p:nvSpPr>
          <p:cNvPr id="79" name="Rectangle 78">
            <a:extLst>
              <a:ext uri="{FF2B5EF4-FFF2-40B4-BE49-F238E27FC236}">
                <a16:creationId xmlns:a16="http://schemas.microsoft.com/office/drawing/2014/main" id="{0F992D0B-9912-904F-E417-9C56D8CE9D5D}"/>
              </a:ext>
            </a:extLst>
          </p:cNvPr>
          <p:cNvSpPr/>
          <p:nvPr/>
        </p:nvSpPr>
        <p:spPr>
          <a:xfrm>
            <a:off x="1620654" y="4062798"/>
            <a:ext cx="713691" cy="208564"/>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Laser2</a:t>
            </a:r>
          </a:p>
        </p:txBody>
      </p:sp>
      <p:sp>
        <p:nvSpPr>
          <p:cNvPr id="81" name="Rectangle 80">
            <a:extLst>
              <a:ext uri="{FF2B5EF4-FFF2-40B4-BE49-F238E27FC236}">
                <a16:creationId xmlns:a16="http://schemas.microsoft.com/office/drawing/2014/main" id="{35CA9E04-6CFC-C1B9-6F82-DB2C3725C223}"/>
              </a:ext>
            </a:extLst>
          </p:cNvPr>
          <p:cNvSpPr/>
          <p:nvPr/>
        </p:nvSpPr>
        <p:spPr>
          <a:xfrm>
            <a:off x="959865" y="4454545"/>
            <a:ext cx="713690" cy="208561"/>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Laser3</a:t>
            </a:r>
          </a:p>
        </p:txBody>
      </p:sp>
      <p:cxnSp>
        <p:nvCxnSpPr>
          <p:cNvPr id="83" name="Straight Arrow Connector 82">
            <a:extLst>
              <a:ext uri="{FF2B5EF4-FFF2-40B4-BE49-F238E27FC236}">
                <a16:creationId xmlns:a16="http://schemas.microsoft.com/office/drawing/2014/main" id="{F06AFE01-D2E9-FB52-5D3A-6A48159CB420}"/>
              </a:ext>
            </a:extLst>
          </p:cNvPr>
          <p:cNvCxnSpPr>
            <a:cxnSpLocks/>
          </p:cNvCxnSpPr>
          <p:nvPr/>
        </p:nvCxnSpPr>
        <p:spPr>
          <a:xfrm flipV="1">
            <a:off x="1306461" y="4283088"/>
            <a:ext cx="0" cy="17352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9695387D-FEB9-0840-5BE3-6955F4B2E35C}"/>
              </a:ext>
            </a:extLst>
          </p:cNvPr>
          <p:cNvCxnSpPr>
            <a:cxnSpLocks/>
          </p:cNvCxnSpPr>
          <p:nvPr/>
        </p:nvCxnSpPr>
        <p:spPr>
          <a:xfrm flipV="1">
            <a:off x="1287422" y="3903289"/>
            <a:ext cx="0" cy="18103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40035BF-C330-926E-DF86-D8133379EB99}"/>
              </a:ext>
            </a:extLst>
          </p:cNvPr>
          <p:cNvCxnSpPr>
            <a:cxnSpLocks/>
            <a:endCxn id="76" idx="1"/>
          </p:cNvCxnSpPr>
          <p:nvPr/>
        </p:nvCxnSpPr>
        <p:spPr>
          <a:xfrm flipV="1">
            <a:off x="992623" y="4179948"/>
            <a:ext cx="148304" cy="865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5261248-9B88-8A4C-6E28-60B00576CCB6}"/>
              </a:ext>
            </a:extLst>
          </p:cNvPr>
          <p:cNvCxnSpPr>
            <a:cxnSpLocks/>
          </p:cNvCxnSpPr>
          <p:nvPr/>
        </p:nvCxnSpPr>
        <p:spPr>
          <a:xfrm flipH="1">
            <a:off x="1458259" y="4191684"/>
            <a:ext cx="16254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833F873-EAEF-868F-2440-1F6A2D5D25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47" name="Picture 46" descr="Main logo">
            <a:extLst>
              <a:ext uri="{FF2B5EF4-FFF2-40B4-BE49-F238E27FC236}">
                <a16:creationId xmlns:a16="http://schemas.microsoft.com/office/drawing/2014/main" id="{5ACDCD76-ECDF-992E-5DC2-E87906D40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blue and white logo&#10;&#10;Description automatically generated">
            <a:extLst>
              <a:ext uri="{FF2B5EF4-FFF2-40B4-BE49-F238E27FC236}">
                <a16:creationId xmlns:a16="http://schemas.microsoft.com/office/drawing/2014/main" id="{7DFA03BD-319F-4F72-FA0B-CB9DAB0FA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3" name="Footer Placeholder 2">
            <a:extLst>
              <a:ext uri="{FF2B5EF4-FFF2-40B4-BE49-F238E27FC236}">
                <a16:creationId xmlns:a16="http://schemas.microsoft.com/office/drawing/2014/main" id="{800BE641-0292-E843-7A10-39339B869C9C}"/>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6" name="Slide Number Placeholder 5">
            <a:extLst>
              <a:ext uri="{FF2B5EF4-FFF2-40B4-BE49-F238E27FC236}">
                <a16:creationId xmlns:a16="http://schemas.microsoft.com/office/drawing/2014/main" id="{140BC02A-4116-CF02-54C1-A278FA4AC7F4}"/>
              </a:ext>
            </a:extLst>
          </p:cNvPr>
          <p:cNvSpPr>
            <a:spLocks noGrp="1"/>
          </p:cNvSpPr>
          <p:nvPr>
            <p:ph type="sldNum" sz="quarter" idx="12"/>
          </p:nvPr>
        </p:nvSpPr>
        <p:spPr/>
        <p:txBody>
          <a:bodyPr/>
          <a:lstStyle/>
          <a:p>
            <a:fld id="{BBAAB195-B577-5546-8349-9DDA93B6129E}" type="slidenum">
              <a:rPr lang="en-US" smtClean="0"/>
              <a:t>2</a:t>
            </a:fld>
            <a:endParaRPr lang="en-US"/>
          </a:p>
        </p:txBody>
      </p:sp>
    </p:spTree>
    <p:extLst>
      <p:ext uri="{BB962C8B-B14F-4D97-AF65-F5344CB8AC3E}">
        <p14:creationId xmlns:p14="http://schemas.microsoft.com/office/powerpoint/2010/main" val="387916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5A02-280C-4A23-C84E-18696D9ACF5A}"/>
              </a:ext>
            </a:extLst>
          </p:cNvPr>
          <p:cNvSpPr>
            <a:spLocks noGrp="1"/>
          </p:cNvSpPr>
          <p:nvPr>
            <p:ph type="title"/>
          </p:nvPr>
        </p:nvSpPr>
        <p:spPr/>
        <p:txBody>
          <a:bodyPr anchor="t">
            <a:normAutofit/>
          </a:bodyPr>
          <a:lstStyle/>
          <a:p>
            <a:r>
              <a:rPr lang="en-GB" sz="3600" dirty="0"/>
              <a:t>There we are</a:t>
            </a:r>
          </a:p>
        </p:txBody>
      </p:sp>
      <p:sp>
        <p:nvSpPr>
          <p:cNvPr id="3" name="Content Placeholder 2">
            <a:extLst>
              <a:ext uri="{FF2B5EF4-FFF2-40B4-BE49-F238E27FC236}">
                <a16:creationId xmlns:a16="http://schemas.microsoft.com/office/drawing/2014/main" id="{3A10212A-2D72-D04E-96AC-E32EAC74331C}"/>
              </a:ext>
            </a:extLst>
          </p:cNvPr>
          <p:cNvSpPr>
            <a:spLocks noGrp="1"/>
          </p:cNvSpPr>
          <p:nvPr>
            <p:ph idx="1"/>
          </p:nvPr>
        </p:nvSpPr>
        <p:spPr>
          <a:xfrm>
            <a:off x="838200" y="1657884"/>
            <a:ext cx="10515600" cy="4351338"/>
          </a:xfrm>
        </p:spPr>
        <p:txBody>
          <a:bodyPr>
            <a:normAutofit fontScale="92500" lnSpcReduction="10000"/>
          </a:bodyPr>
          <a:lstStyle/>
          <a:p>
            <a:r>
              <a:rPr lang="en-GB" sz="2200" dirty="0"/>
              <a:t>LEB consists of two alternatively operated identical injectors delivering beams with different bunch charge. Beam accelerated to the energy of emittance dominated regime and injected into the main </a:t>
            </a:r>
            <a:r>
              <a:rPr lang="en-GB" sz="2200" dirty="0" err="1"/>
              <a:t>linac</a:t>
            </a:r>
            <a:r>
              <a:rPr lang="en-GB" sz="2200" dirty="0"/>
              <a:t> with a merger.</a:t>
            </a:r>
          </a:p>
          <a:p>
            <a:r>
              <a:rPr lang="en-GB" sz="2200" dirty="0"/>
              <a:t>Generation of the beam:</a:t>
            </a:r>
          </a:p>
          <a:p>
            <a:r>
              <a:rPr lang="en-GB" sz="2200" dirty="0"/>
              <a:t>Beam is generated by VHF photocathode gun operating with Cs</a:t>
            </a:r>
            <a:r>
              <a:rPr lang="en-GB" sz="2200" baseline="-25000" dirty="0"/>
              <a:t>2</a:t>
            </a:r>
            <a:r>
              <a:rPr lang="en-GB" sz="2200" dirty="0"/>
              <a:t>Te photocathode illuminated by UV laser pulse with a length of 10 degrees of gun RF phase. Kinetic beam energy is about 1 MeV.</a:t>
            </a:r>
          </a:p>
          <a:p>
            <a:r>
              <a:rPr lang="en-GB" sz="2200" dirty="0"/>
              <a:t>Generated bunch is compressed to the length, required for injection into the main </a:t>
            </a:r>
            <a:r>
              <a:rPr lang="en-GB" sz="2200" dirty="0" err="1"/>
              <a:t>linac</a:t>
            </a:r>
            <a:r>
              <a:rPr lang="en-GB" sz="2200" dirty="0"/>
              <a:t>, with a 2 stage compressor:</a:t>
            </a:r>
          </a:p>
          <a:p>
            <a:pPr lvl="1"/>
            <a:r>
              <a:rPr lang="en-GB" sz="1900" dirty="0"/>
              <a:t>Subharmonic velocity buncher </a:t>
            </a:r>
          </a:p>
          <a:p>
            <a:pPr lvl="1"/>
            <a:r>
              <a:rPr lang="en-GB" sz="1900" dirty="0"/>
              <a:t>Subharmonic booster following with Magnetic compressor or ballistic compression</a:t>
            </a:r>
          </a:p>
          <a:p>
            <a:r>
              <a:rPr lang="en-GB" sz="2200" dirty="0"/>
              <a:t>Following compression beam is accelerated to the of emittance dominated regime</a:t>
            </a:r>
          </a:p>
          <a:p>
            <a:r>
              <a:rPr lang="en-GB" sz="2200" dirty="0"/>
              <a:t>Alternative injection of the beam into the main </a:t>
            </a:r>
            <a:r>
              <a:rPr lang="en-GB" sz="2200" dirty="0" err="1"/>
              <a:t>linac</a:t>
            </a:r>
            <a:r>
              <a:rPr lang="en-GB" sz="2200" dirty="0"/>
              <a:t> is provided with a combined magnetic-RF deflector.</a:t>
            </a:r>
          </a:p>
          <a:p>
            <a:endParaRPr lang="en-GB" dirty="0"/>
          </a:p>
        </p:txBody>
      </p:sp>
      <p:pic>
        <p:nvPicPr>
          <p:cNvPr id="4" name="Picture 3">
            <a:extLst>
              <a:ext uri="{FF2B5EF4-FFF2-40B4-BE49-F238E27FC236}">
                <a16:creationId xmlns:a16="http://schemas.microsoft.com/office/drawing/2014/main" id="{38FEF137-3AFA-51CD-F432-E9A99ECA96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5" name="Picture 4" descr="Main logo">
            <a:extLst>
              <a:ext uri="{FF2B5EF4-FFF2-40B4-BE49-F238E27FC236}">
                <a16:creationId xmlns:a16="http://schemas.microsoft.com/office/drawing/2014/main" id="{BE266886-A72C-842C-CF96-3F37F8CF43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a:extLst>
              <a:ext uri="{FF2B5EF4-FFF2-40B4-BE49-F238E27FC236}">
                <a16:creationId xmlns:a16="http://schemas.microsoft.com/office/drawing/2014/main" id="{1DD8C22C-FAAE-1622-943C-0CF53BB81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7" name="Footer Placeholder 6">
            <a:extLst>
              <a:ext uri="{FF2B5EF4-FFF2-40B4-BE49-F238E27FC236}">
                <a16:creationId xmlns:a16="http://schemas.microsoft.com/office/drawing/2014/main" id="{333A9C15-2A5D-0B0B-1992-5916D6C4C215}"/>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8" name="Slide Number Placeholder 7">
            <a:extLst>
              <a:ext uri="{FF2B5EF4-FFF2-40B4-BE49-F238E27FC236}">
                <a16:creationId xmlns:a16="http://schemas.microsoft.com/office/drawing/2014/main" id="{CE4620BB-469C-D2C2-5ECC-DAB2E5577F93}"/>
              </a:ext>
            </a:extLst>
          </p:cNvPr>
          <p:cNvSpPr>
            <a:spLocks noGrp="1"/>
          </p:cNvSpPr>
          <p:nvPr>
            <p:ph type="sldNum" sz="quarter" idx="12"/>
          </p:nvPr>
        </p:nvSpPr>
        <p:spPr/>
        <p:txBody>
          <a:bodyPr/>
          <a:lstStyle/>
          <a:p>
            <a:fld id="{BBAAB195-B577-5546-8349-9DDA93B6129E}" type="slidenum">
              <a:rPr lang="en-US" smtClean="0"/>
              <a:t>3</a:t>
            </a:fld>
            <a:endParaRPr lang="en-US"/>
          </a:p>
        </p:txBody>
      </p:sp>
    </p:spTree>
    <p:extLst>
      <p:ext uri="{BB962C8B-B14F-4D97-AF65-F5344CB8AC3E}">
        <p14:creationId xmlns:p14="http://schemas.microsoft.com/office/powerpoint/2010/main" val="342027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428A-010F-332B-717C-A1F2A37903DB}"/>
              </a:ext>
            </a:extLst>
          </p:cNvPr>
          <p:cNvSpPr>
            <a:spLocks noGrp="1"/>
          </p:cNvSpPr>
          <p:nvPr>
            <p:ph type="title"/>
          </p:nvPr>
        </p:nvSpPr>
        <p:spPr>
          <a:xfrm>
            <a:off x="838200" y="365125"/>
            <a:ext cx="8725579" cy="1325563"/>
          </a:xfrm>
        </p:spPr>
        <p:txBody>
          <a:bodyPr anchor="t">
            <a:noAutofit/>
          </a:bodyPr>
          <a:lstStyle/>
          <a:p>
            <a:r>
              <a:rPr lang="en-GB" sz="3200"/>
              <a:t>Generation of the beam with 217 MHz VHF gun operating with Cs</a:t>
            </a:r>
            <a:r>
              <a:rPr lang="en-GB" sz="3200" baseline="-25000"/>
              <a:t>2</a:t>
            </a:r>
            <a:r>
              <a:rPr lang="en-GB" sz="3200"/>
              <a:t>Te photocathode</a:t>
            </a:r>
          </a:p>
        </p:txBody>
      </p:sp>
      <p:sp>
        <p:nvSpPr>
          <p:cNvPr id="5" name="TextBox 4">
            <a:extLst>
              <a:ext uri="{FF2B5EF4-FFF2-40B4-BE49-F238E27FC236}">
                <a16:creationId xmlns:a16="http://schemas.microsoft.com/office/drawing/2014/main" id="{7F4267A3-C155-C6EF-E7F1-C93E4E7E3222}"/>
              </a:ext>
            </a:extLst>
          </p:cNvPr>
          <p:cNvSpPr txBox="1"/>
          <p:nvPr/>
        </p:nvSpPr>
        <p:spPr>
          <a:xfrm>
            <a:off x="5851228" y="5561642"/>
            <a:ext cx="6426503" cy="369332"/>
          </a:xfrm>
          <a:prstGeom prst="rect">
            <a:avLst/>
          </a:prstGeom>
          <a:noFill/>
        </p:spPr>
        <p:txBody>
          <a:bodyPr wrap="none" rtlCol="0">
            <a:spAutoFit/>
          </a:bodyPr>
          <a:lstStyle/>
          <a:p>
            <a:r>
              <a:rPr lang="en-GB"/>
              <a:t>*- slice emittance calculated at emittance compensation point</a:t>
            </a:r>
          </a:p>
        </p:txBody>
      </p:sp>
      <p:pic>
        <p:nvPicPr>
          <p:cNvPr id="3" name="Picture 2">
            <a:extLst>
              <a:ext uri="{FF2B5EF4-FFF2-40B4-BE49-F238E27FC236}">
                <a16:creationId xmlns:a16="http://schemas.microsoft.com/office/drawing/2014/main" id="{2D2D37F9-107F-20A3-05ED-535443E5AC5C}"/>
              </a:ext>
            </a:extLst>
          </p:cNvPr>
          <p:cNvPicPr>
            <a:picLocks noChangeAspect="1"/>
          </p:cNvPicPr>
          <p:nvPr/>
        </p:nvPicPr>
        <p:blipFill>
          <a:blip r:embed="rId2"/>
          <a:stretch>
            <a:fillRect/>
          </a:stretch>
        </p:blipFill>
        <p:spPr>
          <a:xfrm>
            <a:off x="1059774" y="1548726"/>
            <a:ext cx="4345465" cy="4019292"/>
          </a:xfrm>
          <a:prstGeom prst="rect">
            <a:avLst/>
          </a:prstGeom>
        </p:spPr>
      </p:pic>
      <p:sp>
        <p:nvSpPr>
          <p:cNvPr id="6" name="Footer Placeholder 5">
            <a:extLst>
              <a:ext uri="{FF2B5EF4-FFF2-40B4-BE49-F238E27FC236}">
                <a16:creationId xmlns:a16="http://schemas.microsoft.com/office/drawing/2014/main" id="{52543311-C34E-FAB7-9E55-EE2A558BCDD2}"/>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7" name="Slide Number Placeholder 6">
            <a:extLst>
              <a:ext uri="{FF2B5EF4-FFF2-40B4-BE49-F238E27FC236}">
                <a16:creationId xmlns:a16="http://schemas.microsoft.com/office/drawing/2014/main" id="{CCA430CE-18E1-9474-20DC-10AACA1AFF4D}"/>
              </a:ext>
            </a:extLst>
          </p:cNvPr>
          <p:cNvSpPr>
            <a:spLocks noGrp="1"/>
          </p:cNvSpPr>
          <p:nvPr>
            <p:ph type="sldNum" sz="quarter" idx="12"/>
          </p:nvPr>
        </p:nvSpPr>
        <p:spPr/>
        <p:txBody>
          <a:bodyPr/>
          <a:lstStyle/>
          <a:p>
            <a:fld id="{BBAAB195-B577-5546-8349-9DDA93B6129E}" type="slidenum">
              <a:rPr lang="en-US" smtClean="0"/>
              <a:t>4</a:t>
            </a:fld>
            <a:endParaRPr lang="en-US"/>
          </a:p>
        </p:txBody>
      </p:sp>
      <p:sp>
        <p:nvSpPr>
          <p:cNvPr id="8" name="TextBox 7">
            <a:extLst>
              <a:ext uri="{FF2B5EF4-FFF2-40B4-BE49-F238E27FC236}">
                <a16:creationId xmlns:a16="http://schemas.microsoft.com/office/drawing/2014/main" id="{9D8A2695-FA35-9577-26E2-1E7F56CACD60}"/>
              </a:ext>
            </a:extLst>
          </p:cNvPr>
          <p:cNvSpPr txBox="1"/>
          <p:nvPr/>
        </p:nvSpPr>
        <p:spPr>
          <a:xfrm>
            <a:off x="2469837" y="5681878"/>
            <a:ext cx="1754711" cy="369332"/>
          </a:xfrm>
          <a:prstGeom prst="rect">
            <a:avLst/>
          </a:prstGeom>
          <a:noFill/>
        </p:spPr>
        <p:txBody>
          <a:bodyPr wrap="none" rtlCol="0">
            <a:spAutoFit/>
          </a:bodyPr>
          <a:lstStyle/>
          <a:p>
            <a:r>
              <a:rPr lang="en-GB"/>
              <a:t>LCLS-II NCRF gun</a:t>
            </a:r>
          </a:p>
        </p:txBody>
      </p:sp>
      <p:pic>
        <p:nvPicPr>
          <p:cNvPr id="11" name="Resim 3">
            <a:extLst>
              <a:ext uri="{FF2B5EF4-FFF2-40B4-BE49-F238E27FC236}">
                <a16:creationId xmlns:a16="http://schemas.microsoft.com/office/drawing/2014/main" id="{8BD27DC4-02B0-7C32-275D-191464AFD591}"/>
              </a:ext>
            </a:extLst>
          </p:cNvPr>
          <p:cNvPicPr>
            <a:picLocks noChangeAspect="1"/>
          </p:cNvPicPr>
          <p:nvPr/>
        </p:nvPicPr>
        <p:blipFill rotWithShape="1">
          <a:blip r:embed="rId3"/>
          <a:srcRect t="49740"/>
          <a:stretch/>
        </p:blipFill>
        <p:spPr>
          <a:xfrm>
            <a:off x="6274551" y="1537324"/>
            <a:ext cx="5130518" cy="4017798"/>
          </a:xfrm>
          <a:prstGeom prst="rect">
            <a:avLst/>
          </a:prstGeom>
        </p:spPr>
      </p:pic>
      <p:pic>
        <p:nvPicPr>
          <p:cNvPr id="4" name="Picture 3">
            <a:extLst>
              <a:ext uri="{FF2B5EF4-FFF2-40B4-BE49-F238E27FC236}">
                <a16:creationId xmlns:a16="http://schemas.microsoft.com/office/drawing/2014/main" id="{FFB4F306-0F83-D249-E9AD-AA5193012B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9" name="Picture 8" descr="Main logo">
            <a:extLst>
              <a:ext uri="{FF2B5EF4-FFF2-40B4-BE49-F238E27FC236}">
                <a16:creationId xmlns:a16="http://schemas.microsoft.com/office/drawing/2014/main" id="{AB9770F2-748D-822D-10B6-2F84C6441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white logo&#10;&#10;Description automatically generated">
            <a:extLst>
              <a:ext uri="{FF2B5EF4-FFF2-40B4-BE49-F238E27FC236}">
                <a16:creationId xmlns:a16="http://schemas.microsoft.com/office/drawing/2014/main" id="{1C11AF04-F823-ECFE-AC67-A411244352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Tree>
    <p:extLst>
      <p:ext uri="{BB962C8B-B14F-4D97-AF65-F5344CB8AC3E}">
        <p14:creationId xmlns:p14="http://schemas.microsoft.com/office/powerpoint/2010/main" val="38042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EDF4-987A-C956-D825-6893C310D963}"/>
              </a:ext>
            </a:extLst>
          </p:cNvPr>
          <p:cNvSpPr>
            <a:spLocks noGrp="1"/>
          </p:cNvSpPr>
          <p:nvPr>
            <p:ph type="title"/>
          </p:nvPr>
        </p:nvSpPr>
        <p:spPr>
          <a:xfrm>
            <a:off x="838200" y="365125"/>
            <a:ext cx="8692299" cy="1325563"/>
          </a:xfrm>
        </p:spPr>
        <p:txBody>
          <a:bodyPr anchor="t">
            <a:normAutofit/>
          </a:bodyPr>
          <a:lstStyle/>
          <a:p>
            <a:r>
              <a:rPr lang="en-GB" sz="3600" dirty="0">
                <a:latin typeface="+mn-lt"/>
              </a:rPr>
              <a:t>Photocathode Options for a UK XFEL</a:t>
            </a:r>
            <a:endParaRPr lang="en-GB" sz="3600" dirty="0"/>
          </a:p>
        </p:txBody>
      </p:sp>
      <p:sp>
        <p:nvSpPr>
          <p:cNvPr id="4" name="Footer Placeholder 3">
            <a:extLst>
              <a:ext uri="{FF2B5EF4-FFF2-40B4-BE49-F238E27FC236}">
                <a16:creationId xmlns:a16="http://schemas.microsoft.com/office/drawing/2014/main" id="{F4E66698-BAFE-77A5-B2C6-056CF4761746}"/>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5" name="Slide Number Placeholder 4">
            <a:extLst>
              <a:ext uri="{FF2B5EF4-FFF2-40B4-BE49-F238E27FC236}">
                <a16:creationId xmlns:a16="http://schemas.microsoft.com/office/drawing/2014/main" id="{EE23AE3D-3339-600A-6704-E524AC9AA777}"/>
              </a:ext>
            </a:extLst>
          </p:cNvPr>
          <p:cNvSpPr>
            <a:spLocks noGrp="1"/>
          </p:cNvSpPr>
          <p:nvPr>
            <p:ph type="sldNum" sz="quarter" idx="12"/>
          </p:nvPr>
        </p:nvSpPr>
        <p:spPr/>
        <p:txBody>
          <a:bodyPr/>
          <a:lstStyle/>
          <a:p>
            <a:fld id="{BBAAB195-B577-5546-8349-9DDA93B6129E}" type="slidenum">
              <a:rPr lang="en-US" smtClean="0"/>
              <a:t>5</a:t>
            </a:fld>
            <a:endParaRPr lang="en-US"/>
          </a:p>
        </p:txBody>
      </p:sp>
      <p:pic>
        <p:nvPicPr>
          <p:cNvPr id="6" name="Picture 5">
            <a:extLst>
              <a:ext uri="{FF2B5EF4-FFF2-40B4-BE49-F238E27FC236}">
                <a16:creationId xmlns:a16="http://schemas.microsoft.com/office/drawing/2014/main" id="{457DFA68-3459-2AF9-A95C-7659FED1F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7" name="Picture 6" descr="Main logo">
            <a:extLst>
              <a:ext uri="{FF2B5EF4-FFF2-40B4-BE49-F238E27FC236}">
                <a16:creationId xmlns:a16="http://schemas.microsoft.com/office/drawing/2014/main" id="{C1784E1A-8DFA-CDF2-8216-C70C2D3111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a:extLst>
              <a:ext uri="{FF2B5EF4-FFF2-40B4-BE49-F238E27FC236}">
                <a16:creationId xmlns:a16="http://schemas.microsoft.com/office/drawing/2014/main" id="{4DFC062A-6C60-7F00-2DDD-2317F79EF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pic>
        <p:nvPicPr>
          <p:cNvPr id="9" name="table">
            <a:extLst>
              <a:ext uri="{FF2B5EF4-FFF2-40B4-BE49-F238E27FC236}">
                <a16:creationId xmlns:a16="http://schemas.microsoft.com/office/drawing/2014/main" id="{C1A35B7F-3CE4-3ABF-34B0-7BFB957862D9}"/>
              </a:ext>
            </a:extLst>
          </p:cNvPr>
          <p:cNvPicPr>
            <a:picLocks noGrp="1" noChangeAspect="1"/>
          </p:cNvPicPr>
          <p:nvPr>
            <p:ph idx="1"/>
          </p:nvPr>
        </p:nvPicPr>
        <p:blipFill>
          <a:blip r:embed="rId5"/>
          <a:stretch>
            <a:fillRect/>
          </a:stretch>
        </p:blipFill>
        <p:spPr>
          <a:xfrm>
            <a:off x="838200" y="1045579"/>
            <a:ext cx="10515600" cy="3796857"/>
          </a:xfrm>
          <a:prstGeom prst="rect">
            <a:avLst/>
          </a:prstGeom>
        </p:spPr>
      </p:pic>
      <p:sp>
        <p:nvSpPr>
          <p:cNvPr id="10" name="TextBox 3">
            <a:extLst>
              <a:ext uri="{FF2B5EF4-FFF2-40B4-BE49-F238E27FC236}">
                <a16:creationId xmlns:a16="http://schemas.microsoft.com/office/drawing/2014/main" id="{0B3C4CA7-2EDB-4AC5-F941-87177B41DD84}"/>
              </a:ext>
            </a:extLst>
          </p:cNvPr>
          <p:cNvSpPr txBox="1"/>
          <p:nvPr/>
        </p:nvSpPr>
        <p:spPr>
          <a:xfrm>
            <a:off x="750297" y="4861204"/>
            <a:ext cx="11396012" cy="1005340"/>
          </a:xfrm>
          <a:prstGeom prst="rect">
            <a:avLst/>
          </a:prstGeom>
          <a:noFill/>
        </p:spPr>
        <p:txBody>
          <a:bodyPr wrap="square"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00"/>
              </a:lnSpc>
            </a:pPr>
            <a:r>
              <a:rPr lang="en-GB" sz="1600" baseline="30000" dirty="0"/>
              <a:t>1</a:t>
            </a:r>
            <a:r>
              <a:rPr lang="en-GB" sz="1600" dirty="0"/>
              <a:t> </a:t>
            </a:r>
            <a:r>
              <a:rPr lang="en-GB" sz="1400" dirty="0"/>
              <a:t>Characterisation of Yttrium photoemissive properties planned</a:t>
            </a:r>
            <a:endParaRPr lang="en-GB" sz="1600" dirty="0"/>
          </a:p>
          <a:p>
            <a:pPr>
              <a:lnSpc>
                <a:spcPts val="1800"/>
              </a:lnSpc>
            </a:pPr>
            <a:r>
              <a:rPr lang="en-GB" sz="1600" baseline="30000" dirty="0"/>
              <a:t>2</a:t>
            </a:r>
            <a:r>
              <a:rPr lang="en-GB" sz="1400" dirty="0"/>
              <a:t> Capital bid submitted to fund a multi-wavelength QE monitoring system</a:t>
            </a:r>
          </a:p>
          <a:p>
            <a:pPr>
              <a:lnSpc>
                <a:spcPts val="1800"/>
              </a:lnSpc>
            </a:pPr>
            <a:r>
              <a:rPr lang="en-GB" sz="1600" baseline="30000" dirty="0"/>
              <a:t>3</a:t>
            </a:r>
            <a:r>
              <a:rPr lang="en-GB" sz="1400" dirty="0"/>
              <a:t> Capital bid submitted to fund additional deposition sources</a:t>
            </a:r>
          </a:p>
          <a:p>
            <a:pPr>
              <a:lnSpc>
                <a:spcPts val="1800"/>
              </a:lnSpc>
            </a:pPr>
            <a:r>
              <a:rPr lang="en-GB" sz="1600" baseline="30000" dirty="0"/>
              <a:t>4</a:t>
            </a:r>
            <a:r>
              <a:rPr lang="en-GB" sz="1400" dirty="0"/>
              <a:t> Preliminary MEIS data implies Cs implantation at 5 keV.  Promising</a:t>
            </a:r>
          </a:p>
          <a:p>
            <a:pPr>
              <a:lnSpc>
                <a:spcPts val="1800"/>
              </a:lnSpc>
            </a:pPr>
            <a:r>
              <a:rPr lang="en-GB" sz="1600" baseline="30000" dirty="0"/>
              <a:t>5</a:t>
            </a:r>
            <a:r>
              <a:rPr lang="en-GB" sz="1400" dirty="0"/>
              <a:t> QE enhancement &amp; WF reduction demonstrated.  Further work needed</a:t>
            </a:r>
          </a:p>
          <a:p>
            <a:pPr>
              <a:lnSpc>
                <a:spcPts val="1800"/>
              </a:lnSpc>
            </a:pPr>
            <a:r>
              <a:rPr lang="en-GB" sz="1600" baseline="30000" dirty="0"/>
              <a:t>6</a:t>
            </a:r>
            <a:r>
              <a:rPr lang="en-GB" sz="1400" dirty="0"/>
              <a:t> Research programme into bi-alkali metal photocathodes planned</a:t>
            </a:r>
          </a:p>
        </p:txBody>
      </p:sp>
      <p:sp>
        <p:nvSpPr>
          <p:cNvPr id="11" name="TextBox 2">
            <a:extLst>
              <a:ext uri="{FF2B5EF4-FFF2-40B4-BE49-F238E27FC236}">
                <a16:creationId xmlns:a16="http://schemas.microsoft.com/office/drawing/2014/main" id="{6D1D0DB1-1333-FB45-E97A-E9EB4C6E57AD}"/>
              </a:ext>
            </a:extLst>
          </p:cNvPr>
          <p:cNvSpPr txBox="1"/>
          <p:nvPr/>
        </p:nvSpPr>
        <p:spPr>
          <a:xfrm>
            <a:off x="750297" y="5764454"/>
            <a:ext cx="9306027"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800"/>
              </a:lnSpc>
            </a:pPr>
            <a:r>
              <a:rPr lang="en-GB" sz="1400" b="1" dirty="0"/>
              <a:t>*</a:t>
            </a:r>
            <a:r>
              <a:rPr lang="en-GB" sz="600" dirty="0"/>
              <a:t> </a:t>
            </a:r>
            <a:r>
              <a:rPr lang="en-GB" sz="1400" dirty="0"/>
              <a:t>Illumination Wavelengths:	</a:t>
            </a:r>
            <a:r>
              <a:rPr lang="en-GB" sz="1400" dirty="0" err="1"/>
              <a:t>Ti:Sapp</a:t>
            </a:r>
            <a:r>
              <a:rPr lang="en-GB" sz="1400" dirty="0"/>
              <a:t> fundamental </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790 nm  /  2</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395 nm  /  3</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263 nm</a:t>
            </a:r>
          </a:p>
          <a:p>
            <a:pPr>
              <a:lnSpc>
                <a:spcPts val="1800"/>
              </a:lnSpc>
            </a:pPr>
            <a:r>
              <a:rPr lang="en-GB" sz="1400" dirty="0"/>
              <a:t>			Nd:YVO</a:t>
            </a:r>
            <a:r>
              <a:rPr lang="en-GB" sz="1400" baseline="-25000" dirty="0"/>
              <a:t>4</a:t>
            </a:r>
            <a:r>
              <a:rPr lang="en-GB" sz="1400" dirty="0"/>
              <a:t> fundamental </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1064 nm  /  2</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532 nm  /  3</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355 nm  /  4</a:t>
            </a:r>
            <a:r>
              <a:rPr lang="en-GB" dirty="0">
                <a:latin typeface="Symbol" panose="05050102010706020507" pitchFamily="18" charset="2"/>
                <a:ea typeface="Cambria Math" panose="02040503050406030204" pitchFamily="18" charset="0"/>
              </a:rPr>
              <a:t>w</a:t>
            </a:r>
            <a:r>
              <a:rPr lang="en-GB" sz="1400" dirty="0">
                <a:latin typeface="Cambria Math" panose="02040503050406030204" pitchFamily="18" charset="0"/>
                <a:ea typeface="Cambria Math" panose="02040503050406030204" pitchFamily="18" charset="0"/>
              </a:rPr>
              <a:t> ~</a:t>
            </a:r>
            <a:r>
              <a:rPr lang="en-GB" sz="1400" dirty="0"/>
              <a:t> 266 nm</a:t>
            </a:r>
          </a:p>
        </p:txBody>
      </p:sp>
      <p:sp>
        <p:nvSpPr>
          <p:cNvPr id="12" name="TextBox 11">
            <a:extLst>
              <a:ext uri="{FF2B5EF4-FFF2-40B4-BE49-F238E27FC236}">
                <a16:creationId xmlns:a16="http://schemas.microsoft.com/office/drawing/2014/main" id="{00DFDFB7-B72F-C53D-2C67-A61345DB7C8C}"/>
              </a:ext>
            </a:extLst>
          </p:cNvPr>
          <p:cNvSpPr txBox="1"/>
          <p:nvPr/>
        </p:nvSpPr>
        <p:spPr>
          <a:xfrm>
            <a:off x="10078318" y="5497212"/>
            <a:ext cx="1930080" cy="369332"/>
          </a:xfrm>
          <a:prstGeom prst="rect">
            <a:avLst/>
          </a:prstGeom>
          <a:noFill/>
        </p:spPr>
        <p:txBody>
          <a:bodyPr wrap="none" rtlCol="0">
            <a:spAutoFit/>
          </a:bodyPr>
          <a:lstStyle/>
          <a:p>
            <a:r>
              <a:rPr lang="en-GB" i="1" dirty="0"/>
              <a:t>Courtesy Lee Jones</a:t>
            </a:r>
            <a:endParaRPr lang="en-GB" dirty="0"/>
          </a:p>
        </p:txBody>
      </p:sp>
    </p:spTree>
    <p:extLst>
      <p:ext uri="{BB962C8B-B14F-4D97-AF65-F5344CB8AC3E}">
        <p14:creationId xmlns:p14="http://schemas.microsoft.com/office/powerpoint/2010/main" val="18654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9441-C42D-EC98-FEE4-720CF9A5F09B}"/>
              </a:ext>
            </a:extLst>
          </p:cNvPr>
          <p:cNvSpPr>
            <a:spLocks noGrp="1"/>
          </p:cNvSpPr>
          <p:nvPr>
            <p:ph type="title"/>
          </p:nvPr>
        </p:nvSpPr>
        <p:spPr>
          <a:xfrm>
            <a:off x="838200" y="195193"/>
            <a:ext cx="8648393" cy="1325563"/>
          </a:xfrm>
        </p:spPr>
        <p:txBody>
          <a:bodyPr anchor="t">
            <a:normAutofit/>
          </a:bodyPr>
          <a:lstStyle/>
          <a:p>
            <a:r>
              <a:rPr lang="en-GB" sz="3200" dirty="0"/>
              <a:t>Two cell gun (cells optimised separately)</a:t>
            </a:r>
          </a:p>
        </p:txBody>
      </p:sp>
      <p:pic>
        <p:nvPicPr>
          <p:cNvPr id="9" name="Picture 8">
            <a:extLst>
              <a:ext uri="{FF2B5EF4-FFF2-40B4-BE49-F238E27FC236}">
                <a16:creationId xmlns:a16="http://schemas.microsoft.com/office/drawing/2014/main" id="{2667FD27-13E5-412D-63B1-352BC24A05A5}"/>
              </a:ext>
            </a:extLst>
          </p:cNvPr>
          <p:cNvPicPr>
            <a:picLocks noChangeAspect="1"/>
          </p:cNvPicPr>
          <p:nvPr/>
        </p:nvPicPr>
        <p:blipFill>
          <a:blip r:embed="rId2"/>
          <a:stretch>
            <a:fillRect/>
          </a:stretch>
        </p:blipFill>
        <p:spPr>
          <a:xfrm>
            <a:off x="1882167" y="854040"/>
            <a:ext cx="3709007" cy="2914220"/>
          </a:xfrm>
          <a:prstGeom prst="rect">
            <a:avLst/>
          </a:prstGeom>
        </p:spPr>
      </p:pic>
      <p:pic>
        <p:nvPicPr>
          <p:cNvPr id="14" name="Picture 13">
            <a:extLst>
              <a:ext uri="{FF2B5EF4-FFF2-40B4-BE49-F238E27FC236}">
                <a16:creationId xmlns:a16="http://schemas.microsoft.com/office/drawing/2014/main" id="{329B4D08-0E08-06FE-EBDC-87F6CAFA8C80}"/>
              </a:ext>
            </a:extLst>
          </p:cNvPr>
          <p:cNvPicPr>
            <a:picLocks noChangeAspect="1"/>
          </p:cNvPicPr>
          <p:nvPr/>
        </p:nvPicPr>
        <p:blipFill>
          <a:blip r:embed="rId3"/>
          <a:stretch>
            <a:fillRect/>
          </a:stretch>
        </p:blipFill>
        <p:spPr>
          <a:xfrm>
            <a:off x="1942003" y="3796890"/>
            <a:ext cx="4129720" cy="2587963"/>
          </a:xfrm>
          <a:prstGeom prst="rect">
            <a:avLst/>
          </a:prstGeom>
        </p:spPr>
      </p:pic>
      <p:pic>
        <p:nvPicPr>
          <p:cNvPr id="16" name="Picture 15">
            <a:extLst>
              <a:ext uri="{FF2B5EF4-FFF2-40B4-BE49-F238E27FC236}">
                <a16:creationId xmlns:a16="http://schemas.microsoft.com/office/drawing/2014/main" id="{2008C550-FE54-AA52-F915-417AE1E9A40F}"/>
              </a:ext>
            </a:extLst>
          </p:cNvPr>
          <p:cNvPicPr>
            <a:picLocks noChangeAspect="1"/>
          </p:cNvPicPr>
          <p:nvPr/>
        </p:nvPicPr>
        <p:blipFill>
          <a:blip r:embed="rId4"/>
          <a:stretch>
            <a:fillRect/>
          </a:stretch>
        </p:blipFill>
        <p:spPr>
          <a:xfrm>
            <a:off x="6071723" y="854040"/>
            <a:ext cx="3559259" cy="2942850"/>
          </a:xfrm>
          <a:prstGeom prst="rect">
            <a:avLst/>
          </a:prstGeom>
        </p:spPr>
      </p:pic>
      <p:pic>
        <p:nvPicPr>
          <p:cNvPr id="18" name="Picture 17">
            <a:extLst>
              <a:ext uri="{FF2B5EF4-FFF2-40B4-BE49-F238E27FC236}">
                <a16:creationId xmlns:a16="http://schemas.microsoft.com/office/drawing/2014/main" id="{4C079EBE-03F2-C42E-DD04-503CD6CBF2E7}"/>
              </a:ext>
            </a:extLst>
          </p:cNvPr>
          <p:cNvPicPr>
            <a:picLocks noChangeAspect="1"/>
          </p:cNvPicPr>
          <p:nvPr/>
        </p:nvPicPr>
        <p:blipFill>
          <a:blip r:embed="rId5"/>
          <a:stretch>
            <a:fillRect/>
          </a:stretch>
        </p:blipFill>
        <p:spPr>
          <a:xfrm>
            <a:off x="6210300" y="3827944"/>
            <a:ext cx="3695700" cy="2556910"/>
          </a:xfrm>
          <a:prstGeom prst="rect">
            <a:avLst/>
          </a:prstGeom>
        </p:spPr>
      </p:pic>
      <p:sp>
        <p:nvSpPr>
          <p:cNvPr id="6" name="TextBox 5">
            <a:extLst>
              <a:ext uri="{FF2B5EF4-FFF2-40B4-BE49-F238E27FC236}">
                <a16:creationId xmlns:a16="http://schemas.microsoft.com/office/drawing/2014/main" id="{AF28C7F1-2039-A9B5-50F4-81CEC9D59B3E}"/>
              </a:ext>
            </a:extLst>
          </p:cNvPr>
          <p:cNvSpPr txBox="1"/>
          <p:nvPr/>
        </p:nvSpPr>
        <p:spPr>
          <a:xfrm>
            <a:off x="3624045" y="2174823"/>
            <a:ext cx="1743294" cy="646331"/>
          </a:xfrm>
          <a:prstGeom prst="rect">
            <a:avLst/>
          </a:prstGeom>
          <a:noFill/>
        </p:spPr>
        <p:txBody>
          <a:bodyPr wrap="square" rtlCol="0">
            <a:spAutoFit/>
          </a:bodyPr>
          <a:lstStyle/>
          <a:p>
            <a:r>
              <a:rPr lang="en-GB" sz="1200" dirty="0"/>
              <a:t>Chosen design. 90 kW RF power limit due to RF technology constraints.</a:t>
            </a:r>
          </a:p>
        </p:txBody>
      </p:sp>
      <p:sp>
        <p:nvSpPr>
          <p:cNvPr id="20" name="TextBox 19">
            <a:extLst>
              <a:ext uri="{FF2B5EF4-FFF2-40B4-BE49-F238E27FC236}">
                <a16:creationId xmlns:a16="http://schemas.microsoft.com/office/drawing/2014/main" id="{9BF058AA-72EF-D8D4-9471-2E741BFEDE9C}"/>
              </a:ext>
            </a:extLst>
          </p:cNvPr>
          <p:cNvSpPr txBox="1"/>
          <p:nvPr/>
        </p:nvSpPr>
        <p:spPr>
          <a:xfrm>
            <a:off x="7581910" y="1850161"/>
            <a:ext cx="1422557" cy="646331"/>
          </a:xfrm>
          <a:prstGeom prst="rect">
            <a:avLst/>
          </a:prstGeom>
          <a:noFill/>
        </p:spPr>
        <p:txBody>
          <a:bodyPr wrap="square">
            <a:spAutoFit/>
          </a:bodyPr>
          <a:lstStyle/>
          <a:p>
            <a:r>
              <a:rPr lang="en-GB" sz="1200" dirty="0"/>
              <a:t>Chosen design. Conservative surface field  </a:t>
            </a:r>
          </a:p>
        </p:txBody>
      </p:sp>
      <p:pic>
        <p:nvPicPr>
          <p:cNvPr id="2050" name="Picture 2">
            <a:extLst>
              <a:ext uri="{FF2B5EF4-FFF2-40B4-BE49-F238E27FC236}">
                <a16:creationId xmlns:a16="http://schemas.microsoft.com/office/drawing/2014/main" id="{B0448C79-9193-98DA-6C1A-FC80637780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0813" y="4280476"/>
            <a:ext cx="1442352" cy="1100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AD5FD15B-3E06-FADD-8FF6-6658AEE286E2}"/>
              </a:ext>
            </a:extLst>
          </p:cNvPr>
          <p:cNvSpPr txBox="1"/>
          <p:nvPr/>
        </p:nvSpPr>
        <p:spPr>
          <a:xfrm>
            <a:off x="2336842" y="5894580"/>
            <a:ext cx="140480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RF voltage = 826 kV</a:t>
            </a:r>
          </a:p>
        </p:txBody>
      </p:sp>
      <p:pic>
        <p:nvPicPr>
          <p:cNvPr id="2052" name="Picture 4">
            <a:extLst>
              <a:ext uri="{FF2B5EF4-FFF2-40B4-BE49-F238E27FC236}">
                <a16:creationId xmlns:a16="http://schemas.microsoft.com/office/drawing/2014/main" id="{EA23B2E6-61FF-DC97-3D58-AE13B17431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2339" y="4390763"/>
            <a:ext cx="1598531" cy="11782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D281359E-E010-E904-CFDE-480930DB2499}"/>
              </a:ext>
            </a:extLst>
          </p:cNvPr>
          <p:cNvSpPr txBox="1"/>
          <p:nvPr/>
        </p:nvSpPr>
        <p:spPr>
          <a:xfrm>
            <a:off x="7984740" y="5888422"/>
            <a:ext cx="1501853"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RF voltage = 870kV</a:t>
            </a:r>
            <a:endParaRPr lang="en-GB" sz="1000" dirty="0"/>
          </a:p>
        </p:txBody>
      </p:sp>
      <p:pic>
        <p:nvPicPr>
          <p:cNvPr id="5" name="Picture 4">
            <a:extLst>
              <a:ext uri="{FF2B5EF4-FFF2-40B4-BE49-F238E27FC236}">
                <a16:creationId xmlns:a16="http://schemas.microsoft.com/office/drawing/2014/main" id="{17426DF1-E129-A35B-1E60-904E9C2513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7" name="Picture 6" descr="Main logo">
            <a:extLst>
              <a:ext uri="{FF2B5EF4-FFF2-40B4-BE49-F238E27FC236}">
                <a16:creationId xmlns:a16="http://schemas.microsoft.com/office/drawing/2014/main" id="{CC7F4955-D084-D0C5-1AEC-F120F9C9CB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03" t="14871" r="15200" b="16082"/>
          <a:stretch/>
        </p:blipFill>
        <p:spPr bwMode="auto">
          <a:xfrm>
            <a:off x="10118178" y="5934197"/>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a:extLst>
              <a:ext uri="{FF2B5EF4-FFF2-40B4-BE49-F238E27FC236}">
                <a16:creationId xmlns:a16="http://schemas.microsoft.com/office/drawing/2014/main" id="{7E241B77-B0CD-A3AA-A128-C0FA6EDE85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458" y="5863247"/>
            <a:ext cx="1492709" cy="844306"/>
          </a:xfrm>
          <a:prstGeom prst="rect">
            <a:avLst/>
          </a:prstGeom>
        </p:spPr>
      </p:pic>
      <p:sp>
        <p:nvSpPr>
          <p:cNvPr id="10" name="Footer Placeholder 9">
            <a:extLst>
              <a:ext uri="{FF2B5EF4-FFF2-40B4-BE49-F238E27FC236}">
                <a16:creationId xmlns:a16="http://schemas.microsoft.com/office/drawing/2014/main" id="{8207E1B2-B5C7-5FAA-88DF-21AA0CC11E05}"/>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11" name="Slide Number Placeholder 10">
            <a:extLst>
              <a:ext uri="{FF2B5EF4-FFF2-40B4-BE49-F238E27FC236}">
                <a16:creationId xmlns:a16="http://schemas.microsoft.com/office/drawing/2014/main" id="{F38104E9-639D-D961-BA0C-604F7458A9A7}"/>
              </a:ext>
            </a:extLst>
          </p:cNvPr>
          <p:cNvSpPr>
            <a:spLocks noGrp="1"/>
          </p:cNvSpPr>
          <p:nvPr>
            <p:ph type="sldNum" sz="quarter" idx="12"/>
          </p:nvPr>
        </p:nvSpPr>
        <p:spPr/>
        <p:txBody>
          <a:bodyPr/>
          <a:lstStyle/>
          <a:p>
            <a:fld id="{BBAAB195-B577-5546-8349-9DDA93B6129E}" type="slidenum">
              <a:rPr lang="en-US" smtClean="0"/>
              <a:t>6</a:t>
            </a:fld>
            <a:endParaRPr lang="en-US"/>
          </a:p>
        </p:txBody>
      </p:sp>
      <p:sp>
        <p:nvSpPr>
          <p:cNvPr id="12" name="TextBox 11">
            <a:extLst>
              <a:ext uri="{FF2B5EF4-FFF2-40B4-BE49-F238E27FC236}">
                <a16:creationId xmlns:a16="http://schemas.microsoft.com/office/drawing/2014/main" id="{95609861-0108-A549-8DD1-30991B5004B8}"/>
              </a:ext>
            </a:extLst>
          </p:cNvPr>
          <p:cNvSpPr txBox="1"/>
          <p:nvPr/>
        </p:nvSpPr>
        <p:spPr>
          <a:xfrm>
            <a:off x="9997605" y="5242101"/>
            <a:ext cx="2254335" cy="369332"/>
          </a:xfrm>
          <a:prstGeom prst="rect">
            <a:avLst/>
          </a:prstGeom>
          <a:noFill/>
        </p:spPr>
        <p:txBody>
          <a:bodyPr wrap="none" rtlCol="0">
            <a:spAutoFit/>
          </a:bodyPr>
          <a:lstStyle/>
          <a:p>
            <a:r>
              <a:rPr lang="en-GB" i="1" dirty="0"/>
              <a:t>Courtesy Louise Cowie</a:t>
            </a:r>
            <a:endParaRPr lang="en-GB" dirty="0"/>
          </a:p>
        </p:txBody>
      </p:sp>
    </p:spTree>
    <p:extLst>
      <p:ext uri="{BB962C8B-B14F-4D97-AF65-F5344CB8AC3E}">
        <p14:creationId xmlns:p14="http://schemas.microsoft.com/office/powerpoint/2010/main" val="258540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F7E4-CA74-B59C-A6F0-458DE49089FF}"/>
              </a:ext>
            </a:extLst>
          </p:cNvPr>
          <p:cNvSpPr>
            <a:spLocks noGrp="1"/>
          </p:cNvSpPr>
          <p:nvPr>
            <p:ph type="title"/>
          </p:nvPr>
        </p:nvSpPr>
        <p:spPr>
          <a:xfrm>
            <a:off x="838200" y="365125"/>
            <a:ext cx="8725579" cy="1325563"/>
          </a:xfrm>
        </p:spPr>
        <p:txBody>
          <a:bodyPr anchor="t">
            <a:normAutofit/>
          </a:bodyPr>
          <a:lstStyle/>
          <a:p>
            <a:r>
              <a:rPr lang="en-GB" sz="3600" dirty="0"/>
              <a:t>Single cell relaxed geometry</a:t>
            </a:r>
          </a:p>
        </p:txBody>
      </p:sp>
      <p:sp>
        <p:nvSpPr>
          <p:cNvPr id="3" name="Oval 2">
            <a:extLst>
              <a:ext uri="{FF2B5EF4-FFF2-40B4-BE49-F238E27FC236}">
                <a16:creationId xmlns:a16="http://schemas.microsoft.com/office/drawing/2014/main" id="{519D2E04-285E-C59E-9725-5229C5A720B8}"/>
              </a:ext>
            </a:extLst>
          </p:cNvPr>
          <p:cNvSpPr/>
          <p:nvPr/>
        </p:nvSpPr>
        <p:spPr>
          <a:xfrm>
            <a:off x="3702494" y="3230265"/>
            <a:ext cx="90835" cy="9083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18203F6D-3918-FDDC-B545-DA24612A0317}"/>
              </a:ext>
            </a:extLst>
          </p:cNvPr>
          <p:cNvGrpSpPr/>
          <p:nvPr/>
        </p:nvGrpSpPr>
        <p:grpSpPr>
          <a:xfrm>
            <a:off x="241139" y="1488857"/>
            <a:ext cx="5108052" cy="3745254"/>
            <a:chOff x="841214" y="2092120"/>
            <a:chExt cx="5108052" cy="3745254"/>
          </a:xfrm>
        </p:grpSpPr>
        <p:pic>
          <p:nvPicPr>
            <p:cNvPr id="5" name="Picture 4" descr="A blue line graph with numbers&#10;&#10;Description automatically generated">
              <a:extLst>
                <a:ext uri="{FF2B5EF4-FFF2-40B4-BE49-F238E27FC236}">
                  <a16:creationId xmlns:a16="http://schemas.microsoft.com/office/drawing/2014/main" id="{BC9A8C80-EF83-8F60-3A3F-11225FB7AFD8}"/>
                </a:ext>
              </a:extLst>
            </p:cNvPr>
            <p:cNvPicPr>
              <a:picLocks noChangeAspect="1"/>
            </p:cNvPicPr>
            <p:nvPr/>
          </p:nvPicPr>
          <p:blipFill>
            <a:blip r:embed="rId2"/>
            <a:stretch>
              <a:fillRect/>
            </a:stretch>
          </p:blipFill>
          <p:spPr>
            <a:xfrm>
              <a:off x="841214" y="2092120"/>
              <a:ext cx="5108052" cy="3745254"/>
            </a:xfrm>
            <a:prstGeom prst="rect">
              <a:avLst/>
            </a:prstGeom>
          </p:spPr>
        </p:pic>
        <p:sp>
          <p:nvSpPr>
            <p:cNvPr id="4" name="TextBox 3">
              <a:extLst>
                <a:ext uri="{FF2B5EF4-FFF2-40B4-BE49-F238E27FC236}">
                  <a16:creationId xmlns:a16="http://schemas.microsoft.com/office/drawing/2014/main" id="{1BEF9E4A-A42C-52A5-E6A7-2AB5E784BA12}"/>
                </a:ext>
              </a:extLst>
            </p:cNvPr>
            <p:cNvSpPr txBox="1"/>
            <p:nvPr/>
          </p:nvSpPr>
          <p:spPr>
            <a:xfrm>
              <a:off x="3567809" y="3642165"/>
              <a:ext cx="1651190" cy="276999"/>
            </a:xfrm>
            <a:prstGeom prst="rect">
              <a:avLst/>
            </a:prstGeom>
            <a:noFill/>
          </p:spPr>
          <p:txBody>
            <a:bodyPr wrap="square" rtlCol="0">
              <a:spAutoFit/>
            </a:bodyPr>
            <a:lstStyle/>
            <a:p>
              <a:r>
                <a:rPr lang="en-GB" sz="1200" dirty="0"/>
                <a:t>90 kW power chosen</a:t>
              </a:r>
            </a:p>
          </p:txBody>
        </p:sp>
      </p:grpSp>
      <p:cxnSp>
        <p:nvCxnSpPr>
          <p:cNvPr id="6" name="Straight Arrow Connector 5">
            <a:extLst>
              <a:ext uri="{FF2B5EF4-FFF2-40B4-BE49-F238E27FC236}">
                <a16:creationId xmlns:a16="http://schemas.microsoft.com/office/drawing/2014/main" id="{16E94234-0E6F-12D3-22E8-4E04371EB51C}"/>
              </a:ext>
            </a:extLst>
          </p:cNvPr>
          <p:cNvCxnSpPr>
            <a:cxnSpLocks/>
          </p:cNvCxnSpPr>
          <p:nvPr/>
        </p:nvCxnSpPr>
        <p:spPr>
          <a:xfrm flipH="1" flipV="1">
            <a:off x="3131900" y="2713975"/>
            <a:ext cx="661429" cy="2524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A87FCB9-0FB9-3DCF-13B8-0D786EEF82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9" name="Picture 8" descr="Main logo">
            <a:extLst>
              <a:ext uri="{FF2B5EF4-FFF2-40B4-BE49-F238E27FC236}">
                <a16:creationId xmlns:a16="http://schemas.microsoft.com/office/drawing/2014/main" id="{0BAB5EB9-6469-FB7F-5997-3FB8DF987F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white logo&#10;&#10;Description automatically generated">
            <a:extLst>
              <a:ext uri="{FF2B5EF4-FFF2-40B4-BE49-F238E27FC236}">
                <a16:creationId xmlns:a16="http://schemas.microsoft.com/office/drawing/2014/main" id="{B695ED01-3B75-17ED-CC48-55576F3259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11" name="Footer Placeholder 10">
            <a:extLst>
              <a:ext uri="{FF2B5EF4-FFF2-40B4-BE49-F238E27FC236}">
                <a16:creationId xmlns:a16="http://schemas.microsoft.com/office/drawing/2014/main" id="{348FCA6C-419A-0F4D-0987-70DDB55298F0}"/>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12" name="Slide Number Placeholder 11">
            <a:extLst>
              <a:ext uri="{FF2B5EF4-FFF2-40B4-BE49-F238E27FC236}">
                <a16:creationId xmlns:a16="http://schemas.microsoft.com/office/drawing/2014/main" id="{9F4862A6-AAD9-D796-FD18-81AC2C70091B}"/>
              </a:ext>
            </a:extLst>
          </p:cNvPr>
          <p:cNvSpPr>
            <a:spLocks noGrp="1"/>
          </p:cNvSpPr>
          <p:nvPr>
            <p:ph type="sldNum" sz="quarter" idx="12"/>
          </p:nvPr>
        </p:nvSpPr>
        <p:spPr/>
        <p:txBody>
          <a:bodyPr/>
          <a:lstStyle/>
          <a:p>
            <a:fld id="{BBAAB195-B577-5546-8349-9DDA93B6129E}" type="slidenum">
              <a:rPr lang="en-US" smtClean="0"/>
              <a:t>7</a:t>
            </a:fld>
            <a:endParaRPr lang="en-US"/>
          </a:p>
        </p:txBody>
      </p:sp>
      <p:sp>
        <p:nvSpPr>
          <p:cNvPr id="14" name="TextBox 13">
            <a:extLst>
              <a:ext uri="{FF2B5EF4-FFF2-40B4-BE49-F238E27FC236}">
                <a16:creationId xmlns:a16="http://schemas.microsoft.com/office/drawing/2014/main" id="{59BC511A-109E-33BC-67D5-83598AFA3B7E}"/>
              </a:ext>
            </a:extLst>
          </p:cNvPr>
          <p:cNvSpPr txBox="1"/>
          <p:nvPr/>
        </p:nvSpPr>
        <p:spPr>
          <a:xfrm>
            <a:off x="4610059" y="5629167"/>
            <a:ext cx="2254335" cy="369332"/>
          </a:xfrm>
          <a:prstGeom prst="rect">
            <a:avLst/>
          </a:prstGeom>
          <a:noFill/>
        </p:spPr>
        <p:txBody>
          <a:bodyPr wrap="none" rtlCol="0">
            <a:spAutoFit/>
          </a:bodyPr>
          <a:lstStyle/>
          <a:p>
            <a:r>
              <a:rPr lang="en-GB" i="1" dirty="0"/>
              <a:t>Courtesy Louise Cowie</a:t>
            </a:r>
            <a:endParaRPr lang="en-GB" dirty="0"/>
          </a:p>
        </p:txBody>
      </p:sp>
      <p:grpSp>
        <p:nvGrpSpPr>
          <p:cNvPr id="16" name="Group 15">
            <a:extLst>
              <a:ext uri="{FF2B5EF4-FFF2-40B4-BE49-F238E27FC236}">
                <a16:creationId xmlns:a16="http://schemas.microsoft.com/office/drawing/2014/main" id="{87742C49-0713-1093-FF6C-C183DBBD5756}"/>
              </a:ext>
            </a:extLst>
          </p:cNvPr>
          <p:cNvGrpSpPr/>
          <p:nvPr/>
        </p:nvGrpSpPr>
        <p:grpSpPr>
          <a:xfrm>
            <a:off x="5820983" y="1497395"/>
            <a:ext cx="5579233" cy="3453115"/>
            <a:chOff x="6093953" y="2112379"/>
            <a:chExt cx="5579233" cy="3453115"/>
          </a:xfrm>
        </p:grpSpPr>
        <p:pic>
          <p:nvPicPr>
            <p:cNvPr id="8" name="Picture 7">
              <a:extLst>
                <a:ext uri="{FF2B5EF4-FFF2-40B4-BE49-F238E27FC236}">
                  <a16:creationId xmlns:a16="http://schemas.microsoft.com/office/drawing/2014/main" id="{27CEA7C2-331A-CA86-6E3B-7F77373D588A}"/>
                </a:ext>
              </a:extLst>
            </p:cNvPr>
            <p:cNvPicPr>
              <a:picLocks noChangeAspect="1"/>
            </p:cNvPicPr>
            <p:nvPr/>
          </p:nvPicPr>
          <p:blipFill>
            <a:blip r:embed="rId6"/>
            <a:stretch>
              <a:fillRect/>
            </a:stretch>
          </p:blipFill>
          <p:spPr>
            <a:xfrm>
              <a:off x="6093953" y="2112379"/>
              <a:ext cx="5579233" cy="3453115"/>
            </a:xfrm>
            <a:prstGeom prst="rect">
              <a:avLst/>
            </a:prstGeom>
          </p:spPr>
        </p:pic>
        <p:pic>
          <p:nvPicPr>
            <p:cNvPr id="1026" name="Picture 2" descr="A graph of a curve&#10;&#10;Description automatically generated">
              <a:extLst>
                <a:ext uri="{FF2B5EF4-FFF2-40B4-BE49-F238E27FC236}">
                  <a16:creationId xmlns:a16="http://schemas.microsoft.com/office/drawing/2014/main" id="{6E4755A3-3F4D-3130-59AB-7DF5BD547F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3639" y="2460481"/>
              <a:ext cx="2556497" cy="19370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8">
              <a:extLst>
                <a:ext uri="{FF2B5EF4-FFF2-40B4-BE49-F238E27FC236}">
                  <a16:creationId xmlns:a16="http://schemas.microsoft.com/office/drawing/2014/main" id="{D281359E-E010-E904-CFDE-480930DB2499}"/>
                </a:ext>
              </a:extLst>
            </p:cNvPr>
            <p:cNvSpPr txBox="1"/>
            <p:nvPr/>
          </p:nvSpPr>
          <p:spPr>
            <a:xfrm>
              <a:off x="9982200" y="5049875"/>
              <a:ext cx="1483355" cy="27699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RF voltage = 1100 kV</a:t>
              </a:r>
            </a:p>
          </p:txBody>
        </p:sp>
      </p:grpSp>
    </p:spTree>
    <p:extLst>
      <p:ext uri="{BB962C8B-B14F-4D97-AF65-F5344CB8AC3E}">
        <p14:creationId xmlns:p14="http://schemas.microsoft.com/office/powerpoint/2010/main" val="404144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36F2-45FD-669F-1E32-71A4AB720237}"/>
              </a:ext>
            </a:extLst>
          </p:cNvPr>
          <p:cNvSpPr>
            <a:spLocks noGrp="1"/>
          </p:cNvSpPr>
          <p:nvPr>
            <p:ph type="title"/>
          </p:nvPr>
        </p:nvSpPr>
        <p:spPr>
          <a:xfrm>
            <a:off x="838200" y="365125"/>
            <a:ext cx="8725579" cy="1325563"/>
          </a:xfrm>
        </p:spPr>
        <p:txBody>
          <a:bodyPr anchor="t">
            <a:normAutofit/>
          </a:bodyPr>
          <a:lstStyle/>
          <a:p>
            <a:r>
              <a:rPr lang="en-GB" sz="3600"/>
              <a:t>Photocathode gun and velocity bunch compressor</a:t>
            </a:r>
          </a:p>
        </p:txBody>
      </p:sp>
      <p:pic>
        <p:nvPicPr>
          <p:cNvPr id="5" name="Content Placeholder 4">
            <a:extLst>
              <a:ext uri="{FF2B5EF4-FFF2-40B4-BE49-F238E27FC236}">
                <a16:creationId xmlns:a16="http://schemas.microsoft.com/office/drawing/2014/main" id="{BABDB09E-C1CE-A972-B914-1AFB2454DE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23" r="82065" b="20798"/>
          <a:stretch/>
        </p:blipFill>
        <p:spPr>
          <a:xfrm>
            <a:off x="389458" y="1736759"/>
            <a:ext cx="7207096" cy="2874770"/>
          </a:xfrm>
        </p:spPr>
      </p:pic>
      <p:sp>
        <p:nvSpPr>
          <p:cNvPr id="6" name="TextBox 5">
            <a:extLst>
              <a:ext uri="{FF2B5EF4-FFF2-40B4-BE49-F238E27FC236}">
                <a16:creationId xmlns:a16="http://schemas.microsoft.com/office/drawing/2014/main" id="{7A55E197-7ED8-DB26-EFB5-46DE23F9AFEE}"/>
              </a:ext>
            </a:extLst>
          </p:cNvPr>
          <p:cNvSpPr txBox="1"/>
          <p:nvPr/>
        </p:nvSpPr>
        <p:spPr>
          <a:xfrm>
            <a:off x="334147" y="4804736"/>
            <a:ext cx="11523705"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Subharmonic SRF booster consisting of 4-5 independently fed cavities allowing additional bunch compression and acceleration of the beam to the energy of about 5-7 MeV</a:t>
            </a:r>
          </a:p>
          <a:p>
            <a:pPr marL="285750" indent="-285750">
              <a:buFont typeface="Arial" panose="020B0604020202020204" pitchFamily="34" charset="0"/>
              <a:buChar char="•"/>
            </a:pPr>
            <a:r>
              <a:rPr lang="en-GB"/>
              <a:t>Bunch length at the exit of the booster should be 20-40 </a:t>
            </a:r>
            <a:r>
              <a:rPr lang="en-GB" err="1"/>
              <a:t>ps</a:t>
            </a:r>
            <a:r>
              <a:rPr lang="en-GB"/>
              <a:t> for injection into subharmonic booster/accelerator</a:t>
            </a:r>
          </a:p>
        </p:txBody>
      </p:sp>
      <p:sp>
        <p:nvSpPr>
          <p:cNvPr id="3" name="Footer Placeholder 2">
            <a:extLst>
              <a:ext uri="{FF2B5EF4-FFF2-40B4-BE49-F238E27FC236}">
                <a16:creationId xmlns:a16="http://schemas.microsoft.com/office/drawing/2014/main" id="{9E57C43F-2854-CF17-25E0-23E61712E15A}"/>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4" name="Slide Number Placeholder 3">
            <a:extLst>
              <a:ext uri="{FF2B5EF4-FFF2-40B4-BE49-F238E27FC236}">
                <a16:creationId xmlns:a16="http://schemas.microsoft.com/office/drawing/2014/main" id="{43F9CAA8-9460-E6CE-C0B2-7EB7FB5F632E}"/>
              </a:ext>
            </a:extLst>
          </p:cNvPr>
          <p:cNvSpPr>
            <a:spLocks noGrp="1"/>
          </p:cNvSpPr>
          <p:nvPr>
            <p:ph type="sldNum" sz="quarter" idx="12"/>
          </p:nvPr>
        </p:nvSpPr>
        <p:spPr/>
        <p:txBody>
          <a:bodyPr/>
          <a:lstStyle/>
          <a:p>
            <a:fld id="{BBAAB195-B577-5546-8349-9DDA93B6129E}" type="slidenum">
              <a:rPr lang="en-US" smtClean="0"/>
              <a:t>8</a:t>
            </a:fld>
            <a:endParaRPr lang="en-US"/>
          </a:p>
        </p:txBody>
      </p:sp>
      <p:pic>
        <p:nvPicPr>
          <p:cNvPr id="7" name="Resim 17" descr="metin, diyagram, çizgi, öykü gelişim çizgisi; kumpas; grafiğini çıkarma içeren bir resim&#10;&#10;Açıklama otomatik olarak oluşturuldu">
            <a:extLst>
              <a:ext uri="{FF2B5EF4-FFF2-40B4-BE49-F238E27FC236}">
                <a16:creationId xmlns:a16="http://schemas.microsoft.com/office/drawing/2014/main" id="{FA0C77FC-88E4-E53F-CE6C-2AF7804D1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516" y="1778669"/>
            <a:ext cx="3787830" cy="2832860"/>
          </a:xfrm>
          <a:prstGeom prst="rect">
            <a:avLst/>
          </a:prstGeom>
        </p:spPr>
      </p:pic>
      <p:pic>
        <p:nvPicPr>
          <p:cNvPr id="8" name="Picture 7">
            <a:extLst>
              <a:ext uri="{FF2B5EF4-FFF2-40B4-BE49-F238E27FC236}">
                <a16:creationId xmlns:a16="http://schemas.microsoft.com/office/drawing/2014/main" id="{702464B6-88E8-E6F1-DDB9-7C4B08A625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9" name="Picture 8" descr="Main logo">
            <a:extLst>
              <a:ext uri="{FF2B5EF4-FFF2-40B4-BE49-F238E27FC236}">
                <a16:creationId xmlns:a16="http://schemas.microsoft.com/office/drawing/2014/main" id="{6CA6A903-B816-2F2A-BEA2-88E491BB0D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white logo&#10;&#10;Description automatically generated">
            <a:extLst>
              <a:ext uri="{FF2B5EF4-FFF2-40B4-BE49-F238E27FC236}">
                <a16:creationId xmlns:a16="http://schemas.microsoft.com/office/drawing/2014/main" id="{79CF48B3-7206-6A0B-FCA5-9DE98E7BB4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Tree>
    <p:extLst>
      <p:ext uri="{BB962C8B-B14F-4D97-AF65-F5344CB8AC3E}">
        <p14:creationId xmlns:p14="http://schemas.microsoft.com/office/powerpoint/2010/main" val="394383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76284-8CA5-E6E2-CBAA-BA7B068253AA}"/>
              </a:ext>
            </a:extLst>
          </p:cNvPr>
          <p:cNvSpPr>
            <a:spLocks noGrp="1"/>
          </p:cNvSpPr>
          <p:nvPr>
            <p:ph type="title"/>
          </p:nvPr>
        </p:nvSpPr>
        <p:spPr>
          <a:xfrm>
            <a:off x="838200" y="365125"/>
            <a:ext cx="8697219" cy="1325563"/>
          </a:xfrm>
        </p:spPr>
        <p:txBody>
          <a:bodyPr anchor="t">
            <a:normAutofit/>
          </a:bodyPr>
          <a:lstStyle/>
          <a:p>
            <a:r>
              <a:rPr lang="en-GB" sz="3600" dirty="0"/>
              <a:t>650 MHz Buncher Cavity Design (CST)</a:t>
            </a:r>
          </a:p>
        </p:txBody>
      </p:sp>
      <p:grpSp>
        <p:nvGrpSpPr>
          <p:cNvPr id="6" name="Group 5">
            <a:extLst>
              <a:ext uri="{FF2B5EF4-FFF2-40B4-BE49-F238E27FC236}">
                <a16:creationId xmlns:a16="http://schemas.microsoft.com/office/drawing/2014/main" id="{866D662D-6DFE-07E0-080A-1612B3A1FF7B}"/>
              </a:ext>
            </a:extLst>
          </p:cNvPr>
          <p:cNvGrpSpPr/>
          <p:nvPr/>
        </p:nvGrpSpPr>
        <p:grpSpPr>
          <a:xfrm>
            <a:off x="737349" y="1161615"/>
            <a:ext cx="4514805" cy="2267385"/>
            <a:chOff x="33579" y="1210118"/>
            <a:chExt cx="5419730" cy="2876301"/>
          </a:xfrm>
        </p:grpSpPr>
        <p:pic>
          <p:nvPicPr>
            <p:cNvPr id="23" name="Picture 22" descr="A blue object with a blue line&#10;&#10;Description automatically generated with medium confidence">
              <a:extLst>
                <a:ext uri="{FF2B5EF4-FFF2-40B4-BE49-F238E27FC236}">
                  <a16:creationId xmlns:a16="http://schemas.microsoft.com/office/drawing/2014/main" id="{6F73423F-D9A3-1F77-E2BC-C4231ED91122}"/>
                </a:ext>
              </a:extLst>
            </p:cNvPr>
            <p:cNvPicPr>
              <a:picLocks noChangeAspect="1"/>
            </p:cNvPicPr>
            <p:nvPr/>
          </p:nvPicPr>
          <p:blipFill>
            <a:blip r:embed="rId3" cstate="print">
              <a:extLst>
                <a:ext uri="{28A0092B-C50C-407E-A947-70E740481C1C}">
                  <a14:useLocalDpi xmlns:a14="http://schemas.microsoft.com/office/drawing/2010/main" val="0"/>
                </a:ext>
              </a:extLst>
            </a:blip>
            <a:srcRect l="32844" t="5781" r="40937" b="10404"/>
            <a:stretch/>
          </p:blipFill>
          <p:spPr>
            <a:xfrm>
              <a:off x="33579" y="1429386"/>
              <a:ext cx="2632560" cy="2437764"/>
            </a:xfrm>
            <a:prstGeom prst="rect">
              <a:avLst/>
            </a:prstGeom>
          </p:spPr>
        </p:pic>
        <p:grpSp>
          <p:nvGrpSpPr>
            <p:cNvPr id="3" name="Group 2">
              <a:extLst>
                <a:ext uri="{FF2B5EF4-FFF2-40B4-BE49-F238E27FC236}">
                  <a16:creationId xmlns:a16="http://schemas.microsoft.com/office/drawing/2014/main" id="{B9528EDD-C50B-E8D3-939C-E6455E858605}"/>
                </a:ext>
              </a:extLst>
            </p:cNvPr>
            <p:cNvGrpSpPr/>
            <p:nvPr/>
          </p:nvGrpSpPr>
          <p:grpSpPr>
            <a:xfrm>
              <a:off x="2992638" y="1210118"/>
              <a:ext cx="2460671" cy="2876301"/>
              <a:chOff x="2992638" y="1210118"/>
              <a:chExt cx="2460671" cy="2876301"/>
            </a:xfrm>
          </p:grpSpPr>
          <p:pic>
            <p:nvPicPr>
              <p:cNvPr id="17" name="Picture 16" descr="Blue drawing of a blue object&#10;&#10;Description automatically generated">
                <a:extLst>
                  <a:ext uri="{FF2B5EF4-FFF2-40B4-BE49-F238E27FC236}">
                    <a16:creationId xmlns:a16="http://schemas.microsoft.com/office/drawing/2014/main" id="{5AF9E5B9-493D-735C-2B86-A766677BFC90}"/>
                  </a:ext>
                </a:extLst>
              </p:cNvPr>
              <p:cNvPicPr>
                <a:picLocks noChangeAspect="1"/>
              </p:cNvPicPr>
              <p:nvPr/>
            </p:nvPicPr>
            <p:blipFill>
              <a:blip r:embed="rId4" cstate="print">
                <a:extLst>
                  <a:ext uri="{28A0092B-C50C-407E-A947-70E740481C1C}">
                    <a14:useLocalDpi xmlns:a14="http://schemas.microsoft.com/office/drawing/2010/main" val="0"/>
                  </a:ext>
                </a:extLst>
              </a:blip>
              <a:srcRect l="28929" t="8154" r="46275"/>
              <a:stretch/>
            </p:blipFill>
            <p:spPr>
              <a:xfrm>
                <a:off x="2992638" y="1210118"/>
                <a:ext cx="2460671" cy="2876301"/>
              </a:xfrm>
              <a:prstGeom prst="rect">
                <a:avLst/>
              </a:prstGeom>
            </p:spPr>
          </p:pic>
          <p:cxnSp>
            <p:nvCxnSpPr>
              <p:cNvPr id="25" name="Straight Connector 24">
                <a:extLst>
                  <a:ext uri="{FF2B5EF4-FFF2-40B4-BE49-F238E27FC236}">
                    <a16:creationId xmlns:a16="http://schemas.microsoft.com/office/drawing/2014/main" id="{AF99AE3D-EDA2-5007-DF25-04204383CB17}"/>
                  </a:ext>
                </a:extLst>
              </p:cNvPr>
              <p:cNvCxnSpPr/>
              <p:nvPr/>
            </p:nvCxnSpPr>
            <p:spPr>
              <a:xfrm flipV="1">
                <a:off x="4693550" y="2001272"/>
                <a:ext cx="343512" cy="257363"/>
              </a:xfrm>
              <a:prstGeom prst="line">
                <a:avLst/>
              </a:prstGeom>
              <a:ln w="9525">
                <a:solidFill>
                  <a:srgbClr val="3333FF"/>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68D1520-9AE1-A32C-6FA5-36581AD191B6}"/>
                  </a:ext>
                </a:extLst>
              </p:cNvPr>
              <p:cNvCxnSpPr>
                <a:cxnSpLocks/>
              </p:cNvCxnSpPr>
              <p:nvPr/>
            </p:nvCxnSpPr>
            <p:spPr>
              <a:xfrm flipV="1">
                <a:off x="4669638" y="2225737"/>
                <a:ext cx="367424" cy="32898"/>
              </a:xfrm>
              <a:prstGeom prst="line">
                <a:avLst/>
              </a:prstGeom>
              <a:ln w="9525">
                <a:solidFill>
                  <a:srgbClr val="3333FF"/>
                </a:solidFill>
                <a:prstDash val="sysDot"/>
              </a:ln>
            </p:spPr>
            <p:style>
              <a:lnRef idx="2">
                <a:schemeClr val="accent1"/>
              </a:lnRef>
              <a:fillRef idx="0">
                <a:schemeClr val="accent1"/>
              </a:fillRef>
              <a:effectRef idx="1">
                <a:schemeClr val="accent1"/>
              </a:effectRef>
              <a:fontRef idx="minor">
                <a:schemeClr val="tx1"/>
              </a:fontRef>
            </p:style>
          </p:cxnSp>
          <p:sp>
            <p:nvSpPr>
              <p:cNvPr id="30" name="Arc 29">
                <a:extLst>
                  <a:ext uri="{FF2B5EF4-FFF2-40B4-BE49-F238E27FC236}">
                    <a16:creationId xmlns:a16="http://schemas.microsoft.com/office/drawing/2014/main" id="{30BDFA60-DBC7-B297-A9AC-3E34EE564FA8}"/>
                  </a:ext>
                </a:extLst>
              </p:cNvPr>
              <p:cNvSpPr/>
              <p:nvPr/>
            </p:nvSpPr>
            <p:spPr>
              <a:xfrm>
                <a:off x="4846699" y="2130522"/>
                <a:ext cx="55820" cy="217008"/>
              </a:xfrm>
              <a:prstGeom prst="arc">
                <a:avLst/>
              </a:prstGeom>
              <a:ln w="12700">
                <a:solidFill>
                  <a:srgbClr val="3333FF"/>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Box 31">
                <a:extLst>
                  <a:ext uri="{FF2B5EF4-FFF2-40B4-BE49-F238E27FC236}">
                    <a16:creationId xmlns:a16="http://schemas.microsoft.com/office/drawing/2014/main" id="{3031D04F-6AA1-DE4E-D9F4-B9AFD42C5122}"/>
                  </a:ext>
                </a:extLst>
              </p:cNvPr>
              <p:cNvSpPr txBox="1"/>
              <p:nvPr/>
            </p:nvSpPr>
            <p:spPr>
              <a:xfrm>
                <a:off x="4832355" y="2060084"/>
                <a:ext cx="332142" cy="215444"/>
              </a:xfrm>
              <a:prstGeom prst="rect">
                <a:avLst/>
              </a:prstGeom>
              <a:noFill/>
            </p:spPr>
            <p:txBody>
              <a:bodyPr wrap="none" rtlCol="0">
                <a:spAutoFit/>
              </a:bodyPr>
              <a:lstStyle/>
              <a:p>
                <a:r>
                  <a:rPr lang="en-GB" sz="800" b="1" dirty="0">
                    <a:solidFill>
                      <a:srgbClr val="3333FF"/>
                    </a:solidFill>
                  </a:rPr>
                  <a:t>30</a:t>
                </a:r>
                <a:r>
                  <a:rPr lang="en-GB" sz="800" b="1" baseline="30000" dirty="0">
                    <a:solidFill>
                      <a:srgbClr val="3333FF"/>
                    </a:solidFill>
                  </a:rPr>
                  <a:t>o</a:t>
                </a:r>
              </a:p>
            </p:txBody>
          </p:sp>
        </p:grpSp>
        <p:sp>
          <p:nvSpPr>
            <p:cNvPr id="34" name="TextBox 33">
              <a:extLst>
                <a:ext uri="{FF2B5EF4-FFF2-40B4-BE49-F238E27FC236}">
                  <a16:creationId xmlns:a16="http://schemas.microsoft.com/office/drawing/2014/main" id="{DF75FFD5-CCE6-AA92-DA0D-C262630412F7}"/>
                </a:ext>
              </a:extLst>
            </p:cNvPr>
            <p:cNvSpPr txBox="1"/>
            <p:nvPr/>
          </p:nvSpPr>
          <p:spPr>
            <a:xfrm>
              <a:off x="2337492" y="1529479"/>
              <a:ext cx="1021433" cy="338554"/>
            </a:xfrm>
            <a:prstGeom prst="rect">
              <a:avLst/>
            </a:prstGeom>
            <a:noFill/>
          </p:spPr>
          <p:txBody>
            <a:bodyPr wrap="none" rtlCol="0">
              <a:spAutoFit/>
            </a:bodyPr>
            <a:lstStyle/>
            <a:p>
              <a:r>
                <a:rPr lang="en-GB" sz="1600" dirty="0">
                  <a:solidFill>
                    <a:srgbClr val="3333FF"/>
                  </a:solidFill>
                </a:rPr>
                <a:t>unit : mm</a:t>
              </a:r>
            </a:p>
          </p:txBody>
        </p:sp>
      </p:grpSp>
      <p:grpSp>
        <p:nvGrpSpPr>
          <p:cNvPr id="8" name="Group 7">
            <a:extLst>
              <a:ext uri="{FF2B5EF4-FFF2-40B4-BE49-F238E27FC236}">
                <a16:creationId xmlns:a16="http://schemas.microsoft.com/office/drawing/2014/main" id="{1739F59C-79F7-D66C-B765-0847E41291AD}"/>
              </a:ext>
            </a:extLst>
          </p:cNvPr>
          <p:cNvGrpSpPr/>
          <p:nvPr/>
        </p:nvGrpSpPr>
        <p:grpSpPr>
          <a:xfrm>
            <a:off x="5727766" y="1932368"/>
            <a:ext cx="5765667" cy="2195085"/>
            <a:chOff x="6169474" y="1955338"/>
            <a:chExt cx="5765667" cy="2195085"/>
          </a:xfrm>
        </p:grpSpPr>
        <p:pic>
          <p:nvPicPr>
            <p:cNvPr id="11" name="Picture 10" descr="A white background with black dots&#10;&#10;Description automatically generated">
              <a:extLst>
                <a:ext uri="{FF2B5EF4-FFF2-40B4-BE49-F238E27FC236}">
                  <a16:creationId xmlns:a16="http://schemas.microsoft.com/office/drawing/2014/main" id="{1AD41F46-CE17-B112-394B-507830B3B046}"/>
                </a:ext>
              </a:extLst>
            </p:cNvPr>
            <p:cNvPicPr>
              <a:picLocks noChangeAspect="1"/>
            </p:cNvPicPr>
            <p:nvPr/>
          </p:nvPicPr>
          <p:blipFill>
            <a:blip r:embed="rId5" cstate="print">
              <a:extLst>
                <a:ext uri="{28A0092B-C50C-407E-A947-70E740481C1C}">
                  <a14:useLocalDpi xmlns:a14="http://schemas.microsoft.com/office/drawing/2010/main" val="0"/>
                </a:ext>
              </a:extLst>
            </a:blip>
            <a:srcRect l="64898"/>
            <a:stretch/>
          </p:blipFill>
          <p:spPr>
            <a:xfrm>
              <a:off x="6169474" y="2010423"/>
              <a:ext cx="2594038" cy="2140000"/>
            </a:xfrm>
            <a:prstGeom prst="rect">
              <a:avLst/>
            </a:prstGeom>
          </p:spPr>
        </p:pic>
        <p:pic>
          <p:nvPicPr>
            <p:cNvPr id="13" name="Picture 12" descr="A white background with black dots&#10;&#10;Description automatically generated">
              <a:extLst>
                <a:ext uri="{FF2B5EF4-FFF2-40B4-BE49-F238E27FC236}">
                  <a16:creationId xmlns:a16="http://schemas.microsoft.com/office/drawing/2014/main" id="{DDA7BC7C-0BD7-0443-AC9E-719846AA523D}"/>
                </a:ext>
              </a:extLst>
            </p:cNvPr>
            <p:cNvPicPr>
              <a:picLocks noChangeAspect="1"/>
            </p:cNvPicPr>
            <p:nvPr/>
          </p:nvPicPr>
          <p:blipFill>
            <a:blip r:embed="rId6" cstate="print">
              <a:extLst>
                <a:ext uri="{28A0092B-C50C-407E-A947-70E740481C1C}">
                  <a14:useLocalDpi xmlns:a14="http://schemas.microsoft.com/office/drawing/2010/main" val="0"/>
                </a:ext>
              </a:extLst>
            </a:blip>
            <a:srcRect l="64898"/>
            <a:stretch/>
          </p:blipFill>
          <p:spPr>
            <a:xfrm>
              <a:off x="9341103" y="1955338"/>
              <a:ext cx="2594038" cy="2140000"/>
            </a:xfrm>
            <a:prstGeom prst="rect">
              <a:avLst/>
            </a:prstGeom>
          </p:spPr>
        </p:pic>
        <p:sp>
          <p:nvSpPr>
            <p:cNvPr id="37" name="TextBox 36">
              <a:extLst>
                <a:ext uri="{FF2B5EF4-FFF2-40B4-BE49-F238E27FC236}">
                  <a16:creationId xmlns:a16="http://schemas.microsoft.com/office/drawing/2014/main" id="{585EA115-3CF4-072B-0347-5BBA1032AF5C}"/>
                </a:ext>
              </a:extLst>
            </p:cNvPr>
            <p:cNvSpPr txBox="1"/>
            <p:nvPr/>
          </p:nvSpPr>
          <p:spPr>
            <a:xfrm>
              <a:off x="7716646" y="3789452"/>
              <a:ext cx="756938" cy="338554"/>
            </a:xfrm>
            <a:prstGeom prst="rect">
              <a:avLst/>
            </a:prstGeom>
            <a:noFill/>
          </p:spPr>
          <p:txBody>
            <a:bodyPr wrap="none" rtlCol="0">
              <a:spAutoFit/>
            </a:bodyPr>
            <a:lstStyle/>
            <a:p>
              <a:r>
                <a:rPr lang="en-GB" sz="1600" dirty="0"/>
                <a:t>E-field</a:t>
              </a:r>
            </a:p>
          </p:txBody>
        </p:sp>
        <p:sp>
          <p:nvSpPr>
            <p:cNvPr id="38" name="TextBox 37">
              <a:extLst>
                <a:ext uri="{FF2B5EF4-FFF2-40B4-BE49-F238E27FC236}">
                  <a16:creationId xmlns:a16="http://schemas.microsoft.com/office/drawing/2014/main" id="{755D0292-B585-DA8B-60E0-B92148B1FCAE}"/>
                </a:ext>
              </a:extLst>
            </p:cNvPr>
            <p:cNvSpPr txBox="1"/>
            <p:nvPr/>
          </p:nvSpPr>
          <p:spPr>
            <a:xfrm>
              <a:off x="10939984" y="3742248"/>
              <a:ext cx="788999" cy="338554"/>
            </a:xfrm>
            <a:prstGeom prst="rect">
              <a:avLst/>
            </a:prstGeom>
            <a:noFill/>
          </p:spPr>
          <p:txBody>
            <a:bodyPr wrap="none" rtlCol="0">
              <a:spAutoFit/>
            </a:bodyPr>
            <a:lstStyle/>
            <a:p>
              <a:r>
                <a:rPr lang="en-GB" sz="1600" dirty="0"/>
                <a:t>H-field</a:t>
              </a:r>
            </a:p>
          </p:txBody>
        </p:sp>
      </p:grpSp>
      <p:graphicFrame>
        <p:nvGraphicFramePr>
          <p:cNvPr id="5" name="Table 4">
            <a:extLst>
              <a:ext uri="{FF2B5EF4-FFF2-40B4-BE49-F238E27FC236}">
                <a16:creationId xmlns:a16="http://schemas.microsoft.com/office/drawing/2014/main" id="{5EDB8360-EF9F-4CD9-D9E3-F20DFFE982A8}"/>
              </a:ext>
            </a:extLst>
          </p:cNvPr>
          <p:cNvGraphicFramePr>
            <a:graphicFrameLocks noGrp="1"/>
          </p:cNvGraphicFramePr>
          <p:nvPr>
            <p:extLst>
              <p:ext uri="{D42A27DB-BD31-4B8C-83A1-F6EECF244321}">
                <p14:modId xmlns:p14="http://schemas.microsoft.com/office/powerpoint/2010/main" val="215193273"/>
              </p:ext>
            </p:extLst>
          </p:nvPr>
        </p:nvGraphicFramePr>
        <p:xfrm>
          <a:off x="1227342" y="3487589"/>
          <a:ext cx="3519487" cy="2348097"/>
        </p:xfrm>
        <a:graphic>
          <a:graphicData uri="http://schemas.openxmlformats.org/drawingml/2006/table">
            <a:tbl>
              <a:tblPr firstRow="1" bandRow="1">
                <a:tableStyleId>{5C22544A-7EE6-4342-B048-85BDC9FD1C3A}</a:tableStyleId>
              </a:tblPr>
              <a:tblGrid>
                <a:gridCol w="2400182">
                  <a:extLst>
                    <a:ext uri="{9D8B030D-6E8A-4147-A177-3AD203B41FA5}">
                      <a16:colId xmlns:a16="http://schemas.microsoft.com/office/drawing/2014/main" val="2662710888"/>
                    </a:ext>
                  </a:extLst>
                </a:gridCol>
                <a:gridCol w="1119305">
                  <a:extLst>
                    <a:ext uri="{9D8B030D-6E8A-4147-A177-3AD203B41FA5}">
                      <a16:colId xmlns:a16="http://schemas.microsoft.com/office/drawing/2014/main" val="2947130311"/>
                    </a:ext>
                  </a:extLst>
                </a:gridCol>
              </a:tblGrid>
              <a:tr h="233751">
                <a:tc>
                  <a:txBody>
                    <a:bodyPr/>
                    <a:lstStyle/>
                    <a:p>
                      <a:r>
                        <a:rPr lang="en-GB" sz="1000" dirty="0"/>
                        <a:t>Principal Parameters</a:t>
                      </a:r>
                    </a:p>
                  </a:txBody>
                  <a:tcPr/>
                </a:tc>
                <a:tc>
                  <a:txBody>
                    <a:bodyPr/>
                    <a:lstStyle/>
                    <a:p>
                      <a:r>
                        <a:rPr lang="en-GB" sz="1000" dirty="0"/>
                        <a:t>Values</a:t>
                      </a:r>
                    </a:p>
                  </a:txBody>
                  <a:tcPr/>
                </a:tc>
                <a:extLst>
                  <a:ext uri="{0D108BD9-81ED-4DB2-BD59-A6C34878D82A}">
                    <a16:rowId xmlns:a16="http://schemas.microsoft.com/office/drawing/2014/main" val="3695498241"/>
                  </a:ext>
                </a:extLst>
              </a:tr>
              <a:tr h="233751">
                <a:tc>
                  <a:txBody>
                    <a:bodyPr/>
                    <a:lstStyle/>
                    <a:p>
                      <a:r>
                        <a:rPr lang="en-GB" sz="1000" dirty="0"/>
                        <a:t>Resonant frequency</a:t>
                      </a:r>
                    </a:p>
                  </a:txBody>
                  <a:tcPr/>
                </a:tc>
                <a:tc>
                  <a:txBody>
                    <a:bodyPr/>
                    <a:lstStyle/>
                    <a:p>
                      <a:r>
                        <a:rPr lang="en-GB" sz="1000" dirty="0"/>
                        <a:t>651.66 MHz</a:t>
                      </a:r>
                    </a:p>
                  </a:txBody>
                  <a:tcPr/>
                </a:tc>
                <a:extLst>
                  <a:ext uri="{0D108BD9-81ED-4DB2-BD59-A6C34878D82A}">
                    <a16:rowId xmlns:a16="http://schemas.microsoft.com/office/drawing/2014/main" val="2604537057"/>
                  </a:ext>
                </a:extLst>
              </a:tr>
              <a:tr h="233751">
                <a:tc>
                  <a:txBody>
                    <a:bodyPr/>
                    <a:lstStyle/>
                    <a:p>
                      <a:r>
                        <a:rPr lang="en-GB" sz="1000" dirty="0" err="1"/>
                        <a:t>R</a:t>
                      </a:r>
                      <a:r>
                        <a:rPr lang="en-GB" sz="1000" baseline="-25000" dirty="0" err="1"/>
                        <a:t>sh</a:t>
                      </a:r>
                      <a:r>
                        <a:rPr lang="en-GB" sz="1000" dirty="0"/>
                        <a:t>/Q (for </a:t>
                      </a:r>
                      <a:r>
                        <a:rPr lang="el-GR" sz="1000" dirty="0"/>
                        <a:t>β</a:t>
                      </a:r>
                      <a:r>
                        <a:rPr lang="en-GB" sz="1000" dirty="0"/>
                        <a:t> = v/c =1)</a:t>
                      </a:r>
                    </a:p>
                  </a:txBody>
                  <a:tcPr/>
                </a:tc>
                <a:tc>
                  <a:txBody>
                    <a:bodyPr/>
                    <a:lstStyle/>
                    <a:p>
                      <a:r>
                        <a:rPr lang="en-GB" sz="1000" dirty="0"/>
                        <a:t>232.8 </a:t>
                      </a:r>
                      <a:r>
                        <a:rPr lang="el-GR" sz="1000" dirty="0"/>
                        <a:t>Ω</a:t>
                      </a:r>
                      <a:endParaRPr lang="en-GB" sz="1000" dirty="0"/>
                    </a:p>
                  </a:txBody>
                  <a:tcPr/>
                </a:tc>
                <a:extLst>
                  <a:ext uri="{0D108BD9-81ED-4DB2-BD59-A6C34878D82A}">
                    <a16:rowId xmlns:a16="http://schemas.microsoft.com/office/drawing/2014/main" val="2970289010"/>
                  </a:ext>
                </a:extLst>
              </a:tr>
              <a:tr h="233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err="1"/>
                        <a:t>R</a:t>
                      </a:r>
                      <a:r>
                        <a:rPr lang="en-GB" sz="1000" baseline="-25000" dirty="0" err="1"/>
                        <a:t>sh</a:t>
                      </a:r>
                      <a:r>
                        <a:rPr lang="en-GB" sz="1000" dirty="0"/>
                        <a:t>/Q (for </a:t>
                      </a:r>
                      <a:r>
                        <a:rPr lang="el-GR" sz="1000" dirty="0"/>
                        <a:t>β</a:t>
                      </a:r>
                      <a:r>
                        <a:rPr lang="en-GB" sz="1000" dirty="0"/>
                        <a:t> = v/c =0.863)</a:t>
                      </a:r>
                    </a:p>
                  </a:txBody>
                  <a:tcPr/>
                </a:tc>
                <a:tc>
                  <a:txBody>
                    <a:bodyPr/>
                    <a:lstStyle/>
                    <a:p>
                      <a:r>
                        <a:rPr lang="en-GB" sz="1000" dirty="0"/>
                        <a:t>194.73 </a:t>
                      </a:r>
                      <a:r>
                        <a:rPr lang="el-GR" sz="1000" dirty="0"/>
                        <a:t>Ω</a:t>
                      </a:r>
                      <a:endParaRPr lang="en-GB" sz="1000" dirty="0"/>
                    </a:p>
                  </a:txBody>
                  <a:tcPr/>
                </a:tc>
                <a:extLst>
                  <a:ext uri="{0D108BD9-81ED-4DB2-BD59-A6C34878D82A}">
                    <a16:rowId xmlns:a16="http://schemas.microsoft.com/office/drawing/2014/main" val="3456538664"/>
                  </a:ext>
                </a:extLst>
              </a:tr>
              <a:tr h="233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err="1"/>
                        <a:t>R</a:t>
                      </a:r>
                      <a:r>
                        <a:rPr lang="en-GB" sz="1000" baseline="-25000" dirty="0" err="1"/>
                        <a:t>sh</a:t>
                      </a:r>
                      <a:r>
                        <a:rPr lang="en-GB" sz="1000" dirty="0"/>
                        <a:t>/Q (for </a:t>
                      </a:r>
                      <a:r>
                        <a:rPr lang="el-GR" sz="1000" dirty="0"/>
                        <a:t>β</a:t>
                      </a:r>
                      <a:r>
                        <a:rPr lang="en-GB" sz="1000" dirty="0"/>
                        <a:t> = v/c =0.824)</a:t>
                      </a:r>
                    </a:p>
                  </a:txBody>
                  <a:tcPr/>
                </a:tc>
                <a:tc>
                  <a:txBody>
                    <a:bodyPr/>
                    <a:lstStyle/>
                    <a:p>
                      <a:r>
                        <a:rPr lang="en-GB" sz="1000" dirty="0"/>
                        <a:t>181.79 </a:t>
                      </a:r>
                      <a:r>
                        <a:rPr lang="el-GR" sz="1000" dirty="0"/>
                        <a:t>Ω</a:t>
                      </a:r>
                      <a:endParaRPr lang="en-GB" sz="1000" dirty="0"/>
                    </a:p>
                  </a:txBody>
                  <a:tcPr/>
                </a:tc>
                <a:extLst>
                  <a:ext uri="{0D108BD9-81ED-4DB2-BD59-A6C34878D82A}">
                    <a16:rowId xmlns:a16="http://schemas.microsoft.com/office/drawing/2014/main" val="2383316452"/>
                  </a:ext>
                </a:extLst>
              </a:tr>
              <a:tr h="397377">
                <a:tc>
                  <a:txBody>
                    <a:bodyPr/>
                    <a:lstStyle/>
                    <a:p>
                      <a:r>
                        <a:rPr lang="en-GB" sz="1000" dirty="0"/>
                        <a:t>Shunt impedance  </a:t>
                      </a:r>
                      <a:r>
                        <a:rPr lang="en-GB" sz="1000" dirty="0" err="1"/>
                        <a:t>R</a:t>
                      </a:r>
                      <a:r>
                        <a:rPr lang="en-GB" sz="1000" baseline="-25000" dirty="0" err="1"/>
                        <a:t>sh</a:t>
                      </a:r>
                      <a:r>
                        <a:rPr lang="en-GB" sz="1000" dirty="0"/>
                        <a:t> (for </a:t>
                      </a:r>
                      <a:r>
                        <a:rPr lang="el-GR" sz="1000" dirty="0"/>
                        <a:t>β</a:t>
                      </a:r>
                      <a:r>
                        <a:rPr lang="en-GB" sz="1000" dirty="0"/>
                        <a:t> = v/c =1)</a:t>
                      </a:r>
                    </a:p>
                  </a:txBody>
                  <a:tcPr/>
                </a:tc>
                <a:tc>
                  <a:txBody>
                    <a:bodyPr/>
                    <a:lstStyle/>
                    <a:p>
                      <a:r>
                        <a:rPr lang="en-GB" sz="1000" dirty="0"/>
                        <a:t>8.21 M</a:t>
                      </a:r>
                      <a:r>
                        <a:rPr lang="el-GR" sz="1000" dirty="0"/>
                        <a:t>Ω</a:t>
                      </a:r>
                      <a:endParaRPr lang="en-GB" sz="1000" dirty="0"/>
                    </a:p>
                  </a:txBody>
                  <a:tcPr/>
                </a:tc>
                <a:extLst>
                  <a:ext uri="{0D108BD9-81ED-4DB2-BD59-A6C34878D82A}">
                    <a16:rowId xmlns:a16="http://schemas.microsoft.com/office/drawing/2014/main" val="3685622729"/>
                  </a:ext>
                </a:extLst>
              </a:tr>
              <a:tr h="233751">
                <a:tc>
                  <a:txBody>
                    <a:bodyPr/>
                    <a:lstStyle/>
                    <a:p>
                      <a:r>
                        <a:rPr lang="en-GB" sz="1000" dirty="0"/>
                        <a:t>Unloaded-Q  (Q</a:t>
                      </a:r>
                      <a:r>
                        <a:rPr lang="en-GB" sz="1000" baseline="-25000" dirty="0"/>
                        <a:t>0</a:t>
                      </a:r>
                      <a:r>
                        <a:rPr lang="en-GB" sz="1000" baseline="0" dirty="0"/>
                        <a:t>)</a:t>
                      </a:r>
                    </a:p>
                  </a:txBody>
                  <a:tcPr/>
                </a:tc>
                <a:tc>
                  <a:txBody>
                    <a:bodyPr/>
                    <a:lstStyle/>
                    <a:p>
                      <a:r>
                        <a:rPr lang="en-GB" sz="1000" dirty="0"/>
                        <a:t>35270</a:t>
                      </a:r>
                    </a:p>
                  </a:txBody>
                  <a:tcPr/>
                </a:tc>
                <a:extLst>
                  <a:ext uri="{0D108BD9-81ED-4DB2-BD59-A6C34878D82A}">
                    <a16:rowId xmlns:a16="http://schemas.microsoft.com/office/drawing/2014/main" val="882188204"/>
                  </a:ext>
                </a:extLst>
              </a:tr>
              <a:tr h="233751">
                <a:tc>
                  <a:txBody>
                    <a:bodyPr/>
                    <a:lstStyle/>
                    <a:p>
                      <a:r>
                        <a:rPr lang="en-GB" sz="1000" dirty="0"/>
                        <a:t>E</a:t>
                      </a:r>
                      <a:r>
                        <a:rPr lang="en-GB" sz="1000" baseline="-25000" dirty="0"/>
                        <a:t>peak </a:t>
                      </a:r>
                    </a:p>
                  </a:txBody>
                  <a:tcPr/>
                </a:tc>
                <a:tc>
                  <a:txBody>
                    <a:bodyPr/>
                    <a:lstStyle/>
                    <a:p>
                      <a:r>
                        <a:rPr lang="en-GB" sz="1000" dirty="0"/>
                        <a:t>7.96 MV/m</a:t>
                      </a:r>
                    </a:p>
                  </a:txBody>
                  <a:tcPr/>
                </a:tc>
                <a:extLst>
                  <a:ext uri="{0D108BD9-81ED-4DB2-BD59-A6C34878D82A}">
                    <a16:rowId xmlns:a16="http://schemas.microsoft.com/office/drawing/2014/main" val="1746606423"/>
                  </a:ext>
                </a:extLst>
              </a:tr>
              <a:tr h="233751">
                <a:tc>
                  <a:txBody>
                    <a:bodyPr/>
                    <a:lstStyle/>
                    <a:p>
                      <a:r>
                        <a:rPr lang="en-GB" sz="1000" dirty="0"/>
                        <a:t>Voltage</a:t>
                      </a:r>
                    </a:p>
                  </a:txBody>
                  <a:tcPr/>
                </a:tc>
                <a:tc>
                  <a:txBody>
                    <a:bodyPr/>
                    <a:lstStyle/>
                    <a:p>
                      <a:r>
                        <a:rPr lang="en-GB" sz="1000" dirty="0"/>
                        <a:t>1.25 MV</a:t>
                      </a:r>
                    </a:p>
                  </a:txBody>
                  <a:tcPr/>
                </a:tc>
                <a:extLst>
                  <a:ext uri="{0D108BD9-81ED-4DB2-BD59-A6C34878D82A}">
                    <a16:rowId xmlns:a16="http://schemas.microsoft.com/office/drawing/2014/main" val="1643543383"/>
                  </a:ext>
                </a:extLst>
              </a:tr>
            </a:tbl>
          </a:graphicData>
        </a:graphic>
      </p:graphicFrame>
      <p:pic>
        <p:nvPicPr>
          <p:cNvPr id="12" name="Picture 11" descr="A graph of a curve&#10;&#10;Description automatically generated">
            <a:extLst>
              <a:ext uri="{FF2B5EF4-FFF2-40B4-BE49-F238E27FC236}">
                <a16:creationId xmlns:a16="http://schemas.microsoft.com/office/drawing/2014/main" id="{E50D1615-384C-ADDA-540D-AA9FB025CC11}"/>
              </a:ext>
            </a:extLst>
          </p:cNvPr>
          <p:cNvPicPr>
            <a:picLocks noChangeAspect="1"/>
          </p:cNvPicPr>
          <p:nvPr/>
        </p:nvPicPr>
        <p:blipFill>
          <a:blip r:embed="rId7" cstate="print">
            <a:extLst>
              <a:ext uri="{28A0092B-C50C-407E-A947-70E740481C1C}">
                <a14:useLocalDpi xmlns:a14="http://schemas.microsoft.com/office/drawing/2010/main" val="0"/>
              </a:ext>
            </a:extLst>
          </a:blip>
          <a:srcRect t="7839" r="13786"/>
          <a:stretch/>
        </p:blipFill>
        <p:spPr>
          <a:xfrm>
            <a:off x="6144854" y="4230093"/>
            <a:ext cx="5331542" cy="1643077"/>
          </a:xfrm>
          <a:prstGeom prst="rect">
            <a:avLst/>
          </a:prstGeom>
        </p:spPr>
      </p:pic>
      <p:sp>
        <p:nvSpPr>
          <p:cNvPr id="14" name="TextBox 13">
            <a:extLst>
              <a:ext uri="{FF2B5EF4-FFF2-40B4-BE49-F238E27FC236}">
                <a16:creationId xmlns:a16="http://schemas.microsoft.com/office/drawing/2014/main" id="{8E2DDE35-6119-34D4-B270-28DD928D743A}"/>
              </a:ext>
            </a:extLst>
          </p:cNvPr>
          <p:cNvSpPr txBox="1"/>
          <p:nvPr/>
        </p:nvSpPr>
        <p:spPr>
          <a:xfrm>
            <a:off x="7173380" y="5865421"/>
            <a:ext cx="2992679" cy="338554"/>
          </a:xfrm>
          <a:prstGeom prst="rect">
            <a:avLst/>
          </a:prstGeom>
          <a:noFill/>
        </p:spPr>
        <p:txBody>
          <a:bodyPr wrap="none" rtlCol="0">
            <a:spAutoFit/>
          </a:bodyPr>
          <a:lstStyle/>
          <a:p>
            <a:r>
              <a:rPr lang="en-GB" sz="1600" dirty="0"/>
              <a:t>RF field at the centre of the cavity</a:t>
            </a:r>
          </a:p>
        </p:txBody>
      </p:sp>
      <p:grpSp>
        <p:nvGrpSpPr>
          <p:cNvPr id="18" name="Group 17">
            <a:extLst>
              <a:ext uri="{FF2B5EF4-FFF2-40B4-BE49-F238E27FC236}">
                <a16:creationId xmlns:a16="http://schemas.microsoft.com/office/drawing/2014/main" id="{815374AE-26F0-C9EC-8194-D3491EE5217C}"/>
              </a:ext>
            </a:extLst>
          </p:cNvPr>
          <p:cNvGrpSpPr/>
          <p:nvPr/>
        </p:nvGrpSpPr>
        <p:grpSpPr>
          <a:xfrm>
            <a:off x="5708359" y="1055723"/>
            <a:ext cx="6676222" cy="830997"/>
            <a:chOff x="-2367827" y="3195019"/>
            <a:chExt cx="6676222" cy="830997"/>
          </a:xfrm>
        </p:grpSpPr>
        <p:pic>
          <p:nvPicPr>
            <p:cNvPr id="19" name="Picture 18">
              <a:extLst>
                <a:ext uri="{FF2B5EF4-FFF2-40B4-BE49-F238E27FC236}">
                  <a16:creationId xmlns:a16="http://schemas.microsoft.com/office/drawing/2014/main" id="{D6B0AAB9-EC38-0609-75D9-F1DF8B1FE108}"/>
                </a:ext>
              </a:extLst>
            </p:cNvPr>
            <p:cNvPicPr>
              <a:picLocks noChangeAspect="1"/>
            </p:cNvPicPr>
            <p:nvPr/>
          </p:nvPicPr>
          <p:blipFill>
            <a:blip r:embed="rId8"/>
            <a:stretch>
              <a:fillRect/>
            </a:stretch>
          </p:blipFill>
          <p:spPr>
            <a:xfrm>
              <a:off x="-2121841" y="3437001"/>
              <a:ext cx="232251" cy="292187"/>
            </a:xfrm>
            <a:prstGeom prst="rect">
              <a:avLst/>
            </a:prstGeom>
          </p:spPr>
        </p:pic>
        <p:sp>
          <p:nvSpPr>
            <p:cNvPr id="7" name="TextBox 6">
              <a:extLst>
                <a:ext uri="{FF2B5EF4-FFF2-40B4-BE49-F238E27FC236}">
                  <a16:creationId xmlns:a16="http://schemas.microsoft.com/office/drawing/2014/main" id="{418A6275-9A41-CB91-D9C3-9A0EE0608024}"/>
                </a:ext>
              </a:extLst>
            </p:cNvPr>
            <p:cNvSpPr txBox="1"/>
            <p:nvPr/>
          </p:nvSpPr>
          <p:spPr>
            <a:xfrm>
              <a:off x="-2367827" y="3195019"/>
              <a:ext cx="6676222" cy="830997"/>
            </a:xfrm>
            <a:prstGeom prst="rect">
              <a:avLst/>
            </a:prstGeom>
            <a:noFill/>
          </p:spPr>
          <p:txBody>
            <a:bodyPr wrap="square" rtlCol="0">
              <a:spAutoFit/>
            </a:bodyPr>
            <a:lstStyle/>
            <a:p>
              <a:pPr marL="285750" indent="-285750">
                <a:buFont typeface="Arial" panose="020B0604020202020204" pitchFamily="34" charset="0"/>
                <a:buChar char="•"/>
              </a:pPr>
              <a:r>
                <a:rPr lang="en-GB" sz="1200" dirty="0"/>
                <a:t>The design originated from the paper, </a:t>
              </a:r>
            </a:p>
            <a:p>
              <a:pPr marL="457200" lvl="1" indent="0">
                <a:buNone/>
              </a:pPr>
              <a:r>
                <a:rPr lang="en-GB" sz="1200" dirty="0"/>
                <a:t> T. Takahashi et. al,  “Development of a 1.3-GHz Buncher Cavity for the Compact ERL”, THPRI045, IPAC 2014, Dresden, Germany </a:t>
              </a:r>
              <a:r>
                <a:rPr lang="en-GB" sz="1200" dirty="0" err="1"/>
                <a:t>nd</a:t>
              </a:r>
              <a:r>
                <a:rPr lang="en-GB" sz="1200" dirty="0"/>
                <a:t> has not been fully optimised yet.</a:t>
              </a:r>
            </a:p>
            <a:p>
              <a:pPr marL="285750" indent="-285750">
                <a:buFont typeface="Arial" panose="020B0604020202020204" pitchFamily="34" charset="0"/>
                <a:buChar char="•"/>
              </a:pPr>
              <a:r>
                <a:rPr lang="en-GB" sz="1200" dirty="0"/>
                <a:t>Field distributions are obtained for 1 Joule of total energy in the cavity.</a:t>
              </a:r>
              <a:endParaRPr lang="en-GB" sz="1600" dirty="0"/>
            </a:p>
          </p:txBody>
        </p:sp>
      </p:grpSp>
      <p:pic>
        <p:nvPicPr>
          <p:cNvPr id="9" name="Picture 8">
            <a:extLst>
              <a:ext uri="{FF2B5EF4-FFF2-40B4-BE49-F238E27FC236}">
                <a16:creationId xmlns:a16="http://schemas.microsoft.com/office/drawing/2014/main" id="{6E7363BA-3DA5-0C98-A92E-30FA1C4155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63779" y="171664"/>
            <a:ext cx="2468230" cy="630976"/>
          </a:xfrm>
          <a:prstGeom prst="rect">
            <a:avLst/>
          </a:prstGeom>
        </p:spPr>
      </p:pic>
      <p:pic>
        <p:nvPicPr>
          <p:cNvPr id="10" name="Picture 9" descr="Main logo">
            <a:extLst>
              <a:ext uri="{FF2B5EF4-FFF2-40B4-BE49-F238E27FC236}">
                <a16:creationId xmlns:a16="http://schemas.microsoft.com/office/drawing/2014/main" id="{982923F9-22FA-A81F-4B53-FAA781E2CA0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403" t="14871" r="15200" b="16082"/>
          <a:stretch/>
        </p:blipFill>
        <p:spPr bwMode="auto">
          <a:xfrm>
            <a:off x="10118178" y="5937494"/>
            <a:ext cx="1850361" cy="8443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ue and white logo&#10;&#10;Description automatically generated">
            <a:extLst>
              <a:ext uri="{FF2B5EF4-FFF2-40B4-BE49-F238E27FC236}">
                <a16:creationId xmlns:a16="http://schemas.microsoft.com/office/drawing/2014/main" id="{DFE9F060-AC38-0820-9610-825E6B3AF5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458" y="5866544"/>
            <a:ext cx="1492709" cy="844306"/>
          </a:xfrm>
          <a:prstGeom prst="rect">
            <a:avLst/>
          </a:prstGeom>
        </p:spPr>
      </p:pic>
      <p:sp>
        <p:nvSpPr>
          <p:cNvPr id="16" name="Footer Placeholder 15">
            <a:extLst>
              <a:ext uri="{FF2B5EF4-FFF2-40B4-BE49-F238E27FC236}">
                <a16:creationId xmlns:a16="http://schemas.microsoft.com/office/drawing/2014/main" id="{118FB072-7020-98E5-983F-4F453DCA32C1}"/>
              </a:ext>
            </a:extLst>
          </p:cNvPr>
          <p:cNvSpPr>
            <a:spLocks noGrp="1"/>
          </p:cNvSpPr>
          <p:nvPr>
            <p:ph type="ftr" sz="quarter" idx="11"/>
          </p:nvPr>
        </p:nvSpPr>
        <p:spPr/>
        <p:txBody>
          <a:bodyPr/>
          <a:lstStyle/>
          <a:p>
            <a:r>
              <a:rPr lang="en-GB"/>
              <a:t>B.L. Militsyn, UKXFEL Low Energy Beamline , DESY, 5 December 2024</a:t>
            </a:r>
            <a:endParaRPr lang="en-US"/>
          </a:p>
        </p:txBody>
      </p:sp>
      <p:sp>
        <p:nvSpPr>
          <p:cNvPr id="20" name="Slide Number Placeholder 19">
            <a:extLst>
              <a:ext uri="{FF2B5EF4-FFF2-40B4-BE49-F238E27FC236}">
                <a16:creationId xmlns:a16="http://schemas.microsoft.com/office/drawing/2014/main" id="{2294DF7F-4B31-846E-6449-80D63A2503D2}"/>
              </a:ext>
            </a:extLst>
          </p:cNvPr>
          <p:cNvSpPr>
            <a:spLocks noGrp="1"/>
          </p:cNvSpPr>
          <p:nvPr>
            <p:ph type="sldNum" sz="quarter" idx="12"/>
          </p:nvPr>
        </p:nvSpPr>
        <p:spPr/>
        <p:txBody>
          <a:bodyPr/>
          <a:lstStyle/>
          <a:p>
            <a:fld id="{BBAAB195-B577-5546-8349-9DDA93B6129E}" type="slidenum">
              <a:rPr lang="en-US" smtClean="0"/>
              <a:t>9</a:t>
            </a:fld>
            <a:endParaRPr lang="en-US"/>
          </a:p>
        </p:txBody>
      </p:sp>
      <p:sp>
        <p:nvSpPr>
          <p:cNvPr id="21" name="TextBox 20">
            <a:extLst>
              <a:ext uri="{FF2B5EF4-FFF2-40B4-BE49-F238E27FC236}">
                <a16:creationId xmlns:a16="http://schemas.microsoft.com/office/drawing/2014/main" id="{0EE1D563-B08C-1B49-B6B4-4C943A8A68BC}"/>
              </a:ext>
            </a:extLst>
          </p:cNvPr>
          <p:cNvSpPr txBox="1"/>
          <p:nvPr/>
        </p:nvSpPr>
        <p:spPr>
          <a:xfrm>
            <a:off x="4484193" y="5966561"/>
            <a:ext cx="2254463" cy="369332"/>
          </a:xfrm>
          <a:prstGeom prst="rect">
            <a:avLst/>
          </a:prstGeom>
          <a:noFill/>
        </p:spPr>
        <p:txBody>
          <a:bodyPr wrap="none" rtlCol="0">
            <a:spAutoFit/>
          </a:bodyPr>
          <a:lstStyle/>
          <a:p>
            <a:r>
              <a:rPr lang="en-GB" i="1"/>
              <a:t>Courtesy Fatih Yaman</a:t>
            </a:r>
            <a:r>
              <a:rPr lang="en-GB"/>
              <a:t> </a:t>
            </a:r>
          </a:p>
        </p:txBody>
      </p:sp>
    </p:spTree>
    <p:extLst>
      <p:ext uri="{BB962C8B-B14F-4D97-AF65-F5344CB8AC3E}">
        <p14:creationId xmlns:p14="http://schemas.microsoft.com/office/powerpoint/2010/main" val="1685594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6da83bfe-15ae-4d59-a0b6-dc329c63605d" xsi:nil="true"/>
    <lcf76f155ced4ddcb4097134ff3c332f xmlns="6da83bfe-15ae-4d59-a0b6-dc329c63605d">
      <Terms xmlns="http://schemas.microsoft.com/office/infopath/2007/PartnerControls"/>
    </lcf76f155ced4ddcb4097134ff3c332f>
    <TaxCatchAll xmlns="d69aa8f0-3eb0-42a0-bb52-0648b781dfed" xsi:nil="true"/>
    <SharedWithUsers xmlns="d69aa8f0-3eb0-42a0-bb52-0648b781dfed">
      <UserInfo>
        <DisplayName>Aden, Paul (STFC,DL,TECH)</DisplayName>
        <AccountId>100</AccountId>
        <AccountType/>
      </UserInfo>
      <UserInfo>
        <DisplayName>Jones, Lee (STFC,DL,AST)</DisplayName>
        <AccountId>142</AccountId>
        <AccountType/>
      </UserInfo>
      <UserInfo>
        <DisplayName>Walsh, David (STFC,DL,AST)</DisplayName>
        <AccountId>34</AccountId>
        <AccountType/>
      </UserInfo>
      <UserInfo>
        <DisplayName>Hounsell, Ben (STFC,DL,AST)</DisplayName>
        <AccountId>89</AccountId>
        <AccountType/>
      </UserInfo>
      <UserInfo>
        <DisplayName>Dunning, David (STFC,DL,AST)</DisplayName>
        <AccountId>19</AccountId>
        <AccountType/>
      </UserInfo>
      <UserInfo>
        <DisplayName>Apsimon, Oznur (Cockcroft Inst,DL,-)</DisplayName>
        <AccountId>138</AccountId>
        <AccountType/>
      </UserInfo>
      <UserInfo>
        <DisplayName>Davut, Can (Manchester Uni.,DL,-)</DisplayName>
        <AccountId>178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45508C348CAA4E997CE89F0BAF614B" ma:contentTypeVersion="16" ma:contentTypeDescription="Create a new document." ma:contentTypeScope="" ma:versionID="63f3c2d3538a61d1fa7ba9dfb01d7610">
  <xsd:schema xmlns:xsd="http://www.w3.org/2001/XMLSchema" xmlns:xs="http://www.w3.org/2001/XMLSchema" xmlns:p="http://schemas.microsoft.com/office/2006/metadata/properties" xmlns:ns2="6da83bfe-15ae-4d59-a0b6-dc329c63605d" xmlns:ns3="d69aa8f0-3eb0-42a0-bb52-0648b781dfed" targetNamespace="http://schemas.microsoft.com/office/2006/metadata/properties" ma:root="true" ma:fieldsID="462d717fc3e1d091936e1b9ef0693e06" ns2:_="" ns3:_="">
    <xsd:import namespace="6da83bfe-15ae-4d59-a0b6-dc329c63605d"/>
    <xsd:import namespace="d69aa8f0-3eb0-42a0-bb52-0648b781d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83bfe-15ae-4d59-a0b6-dc329c636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Thumbnail" ma:index="21" nillable="true" ma:displayName="Thumbnail" ma:format="Thumbnail" ma:internalName="Thumbnail">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aa8f0-3eb0-42a0-bb52-0648b781d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9296ea-7f21-487c-9091-494743671e3c}" ma:internalName="TaxCatchAll" ma:showField="CatchAllData" ma:web="d69aa8f0-3eb0-42a0-bb52-0648b781df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53A73-0E13-48CF-8E21-89453241B851}">
  <ds:schemaRefs>
    <ds:schemaRef ds:uri="6da83bfe-15ae-4d59-a0b6-dc329c63605d"/>
    <ds:schemaRef ds:uri="d69aa8f0-3eb0-42a0-bb52-0648b781df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B7F550-4221-48F7-972D-4E3AC6E6BE50}">
  <ds:schemaRefs>
    <ds:schemaRef ds:uri="http://schemas.microsoft.com/sharepoint/v3/contenttype/forms"/>
  </ds:schemaRefs>
</ds:datastoreItem>
</file>

<file path=customXml/itemProps3.xml><?xml version="1.0" encoding="utf-8"?>
<ds:datastoreItem xmlns:ds="http://schemas.openxmlformats.org/officeDocument/2006/customXml" ds:itemID="{044EF7CB-2311-43B4-A4A7-FC2D4C800CCC}">
  <ds:schemaRefs>
    <ds:schemaRef ds:uri="6da83bfe-15ae-4d59-a0b6-dc329c63605d"/>
    <ds:schemaRef ds:uri="d69aa8f0-3eb0-42a0-bb52-0648b781d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102</TotalTime>
  <Words>1227</Words>
  <Application>Microsoft Office PowerPoint</Application>
  <PresentationFormat>Widescreen</PresentationFormat>
  <Paragraphs>165</Paragraphs>
  <Slides>15</Slides>
  <Notes>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28" baseType="lpstr">
      <vt:lpstr>Arial</vt:lpstr>
      <vt:lpstr>Arial Regular</vt:lpstr>
      <vt:lpstr>Calibri</vt:lpstr>
      <vt:lpstr>Calibri Light</vt:lpstr>
      <vt:lpstr>Cambria Math</vt:lpstr>
      <vt:lpstr>Symbol</vt:lpstr>
      <vt:lpstr>Wingdings</vt:lpstr>
      <vt:lpstr>Office Theme</vt:lpstr>
      <vt:lpstr>1_Font and logo master</vt:lpstr>
      <vt:lpstr>2_Font and logo master</vt:lpstr>
      <vt:lpstr>3_Font and logo master</vt:lpstr>
      <vt:lpstr>4_Font and logo master</vt:lpstr>
      <vt:lpstr>Worksheet</vt:lpstr>
      <vt:lpstr>PowerPoint Presentation</vt:lpstr>
      <vt:lpstr>UKXFEL Low Energy Beamline</vt:lpstr>
      <vt:lpstr>There we are</vt:lpstr>
      <vt:lpstr>Generation of the beam with 217 MHz VHF gun operating with Cs2Te photocathode</vt:lpstr>
      <vt:lpstr>Photocathode Options for a UK XFEL</vt:lpstr>
      <vt:lpstr>Two cell gun (cells optimised separately)</vt:lpstr>
      <vt:lpstr>Single cell relaxed geometry</vt:lpstr>
      <vt:lpstr>Photocathode gun and velocity bunch compressor</vt:lpstr>
      <vt:lpstr>650 MHz Buncher Cavity Design (CST)</vt:lpstr>
      <vt:lpstr>Conceptual design of the 650 MHz SRF accelerator cavity (CST model)</vt:lpstr>
      <vt:lpstr>PowerPoint Presentation</vt:lpstr>
      <vt:lpstr>LEB – Bunch parameters for different compression options</vt:lpstr>
      <vt:lpstr>More work to be done</vt:lpstr>
      <vt:lpstr>Acknowledgement</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Dunning, David (STFC,DL,AST)</dc:creator>
  <cp:lastModifiedBy>Militsyn, Boris (STFC,DL,AST)</cp:lastModifiedBy>
  <cp:revision>4</cp:revision>
  <dcterms:created xsi:type="dcterms:W3CDTF">2023-11-06T14:08:48Z</dcterms:created>
  <dcterms:modified xsi:type="dcterms:W3CDTF">2024-12-05T15:35:06Z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0x0101006445508C348CAA4E997CE89F0BAF614B</vt:lpwstr>
  </property>
  <property fmtid="{D5CDD505-2E9C-101B-9397-08002B2CF9AE}" pid="3" name="MediaServiceImageTags">
    <vt:lpwstr/>
  </property>
</Properties>
</file>