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6" r:id="rId15"/>
    <p:sldId id="265" r:id="rId16"/>
    <p:sldId id="274" r:id="rId17"/>
    <p:sldId id="268" r:id="rId18"/>
    <p:sldId id="271" r:id="rId19"/>
    <p:sldId id="270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07090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5804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27512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71901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3481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4651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3313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3230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9951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19813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534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A1C4C-84BD-43D3-BFC9-D61200FD660F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EF8DD-C094-4C2E-8CF9-74E331459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76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xpsfitting.com/2009/04/niobium.html?m=1" TargetMode="Externa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xpsfitting.com/2009/04/niobium.html?m=1" TargetMode="Externa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95111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GB" b="1" dirty="0" smtClean="0"/>
              <a:t>Polycrystalline Copper Photocathode Samples:</a:t>
            </a:r>
            <a:br>
              <a:rPr lang="en-GB" b="1" dirty="0" smtClean="0"/>
            </a:br>
            <a:r>
              <a:rPr lang="en-GB" dirty="0" smtClean="0"/>
              <a:t>DESY Collaboration Update</a:t>
            </a:r>
            <a:br>
              <a:rPr lang="en-GB" dirty="0" smtClean="0"/>
            </a:br>
            <a:r>
              <a:rPr lang="en-GB" dirty="0" smtClean="0"/>
              <a:t>December 2024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5591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Credit:  </a:t>
            </a:r>
            <a:r>
              <a:rPr lang="en-GB" sz="2000" b="1" dirty="0" smtClean="0"/>
              <a:t>Lee Jones</a:t>
            </a:r>
            <a:r>
              <a:rPr lang="en-GB" sz="2000" dirty="0" smtClean="0"/>
              <a:t>; Hugh Churn (Copper Characterisation); Chris Benjamin (Niobium Characterisation)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4885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82" y="72910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BPS172</a:t>
            </a:r>
            <a:r>
              <a:rPr lang="en-GB" dirty="0" smtClean="0"/>
              <a:t> 2: </a:t>
            </a:r>
            <a:r>
              <a:rPr lang="en-GB" dirty="0" smtClean="0"/>
              <a:t>Heating – Selected </a:t>
            </a:r>
            <a:r>
              <a:rPr lang="en-GB" dirty="0" smtClean="0"/>
              <a:t>Steps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0" y="1616929"/>
            <a:ext cx="11520000" cy="5007815"/>
          </a:xfrm>
        </p:spPr>
      </p:pic>
      <p:sp>
        <p:nvSpPr>
          <p:cNvPr id="5" name="TextBox 4"/>
          <p:cNvSpPr txBox="1"/>
          <p:nvPr/>
        </p:nvSpPr>
        <p:spPr>
          <a:xfrm>
            <a:off x="1068105" y="1209367"/>
            <a:ext cx="149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As Loaded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176142" y="1209367"/>
            <a:ext cx="175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30 min @ 155°C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967232" y="1209367"/>
            <a:ext cx="1550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2 hr @ 95°C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71730" y="1209367"/>
            <a:ext cx="1539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2 hr @ 75°C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61884" y="1209367"/>
            <a:ext cx="1532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2 hr @ 55°C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348800" y="4994395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20.9%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317627" y="3293914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11.9%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18166" y="3293914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7.3%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651379" y="4994395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15.8%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9019839" y="3293914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4.5%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97315" y="3293914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13.3%</a:t>
            </a:r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998844" y="4994395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25.5%</a:t>
            </a:r>
            <a:endParaRPr lang="en-GB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8953954" y="4994395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11.8%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287968" y="3293914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2.1%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1305024" y="4994395"/>
            <a:ext cx="802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8.8%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9273" y="1984986"/>
            <a:ext cx="648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Cu</a:t>
            </a:r>
            <a:endParaRPr lang="en-GB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1973" y="3686786"/>
            <a:ext cx="504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O</a:t>
            </a:r>
            <a:endParaRPr lang="en-GB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34531" y="5281263"/>
            <a:ext cx="504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C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6407158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09" y="72894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BPS172</a:t>
            </a:r>
            <a:r>
              <a:rPr lang="en-GB" dirty="0" smtClean="0"/>
              <a:t> 2: Heating, XPS Summary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0" y="1284155"/>
            <a:ext cx="11952000" cy="5418240"/>
          </a:xfrm>
        </p:spPr>
      </p:pic>
    </p:spTree>
    <p:extLst>
      <p:ext uri="{BB962C8B-B14F-4D97-AF65-F5344CB8AC3E}">
        <p14:creationId xmlns:p14="http://schemas.microsoft.com/office/powerpoint/2010/main" val="3146787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918" y="84569"/>
            <a:ext cx="11826082" cy="1325563"/>
          </a:xfrm>
        </p:spPr>
        <p:txBody>
          <a:bodyPr/>
          <a:lstStyle/>
          <a:p>
            <a:r>
              <a:rPr lang="en-GB" b="1" dirty="0" smtClean="0"/>
              <a:t>QE </a:t>
            </a:r>
            <a:r>
              <a:rPr lang="en-GB" b="1" dirty="0" smtClean="0"/>
              <a:t>Summary </a:t>
            </a:r>
            <a:r>
              <a:rPr lang="en-GB" dirty="0" smtClean="0"/>
              <a:t>- </a:t>
            </a:r>
            <a:r>
              <a:rPr lang="en-GB" dirty="0" smtClean="0"/>
              <a:t>Cu(Poly) Samples with </a:t>
            </a:r>
            <a:r>
              <a:rPr lang="en-GB" dirty="0" smtClean="0">
                <a:latin typeface="Symbol" panose="05050102010706020507" pitchFamily="18" charset="2"/>
              </a:rPr>
              <a:t>l</a:t>
            </a:r>
            <a:r>
              <a:rPr lang="en-GB" dirty="0" smtClean="0"/>
              <a:t> = 266 nm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0" y="1233340"/>
            <a:ext cx="11952000" cy="5418240"/>
          </a:xfrm>
        </p:spPr>
      </p:pic>
    </p:spTree>
    <p:extLst>
      <p:ext uri="{BB962C8B-B14F-4D97-AF65-F5344CB8AC3E}">
        <p14:creationId xmlns:p14="http://schemas.microsoft.com/office/powerpoint/2010/main" val="11507392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09" y="72894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BPS172</a:t>
            </a:r>
            <a:r>
              <a:rPr lang="en-GB" dirty="0" smtClean="0"/>
              <a:t> 2: Heating, XPS Summary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0" y="1284155"/>
            <a:ext cx="11952000" cy="5418240"/>
          </a:xfrm>
        </p:spPr>
      </p:pic>
      <p:sp>
        <p:nvSpPr>
          <p:cNvPr id="17" name="Rectangle 16"/>
          <p:cNvSpPr/>
          <p:nvPr/>
        </p:nvSpPr>
        <p:spPr>
          <a:xfrm>
            <a:off x="-24000" y="4934527"/>
            <a:ext cx="12240000" cy="5040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162150" y="4998033"/>
            <a:ext cx="11303584" cy="369332"/>
            <a:chOff x="162150" y="4998033"/>
            <a:chExt cx="11303584" cy="369332"/>
          </a:xfrm>
        </p:grpSpPr>
        <p:sp>
          <p:nvSpPr>
            <p:cNvPr id="3" name="TextBox 2"/>
            <p:cNvSpPr txBox="1"/>
            <p:nvPr/>
          </p:nvSpPr>
          <p:spPr>
            <a:xfrm>
              <a:off x="1205344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4E-6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86777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6</a:t>
              </a:r>
              <a:r>
                <a:rPr lang="en-GB" sz="1600" b="1" dirty="0" smtClean="0">
                  <a:solidFill>
                    <a:schemeClr val="bg1"/>
                  </a:solidFill>
                </a:rPr>
                <a:t>E-6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137037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1E-5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8470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3</a:t>
              </a:r>
              <a:r>
                <a:rPr lang="en-GB" sz="1600" b="1" dirty="0" smtClean="0">
                  <a:solidFill>
                    <a:schemeClr val="bg1"/>
                  </a:solidFill>
                </a:rPr>
                <a:t>E-5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82792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4E-5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57505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6</a:t>
              </a:r>
              <a:r>
                <a:rPr lang="en-GB" sz="1600" b="1" dirty="0" smtClean="0">
                  <a:solidFill>
                    <a:schemeClr val="bg1"/>
                  </a:solidFill>
                </a:rPr>
                <a:t>E-5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21827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1E-4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04504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1E-4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972447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1E-4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40390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2</a:t>
              </a:r>
              <a:r>
                <a:rPr lang="en-GB" sz="1600" b="1" dirty="0" smtClean="0">
                  <a:solidFill>
                    <a:schemeClr val="bg1"/>
                  </a:solidFill>
                </a:rPr>
                <a:t>E-4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915015" y="5008424"/>
              <a:ext cx="55071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</a:rPr>
                <a:t>2</a:t>
              </a:r>
              <a:r>
                <a:rPr lang="en-GB" sz="1600" b="1" dirty="0" smtClean="0">
                  <a:solidFill>
                    <a:schemeClr val="bg1"/>
                  </a:solidFill>
                </a:rPr>
                <a:t>E-4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2150" y="4998033"/>
              <a:ext cx="550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QE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69977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769" y="176643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Surface Resistance of </a:t>
            </a:r>
            <a:r>
              <a:rPr lang="en-GB" sz="3200" dirty="0" err="1" smtClean="0"/>
              <a:t>Nb</a:t>
            </a:r>
            <a:r>
              <a:rPr lang="en-GB" sz="3200" dirty="0" smtClean="0"/>
              <a:t> Exposed to BPS172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973282" y="789704"/>
            <a:ext cx="1024543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A brief report of the </a:t>
            </a:r>
            <a:r>
              <a:rPr lang="en-GB" b="1" dirty="0" err="1"/>
              <a:t>Nb</a:t>
            </a:r>
            <a:r>
              <a:rPr lang="en-GB" b="1" dirty="0"/>
              <a:t> sample: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samples were mechanically polished </a:t>
            </a:r>
            <a:r>
              <a:rPr lang="en-GB" dirty="0" smtClean="0"/>
              <a:t>(by Kemet) </a:t>
            </a:r>
            <a:r>
              <a:rPr lang="en-GB" dirty="0"/>
              <a:t>in late June </a:t>
            </a:r>
            <a:r>
              <a:rPr lang="en-GB" dirty="0" smtClean="0"/>
              <a:t>2024 (roughness </a:t>
            </a:r>
            <a:r>
              <a:rPr lang="en-GB" dirty="0"/>
              <a:t>&lt; 100 nm</a:t>
            </a:r>
            <a:r>
              <a:rPr lang="en-GB" dirty="0" smtClean="0"/>
              <a:t>);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/>
              <a:t>Nb</a:t>
            </a:r>
            <a:r>
              <a:rPr lang="en-GB" dirty="0"/>
              <a:t> was stored at atmosphere in a membrane sample box before BPS 172 </a:t>
            </a:r>
            <a:r>
              <a:rPr lang="en-GB" dirty="0" smtClean="0"/>
              <a:t>treatment;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/>
              <a:t>Nb</a:t>
            </a:r>
            <a:r>
              <a:rPr lang="en-GB" dirty="0"/>
              <a:t> will definitely have a native oxide </a:t>
            </a:r>
            <a:r>
              <a:rPr lang="en-GB" dirty="0" smtClean="0"/>
              <a:t>layer</a:t>
            </a:r>
            <a:r>
              <a:rPr lang="en-GB" dirty="0" smtClean="0"/>
              <a:t>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Preparation - 10 </a:t>
            </a:r>
            <a:r>
              <a:rPr lang="en-GB" dirty="0"/>
              <a:t>min in BPS172 </a:t>
            </a:r>
            <a:r>
              <a:rPr lang="en-GB" dirty="0" smtClean="0"/>
              <a:t>solution in ultrasonic bath followed by 10 </a:t>
            </a:r>
            <a:r>
              <a:rPr lang="en-GB" dirty="0"/>
              <a:t>min in </a:t>
            </a:r>
            <a:r>
              <a:rPr lang="en-GB" dirty="0" smtClean="0"/>
              <a:t>ultra-pure water;</a:t>
            </a: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as-loaded </a:t>
            </a:r>
            <a:r>
              <a:rPr lang="en-GB" dirty="0"/>
              <a:t>XPS</a:t>
            </a:r>
            <a:r>
              <a:rPr lang="en-GB" dirty="0" smtClean="0"/>
              <a:t> </a:t>
            </a:r>
            <a:r>
              <a:rPr lang="en-GB" dirty="0"/>
              <a:t>shows a large amounts of </a:t>
            </a:r>
            <a:r>
              <a:rPr lang="en-GB" dirty="0" smtClean="0"/>
              <a:t>carbon &amp; oxygen, </a:t>
            </a:r>
            <a:r>
              <a:rPr lang="en-GB" dirty="0"/>
              <a:t>and the niobium is in a pentoxide </a:t>
            </a:r>
            <a:r>
              <a:rPr lang="en-GB" dirty="0" smtClean="0"/>
              <a:t>state;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338" y="2986316"/>
            <a:ext cx="750332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15948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59" y="2862688"/>
            <a:ext cx="3600000" cy="36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173" y="2862688"/>
            <a:ext cx="3600000" cy="36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351" y="2862688"/>
            <a:ext cx="3600000" cy="3600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9111" y="6402895"/>
            <a:ext cx="42173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https://www.xpsfitting.com/2009/04/niobium.html?m=1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59769" y="176643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Surface Resistance of </a:t>
            </a:r>
            <a:r>
              <a:rPr lang="en-GB" sz="3200" dirty="0" err="1" smtClean="0"/>
              <a:t>Nb</a:t>
            </a:r>
            <a:r>
              <a:rPr lang="en-GB" sz="3200" dirty="0" smtClean="0"/>
              <a:t> Exposed to BPS172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73282" y="789704"/>
            <a:ext cx="1024543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A brief report of the </a:t>
            </a:r>
            <a:r>
              <a:rPr lang="en-GB" b="1" dirty="0" err="1"/>
              <a:t>Nb</a:t>
            </a:r>
            <a:r>
              <a:rPr lang="en-GB" b="1" dirty="0"/>
              <a:t> sample: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samples were mechanically polished </a:t>
            </a:r>
            <a:r>
              <a:rPr lang="en-GB" dirty="0" smtClean="0"/>
              <a:t>(by Kemet) </a:t>
            </a:r>
            <a:r>
              <a:rPr lang="en-GB" dirty="0"/>
              <a:t>in late June </a:t>
            </a:r>
            <a:r>
              <a:rPr lang="en-GB" dirty="0" smtClean="0"/>
              <a:t>2024 (roughness </a:t>
            </a:r>
            <a:r>
              <a:rPr lang="en-GB" dirty="0"/>
              <a:t>&lt; 100 nm</a:t>
            </a:r>
            <a:r>
              <a:rPr lang="en-GB" dirty="0" smtClean="0"/>
              <a:t>);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/>
              <a:t>Nb</a:t>
            </a:r>
            <a:r>
              <a:rPr lang="en-GB" dirty="0"/>
              <a:t> was stored at atmosphere in a membrane sample box before BPS 172 </a:t>
            </a:r>
            <a:r>
              <a:rPr lang="en-GB" dirty="0" smtClean="0"/>
              <a:t>treatment;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/>
              <a:t>Nb</a:t>
            </a:r>
            <a:r>
              <a:rPr lang="en-GB" dirty="0"/>
              <a:t> will definitely have a native oxide </a:t>
            </a:r>
            <a:r>
              <a:rPr lang="en-GB" dirty="0" smtClean="0"/>
              <a:t>layer</a:t>
            </a:r>
            <a:r>
              <a:rPr lang="en-GB" dirty="0" smtClean="0"/>
              <a:t>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Preparation - 10 </a:t>
            </a:r>
            <a:r>
              <a:rPr lang="en-GB" dirty="0"/>
              <a:t>min in BPS172 </a:t>
            </a:r>
            <a:r>
              <a:rPr lang="en-GB" dirty="0" smtClean="0"/>
              <a:t>solution in ultrasonic bath followed by 10 </a:t>
            </a:r>
            <a:r>
              <a:rPr lang="en-GB" dirty="0"/>
              <a:t>min in </a:t>
            </a:r>
            <a:r>
              <a:rPr lang="en-GB" dirty="0" smtClean="0"/>
              <a:t>ultra-pure water;</a:t>
            </a: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as-loaded </a:t>
            </a:r>
            <a:r>
              <a:rPr lang="en-GB" dirty="0"/>
              <a:t>XPS</a:t>
            </a:r>
            <a:r>
              <a:rPr lang="en-GB" dirty="0" smtClean="0"/>
              <a:t> </a:t>
            </a:r>
            <a:r>
              <a:rPr lang="en-GB" dirty="0"/>
              <a:t>shows a large amounts of </a:t>
            </a:r>
            <a:r>
              <a:rPr lang="en-GB" dirty="0" smtClean="0"/>
              <a:t>carbon &amp; oxygen, </a:t>
            </a:r>
            <a:r>
              <a:rPr lang="en-GB" dirty="0"/>
              <a:t>and the niobium is in a pentoxide </a:t>
            </a:r>
            <a:r>
              <a:rPr lang="en-GB" dirty="0" smtClean="0"/>
              <a:t>state;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18071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3282" y="789704"/>
            <a:ext cx="1024543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A brief report of the </a:t>
            </a:r>
            <a:r>
              <a:rPr lang="en-GB" b="1" dirty="0" err="1"/>
              <a:t>Nb</a:t>
            </a:r>
            <a:r>
              <a:rPr lang="en-GB" b="1" dirty="0"/>
              <a:t> sample: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samples were mechanically polished </a:t>
            </a:r>
            <a:r>
              <a:rPr lang="en-GB" dirty="0" smtClean="0"/>
              <a:t>(by Kemet) </a:t>
            </a:r>
            <a:r>
              <a:rPr lang="en-GB" dirty="0"/>
              <a:t>in late June </a:t>
            </a:r>
            <a:r>
              <a:rPr lang="en-GB" dirty="0" smtClean="0"/>
              <a:t>2024 (roughness </a:t>
            </a:r>
            <a:r>
              <a:rPr lang="en-GB" dirty="0"/>
              <a:t>&lt; 100 nm</a:t>
            </a:r>
            <a:r>
              <a:rPr lang="en-GB" dirty="0" smtClean="0"/>
              <a:t>);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/>
              <a:t>Nb</a:t>
            </a:r>
            <a:r>
              <a:rPr lang="en-GB" dirty="0"/>
              <a:t> was stored at atmosphere in a membrane sample box before BPS 172 </a:t>
            </a:r>
            <a:r>
              <a:rPr lang="en-GB" dirty="0" smtClean="0"/>
              <a:t>treatment;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dirty="0" smtClean="0"/>
              <a:t>After </a:t>
            </a:r>
            <a:r>
              <a:rPr lang="en-GB" b="1" dirty="0"/>
              <a:t>sputtering</a:t>
            </a:r>
            <a:r>
              <a:rPr lang="en-GB" dirty="0"/>
              <a:t> </a:t>
            </a:r>
            <a:r>
              <a:rPr lang="en-GB" dirty="0" smtClean="0"/>
              <a:t>with 2.5 </a:t>
            </a:r>
            <a:r>
              <a:rPr lang="en-GB" dirty="0" err="1" smtClean="0"/>
              <a:t>keV</a:t>
            </a:r>
            <a:r>
              <a:rPr lang="en-GB" dirty="0" smtClean="0"/>
              <a:t> Kr</a:t>
            </a:r>
            <a:r>
              <a:rPr lang="en-GB" baseline="30000" dirty="0" smtClean="0"/>
              <a:t>+</a:t>
            </a:r>
            <a:r>
              <a:rPr lang="en-GB" dirty="0" smtClean="0"/>
              <a:t> ions for 4 hours, the </a:t>
            </a:r>
            <a:r>
              <a:rPr lang="en-GB" dirty="0"/>
              <a:t>niobium is in a </a:t>
            </a:r>
            <a:r>
              <a:rPr lang="en-GB" b="1" dirty="0"/>
              <a:t>metallic </a:t>
            </a:r>
            <a:r>
              <a:rPr lang="en-GB" b="1" dirty="0" smtClean="0"/>
              <a:t>state</a:t>
            </a:r>
            <a:r>
              <a:rPr lang="en-GB" dirty="0"/>
              <a:t>;</a:t>
            </a:r>
            <a:endParaRPr lang="en-GB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There are </a:t>
            </a:r>
            <a:r>
              <a:rPr lang="en-GB" dirty="0"/>
              <a:t>trace amounts of carbon and oxygen </a:t>
            </a:r>
            <a:r>
              <a:rPr lang="en-GB" dirty="0" smtClean="0"/>
              <a:t>remaining;</a:t>
            </a: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Overall</a:t>
            </a:r>
            <a:r>
              <a:rPr lang="en-GB" dirty="0"/>
              <a:t>, the BPS 172 didn’t have </a:t>
            </a:r>
            <a:r>
              <a:rPr lang="en-GB" dirty="0" smtClean="0"/>
              <a:t>any obvious </a:t>
            </a:r>
            <a:r>
              <a:rPr lang="en-GB" dirty="0"/>
              <a:t>negative effect, chemically speaking.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676" y="2968076"/>
            <a:ext cx="7548649" cy="36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769" y="176643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Surface Resistance of </a:t>
            </a:r>
            <a:r>
              <a:rPr lang="en-GB" sz="3200" dirty="0" err="1" smtClean="0"/>
              <a:t>Nb</a:t>
            </a:r>
            <a:r>
              <a:rPr lang="en-GB" sz="3200" dirty="0" smtClean="0"/>
              <a:t> Exposed to BPS172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29059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69" y="2852478"/>
            <a:ext cx="3600000" cy="36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460" y="2852478"/>
            <a:ext cx="3600000" cy="36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698" y="2852478"/>
            <a:ext cx="3600000" cy="3600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9111" y="6402895"/>
            <a:ext cx="42173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https://www.xpsfitting.com/2009/04/niobium.html?m=1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59769" y="176643"/>
            <a:ext cx="994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Surface Resistance of </a:t>
            </a:r>
            <a:r>
              <a:rPr lang="en-GB" sz="3200" dirty="0" err="1" smtClean="0"/>
              <a:t>Nb</a:t>
            </a:r>
            <a:r>
              <a:rPr lang="en-GB" sz="3200" dirty="0" smtClean="0"/>
              <a:t> Exposed to BPS172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73282" y="789704"/>
            <a:ext cx="1024543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A brief report of the </a:t>
            </a:r>
            <a:r>
              <a:rPr lang="en-GB" b="1" dirty="0" err="1"/>
              <a:t>Nb</a:t>
            </a:r>
            <a:r>
              <a:rPr lang="en-GB" b="1" dirty="0"/>
              <a:t> sample: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The samples were mechanically polished </a:t>
            </a:r>
            <a:r>
              <a:rPr lang="en-GB" dirty="0" smtClean="0"/>
              <a:t>(by Kemet) </a:t>
            </a:r>
            <a:r>
              <a:rPr lang="en-GB" dirty="0"/>
              <a:t>in late June </a:t>
            </a:r>
            <a:r>
              <a:rPr lang="en-GB" dirty="0" smtClean="0"/>
              <a:t>2024 (roughness </a:t>
            </a:r>
            <a:r>
              <a:rPr lang="en-GB" dirty="0"/>
              <a:t>&lt; 100 nm</a:t>
            </a:r>
            <a:r>
              <a:rPr lang="en-GB" dirty="0" smtClean="0"/>
              <a:t>);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 err="1"/>
              <a:t>Nb</a:t>
            </a:r>
            <a:r>
              <a:rPr lang="en-GB" dirty="0"/>
              <a:t> was stored at atmosphere in a membrane sample box before BPS 172 </a:t>
            </a:r>
            <a:r>
              <a:rPr lang="en-GB" dirty="0" smtClean="0"/>
              <a:t>treatment;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dirty="0" smtClean="0"/>
              <a:t>After </a:t>
            </a:r>
            <a:r>
              <a:rPr lang="en-GB" b="1" dirty="0"/>
              <a:t>sputtering</a:t>
            </a:r>
            <a:r>
              <a:rPr lang="en-GB" dirty="0"/>
              <a:t> </a:t>
            </a:r>
            <a:r>
              <a:rPr lang="en-GB" dirty="0" smtClean="0"/>
              <a:t>with 2.5 </a:t>
            </a:r>
            <a:r>
              <a:rPr lang="en-GB" dirty="0" err="1" smtClean="0"/>
              <a:t>keV</a:t>
            </a:r>
            <a:r>
              <a:rPr lang="en-GB" dirty="0" smtClean="0"/>
              <a:t> Kr</a:t>
            </a:r>
            <a:r>
              <a:rPr lang="en-GB" baseline="30000" dirty="0" smtClean="0"/>
              <a:t>+</a:t>
            </a:r>
            <a:r>
              <a:rPr lang="en-GB" dirty="0" smtClean="0"/>
              <a:t> ions for 4 hours, the </a:t>
            </a:r>
            <a:r>
              <a:rPr lang="en-GB" dirty="0"/>
              <a:t>niobium is in a </a:t>
            </a:r>
            <a:r>
              <a:rPr lang="en-GB" b="1" dirty="0"/>
              <a:t>metallic </a:t>
            </a:r>
            <a:r>
              <a:rPr lang="en-GB" b="1" dirty="0" smtClean="0"/>
              <a:t>state</a:t>
            </a:r>
            <a:r>
              <a:rPr lang="en-GB" dirty="0"/>
              <a:t>;</a:t>
            </a:r>
            <a:endParaRPr lang="en-GB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There are </a:t>
            </a:r>
            <a:r>
              <a:rPr lang="en-GB" dirty="0"/>
              <a:t>trace amounts of carbon and oxygen </a:t>
            </a:r>
            <a:r>
              <a:rPr lang="en-GB" dirty="0" smtClean="0"/>
              <a:t>remaining;</a:t>
            </a: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Overall</a:t>
            </a:r>
            <a:r>
              <a:rPr lang="en-GB" dirty="0"/>
              <a:t>, the BPS 172 didn’t have </a:t>
            </a:r>
            <a:r>
              <a:rPr lang="en-GB" dirty="0" smtClean="0"/>
              <a:t>any obvious negative </a:t>
            </a:r>
            <a:r>
              <a:rPr lang="en-GB" dirty="0"/>
              <a:t>effect, chemically speaking. </a:t>
            </a:r>
          </a:p>
        </p:txBody>
      </p:sp>
    </p:spTree>
    <p:extLst>
      <p:ext uri="{BB962C8B-B14F-4D97-AF65-F5344CB8AC3E}">
        <p14:creationId xmlns:p14="http://schemas.microsoft.com/office/powerpoint/2010/main" val="5173374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163" y="259773"/>
            <a:ext cx="1040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Future Aims in our Photocathode </a:t>
            </a:r>
            <a:r>
              <a:rPr lang="en-GB" sz="3600" dirty="0" smtClean="0"/>
              <a:t>R&amp;D: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747405" y="1197261"/>
            <a:ext cx="8697191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Characterise performance of polycrystalline and single-crystal samples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Goal to reach QE &gt; 1E-4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Assess performance differences for polycrystalline Cu subjected to a range of cleaning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processes (BPS172, HPR, Plasma, Dry Ice etc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.)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measuring: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QE;</a:t>
            </a:r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MTE as a function of illumination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wavelength;</a:t>
            </a:r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Spectral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response.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Measure surface resistance of </a:t>
            </a:r>
            <a:r>
              <a:rPr lang="en-GB" dirty="0" err="1" smtClean="0"/>
              <a:t>Nb</a:t>
            </a:r>
            <a:r>
              <a:rPr lang="en-GB" dirty="0" smtClean="0"/>
              <a:t> exposed to BPS172 treatment;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At room temperature and in the cryogenic regime (once the cold head is repaired);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Investigate effect (if any) of BPS172 treatment on indium;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Cu(Poly) BPS172 Sample 3;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Further experiments on Cu(Poly) to investigate performance characteristics following: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BPS172 treatment followed by HPR;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Argon plasma cleaning;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Dry ice cleaning.</a:t>
            </a: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056000" y="3657600"/>
            <a:ext cx="100800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58700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944" y="270163"/>
            <a:ext cx="1040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Objectives for Photocathode R&amp;D: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747405" y="1288470"/>
            <a:ext cx="869719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Characterise performance of polycrystalline and single-crystal samples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Goal to reach QE &gt; 1E-4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Assess performance differences for polycrystalline Cu subjected to a range of cleaning </a:t>
            </a:r>
            <a:r>
              <a:rPr lang="en-GB" dirty="0" smtClean="0"/>
              <a:t>processes </a:t>
            </a:r>
            <a:r>
              <a:rPr lang="en-GB" dirty="0"/>
              <a:t>(BPS172, HPR, Plasma, Dry Ice etc</a:t>
            </a:r>
            <a:r>
              <a:rPr lang="en-GB" dirty="0" smtClean="0"/>
              <a:t>.)</a:t>
            </a:r>
            <a:r>
              <a:rPr lang="en-GB" dirty="0" smtClean="0"/>
              <a:t> </a:t>
            </a:r>
            <a:r>
              <a:rPr lang="en-GB" dirty="0" smtClean="0"/>
              <a:t>measuring: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QE;</a:t>
            </a:r>
            <a:endParaRPr lang="en-GB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MTE as a function of illumination </a:t>
            </a:r>
            <a:r>
              <a:rPr lang="en-GB" dirty="0" smtClean="0"/>
              <a:t>wavelength;</a:t>
            </a:r>
            <a:endParaRPr lang="en-GB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Spectral </a:t>
            </a:r>
            <a:r>
              <a:rPr lang="en-GB" dirty="0" smtClean="0"/>
              <a:t>response.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Investigate (negative ?) impact of BPS172 treatment on </a:t>
            </a:r>
            <a:r>
              <a:rPr lang="en-GB" dirty="0" err="1" smtClean="0"/>
              <a:t>Nb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02981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1" y="63786"/>
            <a:ext cx="10515600" cy="1325563"/>
          </a:xfrm>
        </p:spPr>
        <p:txBody>
          <a:bodyPr/>
          <a:lstStyle/>
          <a:p>
            <a:r>
              <a:rPr lang="en-GB" dirty="0" smtClean="0">
                <a:latin typeface="+mn-lt"/>
              </a:rPr>
              <a:t>Samples </a:t>
            </a:r>
            <a:r>
              <a:rPr lang="en-GB" dirty="0" smtClean="0">
                <a:latin typeface="+mn-lt"/>
              </a:rPr>
              <a:t>Tested </a:t>
            </a:r>
            <a:r>
              <a:rPr lang="en-GB" sz="2400" dirty="0" smtClean="0">
                <a:latin typeface="+mn-lt"/>
              </a:rPr>
              <a:t>(so far …..)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252" y="1317442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Cu(Poly) – Acetone</a:t>
            </a:r>
          </a:p>
          <a:p>
            <a:pPr lvl="1"/>
            <a:r>
              <a:rPr lang="en-GB" sz="1600" dirty="0" smtClean="0"/>
              <a:t>20 minute acetone ultrasonic bath, 5 minute ultrasonic IPA bath, dried with dry nitrogen</a:t>
            </a:r>
          </a:p>
          <a:p>
            <a:pPr lvl="1"/>
            <a:r>
              <a:rPr lang="en-GB" sz="1600" dirty="0" smtClean="0"/>
              <a:t>XPS and QE data collected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Cu(Poly) – High Pressure Rinsed (HPR)</a:t>
            </a:r>
          </a:p>
          <a:p>
            <a:pPr lvl="1"/>
            <a:r>
              <a:rPr lang="en-GB" sz="1600" dirty="0" smtClean="0"/>
              <a:t>High pressure rinsed – exposed to air for </a:t>
            </a:r>
            <a:r>
              <a:rPr lang="en-GB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en-GB" sz="1600" dirty="0" smtClean="0"/>
              <a:t>40 minutes prior to loading into UHV</a:t>
            </a:r>
          </a:p>
          <a:p>
            <a:pPr lvl="1"/>
            <a:r>
              <a:rPr lang="en-GB" sz="1600" dirty="0" smtClean="0"/>
              <a:t>XPS and QE data collected</a:t>
            </a:r>
          </a:p>
          <a:p>
            <a:pPr lvl="1"/>
            <a:r>
              <a:rPr lang="en-GB" sz="1600" dirty="0" smtClean="0"/>
              <a:t>TESS </a:t>
            </a:r>
            <a:r>
              <a:rPr lang="en-GB" sz="1600" dirty="0" smtClean="0"/>
              <a:t>photoemission data </a:t>
            </a:r>
            <a:r>
              <a:rPr lang="en-GB" sz="1600" dirty="0" smtClean="0"/>
              <a:t>collected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Cu(Poly) – BPS172 Sample 1</a:t>
            </a:r>
          </a:p>
          <a:p>
            <a:pPr lvl="1"/>
            <a:r>
              <a:rPr lang="en-GB" sz="1600" dirty="0" smtClean="0"/>
              <a:t>20 minute 10% BPS172 ultrasonic bath, 10 minute deionised water ultrasonic bath, dried with dry nitrogen</a:t>
            </a:r>
          </a:p>
          <a:p>
            <a:pPr lvl="1"/>
            <a:r>
              <a:rPr lang="en-GB" sz="1600" dirty="0" smtClean="0"/>
              <a:t>XPS and QE data collected before and after a 30 minute* 155°C† heat.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Cu(Poly) – BPS172 Sample 2</a:t>
            </a:r>
          </a:p>
          <a:p>
            <a:pPr lvl="1"/>
            <a:r>
              <a:rPr lang="en-GB" sz="1600" dirty="0" smtClean="0"/>
              <a:t>20 minute 10% BPS172 ultrasonic bath, 10 minute deionised water ultrasonic bath, dried with dry nitrogen</a:t>
            </a:r>
          </a:p>
          <a:p>
            <a:pPr lvl="1"/>
            <a:r>
              <a:rPr lang="en-GB" sz="1600" dirty="0" smtClean="0"/>
              <a:t>XPS and QE data collected before and after successive heating steps: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 smtClean="0"/>
              <a:t>30 min, 2 hours, 3 days at 55°C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 smtClean="0"/>
              <a:t>30 min, 2 hours, 2 days at 75°C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 smtClean="0"/>
              <a:t>30 min, 2 hours, 2 days at 95°C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1400" dirty="0" smtClean="0"/>
              <a:t>30 min at 155°</a:t>
            </a:r>
            <a:r>
              <a:rPr lang="en-GB" sz="1400" dirty="0"/>
              <a:t>C</a:t>
            </a:r>
            <a:endParaRPr lang="en-GB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23622" y="5754723"/>
            <a:ext cx="4891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* Times exclude ramping.</a:t>
            </a:r>
          </a:p>
          <a:p>
            <a:r>
              <a:rPr lang="en-GB" sz="1200" dirty="0"/>
              <a:t>† Quoted temperatures are from the manipulator thermocouple. This reads low. 155°C is estimated to be around </a:t>
            </a:r>
            <a:r>
              <a:rPr lang="en-GB" sz="1200" dirty="0" smtClean="0"/>
              <a:t>260°C </a:t>
            </a:r>
            <a:r>
              <a:rPr lang="en-GB" sz="1200" dirty="0"/>
              <a:t>from </a:t>
            </a:r>
            <a:r>
              <a:rPr lang="en-GB" sz="1200" dirty="0" smtClean="0"/>
              <a:t>a prior </a:t>
            </a:r>
            <a:r>
              <a:rPr lang="en-GB" sz="1200" dirty="0"/>
              <a:t>calibration. Lower thermocouple temperatures fall outside the calibration range.</a:t>
            </a:r>
          </a:p>
          <a:p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423" y="351224"/>
            <a:ext cx="2107271" cy="234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05105" y="2686654"/>
            <a:ext cx="216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Typical polycrystalline copper in an Omicron sample holder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6531115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82592" y="1059974"/>
            <a:ext cx="9218553" cy="4962998"/>
            <a:chOff x="838200" y="1128986"/>
            <a:chExt cx="9218553" cy="496299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0"/>
            <a:stretch/>
          </p:blipFill>
          <p:spPr>
            <a:xfrm>
              <a:off x="838200" y="1498318"/>
              <a:ext cx="9218553" cy="459366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507861" y="1690688"/>
              <a:ext cx="8798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Cu(II)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57337" y="1128986"/>
              <a:ext cx="270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Cu(0) and Cu(I)</a:t>
              </a:r>
              <a:endParaRPr lang="en-GB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5779698" y="2060020"/>
              <a:ext cx="77639" cy="4071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979437" y="2047414"/>
              <a:ext cx="300593" cy="2049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6461185" y="1498318"/>
              <a:ext cx="14378" cy="4071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07" y="86343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Acetone</a:t>
            </a:r>
            <a:r>
              <a:rPr lang="en-GB" dirty="0" smtClean="0"/>
              <a:t>: As Loaded 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6980408" y="3838283"/>
            <a:ext cx="4841473" cy="2897850"/>
            <a:chOff x="6840415" y="232442"/>
            <a:chExt cx="5195489" cy="314585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40415" y="232442"/>
              <a:ext cx="5195489" cy="268988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840415" y="2910535"/>
              <a:ext cx="5012279" cy="467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Cu L</a:t>
              </a:r>
              <a:r>
                <a:rPr lang="en-GB" sz="1050" baseline="-25000" dirty="0" smtClean="0"/>
                <a:t>3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 spectra for (left) Cu(0), Cu(I) species, mineral samples, and (right) Cu(II) species. </a:t>
              </a:r>
              <a:r>
                <a:rPr lang="en-GB" sz="1050" i="1" dirty="0" smtClean="0"/>
                <a:t>Surf. Interface Anal. </a:t>
              </a:r>
              <a:r>
                <a:rPr lang="en-GB" sz="1050" b="1" dirty="0" smtClean="0"/>
                <a:t>2017</a:t>
              </a:r>
              <a:r>
                <a:rPr lang="en-GB" sz="1050" dirty="0" smtClean="0"/>
                <a:t>, 49, 1325–1334</a:t>
              </a:r>
              <a:endParaRPr lang="en-GB" sz="105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9529100" y="2716385"/>
            <a:ext cx="2448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QE </a:t>
            </a:r>
            <a:r>
              <a:rPr lang="en-GB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en-GB" sz="2400" dirty="0" smtClean="0"/>
              <a:t> 2.3 x 10</a:t>
            </a:r>
            <a:r>
              <a:rPr lang="en-GB" sz="2400" baseline="30000" dirty="0" smtClean="0"/>
              <a:t>-6</a:t>
            </a:r>
            <a:endParaRPr lang="en-GB" sz="24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754449"/>
              </p:ext>
            </p:extLst>
          </p:nvPr>
        </p:nvGraphicFramePr>
        <p:xfrm>
          <a:off x="8695426" y="361070"/>
          <a:ext cx="3321170" cy="195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32">
                  <a:extLst>
                    <a:ext uri="{9D8B030D-6E8A-4147-A177-3AD203B41FA5}">
                      <a16:colId xmlns:a16="http://schemas.microsoft.com/office/drawing/2014/main" val="3789103780"/>
                    </a:ext>
                  </a:extLst>
                </a:gridCol>
                <a:gridCol w="2363638">
                  <a:extLst>
                    <a:ext uri="{9D8B030D-6E8A-4147-A177-3AD203B41FA5}">
                      <a16:colId xmlns:a16="http://schemas.microsoft.com/office/drawing/2014/main" val="85796988"/>
                    </a:ext>
                  </a:extLst>
                </a:gridCol>
              </a:tblGrid>
              <a:tr h="432560">
                <a:tc>
                  <a:txBody>
                    <a:bodyPr/>
                    <a:lstStyle/>
                    <a:p>
                      <a:r>
                        <a:rPr lang="en-GB" dirty="0" smtClean="0"/>
                        <a:t>Species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Atomic Percentage</a:t>
                      </a:r>
                      <a:r>
                        <a:rPr lang="en-GB" baseline="0" dirty="0" smtClean="0"/>
                        <a:t> (%)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29486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21.0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9932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22.4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9788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43.5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98579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13.1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816507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5800" y="6073664"/>
            <a:ext cx="560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XPS shows strong presence of </a:t>
            </a:r>
            <a:r>
              <a:rPr lang="en-GB" dirty="0" err="1" smtClean="0"/>
              <a:t>CuO</a:t>
            </a:r>
            <a:r>
              <a:rPr lang="en-GB" dirty="0" smtClean="0"/>
              <a:t> and Cu</a:t>
            </a:r>
            <a:r>
              <a:rPr lang="en-GB" baseline="-25000" dirty="0" smtClean="0"/>
              <a:t>2</a:t>
            </a:r>
            <a:r>
              <a:rPr lang="en-GB" dirty="0" smtClean="0"/>
              <a:t>O, </a:t>
            </a:r>
            <a:br>
              <a:rPr lang="en-GB" dirty="0" smtClean="0"/>
            </a:br>
            <a:r>
              <a:rPr lang="en-GB" dirty="0" smtClean="0"/>
              <a:t>i.e., Cu(I) and Cu(II), so the resulting </a:t>
            </a:r>
            <a:r>
              <a:rPr lang="en-GB" dirty="0" smtClean="0"/>
              <a:t>QE is very low.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577532" y="3435825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Cu(I) auger</a:t>
            </a:r>
            <a:endParaRPr lang="en-GB" dirty="0"/>
          </a:p>
        </p:txBody>
      </p:sp>
      <p:cxnSp>
        <p:nvCxnSpPr>
          <p:cNvPr id="23" name="Straight Arrow Connector 22"/>
          <p:cNvCxnSpPr>
            <a:stCxn id="22" idx="1"/>
          </p:cNvCxnSpPr>
          <p:nvPr/>
        </p:nvCxnSpPr>
        <p:spPr>
          <a:xfrm flipH="1">
            <a:off x="4852254" y="3620491"/>
            <a:ext cx="725278" cy="39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78869" y="3635089"/>
            <a:ext cx="1565031" cy="266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77532" y="3940473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Cu(II) auger</a:t>
            </a:r>
            <a:endParaRPr lang="en-GB" dirty="0"/>
          </a:p>
        </p:txBody>
      </p:sp>
      <p:cxnSp>
        <p:nvCxnSpPr>
          <p:cNvPr id="28" name="Straight Arrow Connector 27"/>
          <p:cNvCxnSpPr>
            <a:stCxn id="27" idx="1"/>
          </p:cNvCxnSpPr>
          <p:nvPr/>
        </p:nvCxnSpPr>
        <p:spPr>
          <a:xfrm flipH="1">
            <a:off x="5011615" y="4125139"/>
            <a:ext cx="565917" cy="189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778869" y="4125139"/>
            <a:ext cx="4025152" cy="701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8823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77" y="1605333"/>
            <a:ext cx="8329709" cy="41113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753" y="110322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HPR</a:t>
            </a:r>
            <a:r>
              <a:rPr lang="en-GB" dirty="0" smtClean="0"/>
              <a:t>: As Loaded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43756"/>
              </p:ext>
            </p:extLst>
          </p:nvPr>
        </p:nvGraphicFramePr>
        <p:xfrm>
          <a:off x="8695426" y="361070"/>
          <a:ext cx="3321170" cy="195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32">
                  <a:extLst>
                    <a:ext uri="{9D8B030D-6E8A-4147-A177-3AD203B41FA5}">
                      <a16:colId xmlns:a16="http://schemas.microsoft.com/office/drawing/2014/main" val="3789103780"/>
                    </a:ext>
                  </a:extLst>
                </a:gridCol>
                <a:gridCol w="2363638">
                  <a:extLst>
                    <a:ext uri="{9D8B030D-6E8A-4147-A177-3AD203B41FA5}">
                      <a16:colId xmlns:a16="http://schemas.microsoft.com/office/drawing/2014/main" val="85796988"/>
                    </a:ext>
                  </a:extLst>
                </a:gridCol>
              </a:tblGrid>
              <a:tr h="432560">
                <a:tc>
                  <a:txBody>
                    <a:bodyPr/>
                    <a:lstStyle/>
                    <a:p>
                      <a:r>
                        <a:rPr lang="en-GB" dirty="0" smtClean="0"/>
                        <a:t>Species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Atomic Percentage</a:t>
                      </a:r>
                      <a:r>
                        <a:rPr lang="en-GB" baseline="0" dirty="0" smtClean="0"/>
                        <a:t> (%)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29486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44.4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9932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9788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29.4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98579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5.8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81650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980408" y="3838283"/>
            <a:ext cx="4841473" cy="2897850"/>
            <a:chOff x="6840415" y="232442"/>
            <a:chExt cx="5195489" cy="31458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40415" y="232442"/>
              <a:ext cx="5195489" cy="268988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840415" y="2910535"/>
              <a:ext cx="5012279" cy="467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Cu L</a:t>
              </a:r>
              <a:r>
                <a:rPr lang="en-GB" sz="1050" baseline="-25000" dirty="0" smtClean="0"/>
                <a:t>3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 spectra for (left) Cu(0), Cu(I) species, mineral samples, and (right) Cu(II) species. </a:t>
              </a:r>
              <a:r>
                <a:rPr lang="en-GB" sz="1050" i="1" dirty="0" smtClean="0"/>
                <a:t>Surf. Interface Anal. </a:t>
              </a:r>
              <a:r>
                <a:rPr lang="en-GB" sz="1050" b="1" dirty="0" smtClean="0"/>
                <a:t>2017</a:t>
              </a:r>
              <a:r>
                <a:rPr lang="en-GB" sz="1050" dirty="0" smtClean="0"/>
                <a:t>, 49, 1325–1334</a:t>
              </a:r>
              <a:endParaRPr lang="en-GB" sz="105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23936" y="1004411"/>
            <a:ext cx="270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Cu(0) and Cu(I)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850902" y="1356159"/>
            <a:ext cx="91260" cy="411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2771" y="5853576"/>
            <a:ext cx="6234809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/>
              <a:t>XPS shows high quantities of Cu</a:t>
            </a:r>
            <a:r>
              <a:rPr lang="en-GB" baseline="-25000" dirty="0" smtClean="0"/>
              <a:t>2</a:t>
            </a:r>
            <a:r>
              <a:rPr lang="en-GB" dirty="0" smtClean="0"/>
              <a:t>O (in the Cu LMM</a:t>
            </a:r>
            <a:r>
              <a:rPr lang="en-GB" dirty="0" smtClean="0"/>
              <a:t>), </a:t>
            </a:r>
            <a:r>
              <a:rPr lang="en-GB" dirty="0" smtClean="0"/>
              <a:t>but no </a:t>
            </a:r>
            <a:r>
              <a:rPr lang="en-GB" dirty="0" err="1" smtClean="0"/>
              <a:t>CuO</a:t>
            </a:r>
            <a:r>
              <a:rPr lang="en-GB" dirty="0" smtClean="0"/>
              <a:t>.</a:t>
            </a:r>
          </a:p>
          <a:p>
            <a:pPr algn="ctr">
              <a:spcAft>
                <a:spcPts val="600"/>
              </a:spcAft>
            </a:pPr>
            <a:r>
              <a:rPr lang="en-GB" dirty="0" smtClean="0"/>
              <a:t>Resulting </a:t>
            </a:r>
            <a:r>
              <a:rPr lang="en-GB" dirty="0" smtClean="0"/>
              <a:t>QE is very low, but higher than acetone treated copper.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530099" y="4279377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Cu(0) auger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323937" y="4130279"/>
            <a:ext cx="382271" cy="149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537763" y="4560765"/>
            <a:ext cx="2017143" cy="404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77532" y="3435825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Cu(I) auger</a:t>
            </a:r>
            <a:endParaRPr lang="en-GB" dirty="0"/>
          </a:p>
        </p:txBody>
      </p:sp>
      <p:cxnSp>
        <p:nvCxnSpPr>
          <p:cNvPr id="19" name="Straight Arrow Connector 18"/>
          <p:cNvCxnSpPr>
            <a:stCxn id="18" idx="1"/>
          </p:cNvCxnSpPr>
          <p:nvPr/>
        </p:nvCxnSpPr>
        <p:spPr>
          <a:xfrm flipH="1">
            <a:off x="5161085" y="3620491"/>
            <a:ext cx="416447" cy="292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678283" y="3629448"/>
            <a:ext cx="1665617" cy="272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529100" y="2716385"/>
            <a:ext cx="2448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QE </a:t>
            </a:r>
            <a:r>
              <a:rPr lang="en-GB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en-GB" sz="2400" dirty="0" smtClean="0"/>
              <a:t> 4.4 x 10</a:t>
            </a:r>
            <a:r>
              <a:rPr lang="en-GB" sz="2400" baseline="30000" dirty="0" smtClean="0"/>
              <a:t>-6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789009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33" y="74177"/>
            <a:ext cx="10515600" cy="1325563"/>
          </a:xfrm>
        </p:spPr>
        <p:txBody>
          <a:bodyPr/>
          <a:lstStyle/>
          <a:p>
            <a:r>
              <a:rPr lang="en-GB" dirty="0" smtClean="0"/>
              <a:t>MTE &amp; Spectral Response for Cu(Poly) - </a:t>
            </a:r>
            <a:r>
              <a:rPr lang="en-GB" b="1" dirty="0" smtClean="0"/>
              <a:t>HPR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" t="2999" r="8466" b="2059"/>
          <a:stretch/>
        </p:blipFill>
        <p:spPr>
          <a:xfrm>
            <a:off x="942109" y="1433951"/>
            <a:ext cx="10307782" cy="524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370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53" y="1410824"/>
            <a:ext cx="8179024" cy="43808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56" y="77692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BPS172</a:t>
            </a:r>
            <a:r>
              <a:rPr lang="en-GB" dirty="0" smtClean="0"/>
              <a:t> 1: As Loaded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878697"/>
              </p:ext>
            </p:extLst>
          </p:nvPr>
        </p:nvGraphicFramePr>
        <p:xfrm>
          <a:off x="8695426" y="361070"/>
          <a:ext cx="3321170" cy="195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32">
                  <a:extLst>
                    <a:ext uri="{9D8B030D-6E8A-4147-A177-3AD203B41FA5}">
                      <a16:colId xmlns:a16="http://schemas.microsoft.com/office/drawing/2014/main" val="3789103780"/>
                    </a:ext>
                  </a:extLst>
                </a:gridCol>
                <a:gridCol w="2363638">
                  <a:extLst>
                    <a:ext uri="{9D8B030D-6E8A-4147-A177-3AD203B41FA5}">
                      <a16:colId xmlns:a16="http://schemas.microsoft.com/office/drawing/2014/main" val="85796988"/>
                    </a:ext>
                  </a:extLst>
                </a:gridCol>
              </a:tblGrid>
              <a:tr h="432560">
                <a:tc>
                  <a:txBody>
                    <a:bodyPr/>
                    <a:lstStyle/>
                    <a:p>
                      <a:r>
                        <a:rPr lang="en-GB" dirty="0" smtClean="0"/>
                        <a:t>Species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Atomic Percentage</a:t>
                      </a:r>
                      <a:r>
                        <a:rPr lang="en-GB" baseline="0" dirty="0" smtClean="0"/>
                        <a:t> (%)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29486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52.0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9932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9788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34.5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98579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81650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980408" y="3838283"/>
            <a:ext cx="4841473" cy="2897850"/>
            <a:chOff x="6840415" y="232442"/>
            <a:chExt cx="5195489" cy="31458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40415" y="232442"/>
              <a:ext cx="5195489" cy="268988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840415" y="2910535"/>
              <a:ext cx="5012279" cy="467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Cu L</a:t>
              </a:r>
              <a:r>
                <a:rPr lang="en-GB" sz="1050" baseline="-25000" dirty="0" smtClean="0"/>
                <a:t>3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 spectra for (left) Cu(0), Cu(I) species, mineral samples, and (right) Cu(II) species. </a:t>
              </a:r>
              <a:r>
                <a:rPr lang="en-GB" sz="1050" i="1" dirty="0" smtClean="0"/>
                <a:t>Surf. Interface Anal. </a:t>
              </a:r>
              <a:r>
                <a:rPr lang="en-GB" sz="1050" b="1" dirty="0" smtClean="0"/>
                <a:t>2017</a:t>
              </a:r>
              <a:r>
                <a:rPr lang="en-GB" sz="1050" dirty="0" smtClean="0"/>
                <a:t>, 49, 1325–1334</a:t>
              </a:r>
              <a:endParaRPr lang="en-GB" sz="105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70845" y="3515117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Cu(0) auger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211591" y="3877457"/>
            <a:ext cx="603731" cy="193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13682" y="58435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XPS, notably the Cu LMM, shows metallic copper with perhaps very small amounts of Cu</a:t>
            </a:r>
            <a:r>
              <a:rPr lang="en-GB" baseline="-25000" dirty="0" smtClean="0"/>
              <a:t>2</a:t>
            </a:r>
            <a:r>
              <a:rPr lang="en-GB" dirty="0" smtClean="0"/>
              <a:t>O present. QE higher than HPR and acetone treated samples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96179" y="3927537"/>
            <a:ext cx="2153229" cy="13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29100" y="2716385"/>
            <a:ext cx="2448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QE </a:t>
            </a:r>
            <a:r>
              <a:rPr lang="en-GB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en-GB" sz="2400" dirty="0" smtClean="0"/>
              <a:t> 7.7 x 10</a:t>
            </a:r>
            <a:r>
              <a:rPr lang="en-GB" sz="2400" baseline="30000" dirty="0" smtClean="0"/>
              <a:t>-6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2911098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45" y="1450377"/>
            <a:ext cx="8416755" cy="44682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57" y="72177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BPS172</a:t>
            </a:r>
            <a:r>
              <a:rPr lang="en-GB" dirty="0" smtClean="0"/>
              <a:t> 1: Heated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340510"/>
              </p:ext>
            </p:extLst>
          </p:nvPr>
        </p:nvGraphicFramePr>
        <p:xfrm>
          <a:off x="8695426" y="361070"/>
          <a:ext cx="3321170" cy="195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32">
                  <a:extLst>
                    <a:ext uri="{9D8B030D-6E8A-4147-A177-3AD203B41FA5}">
                      <a16:colId xmlns:a16="http://schemas.microsoft.com/office/drawing/2014/main" val="3789103780"/>
                    </a:ext>
                  </a:extLst>
                </a:gridCol>
                <a:gridCol w="2363638">
                  <a:extLst>
                    <a:ext uri="{9D8B030D-6E8A-4147-A177-3AD203B41FA5}">
                      <a16:colId xmlns:a16="http://schemas.microsoft.com/office/drawing/2014/main" val="85796988"/>
                    </a:ext>
                  </a:extLst>
                </a:gridCol>
              </a:tblGrid>
              <a:tr h="432560">
                <a:tc>
                  <a:txBody>
                    <a:bodyPr/>
                    <a:lstStyle/>
                    <a:p>
                      <a:r>
                        <a:rPr lang="en-GB" dirty="0" smtClean="0"/>
                        <a:t>Species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Atomic Percentage</a:t>
                      </a:r>
                      <a:r>
                        <a:rPr lang="en-GB" baseline="0" dirty="0" smtClean="0"/>
                        <a:t> (%)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29486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87.8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9932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9788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10.6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98579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trace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81650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6980408" y="3838283"/>
            <a:ext cx="4841473" cy="2897850"/>
            <a:chOff x="6840415" y="232442"/>
            <a:chExt cx="5195489" cy="31458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40415" y="232442"/>
              <a:ext cx="5195489" cy="268988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840415" y="2910535"/>
              <a:ext cx="5012279" cy="467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Cu L</a:t>
              </a:r>
              <a:r>
                <a:rPr lang="en-GB" sz="1050" baseline="-25000" dirty="0" smtClean="0"/>
                <a:t>3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 spectra for (left) Cu(0), Cu(I) species, mineral samples, and (right) Cu(II) species. </a:t>
              </a:r>
              <a:r>
                <a:rPr lang="en-GB" sz="1050" i="1" dirty="0" smtClean="0"/>
                <a:t>Surf. Interface Anal. </a:t>
              </a:r>
              <a:r>
                <a:rPr lang="en-GB" sz="1050" b="1" dirty="0" smtClean="0"/>
                <a:t>2017</a:t>
              </a:r>
              <a:r>
                <a:rPr lang="en-GB" sz="1050" dirty="0" smtClean="0"/>
                <a:t>, 49, 1325–1334</a:t>
              </a:r>
              <a:endParaRPr lang="en-GB" sz="105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70845" y="3515117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Cu(0) auger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211591" y="3877457"/>
            <a:ext cx="603732" cy="211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62753" y="58743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XPS, notably the Cu LMM, shows metallic copper. Surface oxygen and carbon noticeably reduced. QE greatly increased.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96179" y="3927537"/>
            <a:ext cx="2153229" cy="13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29100" y="2716385"/>
            <a:ext cx="2448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QE </a:t>
            </a:r>
            <a:r>
              <a:rPr lang="en-GB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en-GB" sz="2400" dirty="0" smtClean="0"/>
              <a:t> 1.6 x 10</a:t>
            </a:r>
            <a:r>
              <a:rPr lang="en-GB" sz="2400" baseline="30000" dirty="0" smtClean="0"/>
              <a:t>-4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501558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84" y="1620851"/>
            <a:ext cx="9042105" cy="42307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066" y="78263"/>
            <a:ext cx="10515600" cy="1325563"/>
          </a:xfrm>
        </p:spPr>
        <p:txBody>
          <a:bodyPr/>
          <a:lstStyle/>
          <a:p>
            <a:r>
              <a:rPr lang="en-GB" dirty="0" smtClean="0"/>
              <a:t>Cu(Poly) – </a:t>
            </a:r>
            <a:r>
              <a:rPr lang="en-GB" b="1" dirty="0" smtClean="0"/>
              <a:t>BPS172</a:t>
            </a:r>
            <a:r>
              <a:rPr lang="en-GB" dirty="0" smtClean="0"/>
              <a:t> 2: As Loaded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99806"/>
              </p:ext>
            </p:extLst>
          </p:nvPr>
        </p:nvGraphicFramePr>
        <p:xfrm>
          <a:off x="8695426" y="361070"/>
          <a:ext cx="3321170" cy="1952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32">
                  <a:extLst>
                    <a:ext uri="{9D8B030D-6E8A-4147-A177-3AD203B41FA5}">
                      <a16:colId xmlns:a16="http://schemas.microsoft.com/office/drawing/2014/main" val="3789103780"/>
                    </a:ext>
                  </a:extLst>
                </a:gridCol>
                <a:gridCol w="2363638">
                  <a:extLst>
                    <a:ext uri="{9D8B030D-6E8A-4147-A177-3AD203B41FA5}">
                      <a16:colId xmlns:a16="http://schemas.microsoft.com/office/drawing/2014/main" val="85796988"/>
                    </a:ext>
                  </a:extLst>
                </a:gridCol>
              </a:tblGrid>
              <a:tr h="432560">
                <a:tc>
                  <a:txBody>
                    <a:bodyPr/>
                    <a:lstStyle/>
                    <a:p>
                      <a:r>
                        <a:rPr lang="en-GB" dirty="0" smtClean="0"/>
                        <a:t>Species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Atomic Percentage</a:t>
                      </a:r>
                      <a:r>
                        <a:rPr lang="en-GB" baseline="0" dirty="0" smtClean="0"/>
                        <a:t> (%)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029486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59.9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69932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379788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25.5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98579"/>
                  </a:ext>
                </a:extLst>
              </a:tr>
              <a:tr h="3798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816507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980408" y="3838283"/>
            <a:ext cx="4841473" cy="2897850"/>
            <a:chOff x="6840415" y="232442"/>
            <a:chExt cx="5195489" cy="314585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40415" y="232442"/>
              <a:ext cx="5195489" cy="268988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840415" y="2910535"/>
              <a:ext cx="5012279" cy="467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 smtClean="0"/>
                <a:t>Cu L</a:t>
              </a:r>
              <a:r>
                <a:rPr lang="en-GB" sz="1050" baseline="-25000" dirty="0" smtClean="0"/>
                <a:t>3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M</a:t>
              </a:r>
              <a:r>
                <a:rPr lang="en-GB" sz="1050" baseline="-25000" dirty="0" smtClean="0"/>
                <a:t>4,5</a:t>
              </a:r>
              <a:r>
                <a:rPr lang="en-GB" sz="1050" dirty="0" smtClean="0"/>
                <a:t> spectra for (left) Cu(0), Cu(I) species, mineral samples, and (right) Cu(II) species. </a:t>
              </a:r>
              <a:r>
                <a:rPr lang="en-GB" sz="1050" i="1" dirty="0" smtClean="0"/>
                <a:t>Surf. Interface Anal. </a:t>
              </a:r>
              <a:r>
                <a:rPr lang="en-GB" sz="1050" b="1" dirty="0" smtClean="0"/>
                <a:t>2017</a:t>
              </a:r>
              <a:r>
                <a:rPr lang="en-GB" sz="1050" dirty="0" smtClean="0"/>
                <a:t>, 49, 1325–1334</a:t>
              </a:r>
              <a:endParaRPr lang="en-GB" sz="105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713682" y="58435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XPS, notably the Cu LMM, shows metallic copper with signs of more Cu</a:t>
            </a:r>
            <a:r>
              <a:rPr lang="en-GB" baseline="-25000" dirty="0" smtClean="0"/>
              <a:t>2</a:t>
            </a:r>
            <a:r>
              <a:rPr lang="en-GB" dirty="0" smtClean="0"/>
              <a:t>O present than the 1</a:t>
            </a:r>
            <a:r>
              <a:rPr lang="en-GB" baseline="30000" dirty="0" smtClean="0"/>
              <a:t>st</a:t>
            </a:r>
            <a:r>
              <a:rPr lang="en-GB" dirty="0" smtClean="0"/>
              <a:t> BPS172 sample.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370845" y="3515117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Cu(0) auger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037992" y="3877457"/>
            <a:ext cx="777331" cy="228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296179" y="3927537"/>
            <a:ext cx="2153229" cy="135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70845" y="4451141"/>
            <a:ext cx="145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Cu(I) bump</a:t>
            </a:r>
            <a:endParaRPr lang="en-GB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flipH="1">
            <a:off x="4904997" y="4635807"/>
            <a:ext cx="4658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529100" y="2716385"/>
            <a:ext cx="2448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QE </a:t>
            </a:r>
            <a:r>
              <a:rPr lang="en-GB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en-GB" sz="2400" dirty="0" smtClean="0"/>
              <a:t> 4.2 x 10</a:t>
            </a:r>
            <a:r>
              <a:rPr lang="en-GB" sz="2400" baseline="30000" dirty="0" smtClean="0"/>
              <a:t>-6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06091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0cecfb5-9910-4d26-bab9-a954a7e5c62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4931EE190BE46BEE0D7C46F9ACFA8" ma:contentTypeVersion="18" ma:contentTypeDescription="Create a new document." ma:contentTypeScope="" ma:versionID="e4f2f51c847ec28e30b8b6dc1dee81cc">
  <xsd:schema xmlns:xsd="http://www.w3.org/2001/XMLSchema" xmlns:xs="http://www.w3.org/2001/XMLSchema" xmlns:p="http://schemas.microsoft.com/office/2006/metadata/properties" xmlns:ns3="e0cecfb5-9910-4d26-bab9-a954a7e5c625" xmlns:ns4="9f91893f-d26d-4d46-ac79-6b46f4ae9ce4" targetNamespace="http://schemas.microsoft.com/office/2006/metadata/properties" ma:root="true" ma:fieldsID="9e1f6758a460a3bdabbc0a94bed72bc2" ns3:_="" ns4:_="">
    <xsd:import namespace="e0cecfb5-9910-4d26-bab9-a954a7e5c625"/>
    <xsd:import namespace="9f91893f-d26d-4d46-ac79-6b46f4ae9c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cecfb5-9910-4d26-bab9-a954a7e5c6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893f-d26d-4d46-ac79-6b46f4ae9ce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CC29F2-E88F-4D57-900C-8688C83EA8AB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e0cecfb5-9910-4d26-bab9-a954a7e5c625"/>
    <ds:schemaRef ds:uri="http://schemas.microsoft.com/office/infopath/2007/PartnerControls"/>
    <ds:schemaRef ds:uri="9f91893f-d26d-4d46-ac79-6b46f4ae9ce4"/>
  </ds:schemaRefs>
</ds:datastoreItem>
</file>

<file path=customXml/itemProps2.xml><?xml version="1.0" encoding="utf-8"?>
<ds:datastoreItem xmlns:ds="http://schemas.openxmlformats.org/officeDocument/2006/customXml" ds:itemID="{6601651A-05D2-4350-A456-FD39E6A99C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6210C5-5F48-43A9-BB62-638E0ED0D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cecfb5-9910-4d26-bab9-a954a7e5c625"/>
    <ds:schemaRef ds:uri="9f91893f-d26d-4d46-ac79-6b46f4ae9c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1398</Words>
  <Application>Microsoft Office PowerPoint</Application>
  <PresentationFormat>Widescreen</PresentationFormat>
  <Paragraphs>193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Polycrystalline Copper Photocathode Samples: DESY Collaboration Update December 2024</vt:lpstr>
      <vt:lpstr>PowerPoint Presentation</vt:lpstr>
      <vt:lpstr>Samples Tested (so far …..)</vt:lpstr>
      <vt:lpstr>Cu(Poly) – Acetone: As Loaded </vt:lpstr>
      <vt:lpstr>Cu(Poly) – HPR: As Loaded</vt:lpstr>
      <vt:lpstr>MTE &amp; Spectral Response for Cu(Poly) - HPR</vt:lpstr>
      <vt:lpstr>Cu(Poly) – BPS172 1: As Loaded</vt:lpstr>
      <vt:lpstr>Cu(Poly) – BPS172 1: Heated</vt:lpstr>
      <vt:lpstr>Cu(Poly) – BPS172 2: As Loaded</vt:lpstr>
      <vt:lpstr>Cu(Poly) – BPS172 2: Heating – Selected Steps </vt:lpstr>
      <vt:lpstr>Cu(Poly) – BPS172 2: Heating, XPS Summary</vt:lpstr>
      <vt:lpstr>QE Summary - Cu(Poly) Samples with l = 266 nm</vt:lpstr>
      <vt:lpstr>Cu(Poly) – BPS172 2: Heating, XPS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Copper Samples - DESY</dc:title>
  <dc:creator>Churn, Hugh (STFC,DL,AST)</dc:creator>
  <cp:lastModifiedBy>Jones, Lee (STFC,DL,AST)</cp:lastModifiedBy>
  <cp:revision>51</cp:revision>
  <dcterms:created xsi:type="dcterms:W3CDTF">2024-12-03T13:30:32Z</dcterms:created>
  <dcterms:modified xsi:type="dcterms:W3CDTF">2024-12-05T11:08:40Z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0x0101008964931EE190BE46BEE0D7C46F9ACFA8</vt:lpwstr>
  </property>
</Properties>
</file>