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1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9.png" ContentType="image/png"/>
  <Override PartName="/ppt/media/image27.png" ContentType="image/png"/>
  <Override PartName="/ppt/media/image4.jpeg" ContentType="image/jpeg"/>
  <Override PartName="/ppt/media/image25.png" ContentType="image/png"/>
  <Override PartName="/ppt/media/image22.gif" ContentType="image/gif"/>
  <Override PartName="/ppt/media/image5.png" ContentType="image/png"/>
  <Override PartName="/ppt/media/image30.png" ContentType="image/png"/>
  <Override PartName="/ppt/media/image10.png" ContentType="image/png"/>
  <Override PartName="/ppt/media/image8.png" ContentType="image/png"/>
  <Override PartName="/ppt/media/image13.png" ContentType="image/png"/>
  <Override PartName="/ppt/media/image7.png" ContentType="image/png"/>
  <Override PartName="/ppt/media/image12.png" ContentType="image/png"/>
  <Override PartName="/ppt/media/image17.wmf" ContentType="image/x-wmf"/>
  <Override PartName="/ppt/media/image9.png" ContentType="image/png"/>
  <Override PartName="/ppt/media/image11.png" ContentType="image/png"/>
  <Override PartName="/ppt/media/image3.png" ContentType="image/png"/>
  <Override PartName="/ppt/media/image26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9.png" ContentType="image/png"/>
  <Override PartName="/ppt/media/image2.jpeg" ContentType="image/jpeg"/>
  <Override PartName="/ppt/media/image18.wmf" ContentType="image/x-wmf"/>
  <Override PartName="/ppt/media/image20.png" ContentType="image/png"/>
  <Override PartName="/ppt/media/image28.jpeg" ContentType="image/jpeg"/>
  <Override PartName="/ppt/media/image6.jpeg" ContentType="image/jpeg"/>
  <Override PartName="/ppt/media/image21.wmf" ContentType="image/x-wmf"/>
  <Override PartName="/ppt/media/image23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5690850" cy="8842375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Click to move the slide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CB2DCDB-322E-454E-AD18-E158CCDF9F1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F39C8D85-DCC3-4A86-B146-AB78153CAFA4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96C453ED-5A65-4A73-B426-F980FEB8166C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6FF9EE26-63E4-4045-AA33-7B034D03F876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53AD8472-8E0D-4D88-A63F-58B606DC1DA5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AAB11F11-D6FE-4674-A2B7-CB06484897C8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30B1D1C3-10A4-400C-816F-09219A342366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AC044376-AD03-4CE3-94B7-DF6536D81552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2D4A3580-0B46-4D62-8A98-829E1F620FDD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sldImg"/>
          </p:nvPr>
        </p:nvSpPr>
        <p:spPr>
          <a:xfrm>
            <a:off x="223920" y="812880"/>
            <a:ext cx="7111800" cy="4008240"/>
          </a:xfrm>
          <a:prstGeom prst="rect">
            <a:avLst/>
          </a:prstGeom>
        </p:spPr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0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E7A3F325-6FFF-4884-B1C5-DCEE00C31C17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ldImg"/>
          </p:nvPr>
        </p:nvSpPr>
        <p:spPr>
          <a:xfrm>
            <a:off x="387360" y="685800"/>
            <a:ext cx="6082920" cy="3428640"/>
          </a:xfrm>
          <a:prstGeom prst="rect">
            <a:avLst/>
          </a:prstGeom>
        </p:spPr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1730BC3D-17A5-45CD-9172-E67FE8124454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ldImg"/>
          </p:nvPr>
        </p:nvSpPr>
        <p:spPr>
          <a:xfrm>
            <a:off x="387360" y="685800"/>
            <a:ext cx="6082920" cy="3428640"/>
          </a:xfrm>
          <a:prstGeom prst="rect">
            <a:avLst/>
          </a:prstGeom>
        </p:spPr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6F553EBA-4573-423F-9329-FCF2491C6E02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96813A68-CE77-40AE-A55C-7AABCB3B4276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marL="216000" indent="-215640" algn="r">
              <a:lnSpc>
                <a:spcPct val="100000"/>
              </a:lnSpc>
              <a:tabLst>
                <a:tab algn="l" pos="0"/>
              </a:tabLst>
            </a:pPr>
            <a:fld id="{40CE2596-EE48-440F-B67C-EF00405342AD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36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559120" y="206892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0333440" y="206892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84440" y="474768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559120" y="474768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0333440" y="474768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784440" y="352800"/>
            <a:ext cx="14121360" cy="6843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36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36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559120" y="206892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10333440" y="206892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784440" y="474768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5559120" y="474768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10333440" y="474768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784440" y="352800"/>
            <a:ext cx="14121360" cy="6843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36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36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559120" y="206892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10333440" y="206892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784440" y="474768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5559120" y="474768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10333440" y="474768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784440" y="352800"/>
            <a:ext cx="14121360" cy="6843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36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36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559120" y="206892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10333440" y="206892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784440" y="474768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5559120" y="474768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10333440" y="4747680"/>
            <a:ext cx="454680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84440" y="352800"/>
            <a:ext cx="14121360" cy="6843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8020440" y="474768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84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020440" y="2068920"/>
            <a:ext cx="689112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84440" y="4747680"/>
            <a:ext cx="14121360" cy="2445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962000" y="1447920"/>
            <a:ext cx="11767680" cy="307764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en-GB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GB" sz="6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1079640" y="8196120"/>
            <a:ext cx="3528720" cy="4694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DAE23D6-918D-4518-8F40-134C82788552}" type="datetime">
              <a:rPr b="0" lang="en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12/1/24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5197320" y="8196120"/>
            <a:ext cx="5295600" cy="469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1082240" y="8196120"/>
            <a:ext cx="3528720" cy="4694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1DFBFBE-A346-4D75-8B1C-862A87CB4639}" type="slidenum">
              <a:rPr b="0" lang="en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784080" y="8194680"/>
            <a:ext cx="3660480" cy="4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3"/>
          <p:cNvSpPr/>
          <p:nvPr/>
        </p:nvSpPr>
        <p:spPr>
          <a:xfrm>
            <a:off x="7380360" y="8229600"/>
            <a:ext cx="280944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pc="-1" strike="noStrike">
                <a:solidFill>
                  <a:srgbClr val="898989"/>
                </a:solidFill>
                <a:latin typeface="Arial"/>
                <a:ea typeface="ＭＳ Ｐゴシック"/>
              </a:rPr>
              <a:t>CALO5D Meeting – Dec. 2024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44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9640" cy="1355760"/>
          </a:xfrm>
          <a:prstGeom prst="rect">
            <a:avLst/>
          </a:prstGeom>
          <a:ln>
            <a:noFill/>
          </a:ln>
        </p:spPr>
      </p:pic>
      <p:pic>
        <p:nvPicPr>
          <p:cNvPr id="45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9640" cy="910800"/>
          </a:xfrm>
          <a:prstGeom prst="rect">
            <a:avLst/>
          </a:prstGeom>
          <a:ln>
            <a:noFill/>
          </a:ln>
        </p:spPr>
      </p:pic>
      <p:sp>
        <p:nvSpPr>
          <p:cNvPr id="46" name="PlaceHolder 4"/>
          <p:cNvSpPr>
            <a:spLocks noGrp="1"/>
          </p:cNvSpPr>
          <p:nvPr>
            <p:ph type="sldNum"/>
          </p:nvPr>
        </p:nvSpPr>
        <p:spPr>
          <a:xfrm>
            <a:off x="11244240" y="8194680"/>
            <a:ext cx="3658680" cy="468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1616A36-4480-410F-A825-4196C579D8BE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784440" y="352800"/>
            <a:ext cx="14121360" cy="14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Click to edit the title text </a:t>
            </a:r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format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41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1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GB" sz="31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GB" sz="26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GB" sz="26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84080" y="8194680"/>
            <a:ext cx="3660480" cy="4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Line 2"/>
          <p:cNvSpPr/>
          <p:nvPr/>
        </p:nvSpPr>
        <p:spPr>
          <a:xfrm>
            <a:off x="2880" y="1076040"/>
            <a:ext cx="15687720" cy="1800"/>
          </a:xfrm>
          <a:prstGeom prst="line">
            <a:avLst/>
          </a:prstGeom>
          <a:ln cap="sq" w="45720">
            <a:solidFill>
              <a:srgbClr val="e7511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3"/>
          <p:cNvSpPr/>
          <p:nvPr/>
        </p:nvSpPr>
        <p:spPr>
          <a:xfrm>
            <a:off x="7380360" y="8229600"/>
            <a:ext cx="280944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1600" spc="-1" strike="noStrike">
                <a:solidFill>
                  <a:srgbClr val="898989"/>
                </a:solidFill>
                <a:latin typeface="Arial"/>
                <a:ea typeface="ＭＳ Ｐゴシック"/>
              </a:rPr>
              <a:t>DMLAB Meeting – Nov. 2023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2"/>
          <a:stretch/>
        </p:blipFill>
        <p:spPr>
          <a:xfrm>
            <a:off x="140760" y="-99720"/>
            <a:ext cx="1439640" cy="1355760"/>
          </a:xfrm>
          <a:prstGeom prst="rect">
            <a:avLst/>
          </a:prstGeom>
          <a:ln>
            <a:noFill/>
          </a:ln>
        </p:spPr>
      </p:pic>
      <p:pic>
        <p:nvPicPr>
          <p:cNvPr id="89" name="Picture 4" descr=""/>
          <p:cNvPicPr/>
          <p:nvPr/>
        </p:nvPicPr>
        <p:blipFill>
          <a:blip r:embed="rId3"/>
          <a:stretch/>
        </p:blipFill>
        <p:spPr>
          <a:xfrm>
            <a:off x="13786200" y="53640"/>
            <a:ext cx="1619640" cy="910800"/>
          </a:xfrm>
          <a:prstGeom prst="rect">
            <a:avLst/>
          </a:prstGeom>
          <a:ln>
            <a:noFill/>
          </a:ln>
        </p:spPr>
      </p:pic>
      <p:sp>
        <p:nvSpPr>
          <p:cNvPr id="90" name="PlaceHolder 4"/>
          <p:cNvSpPr>
            <a:spLocks noGrp="1"/>
          </p:cNvSpPr>
          <p:nvPr>
            <p:ph type="sldNum"/>
          </p:nvPr>
        </p:nvSpPr>
        <p:spPr>
          <a:xfrm>
            <a:off x="11244240" y="8194680"/>
            <a:ext cx="3658680" cy="468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92FBB7-7D92-4E19-97A4-49B19756ED73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title"/>
          </p:nvPr>
        </p:nvSpPr>
        <p:spPr>
          <a:xfrm>
            <a:off x="784080" y="353880"/>
            <a:ext cx="14120280" cy="14713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5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Click to edit Master title style</a:t>
            </a:r>
            <a:endParaRPr b="0" lang="en-GB" sz="57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41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GB" sz="4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1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GB" sz="31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GB" sz="26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GB" sz="26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79640" y="471600"/>
            <a:ext cx="13531320" cy="1707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dt"/>
          </p:nvPr>
        </p:nvSpPr>
        <p:spPr>
          <a:xfrm>
            <a:off x="1079640" y="8196120"/>
            <a:ext cx="3528720" cy="4694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5AC13B2-A4DF-45B0-8E92-C27C6F5DA58F}" type="datetime">
              <a:rPr b="0" lang="en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12/1/24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ftr"/>
          </p:nvPr>
        </p:nvSpPr>
        <p:spPr>
          <a:xfrm>
            <a:off x="5197320" y="8196120"/>
            <a:ext cx="5295600" cy="469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sldNum"/>
          </p:nvPr>
        </p:nvSpPr>
        <p:spPr>
          <a:xfrm>
            <a:off x="11082240" y="8196120"/>
            <a:ext cx="3528720" cy="4694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5DBD069-C42E-4E2B-9EB4-9640A227447B}" type="slidenum">
              <a:rPr b="0" lang="en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784440" y="2068920"/>
            <a:ext cx="14121360" cy="512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ipe.kit.edu/english/projects_3594.php" TargetMode="External"/><Relationship Id="rId2" Type="http://schemas.openxmlformats.org/officeDocument/2006/relationships/hyperlink" Target="https://gitlab.in2p3.fr/calo5d" TargetMode="External"/><Relationship Id="rId3" Type="http://schemas.openxmlformats.org/officeDocument/2006/relationships/hyperlink" Target="https://indico.desy.de/category/1107/" TargetMode="Externa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3015000" y="4565160"/>
            <a:ext cx="1066284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      </a:t>
            </a:r>
            <a:r>
              <a:rPr b="0" lang="en-US" sz="32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First Face-to-Face Project Meeting December 2024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</a:tabLst>
            </a:pPr>
            <a:r>
              <a:rPr b="0" lang="en-US" sz="32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                              </a:t>
            </a:r>
            <a:r>
              <a:rPr b="0" lang="en-US" sz="32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KIT Karlsruhe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77" name="Picture 4" descr=""/>
          <p:cNvPicPr/>
          <p:nvPr/>
        </p:nvPicPr>
        <p:blipFill>
          <a:blip r:embed="rId1"/>
          <a:stretch/>
        </p:blipFill>
        <p:spPr>
          <a:xfrm>
            <a:off x="3501360" y="2452320"/>
            <a:ext cx="1412640" cy="1064880"/>
          </a:xfrm>
          <a:prstGeom prst="rect">
            <a:avLst/>
          </a:prstGeom>
          <a:ln>
            <a:noFill/>
          </a:ln>
        </p:spPr>
      </p:pic>
      <p:pic>
        <p:nvPicPr>
          <p:cNvPr id="178" name="Picture 10" descr=""/>
          <p:cNvPicPr/>
          <p:nvPr/>
        </p:nvPicPr>
        <p:blipFill>
          <a:blip r:embed="rId2"/>
          <a:stretch/>
        </p:blipFill>
        <p:spPr>
          <a:xfrm>
            <a:off x="5731920" y="2704680"/>
            <a:ext cx="1701360" cy="569520"/>
          </a:xfrm>
          <a:prstGeom prst="rect">
            <a:avLst/>
          </a:prstGeom>
          <a:ln>
            <a:noFill/>
          </a:ln>
        </p:spPr>
      </p:pic>
      <p:pic>
        <p:nvPicPr>
          <p:cNvPr id="179" name="Picture 12" descr=""/>
          <p:cNvPicPr/>
          <p:nvPr/>
        </p:nvPicPr>
        <p:blipFill>
          <a:blip r:embed="rId3"/>
          <a:stretch/>
        </p:blipFill>
        <p:spPr>
          <a:xfrm>
            <a:off x="7876800" y="2401200"/>
            <a:ext cx="1076040" cy="1076040"/>
          </a:xfrm>
          <a:prstGeom prst="rect">
            <a:avLst/>
          </a:prstGeom>
          <a:ln>
            <a:noFill/>
          </a:ln>
        </p:spPr>
      </p:pic>
      <p:pic>
        <p:nvPicPr>
          <p:cNvPr id="180" name="Picture 13" descr=""/>
          <p:cNvPicPr/>
          <p:nvPr/>
        </p:nvPicPr>
        <p:blipFill>
          <a:blip r:embed="rId4"/>
          <a:stretch/>
        </p:blipFill>
        <p:spPr>
          <a:xfrm>
            <a:off x="9288000" y="2420280"/>
            <a:ext cx="1096560" cy="1096560"/>
          </a:xfrm>
          <a:prstGeom prst="rect">
            <a:avLst/>
          </a:prstGeom>
          <a:ln>
            <a:noFill/>
          </a:ln>
        </p:spPr>
      </p:pic>
      <p:pic>
        <p:nvPicPr>
          <p:cNvPr id="181" name="Picture 14" descr=""/>
          <p:cNvPicPr/>
          <p:nvPr/>
        </p:nvPicPr>
        <p:blipFill>
          <a:blip r:embed="rId5"/>
          <a:stretch/>
        </p:blipFill>
        <p:spPr>
          <a:xfrm>
            <a:off x="10838880" y="2436120"/>
            <a:ext cx="2010960" cy="100620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3657600" y="133200"/>
            <a:ext cx="101502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3"/>
          <p:cNvSpPr/>
          <p:nvPr/>
        </p:nvSpPr>
        <p:spPr>
          <a:xfrm>
            <a:off x="1357200" y="544320"/>
            <a:ext cx="13075920" cy="106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CALO5D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Calorimetry in five dimensions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84" name="Picture 15" descr=""/>
          <p:cNvPicPr/>
          <p:nvPr/>
        </p:nvPicPr>
        <p:blipFill>
          <a:blip r:embed="rId6"/>
          <a:stretch/>
        </p:blipFill>
        <p:spPr>
          <a:xfrm>
            <a:off x="4255560" y="6473520"/>
            <a:ext cx="3301560" cy="850680"/>
          </a:xfrm>
          <a:prstGeom prst="rect">
            <a:avLst/>
          </a:prstGeom>
          <a:ln>
            <a:noFill/>
          </a:ln>
        </p:spPr>
      </p:pic>
      <p:pic>
        <p:nvPicPr>
          <p:cNvPr id="185" name="Picture 17" descr=""/>
          <p:cNvPicPr/>
          <p:nvPr/>
        </p:nvPicPr>
        <p:blipFill>
          <a:blip r:embed="rId7"/>
          <a:stretch/>
        </p:blipFill>
        <p:spPr>
          <a:xfrm>
            <a:off x="8863200" y="6076080"/>
            <a:ext cx="2222280" cy="176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11244240" y="8194680"/>
            <a:ext cx="3658680" cy="4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E994AE3-B85A-4F8F-AD0C-B9BDBAA842FF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1357200" y="-46080"/>
            <a:ext cx="13075920" cy="106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First CALO5D F2F Meeting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8" name="TextShape 3"/>
          <p:cNvSpPr txBox="1"/>
          <p:nvPr/>
        </p:nvSpPr>
        <p:spPr>
          <a:xfrm>
            <a:off x="548640" y="1341360"/>
            <a:ext cx="9762480" cy="700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3465a4"/>
                </a:solidFill>
                <a:latin typeface="Arial"/>
              </a:rPr>
              <a:t>First get together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Purpose is to finally ramp up the project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Get concrete working plan for next months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See presentations at this meeting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3465a4"/>
                </a:solidFill>
                <a:latin typeface="Arial"/>
              </a:rPr>
              <a:t>Taking stock of already existing tools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3465a4"/>
                </a:solidFill>
                <a:latin typeface="Arial"/>
              </a:rPr>
              <a:t>Webpage hosted by KIT (</a:t>
            </a:r>
            <a:r>
              <a:rPr b="0" lang="en-US" sz="1800" spc="-1" strike="noStrike">
                <a:solidFill>
                  <a:srgbClr val="3465a4"/>
                </a:solidFill>
                <a:latin typeface="Arial"/>
                <a:hlinkClick r:id="rId1"/>
              </a:rPr>
              <a:t>https://www.ipe.kit.edu/english/projects_3594.php</a:t>
            </a:r>
            <a:r>
              <a:rPr b="0" lang="en-US" sz="1800" spc="-1" strike="noStrike">
                <a:solidFill>
                  <a:srgbClr val="3465a4"/>
                </a:solidFill>
                <a:latin typeface="Arial"/>
              </a:rPr>
              <a:t>) 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Thanks Melike 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Question, can one get “calo5d” in url?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See also next page 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Should be “vitrine” of project 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Organisation, Results …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3465a4"/>
                </a:solidFill>
                <a:latin typeface="Arial"/>
              </a:rPr>
              <a:t>Gitlab repository (</a:t>
            </a:r>
            <a:r>
              <a:rPr b="0" lang="en-US" sz="1800" spc="-1" strike="noStrike">
                <a:solidFill>
                  <a:srgbClr val="3465a4"/>
                </a:solidFill>
                <a:latin typeface="Arial"/>
                <a:hlinkClick r:id="rId2"/>
              </a:rPr>
              <a:t>https://gitlab.in2p3.fr/calo5d</a:t>
            </a:r>
            <a:r>
              <a:rPr b="0" lang="en-US" sz="1800" spc="-1" strike="noStrike">
                <a:solidFill>
                  <a:srgbClr val="3465a4"/>
                </a:solidFill>
                <a:latin typeface="Arial"/>
              </a:rPr>
              <a:t>) hosted by in2p3 </a:t>
            </a:r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See next-to-next page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Thanks Vincent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Should be central place for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  </a:t>
            </a:r>
            <a:r>
              <a:rPr b="0" lang="en-US" sz="1800" spc="-1" strike="noStrike">
                <a:latin typeface="Arial"/>
              </a:rPr>
              <a:t>documentation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(Software tools) developed by project</a:t>
            </a:r>
            <a:endParaRPr b="0" lang="en-US" sz="1800" spc="-1" strike="noStrike">
              <a:latin typeface="Arial"/>
            </a:endParaRPr>
          </a:p>
          <a:p>
            <a:pPr lvl="3" marL="86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How to link best to general software packages?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5983b0"/>
                </a:solidFill>
                <a:latin typeface="Arial"/>
              </a:rPr>
              <a:t>Indico space (</a:t>
            </a:r>
            <a:r>
              <a:rPr b="0" lang="en-US" sz="1800" spc="-1" strike="noStrike">
                <a:solidFill>
                  <a:srgbClr val="5983b0"/>
                </a:solidFill>
                <a:latin typeface="Arial"/>
                <a:hlinkClick r:id="rId3"/>
              </a:rPr>
              <a:t>https://indico.desy.de/category/1107/</a:t>
            </a:r>
            <a:r>
              <a:rPr b="0" lang="en-US" sz="1800" spc="-1" strike="noStrike">
                <a:solidFill>
                  <a:srgbClr val="5983b0"/>
                </a:solidFill>
                <a:latin typeface="Arial"/>
              </a:rPr>
              <a:t>)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5983b0"/>
                </a:solidFill>
                <a:latin typeface="Arial"/>
              </a:rPr>
              <a:t>Computing tools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NAF at DESY (e.g. access to ILD simulation)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Openstack of IJCLab Virtual Data and UPSaclay Mesocentre Ruche 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Other tools ?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Should have discussion on Computing Tools</a:t>
            </a:r>
            <a:endParaRPr b="0" lang="en-US" sz="18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Role of local and non-local (DESY NAF, CC IN2P3, grid including vo) computing facilities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11244240" y="8194680"/>
            <a:ext cx="3658680" cy="4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BFDBA9-1317-4642-8EFA-D6737D8E65BD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1357200" y="-46080"/>
            <a:ext cx="13075920" cy="106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CALO5D – Competences and Context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548640" y="1341360"/>
            <a:ext cx="9922680" cy="392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3465a4"/>
                </a:solidFill>
                <a:latin typeface="Arial"/>
              </a:rPr>
              <a:t>Our competences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Expertise on Particle Flow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Deep knowledge on the two types of calorimeters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Hardware, simulation and data analysis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Expertise on machine learning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Expertise on event reconstruction and physics analyses 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3465a4"/>
                </a:solidFill>
                <a:latin typeface="Arial"/>
              </a:rPr>
              <a:t>Context 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We are not the first who apply ML to event reconstruction including timing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Recap at this meeting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However, our competences listed above should allow us to make it better, more realistic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Proximity to hardware experts should allow for “quick” transfer of results to hardware design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11244240" y="8194680"/>
            <a:ext cx="3658680" cy="4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291B5A6-CF5E-4823-B1E5-EC8261C15B0C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1357200" y="-46080"/>
            <a:ext cx="13075920" cy="106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CALO5D Web Page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2375640" y="1492200"/>
            <a:ext cx="9116640" cy="6720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11244240" y="8194680"/>
            <a:ext cx="3658680" cy="4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06BF3A7-0CCB-4819-8E44-E93B9C71FD34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1357200" y="-46080"/>
            <a:ext cx="13075920" cy="106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CALO5D - GitLab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1332720" y="1370520"/>
            <a:ext cx="13551480" cy="624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6549120" y="3567240"/>
            <a:ext cx="13531320" cy="1707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FR" sz="4400" spc="-1" strike="noStrike">
                <a:solidFill>
                  <a:srgbClr val="000000"/>
                </a:solidFill>
                <a:latin typeface="Calibri Light"/>
              </a:rPr>
              <a:t>Backup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11244240" y="8194680"/>
            <a:ext cx="3658680" cy="4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862AE0-F4A2-45F3-80B8-FFB454B72455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1357200" y="-46080"/>
            <a:ext cx="13075920" cy="106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CALO5D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61" name="Picture 2" descr=""/>
          <p:cNvPicPr/>
          <p:nvPr/>
        </p:nvPicPr>
        <p:blipFill>
          <a:blip r:embed="rId1"/>
          <a:stretch/>
        </p:blipFill>
        <p:spPr>
          <a:xfrm>
            <a:off x="4533120" y="1540800"/>
            <a:ext cx="5895720" cy="5687640"/>
          </a:xfrm>
          <a:prstGeom prst="rect">
            <a:avLst/>
          </a:prstGeom>
          <a:ln>
            <a:noFill/>
          </a:ln>
        </p:spPr>
      </p:pic>
      <p:pic>
        <p:nvPicPr>
          <p:cNvPr id="262" name="Picture 7" descr=""/>
          <p:cNvPicPr/>
          <p:nvPr/>
        </p:nvPicPr>
        <p:blipFill>
          <a:blip r:embed="rId2"/>
          <a:stretch/>
        </p:blipFill>
        <p:spPr>
          <a:xfrm>
            <a:off x="750960" y="3021120"/>
            <a:ext cx="1645920" cy="1239480"/>
          </a:xfrm>
          <a:prstGeom prst="rect">
            <a:avLst/>
          </a:prstGeom>
          <a:ln>
            <a:noFill/>
          </a:ln>
        </p:spPr>
      </p:pic>
      <p:pic>
        <p:nvPicPr>
          <p:cNvPr id="263" name="Picture 8" descr=""/>
          <p:cNvPicPr/>
          <p:nvPr/>
        </p:nvPicPr>
        <p:blipFill>
          <a:blip r:embed="rId3"/>
          <a:stretch/>
        </p:blipFill>
        <p:spPr>
          <a:xfrm>
            <a:off x="770040" y="4699080"/>
            <a:ext cx="1983960" cy="661680"/>
          </a:xfrm>
          <a:prstGeom prst="rect">
            <a:avLst/>
          </a:prstGeom>
          <a:ln>
            <a:noFill/>
          </a:ln>
        </p:spPr>
      </p:pic>
      <p:pic>
        <p:nvPicPr>
          <p:cNvPr id="264" name="Picture 9" descr=""/>
          <p:cNvPicPr/>
          <p:nvPr/>
        </p:nvPicPr>
        <p:blipFill>
          <a:blip r:embed="rId4"/>
          <a:stretch/>
        </p:blipFill>
        <p:spPr>
          <a:xfrm>
            <a:off x="11814120" y="4937400"/>
            <a:ext cx="1076040" cy="1076040"/>
          </a:xfrm>
          <a:prstGeom prst="rect">
            <a:avLst/>
          </a:prstGeom>
          <a:ln>
            <a:noFill/>
          </a:ln>
        </p:spPr>
      </p:pic>
      <p:pic>
        <p:nvPicPr>
          <p:cNvPr id="265" name="Picture 10" descr=""/>
          <p:cNvPicPr/>
          <p:nvPr/>
        </p:nvPicPr>
        <p:blipFill>
          <a:blip r:embed="rId5"/>
          <a:stretch/>
        </p:blipFill>
        <p:spPr>
          <a:xfrm>
            <a:off x="11701440" y="2011680"/>
            <a:ext cx="1096560" cy="1096560"/>
          </a:xfrm>
          <a:prstGeom prst="rect">
            <a:avLst/>
          </a:prstGeom>
          <a:ln>
            <a:noFill/>
          </a:ln>
        </p:spPr>
      </p:pic>
      <p:pic>
        <p:nvPicPr>
          <p:cNvPr id="266" name="Picture 11" descr=""/>
          <p:cNvPicPr/>
          <p:nvPr/>
        </p:nvPicPr>
        <p:blipFill>
          <a:blip r:embed="rId6"/>
          <a:stretch/>
        </p:blipFill>
        <p:spPr>
          <a:xfrm>
            <a:off x="11244240" y="3565800"/>
            <a:ext cx="2010960" cy="1006200"/>
          </a:xfrm>
          <a:prstGeom prst="rect">
            <a:avLst/>
          </a:prstGeom>
          <a:ln>
            <a:noFill/>
          </a:ln>
        </p:spPr>
      </p:pic>
      <p:sp>
        <p:nvSpPr>
          <p:cNvPr id="267" name="CustomShape 3"/>
          <p:cNvSpPr/>
          <p:nvPr/>
        </p:nvSpPr>
        <p:spPr>
          <a:xfrm>
            <a:off x="1554120" y="7373520"/>
            <a:ext cx="12799800" cy="98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</a:tabLst>
            </a:pPr>
            <a:r>
              <a:rPr b="0" lang="en-US" sz="2400" spc="-1" strike="noStrike">
                <a:solidFill>
                  <a:srgbClr val="3333ff"/>
                </a:solidFill>
                <a:latin typeface="Arial"/>
                <a:ea typeface="ＭＳ Ｐゴシック"/>
              </a:rPr>
              <a:t>Joined French ANR – German DFG Project (PRCI) on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“</a:t>
            </a: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ＭＳ Ｐゴシック"/>
              </a:rPr>
              <a:t>CALO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rimetry in </a:t>
            </a:r>
            <a:r>
              <a:rPr b="0" lang="en-US" sz="2400" spc="-1" strike="noStrike">
                <a:solidFill>
                  <a:srgbClr val="ff6600"/>
                </a:solidFill>
                <a:latin typeface="Arial"/>
                <a:ea typeface="ＭＳ Ｐゴシック"/>
              </a:rPr>
              <a:t>5 D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imensions</a:t>
            </a:r>
            <a:endParaRPr b="0" lang="en-US" sz="2400" spc="-1" strike="noStrike">
              <a:latin typeface="Arial"/>
            </a:endParaRPr>
          </a:p>
          <a:p>
            <a:pPr lvl="1" marL="43164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</a:tabLst>
            </a:pPr>
            <a:r>
              <a:rPr b="0" lang="en-US" sz="2400" spc="-1" strike="noStrike">
                <a:solidFill>
                  <a:srgbClr val="3333ff"/>
                </a:solidFill>
                <a:latin typeface="Arial"/>
                <a:ea typeface="ＭＳ Ｐゴシック"/>
              </a:rPr>
              <a:t>Mainly postdocs, PhD Students and missions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</a:tabLst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1244240" y="8194680"/>
            <a:ext cx="3658680" cy="4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01B81A-137A-4610-8804-D7B43472BDD1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382760" y="57240"/>
            <a:ext cx="13336200" cy="92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600" spc="-1" strike="noStrike">
                <a:solidFill>
                  <a:srgbClr val="ff6600"/>
                </a:solidFill>
                <a:latin typeface="Arial"/>
                <a:ea typeface="ＭＳ Ｐゴシック"/>
              </a:rPr>
              <a:t>Detector systems – Target projects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88" name="Picture 3" descr=""/>
          <p:cNvPicPr/>
          <p:nvPr/>
        </p:nvPicPr>
        <p:blipFill>
          <a:blip r:embed="rId1"/>
          <a:stretch/>
        </p:blipFill>
        <p:spPr>
          <a:xfrm>
            <a:off x="788760" y="3778920"/>
            <a:ext cx="2841480" cy="2879640"/>
          </a:xfrm>
          <a:prstGeom prst="rect">
            <a:avLst/>
          </a:prstGeom>
          <a:ln>
            <a:noFill/>
          </a:ln>
        </p:spPr>
      </p:pic>
      <p:pic>
        <p:nvPicPr>
          <p:cNvPr id="189" name="Picture 4" descr=""/>
          <p:cNvPicPr/>
          <p:nvPr/>
        </p:nvPicPr>
        <p:blipFill>
          <a:blip r:embed="rId2"/>
          <a:stretch/>
        </p:blipFill>
        <p:spPr>
          <a:xfrm>
            <a:off x="4461120" y="1900800"/>
            <a:ext cx="2685600" cy="2879640"/>
          </a:xfrm>
          <a:prstGeom prst="rect">
            <a:avLst/>
          </a:prstGeom>
          <a:ln>
            <a:noFill/>
          </a:ln>
        </p:spPr>
      </p:pic>
      <p:pic>
        <p:nvPicPr>
          <p:cNvPr id="190" name="Picture 5" descr=""/>
          <p:cNvPicPr/>
          <p:nvPr/>
        </p:nvPicPr>
        <p:blipFill>
          <a:blip r:embed="rId3"/>
          <a:stretch/>
        </p:blipFill>
        <p:spPr>
          <a:xfrm>
            <a:off x="12611520" y="3858480"/>
            <a:ext cx="2820240" cy="2879640"/>
          </a:xfrm>
          <a:prstGeom prst="rect">
            <a:avLst/>
          </a:prstGeom>
          <a:ln>
            <a:noFill/>
          </a:ln>
        </p:spPr>
      </p:pic>
      <p:pic>
        <p:nvPicPr>
          <p:cNvPr id="191" name="Picture 6" descr=""/>
          <p:cNvPicPr/>
          <p:nvPr/>
        </p:nvPicPr>
        <p:blipFill>
          <a:blip r:embed="rId4"/>
          <a:stretch/>
        </p:blipFill>
        <p:spPr>
          <a:xfrm>
            <a:off x="7917480" y="1900800"/>
            <a:ext cx="4065480" cy="2879640"/>
          </a:xfrm>
          <a:prstGeom prst="rect">
            <a:avLst/>
          </a:prstGeom>
          <a:ln>
            <a:noFill/>
          </a:ln>
        </p:spPr>
      </p:pic>
      <p:pic>
        <p:nvPicPr>
          <p:cNvPr id="192" name="Picture 7" descr=""/>
          <p:cNvPicPr/>
          <p:nvPr/>
        </p:nvPicPr>
        <p:blipFill>
          <a:blip r:embed="rId5"/>
          <a:stretch/>
        </p:blipFill>
        <p:spPr>
          <a:xfrm>
            <a:off x="5602680" y="5872680"/>
            <a:ext cx="4246200" cy="2321640"/>
          </a:xfrm>
          <a:prstGeom prst="rect">
            <a:avLst/>
          </a:prstGeom>
          <a:ln>
            <a:noFill/>
          </a:ln>
        </p:spPr>
      </p:pic>
      <p:sp>
        <p:nvSpPr>
          <p:cNvPr id="193" name="CustomShape 3"/>
          <p:cNvSpPr/>
          <p:nvPr/>
        </p:nvSpPr>
        <p:spPr>
          <a:xfrm>
            <a:off x="5540400" y="1282680"/>
            <a:ext cx="45352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Detectors for Higgs Factories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1244240" y="8194680"/>
            <a:ext cx="3658680" cy="4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1B3B09D-A15C-4E1B-95BE-A6DFE96563E1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382760" y="57240"/>
            <a:ext cx="13336200" cy="92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600" spc="-1" strike="noStrike">
                <a:solidFill>
                  <a:srgbClr val="ff6600"/>
                </a:solidFill>
                <a:latin typeface="Arial"/>
                <a:ea typeface="ＭＳ Ｐゴシック"/>
              </a:rPr>
              <a:t>Detector requirements in high energy e+e- collision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96" name="Picture 2" descr=""/>
          <p:cNvPicPr/>
          <p:nvPr/>
        </p:nvPicPr>
        <p:blipFill>
          <a:blip r:embed="rId1"/>
          <a:srcRect l="28128" t="6466" r="38556" b="5178"/>
          <a:stretch/>
        </p:blipFill>
        <p:spPr>
          <a:xfrm>
            <a:off x="9512280" y="1801800"/>
            <a:ext cx="4843080" cy="2354040"/>
          </a:xfrm>
          <a:prstGeom prst="rect">
            <a:avLst/>
          </a:prstGeom>
          <a:ln>
            <a:noFill/>
          </a:ln>
        </p:spPr>
      </p:pic>
      <p:pic>
        <p:nvPicPr>
          <p:cNvPr id="197" name="Picture 3" descr=""/>
          <p:cNvPicPr/>
          <p:nvPr/>
        </p:nvPicPr>
        <p:blipFill>
          <a:blip r:embed="rId2"/>
          <a:srcRect l="0" t="0" r="-3175" b="0"/>
          <a:stretch/>
        </p:blipFill>
        <p:spPr>
          <a:xfrm>
            <a:off x="10071000" y="4575240"/>
            <a:ext cx="5014440" cy="2539800"/>
          </a:xfrm>
          <a:prstGeom prst="rect">
            <a:avLst/>
          </a:prstGeom>
          <a:ln>
            <a:noFill/>
          </a:ln>
        </p:spPr>
      </p:pic>
      <p:sp>
        <p:nvSpPr>
          <p:cNvPr id="198" name="CustomShape 3"/>
          <p:cNvSpPr/>
          <p:nvPr/>
        </p:nvSpPr>
        <p:spPr>
          <a:xfrm>
            <a:off x="606600" y="2193840"/>
            <a:ext cx="8942040" cy="206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 Fusion with final state neutrinos requires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reconstruction of H decays into jets</a:t>
            </a: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Jet energy resolution of ~3% for a clean W/Z separation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687240" y="1533600"/>
            <a:ext cx="249660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80"/>
                </a:solidFill>
                <a:latin typeface="Arial"/>
                <a:ea typeface="ＭＳ Ｐゴシック"/>
              </a:rPr>
              <a:t>Examples: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712800" y="7873920"/>
            <a:ext cx="7881480" cy="3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Slide: F. Richard at International Linear Collider – A worldwide event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201" name="Picture 7" descr=""/>
          <p:cNvPicPr/>
          <p:nvPr/>
        </p:nvPicPr>
        <p:blipFill>
          <a:blip r:embed="rId3"/>
          <a:stretch/>
        </p:blipFill>
        <p:spPr>
          <a:xfrm>
            <a:off x="457200" y="4059360"/>
            <a:ext cx="9875520" cy="3292200"/>
          </a:xfrm>
          <a:prstGeom prst="rect">
            <a:avLst/>
          </a:prstGeom>
          <a:ln>
            <a:noFill/>
          </a:ln>
        </p:spPr>
      </p:pic>
      <p:sp>
        <p:nvSpPr>
          <p:cNvPr id="202" name="CustomShape 6"/>
          <p:cNvSpPr/>
          <p:nvPr/>
        </p:nvSpPr>
        <p:spPr>
          <a:xfrm>
            <a:off x="731880" y="7351560"/>
            <a:ext cx="1452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M. Thomson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72760" y="1189800"/>
            <a:ext cx="14120280" cy="127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  <a:tab algn="l" pos="10858680"/>
                <a:tab algn="l" pos="1158228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Base measurement as much as possible on measurement of charged particles in tracking devices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  <a:tab algn="l" pos="10858680"/>
                <a:tab algn="l" pos="1158228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Separate of signals by charged and neutral particles in </a:t>
            </a:r>
            <a:r>
              <a:rPr b="1" lang="en-US" sz="2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highly granular calorimeters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  <a:tab algn="l" pos="10858680"/>
                <a:tab algn="l" pos="11582280"/>
              </a:tabLst>
            </a:pPr>
            <a:r>
              <a:rPr b="1" lang="en-US" sz="2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Typical cell size ~1cm3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720"/>
                <a:tab algn="l" pos="10858680"/>
                <a:tab algn="l" pos="11582280"/>
              </a:tabLst>
            </a:pPr>
            <a:r>
              <a:rPr b="1" lang="en-US" sz="2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Available information: Position and amplitude of energy deposit -&gt; 4D 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10037520" y="3080520"/>
            <a:ext cx="4798800" cy="475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Complicated topology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by (hadronic) showers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Overlap between showers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compromises correct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assignment of calo hits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⇒ </a:t>
            </a:r>
            <a:r>
              <a:rPr b="1" lang="en-US" sz="2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Confusion Term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Need to minimize the confusion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term as much as possible !!!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05" name="Picture 4" descr=""/>
          <p:cNvPicPr/>
          <p:nvPr/>
        </p:nvPicPr>
        <p:blipFill>
          <a:blip r:embed="rId1"/>
          <a:stretch/>
        </p:blipFill>
        <p:spPr>
          <a:xfrm>
            <a:off x="4112280" y="3096720"/>
            <a:ext cx="5820840" cy="5068440"/>
          </a:xfrm>
          <a:prstGeom prst="rect">
            <a:avLst/>
          </a:prstGeom>
          <a:ln>
            <a:noFill/>
          </a:ln>
        </p:spPr>
      </p:pic>
      <p:sp>
        <p:nvSpPr>
          <p:cNvPr id="206" name="CustomShape 3"/>
          <p:cNvSpPr/>
          <p:nvPr/>
        </p:nvSpPr>
        <p:spPr>
          <a:xfrm>
            <a:off x="593280" y="3989160"/>
            <a:ext cx="4044600" cy="41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FR" sz="24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ECAL =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E</a:t>
            </a:r>
            <a:r>
              <a:rPr b="0" lang="en-FR" sz="24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lectromagnetic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C</a:t>
            </a:r>
            <a:r>
              <a:rPr b="0" lang="en-FR" sz="24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alorimeter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Expertise by French Groups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HCAL =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E</a:t>
            </a:r>
            <a:r>
              <a:rPr b="0" lang="en-FR" sz="24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lectromagnetic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C</a:t>
            </a:r>
            <a:r>
              <a:rPr b="0" lang="en-FR" sz="24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alorimeter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Expertise by Gernan Groups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1382760" y="57240"/>
            <a:ext cx="13336200" cy="92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600" spc="-1" strike="noStrike">
                <a:solidFill>
                  <a:srgbClr val="ff6600"/>
                </a:solidFill>
                <a:latin typeface="Arial"/>
                <a:ea typeface="ＭＳ Ｐゴシック"/>
              </a:rPr>
              <a:t>Particle Flow Detector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1244240" y="8194680"/>
            <a:ext cx="3658680" cy="4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B66CE0B-794D-422F-947A-828BB5376B3D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357200" y="-46080"/>
            <a:ext cx="13075920" cy="106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Time as 5</a:t>
            </a:r>
            <a:r>
              <a:rPr b="1" lang="en-US" sz="3200" spc="-1" strike="noStrike" baseline="30000">
                <a:solidFill>
                  <a:srgbClr val="ff6633"/>
                </a:solidFill>
                <a:latin typeface="Arial"/>
                <a:ea typeface="ＭＳ Ｐゴシック"/>
              </a:rPr>
              <a:t>th</a:t>
            </a: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 information ?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228600" y="1697760"/>
            <a:ext cx="13844160" cy="761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A look to 2030 make resolutions between 20ps and 100ps at system level realistic assumptions </a:t>
            </a:r>
            <a:endParaRPr b="0" lang="en-US" sz="2400" spc="-1" strike="noStrike">
              <a:latin typeface="Arial"/>
            </a:endParaRPr>
          </a:p>
          <a:p>
            <a:pPr lvl="1" marL="457200" indent="-285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-&gt; Time resolution at the level of cell size (1cm = 30ps x c)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At which level: 1 MIP or Multi-MIP?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For which purpose ?</a:t>
            </a:r>
            <a:endParaRPr b="0" lang="en-US" sz="2400" spc="-1" strike="noStrike">
              <a:latin typeface="Arial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Mitigation of pile-up (basically all high rate experiments) </a:t>
            </a:r>
            <a:endParaRPr b="0" lang="en-US" sz="2000" spc="-1" strike="noStrike">
              <a:latin typeface="Arial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1" lang="en-US" sz="20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Support of PFA – unchartered territory</a:t>
            </a:r>
            <a:endParaRPr b="0" lang="en-US" sz="2000" spc="-1" strike="noStrike">
              <a:latin typeface="Arial"/>
            </a:endParaRPr>
          </a:p>
          <a:p>
            <a:pPr lvl="2" marL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Overall excellent time resolution</a:t>
            </a:r>
            <a:endParaRPr b="0" lang="en-US" sz="2000" spc="-1" strike="noStrike">
              <a:latin typeface="Arial"/>
            </a:endParaRPr>
          </a:p>
          <a:p>
            <a:pPr lvl="2" marL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 few layers with excellent time resolution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A topic on which calorimetry has to make up it's mind </a:t>
            </a:r>
            <a:endParaRPr b="0" lang="en-US" sz="2400" spc="-1" strike="noStrike">
              <a:latin typeface="Arial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Remember also that time resolution comes at a price -&gt; High(er) power consumption and (maybe) </a:t>
            </a: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higher noise levels</a:t>
            </a: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  <a:tab algn="l" pos="12306240"/>
                <a:tab algn="l" pos="13030200"/>
                <a:tab algn="l" pos="1375416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CALO5D will address these questions in a consistent way</a:t>
            </a:r>
            <a:r>
              <a:rPr b="0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 </a:t>
            </a:r>
            <a:endParaRPr b="0" lang="en-U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10667880" y="4610160"/>
            <a:ext cx="434520" cy="63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12514320" y="4611600"/>
            <a:ext cx="434520" cy="63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?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7924680" y="2933640"/>
            <a:ext cx="7709040" cy="314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1244240" y="8194680"/>
            <a:ext cx="3658680" cy="4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B35A337-F4D0-4F03-A0A4-6C240D747C00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357200" y="-46080"/>
            <a:ext cx="13075920" cy="106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Turning films of interactions with matter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7737120" y="2370600"/>
            <a:ext cx="7065000" cy="630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FR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Timing allows for disentangling different stages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     </a:t>
            </a:r>
            <a:r>
              <a:rPr b="0" lang="en-GB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o</a:t>
            </a:r>
            <a:r>
              <a:rPr b="0" lang="en-FR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f a particle shower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FR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In case of multiparticle event one may be able to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    </a:t>
            </a:r>
            <a:r>
              <a:rPr b="0" lang="en-GB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follow particles</a:t>
            </a:r>
            <a:r>
              <a:rPr b="0" lang="en-FR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 until they overlap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FR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CALO5D will exploit information provided by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    </a:t>
            </a:r>
            <a:r>
              <a:rPr b="0" lang="en-GB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h</a:t>
            </a:r>
            <a:r>
              <a:rPr b="0" lang="en-FR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ighly granular calorimeters with modern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    </a:t>
            </a:r>
            <a:r>
              <a:rPr b="0" lang="en-GB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m</a:t>
            </a:r>
            <a:r>
              <a:rPr b="0" lang="en-FR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achine learning tools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FR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Combining the expertise of Frencn and German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    </a:t>
            </a:r>
            <a:r>
              <a:rPr b="0" lang="en-FR" sz="2400" spc="-1" strike="noStrike">
                <a:solidFill>
                  <a:srgbClr val="3333cc"/>
                </a:solidFill>
                <a:latin typeface="Arial"/>
                <a:ea typeface="ＭＳ Ｐゴシック"/>
              </a:rPr>
              <a:t>groups is instrumental for success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FR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17" name="Google Shape;304;p31" descr=""/>
          <p:cNvPicPr/>
          <p:nvPr/>
        </p:nvPicPr>
        <p:blipFill>
          <a:blip r:embed="rId1"/>
          <a:stretch/>
        </p:blipFill>
        <p:spPr>
          <a:xfrm>
            <a:off x="432000" y="2222640"/>
            <a:ext cx="6849000" cy="4672440"/>
          </a:xfrm>
          <a:prstGeom prst="rect">
            <a:avLst/>
          </a:prstGeom>
          <a:ln>
            <a:noFill/>
          </a:ln>
        </p:spPr>
      </p:pic>
      <p:sp>
        <p:nvSpPr>
          <p:cNvPr id="218" name="CustomShape 4"/>
          <p:cNvSpPr/>
          <p:nvPr/>
        </p:nvSpPr>
        <p:spPr>
          <a:xfrm>
            <a:off x="914400" y="6981120"/>
            <a:ext cx="32875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" sz="2000" spc="-1" strike="noStrike">
                <a:solidFill>
                  <a:srgbClr val="ff00ff"/>
                </a:solidFill>
                <a:latin typeface="Arial"/>
                <a:ea typeface="Arial"/>
              </a:rPr>
              <a:t>Y. Padniuk, Master student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" sz="2000" spc="-1" strike="noStrike">
                <a:solidFill>
                  <a:srgbClr val="ff00ff"/>
                </a:solidFill>
                <a:latin typeface="Arial"/>
                <a:ea typeface="Arial"/>
              </a:rPr>
              <a:t>Technical University of Kiyv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1244240" y="8194680"/>
            <a:ext cx="3658680" cy="4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A8ED96-8FEB-4E42-9124-789337B345BB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1357200" y="-46080"/>
            <a:ext cx="13075920" cy="106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CALO5D – Organigramme (as included in proposal)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9851040" y="2286000"/>
            <a:ext cx="5739480" cy="472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5983b0"/>
                </a:solidFill>
                <a:latin typeface="Arial"/>
              </a:rPr>
              <a:t>Was “good guess” at time or proposal</a:t>
            </a:r>
            <a:endParaRPr b="0" lang="en-US" sz="2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5983b0"/>
                </a:solidFill>
                <a:latin typeface="Arial"/>
              </a:rPr>
              <a:t>writing 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A number of things have changed since</a:t>
            </a:r>
            <a:endParaRPr b="0" lang="en-US" sz="22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Yuichi has finished his thesis</a:t>
            </a:r>
            <a:endParaRPr b="0" lang="en-US" sz="22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Dirk officially DMLAB 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   </a:t>
            </a:r>
            <a:r>
              <a:rPr b="0" lang="en-US" sz="2200" spc="-1" strike="noStrike">
                <a:latin typeface="Arial"/>
              </a:rPr>
              <a:t>(should not be a problem)</a:t>
            </a:r>
            <a:endParaRPr b="0" lang="en-US" sz="22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JGU PhD is now JGU-PD</a:t>
            </a:r>
            <a:endParaRPr b="0" lang="en-US" sz="22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Melike has joined on different funding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   </a:t>
            </a:r>
            <a:r>
              <a:rPr b="0" lang="en-US" sz="2200" spc="-1" strike="noStrike">
                <a:latin typeface="Arial"/>
              </a:rPr>
              <a:t>source</a:t>
            </a:r>
            <a:endParaRPr b="0" lang="en-US" sz="22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Other?</a:t>
            </a:r>
            <a:endParaRPr b="0" lang="en-US" sz="2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3465a4"/>
                </a:solidFill>
                <a:latin typeface="Arial"/>
              </a:rPr>
              <a:t>May want to revise organigramme </a:t>
            </a:r>
            <a:endParaRPr b="0" lang="en-US" sz="2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3465a4"/>
                </a:solidFill>
                <a:latin typeface="Arial"/>
              </a:rPr>
              <a:t>e.g. for webpage 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Eventually official documents like reports 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Discussion during these days</a:t>
            </a:r>
            <a:endParaRPr b="0" lang="en-US" sz="2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7350120" y="4379040"/>
            <a:ext cx="1918800" cy="3834000"/>
          </a:xfrm>
          <a:prstGeom prst="rect">
            <a:avLst/>
          </a:prstGeom>
          <a:solidFill>
            <a:srgbClr val="cfe7f5"/>
          </a:solidFill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5"/>
          <p:cNvSpPr/>
          <p:nvPr/>
        </p:nvSpPr>
        <p:spPr>
          <a:xfrm>
            <a:off x="5191200" y="4379040"/>
            <a:ext cx="1918800" cy="3834000"/>
          </a:xfrm>
          <a:prstGeom prst="rect">
            <a:avLst/>
          </a:prstGeom>
          <a:solidFill>
            <a:srgbClr val="cfe7f5"/>
          </a:solidFill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6"/>
          <p:cNvSpPr/>
          <p:nvPr/>
        </p:nvSpPr>
        <p:spPr>
          <a:xfrm>
            <a:off x="3030480" y="4379040"/>
            <a:ext cx="1918800" cy="3834000"/>
          </a:xfrm>
          <a:prstGeom prst="rect">
            <a:avLst/>
          </a:prstGeom>
          <a:solidFill>
            <a:srgbClr val="cfe7f5"/>
          </a:solidFill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7"/>
          <p:cNvSpPr/>
          <p:nvPr/>
        </p:nvSpPr>
        <p:spPr>
          <a:xfrm>
            <a:off x="3129840" y="1394280"/>
            <a:ext cx="4023720" cy="731520"/>
          </a:xfrm>
          <a:prstGeom prst="rect">
            <a:avLst/>
          </a:prstGeom>
          <a:solidFill>
            <a:srgbClr val="cfe7f5"/>
          </a:solidFill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60840" bIns="45000" anchor="ctr">
            <a:noAutofit/>
          </a:bodyPr>
          <a:p>
            <a:pPr algn="ctr">
              <a:lnSpc>
                <a:spcPct val="93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Project Coordination [WP 1]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Lucia Masetti (JGU), Roman Pöschl (IJCLab)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1751040" y="2594520"/>
            <a:ext cx="6584760" cy="1188720"/>
          </a:xfrm>
          <a:prstGeom prst="rect">
            <a:avLst/>
          </a:prstGeom>
          <a:solidFill>
            <a:srgbClr val="cfe7f5"/>
          </a:solidFill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9"/>
          <p:cNvSpPr/>
          <p:nvPr/>
        </p:nvSpPr>
        <p:spPr>
          <a:xfrm>
            <a:off x="2871720" y="2616840"/>
            <a:ext cx="4539960" cy="114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0840" bIns="45000">
            <a:noAutofit/>
          </a:bodyPr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Ste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erin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Co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mm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itte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e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Vinc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ent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Bou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dry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(LLR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),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Katja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Krüg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er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(DE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SY), 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Fran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k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Simo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n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(KIT)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+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Proje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ct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Coor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dinat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ors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8" name="CustomShape 10"/>
          <p:cNvSpPr/>
          <p:nvPr/>
        </p:nvSpPr>
        <p:spPr>
          <a:xfrm>
            <a:off x="906480" y="4379040"/>
            <a:ext cx="1918800" cy="3834000"/>
          </a:xfrm>
          <a:prstGeom prst="rect">
            <a:avLst/>
          </a:prstGeom>
          <a:solidFill>
            <a:srgbClr val="cfe7f5"/>
          </a:solidFill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11"/>
          <p:cNvSpPr/>
          <p:nvPr/>
        </p:nvSpPr>
        <p:spPr>
          <a:xfrm>
            <a:off x="866520" y="4383000"/>
            <a:ext cx="2082600" cy="329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5440" bIns="45000">
            <a:noAutofit/>
          </a:bodyPr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WP 2: Implementation of Timing in Calorimeter Simulation</a:t>
            </a:r>
            <a:br/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Coordinator: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J.C. Brient (LLR) </a:t>
            </a:r>
            <a:br/>
            <a:br/>
            <a:r>
              <a:rPr b="0" lang="en-US" sz="12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Members: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V. Boudry (LLR, SiECAL Simulation)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b2b2b2"/>
                </a:solidFill>
                <a:latin typeface="Arial"/>
                <a:ea typeface="Arial"/>
              </a:rPr>
              <a:t>Y. Okugawa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(IJCLab, SiECAL Simulation)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IJCLab-PD (SiECAL Simulation)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M. S. Robles Manzano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(JGU, AHCAL Simulation)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A. Hadef (JGU, AHCAL Simulation) 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30" name="CustomShape 12"/>
          <p:cNvSpPr/>
          <p:nvPr/>
        </p:nvSpPr>
        <p:spPr>
          <a:xfrm>
            <a:off x="3000960" y="4396320"/>
            <a:ext cx="2165040" cy="29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5440" bIns="45000">
            <a:noAutofit/>
          </a:bodyPr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WP 3: Particle Flow with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Timing</a:t>
            </a:r>
            <a:br/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Coordinator: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K. Krüger (DESY) </a:t>
            </a:r>
            <a:br/>
            <a:br/>
            <a:r>
              <a:rPr b="0" lang="en-US" sz="12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Members: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H. Videau (LLR, PFlowS)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S. Chlingaryan (KIT,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PFlowS)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LLR-PD (PFlowS)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KIT-PD →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Uli (PFlowS)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D Rousseau (IJCLab, 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PFlowML).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F. Hummer (KIT,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PFLowML)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V. Boudry (LLR, PFlowML)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JGU-PhD →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JGU PD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Bohdan (PFlowML)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IJCLab-PhD →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Xin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(PfFowML)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br/>
            <a:endParaRPr b="0" lang="en-US" sz="1200" spc="-1" strike="noStrike">
              <a:latin typeface="Arial"/>
            </a:endParaRPr>
          </a:p>
        </p:txBody>
      </p:sp>
      <p:sp>
        <p:nvSpPr>
          <p:cNvPr id="231" name="CustomShape 13"/>
          <p:cNvSpPr/>
          <p:nvPr/>
        </p:nvSpPr>
        <p:spPr>
          <a:xfrm>
            <a:off x="7392960" y="4407480"/>
            <a:ext cx="1753920" cy="232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5440" bIns="45000">
            <a:noAutofit/>
          </a:bodyPr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WP 5: Implications for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Detector Design</a:t>
            </a:r>
            <a:br/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Coordinator: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F. Simon (KIT)</a:t>
            </a:r>
            <a:br/>
            <a:br/>
            <a:r>
              <a:rPr b="0" lang="en-US" sz="12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Members: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M. Balzer (KIT)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R. Pöschl (IJCLab)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IJCLab-PD 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M. Caselle (KIT)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K. Krüger (DESY)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93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F. Sefkow (DESY)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32" name="CustomShape 14"/>
          <p:cNvSpPr/>
          <p:nvPr/>
        </p:nvSpPr>
        <p:spPr>
          <a:xfrm rot="5400000">
            <a:off x="4258440" y="3495240"/>
            <a:ext cx="615600" cy="115128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15"/>
          <p:cNvSpPr/>
          <p:nvPr/>
        </p:nvSpPr>
        <p:spPr>
          <a:xfrm flipH="1" rot="16200000">
            <a:off x="5338080" y="3566520"/>
            <a:ext cx="615600" cy="100836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16"/>
          <p:cNvSpPr/>
          <p:nvPr/>
        </p:nvSpPr>
        <p:spPr>
          <a:xfrm flipH="1" rot="16200000">
            <a:off x="6417360" y="2486880"/>
            <a:ext cx="615600" cy="316764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17"/>
          <p:cNvSpPr/>
          <p:nvPr/>
        </p:nvSpPr>
        <p:spPr>
          <a:xfrm>
            <a:off x="5141880" y="2126160"/>
            <a:ext cx="360" cy="49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18"/>
          <p:cNvSpPr/>
          <p:nvPr/>
        </p:nvSpPr>
        <p:spPr>
          <a:xfrm flipH="1" flipV="1" rot="5400000">
            <a:off x="3196440" y="2432880"/>
            <a:ext cx="615600" cy="3275280"/>
          </a:xfrm>
          <a:prstGeom prst="bentConnector3">
            <a:avLst>
              <a:gd name="adj1" fmla="val 50000"/>
            </a:avLst>
          </a:prstGeom>
          <a:noFill/>
          <a:ln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7" name="CustomShape 19"/>
          <p:cNvSpPr/>
          <p:nvPr/>
        </p:nvSpPr>
        <p:spPr>
          <a:xfrm>
            <a:off x="5187960" y="4378680"/>
            <a:ext cx="1918800" cy="3834000"/>
          </a:xfrm>
          <a:prstGeom prst="rect">
            <a:avLst/>
          </a:prstGeom>
          <a:solidFill>
            <a:srgbClr val="cfe7f5"/>
          </a:solidFill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TextShape 20"/>
          <p:cNvSpPr txBox="1"/>
          <p:nvPr/>
        </p:nvSpPr>
        <p:spPr>
          <a:xfrm>
            <a:off x="5259600" y="4474080"/>
            <a:ext cx="3119040" cy="358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WP 4: Impact on </a:t>
            </a:r>
            <a:endParaRPr b="0" lang="en-US" sz="1200" spc="-1" strike="noStrike">
              <a:latin typeface="Arial"/>
            </a:endParaRPr>
          </a:p>
          <a:p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Key Physics Processes</a:t>
            </a:r>
            <a:br/>
            <a:endParaRPr b="0" lang="en-US" sz="1200" spc="-1" strike="noStrike">
              <a:latin typeface="Arial"/>
            </a:endParaRPr>
          </a:p>
          <a:p>
            <a:endParaRPr b="0" lang="en-US" sz="1200" spc="-1" strike="noStrike">
              <a:latin typeface="Arial"/>
            </a:endParaRPr>
          </a:p>
          <a:p>
            <a:r>
              <a:rPr b="0" lang="en-US" sz="12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Coordinator: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D. Zerwas (IJCLab) </a:t>
            </a:r>
            <a:br/>
            <a:br/>
            <a:r>
              <a:rPr b="0" lang="en-US" sz="12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Members:</a:t>
            </a:r>
            <a:br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J.C. Brient </a:t>
            </a:r>
            <a:endParaRPr b="0" lang="en-US" sz="1200" spc="-1" strike="noStrike"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(LLR, Higgs Prod.) </a:t>
            </a:r>
            <a:endParaRPr b="0" lang="en-US" sz="1200" spc="-1" strike="noStrike">
              <a:latin typeface="Arial"/>
            </a:endParaRPr>
          </a:p>
          <a:p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Uli (Higgs-Prod.) </a:t>
            </a:r>
            <a:endParaRPr b="0" lang="en-US" sz="1200" spc="-1" strike="noStrike"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JGU-PhD →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JGU </a:t>
            </a:r>
            <a:endParaRPr b="0" lang="en-US" sz="1200" spc="-1" strike="noStrike">
              <a:latin typeface="Arial"/>
            </a:endParaRPr>
          </a:p>
          <a:p>
            <a:r>
              <a:rPr b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PD Bohdan (Higgs Prod.)</a:t>
            </a:r>
            <a:endParaRPr b="0" lang="en-US" sz="1200" spc="-1" strike="noStrike"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LLR-PD (Higgs. Prod.)</a:t>
            </a:r>
            <a:br/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IJCLab-PhD →</a:t>
            </a: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Xin </a:t>
            </a:r>
            <a:endParaRPr b="0" lang="en-US" sz="1200" spc="-1" strike="noStrike">
              <a:latin typeface="Arial"/>
            </a:endParaRPr>
          </a:p>
          <a:p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(Weak Boson Prod.)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br/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F. Richard (IJCLab, </a:t>
            </a:r>
            <a:endParaRPr b="0" lang="en-US" sz="1200" spc="-1" strike="noStrike"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Weak Boson Prod.)</a:t>
            </a:r>
            <a:br/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1244240" y="8194680"/>
            <a:ext cx="3658680" cy="4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F0100F2-733E-4B4A-96D4-7F23ABA2D713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1357200" y="-46080"/>
            <a:ext cx="13075920" cy="106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CALO5D – Workpackages and Delivrables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457200" y="1301760"/>
            <a:ext cx="12141000" cy="691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400" spc="-1" strike="noStrike">
                <a:solidFill>
                  <a:srgbClr val="3333ff"/>
                </a:solidFill>
                <a:latin typeface="Arial"/>
                <a:ea typeface="ＭＳ Ｐゴシック"/>
              </a:rPr>
              <a:t>Work Package 1: Management</a:t>
            </a:r>
            <a:endParaRPr b="0" lang="en-US" sz="2400" spc="-1" strike="noStrike">
              <a:latin typeface="Arial"/>
            </a:endParaRPr>
          </a:p>
          <a:p>
            <a:pPr lvl="1" marL="43164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Deliverable (Month 3): Project Webpage (M3)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400" spc="-1" strike="noStrike">
                <a:solidFill>
                  <a:srgbClr val="3333ff"/>
                </a:solidFill>
                <a:latin typeface="Arial"/>
                <a:ea typeface="ＭＳ Ｐゴシック"/>
              </a:rPr>
              <a:t>Work Package 2 : Implementation of Timing in Calorimeter Simulation (Lead LLR) </a:t>
            </a:r>
            <a:endParaRPr b="0" lang="en-US" sz="2400" spc="-1" strike="noStrike">
              <a:latin typeface="Arial"/>
            </a:endParaRPr>
          </a:p>
          <a:p>
            <a:pPr lvl="1" marL="43164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Deliverable (Month 12): Documented algorithms that implement timing in the simulation of granular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calorimeters.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400" spc="-1" strike="noStrike">
                <a:solidFill>
                  <a:srgbClr val="3333ff"/>
                </a:solidFill>
                <a:latin typeface="Arial"/>
                <a:ea typeface="ＭＳ Ｐゴシック"/>
              </a:rPr>
              <a:t>Work Package 3: Particle Flow with Timing (Lead DESY)</a:t>
            </a:r>
            <a:endParaRPr b="0" lang="en-US" sz="2400" spc="-1" strike="noStrike">
              <a:latin typeface="Arial"/>
            </a:endParaRPr>
          </a:p>
          <a:p>
            <a:pPr lvl="1" marL="43164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Classical cut based PFA and application of Machine Learning</a:t>
            </a:r>
            <a:endParaRPr b="0" lang="en-US" sz="2000" spc="-1" strike="noStrike">
              <a:latin typeface="Arial"/>
            </a:endParaRPr>
          </a:p>
          <a:p>
            <a:pPr lvl="1" marL="43164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Deliverable (Month 30): Improved particle flow algorithms using space-time and energy information.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400" spc="-1" strike="noStrike">
                <a:solidFill>
                  <a:srgbClr val="3333ff"/>
                </a:solidFill>
                <a:latin typeface="Arial"/>
                <a:ea typeface="ＭＳ Ｐゴシック"/>
              </a:rPr>
              <a:t>Work Package 4: Impact on Key Physics Processes (Lead IJClab)</a:t>
            </a:r>
            <a:endParaRPr b="0" lang="en-US" sz="2400" spc="-1" strike="noStrike">
              <a:latin typeface="Arial"/>
            </a:endParaRPr>
          </a:p>
          <a:p>
            <a:pPr lvl="1" marL="43164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Higgs Boson prodiuction and weak boson production</a:t>
            </a:r>
            <a:endParaRPr b="0" lang="en-US" sz="2000" spc="-1" strike="noStrike">
              <a:latin typeface="Arial"/>
            </a:endParaRPr>
          </a:p>
          <a:p>
            <a:pPr lvl="1" marL="43164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Deliverable (Month 36): Demonstrate the benefit for the physics analyses from improved PFA and</a:t>
            </a:r>
            <a:endParaRPr b="0" lang="en-US" sz="2000" spc="-1" strike="noStrike">
              <a:latin typeface="Arial"/>
            </a:endParaRPr>
          </a:p>
          <a:p>
            <a:pPr marL="431640" indent="-2156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hence from timing. The results will be presented in the form of scientific documents such as pre-prints</a:t>
            </a:r>
            <a:endParaRPr b="0" lang="en-US" sz="2000" spc="-1" strike="noStrike">
              <a:latin typeface="Arial"/>
            </a:endParaRPr>
          </a:p>
          <a:p>
            <a:pPr marL="431640" indent="-2156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or conference proceedings.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400" spc="-1" strike="noStrike">
                <a:solidFill>
                  <a:srgbClr val="3333ff"/>
                </a:solidFill>
                <a:latin typeface="Arial"/>
                <a:ea typeface="ＭＳ Ｐゴシック"/>
              </a:rPr>
              <a:t>Work Package 5: Implications for Detector Design (Lead KIT)</a:t>
            </a:r>
            <a:endParaRPr b="0" lang="en-US" sz="2400" spc="-1" strike="noStrike">
              <a:latin typeface="Arial"/>
            </a:endParaRPr>
          </a:p>
          <a:p>
            <a:pPr lvl="1" marL="43164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  <a:tab algn="l" pos="10858680"/>
                <a:tab algn="l" pos="1158228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Deliverable (Month 36): The deliverable of this task is a scientific document in the form of an arXiv pre-</a:t>
            </a:r>
            <a:endParaRPr b="0" lang="en-US" sz="2000" spc="-1" strike="noStrike">
              <a:latin typeface="Arial"/>
            </a:endParaRPr>
          </a:p>
          <a:p>
            <a:pPr marL="431640" indent="-2156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print that summarises hardware requirements for the realisation of a detector that meets the timing</a:t>
            </a:r>
            <a:endParaRPr b="0" lang="en-US" sz="2000" spc="-1" strike="noStrike">
              <a:latin typeface="Arial"/>
            </a:endParaRPr>
          </a:p>
          <a:p>
            <a:pPr marL="431640" indent="-2156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requirements formulated in Work Packages 3 and 4.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11244240" y="8194680"/>
            <a:ext cx="3658680" cy="4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FC32010-687F-4317-A2AC-BBBC4EC4346A}" type="slidenum">
              <a:rPr b="0" lang="en-US" sz="1600" spc="-1" strike="noStrike">
                <a:solidFill>
                  <a:srgbClr val="808080"/>
                </a:solidFill>
                <a:latin typeface="Arial"/>
                <a:ea typeface="ＭＳ Ｐゴシック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1357200" y="-46080"/>
            <a:ext cx="13075920" cy="106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410760"/>
                <a:tab algn="l" pos="10134720"/>
                <a:tab algn="l" pos="10858680"/>
                <a:tab algn="l" pos="11582280"/>
                <a:tab algn="l" pos="12306240"/>
                <a:tab algn="l" pos="13030200"/>
              </a:tabLst>
            </a:pPr>
            <a:r>
              <a:rPr b="1" lang="en-US" sz="3200" spc="-1" strike="noStrike">
                <a:solidFill>
                  <a:srgbClr val="ff6633"/>
                </a:solidFill>
                <a:latin typeface="Arial"/>
                <a:ea typeface="ＭＳ Ｐゴシック"/>
              </a:rPr>
              <a:t>CALO5D – Timeplan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914400" y="1646280"/>
            <a:ext cx="8096040" cy="6124320"/>
          </a:xfrm>
          <a:prstGeom prst="rect">
            <a:avLst/>
          </a:prstGeom>
          <a:ln>
            <a:noFill/>
          </a:ln>
        </p:spPr>
      </p:pic>
      <p:sp>
        <p:nvSpPr>
          <p:cNvPr id="245" name="CustomShape 3"/>
          <p:cNvSpPr/>
          <p:nvPr/>
        </p:nvSpPr>
        <p:spPr>
          <a:xfrm>
            <a:off x="9326520" y="1736640"/>
            <a:ext cx="5582880" cy="374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pc="-1" strike="noStrike">
                <a:solidFill>
                  <a:srgbClr val="3465a4"/>
                </a:solidFill>
                <a:latin typeface="Arial"/>
                <a:ea typeface="ＭＳ Ｐゴシック"/>
              </a:rPr>
              <a:t>Three years project 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1" lang="en-US" sz="2400" spc="-1" strike="noStrike">
                <a:solidFill>
                  <a:srgbClr val="3465a4"/>
                </a:solidFill>
                <a:latin typeface="Arial"/>
                <a:ea typeface="ＭＳ Ｐゴシック"/>
              </a:rPr>
              <a:t>Official Start March 1</a:t>
            </a:r>
            <a:r>
              <a:rPr b="1" lang="en-US" sz="2400" spc="-1" strike="noStrike" baseline="30000">
                <a:solidFill>
                  <a:srgbClr val="3465a4"/>
                </a:solidFill>
                <a:latin typeface="Arial"/>
                <a:ea typeface="ＭＳ Ｐゴシック"/>
              </a:rPr>
              <a:t>st</a:t>
            </a:r>
            <a:r>
              <a:rPr b="1" lang="en-US" sz="2400" spc="-1" strike="noStrike">
                <a:solidFill>
                  <a:srgbClr val="3465a4"/>
                </a:solidFill>
                <a:latin typeface="Arial"/>
                <a:ea typeface="ＭＳ Ｐゴシック"/>
              </a:rPr>
              <a:t> 2024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1" lang="en-US" sz="2400" spc="-1" strike="noStrike">
                <a:solidFill>
                  <a:srgbClr val="3465a4"/>
                </a:solidFill>
                <a:latin typeface="Arial"/>
                <a:ea typeface="ＭＳ Ｐゴシック"/>
              </a:rPr>
              <a:t>Real start rather 1</a:t>
            </a:r>
            <a:r>
              <a:rPr b="1" lang="en-US" sz="2400" spc="-1" strike="noStrike" baseline="14000000">
                <a:solidFill>
                  <a:srgbClr val="3465a4"/>
                </a:solidFill>
                <a:latin typeface="Arial"/>
                <a:ea typeface="ＭＳ Ｐゴシック"/>
              </a:rPr>
              <a:t>st</a:t>
            </a:r>
            <a:r>
              <a:rPr b="1" lang="en-US" sz="2400" spc="-1" strike="noStrike">
                <a:solidFill>
                  <a:srgbClr val="3465a4"/>
                </a:solidFill>
                <a:latin typeface="Arial"/>
                <a:ea typeface="ＭＳ Ｐゴシック"/>
              </a:rPr>
              <a:t> of September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pc="-1" strike="noStrike">
                <a:solidFill>
                  <a:srgbClr val="3465a4"/>
                </a:solidFill>
                <a:latin typeface="Arial"/>
                <a:ea typeface="ＭＳ Ｐゴシック"/>
              </a:rPr>
              <a:t>First half year mainly spent with recruiting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pc="-1" strike="noStrike">
                <a:solidFill>
                  <a:srgbClr val="3465a4"/>
                </a:solidFill>
                <a:latin typeface="Arial"/>
                <a:ea typeface="ＭＳ Ｐゴシック"/>
              </a:rPr>
              <a:t>Postdocs and PhD Student</a:t>
            </a:r>
            <a:endParaRPr b="0" lang="en-US" sz="24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Welcome Xin, Melike, Uli, Bohdan </a:t>
            </a:r>
            <a:endParaRPr b="0" lang="en-US" sz="24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Still not quite finished </a:t>
            </a:r>
            <a:endParaRPr b="0" lang="en-US" sz="24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i.e. LLR Postdoc arrives “these days”</a:t>
            </a:r>
            <a:endParaRPr b="0" lang="en-US" sz="24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IJCLab Postdoc in Spring 2025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pc="-1" strike="noStrike">
                <a:solidFill>
                  <a:srgbClr val="3465a4"/>
                </a:solidFill>
                <a:latin typeface="Arial"/>
                <a:ea typeface="ＭＳ Ｐゴシック"/>
              </a:rPr>
              <a:t>Webpage exists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16000"/>
                <a:tab algn="l" pos="1130400"/>
                <a:tab algn="l" pos="2044800"/>
                <a:tab algn="l" pos="2959200"/>
                <a:tab algn="l" pos="3873600"/>
                <a:tab algn="l" pos="4788000"/>
                <a:tab algn="l" pos="5702400"/>
                <a:tab algn="l" pos="6616800"/>
                <a:tab algn="l" pos="7531200"/>
                <a:tab algn="l" pos="8445600"/>
                <a:tab algn="l" pos="9360000"/>
                <a:tab algn="l" pos="10274400"/>
              </a:tabLst>
            </a:pPr>
            <a:r>
              <a:rPr b="0" lang="en-US" sz="2400" spc="-1" strike="noStrike">
                <a:solidFill>
                  <a:srgbClr val="3465a4"/>
                </a:solidFill>
                <a:latin typeface="Arial"/>
                <a:ea typeface="ＭＳ Ｐゴシック"/>
              </a:rPr>
              <a:t>Digitisation has at least started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54488</TotalTime>
  <Application>LibreOffice/6.4.7.2$Linux_X86_64 LibreOffice_project/40$Build-2</Application>
  <Words>654</Words>
  <Paragraphs>135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2007-03-27T13:15:56Z</dcterms:created>
  <dc:creator>Peter Kostka</dc:creator>
  <dc:description/>
  <dc:language>en-US</dc:language>
  <cp:lastModifiedBy/>
  <cp:lastPrinted>1601-01-01T00:00:00Z</cp:lastPrinted>
  <dcterms:modified xsi:type="dcterms:W3CDTF">2024-12-01T23:00:58Z</dcterms:modified>
  <cp:revision>423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8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