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94" r:id="rId2"/>
    <p:sldId id="545" r:id="rId3"/>
    <p:sldId id="541" r:id="rId4"/>
    <p:sldId id="543" r:id="rId5"/>
    <p:sldId id="542" r:id="rId6"/>
    <p:sldId id="549" r:id="rId7"/>
    <p:sldId id="552" r:id="rId8"/>
    <p:sldId id="550" r:id="rId9"/>
    <p:sldId id="551" r:id="rId10"/>
    <p:sldId id="546" r:id="rId11"/>
    <p:sldId id="548" r:id="rId12"/>
    <p:sldId id="547" r:id="rId13"/>
    <p:sldId id="29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/>
  </p:normalViewPr>
  <p:slideViewPr>
    <p:cSldViewPr snapToGrid="0" showGuides="1">
      <p:cViewPr>
        <p:scale>
          <a:sx n="153" d="100"/>
          <a:sy n="153" d="100"/>
        </p:scale>
        <p:origin x="1080" y="200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09.12.24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09.12.24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428F9-9CEF-431F-8842-84CDA7CEA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19" y="2523814"/>
            <a:ext cx="1422341" cy="1422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14" name="Grafik 7" descr="Logo Helmholtz">
            <a:extLst>
              <a:ext uri="{FF2B5EF4-FFF2-40B4-BE49-F238E27FC236}">
                <a16:creationId xmlns:a16="http://schemas.microsoft.com/office/drawing/2014/main" id="{93AFB185-EF8C-4D52-81A6-0C08890956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4276101"/>
            <a:ext cx="1345038" cy="1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756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460824"/>
            <a:ext cx="10944224" cy="445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Operator Training – </a:t>
            </a:r>
            <a:r>
              <a:rPr lang="en-US" sz="900" dirty="0" err="1"/>
              <a:t>Dechirper</a:t>
            </a:r>
            <a:r>
              <a:rPr lang="en-US" sz="900" dirty="0"/>
              <a:t> Diagnostic Tool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Sergey Tomin, BKR, 11.12.2024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930EC-8340-497F-A71B-B2C4DE78AE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08836" y="6337008"/>
            <a:ext cx="53649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418712" cy="1050925"/>
          </a:xfrm>
        </p:spPr>
        <p:txBody>
          <a:bodyPr/>
          <a:lstStyle/>
          <a:p>
            <a:r>
              <a:rPr lang="en-US" b="1" i="0" dirty="0" err="1">
                <a:effectLst/>
              </a:rPr>
              <a:t>Dechirper</a:t>
            </a:r>
            <a:r>
              <a:rPr lang="en-US" b="1" i="0" dirty="0">
                <a:effectLst/>
              </a:rPr>
              <a:t> longitudinal phase space (LPS) measurements </a:t>
            </a:r>
            <a:r>
              <a:rPr lang="en-US" b="1" i="0">
                <a:effectLst/>
              </a:rPr>
              <a:t>for b</a:t>
            </a:r>
            <a:r>
              <a:rPr lang="en-US" b="1">
                <a:solidFill>
                  <a:srgbClr val="0E0E0E"/>
                </a:solidFill>
                <a:effectLst/>
              </a:rPr>
              <a:t>eginners</a:t>
            </a:r>
            <a:r>
              <a:rPr lang="en-US" b="1" i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Sergey Tomin</a:t>
            </a:r>
          </a:p>
          <a:p>
            <a:r>
              <a:rPr lang="en-GB" dirty="0"/>
              <a:t>DESY</a:t>
            </a:r>
          </a:p>
          <a:p>
            <a:endParaRPr lang="en-GB" dirty="0"/>
          </a:p>
          <a:p>
            <a:endParaRPr lang="en-GB" dirty="0"/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Operator Training, 11.12.2024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64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9CFE7-2FD4-6607-448F-A6770C8D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EA7E-961E-7108-FB92-0291F3A0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3 Hz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0E75964-52E5-CF66-CF1F-D6D7D71C2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9" y="1514249"/>
            <a:ext cx="10944224" cy="4946186"/>
          </a:xfrm>
        </p:spPr>
        <p:txBody>
          <a:bodyPr/>
          <a:lstStyle/>
          <a:p>
            <a:r>
              <a:rPr lang="en-US" sz="1600" b="1" dirty="0"/>
              <a:t>Set 1 bunch in SA2 brunch</a:t>
            </a:r>
          </a:p>
          <a:p>
            <a:r>
              <a:rPr lang="en-US" sz="1600" b="1" dirty="0"/>
              <a:t>Open bunch pattern builder</a:t>
            </a:r>
          </a:p>
          <a:p>
            <a:r>
              <a:rPr lang="en-US" sz="1600" b="1" dirty="0"/>
              <a:t>Press Add Pattern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FD-0C95-B6B4-79B8-69F748406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24" y="1828680"/>
            <a:ext cx="7772400" cy="431708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01FF9385-2859-EC16-4C0E-D68E56A54CBD}"/>
              </a:ext>
            </a:extLst>
          </p:cNvPr>
          <p:cNvSpPr/>
          <p:nvPr/>
        </p:nvSpPr>
        <p:spPr>
          <a:xfrm>
            <a:off x="5766583" y="2630311"/>
            <a:ext cx="383822" cy="349956"/>
          </a:xfrm>
          <a:prstGeom prst="downArrow">
            <a:avLst/>
          </a:prstGeom>
          <a:solidFill>
            <a:srgbClr val="C000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104651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57C19-EC99-3DC8-4DE3-1B7BD1A49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C40E-99CC-7C74-A703-95F0FE64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3 Hz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3C6A13F-1A25-9508-01C8-88F36A695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9" y="1514249"/>
            <a:ext cx="10944224" cy="4946186"/>
          </a:xfrm>
        </p:spPr>
        <p:txBody>
          <a:bodyPr/>
          <a:lstStyle/>
          <a:p>
            <a:r>
              <a:rPr lang="en-US" sz="1600" b="1" dirty="0"/>
              <a:t>Set 1 bunch in SA2 brunch</a:t>
            </a:r>
          </a:p>
          <a:p>
            <a:r>
              <a:rPr lang="en-US" sz="1600" b="1" dirty="0"/>
              <a:t>Open bunch pattern builder</a:t>
            </a:r>
          </a:p>
          <a:p>
            <a:r>
              <a:rPr lang="en-US" sz="1600" b="1" dirty="0"/>
              <a:t>Add pattern</a:t>
            </a:r>
          </a:p>
          <a:p>
            <a:r>
              <a:rPr lang="en-US" sz="1600" b="1" dirty="0"/>
              <a:t>In B Pattern set D</a:t>
            </a:r>
            <a:r>
              <a:rPr lang="en-US" sz="1600" dirty="0"/>
              <a:t> instead of </a:t>
            </a:r>
            <a:r>
              <a:rPr lang="en-US" sz="1600" b="1" dirty="0"/>
              <a:t>2</a:t>
            </a:r>
          </a:p>
          <a:p>
            <a:endParaRPr lang="en-US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A2017-8D3B-8AE4-9B46-513543C2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11" y="1917073"/>
            <a:ext cx="7772400" cy="4315275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DEA60109-A3FB-1096-1114-33114562978E}"/>
              </a:ext>
            </a:extLst>
          </p:cNvPr>
          <p:cNvSpPr/>
          <p:nvPr/>
        </p:nvSpPr>
        <p:spPr>
          <a:xfrm>
            <a:off x="2510744" y="3667853"/>
            <a:ext cx="1151466" cy="372533"/>
          </a:xfrm>
          <a:prstGeom prst="rightArrow">
            <a:avLst/>
          </a:prstGeom>
          <a:solidFill>
            <a:srgbClr val="C000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48680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5B3E9-06DF-E09C-7C49-37D6C64C1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EDB7-E794-C19B-400B-8A6491D2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3 Hz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99A91C5-BBD3-EC0A-8622-145BA3F8A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9" y="1514249"/>
            <a:ext cx="10944224" cy="4946186"/>
          </a:xfrm>
        </p:spPr>
        <p:txBody>
          <a:bodyPr/>
          <a:lstStyle/>
          <a:p>
            <a:r>
              <a:rPr lang="en-US" sz="1600" b="1" dirty="0"/>
              <a:t>Set 1 bunch in SA2 brunch</a:t>
            </a:r>
          </a:p>
          <a:p>
            <a:r>
              <a:rPr lang="en-US" sz="1600" b="1" dirty="0"/>
              <a:t>Open bunch pattern builder</a:t>
            </a:r>
          </a:p>
          <a:p>
            <a:r>
              <a:rPr lang="en-US" sz="1600" b="1" dirty="0"/>
              <a:t>Add pattern</a:t>
            </a:r>
          </a:p>
          <a:p>
            <a:r>
              <a:rPr lang="en-US" sz="1600" b="1" dirty="0"/>
              <a:t>In B Pattern set D</a:t>
            </a:r>
            <a:r>
              <a:rPr lang="en-US" sz="1600" dirty="0"/>
              <a:t> instead of </a:t>
            </a:r>
            <a:r>
              <a:rPr lang="en-US" sz="1600" b="1" dirty="0"/>
              <a:t>2</a:t>
            </a:r>
          </a:p>
          <a:p>
            <a:r>
              <a:rPr lang="en-US" sz="1600" b="1" dirty="0"/>
              <a:t>Set new Pattern Sequence [A] 2 [B]</a:t>
            </a:r>
          </a:p>
          <a:p>
            <a:r>
              <a:rPr lang="en-US" sz="1600" b="1" dirty="0"/>
              <a:t>Apply &amp;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4FCCA-E67C-A9F1-80C3-FABEEA234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40620"/>
            <a:ext cx="7772400" cy="4311636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D444D3C-7776-C7EA-3B1A-034A3F838B46}"/>
              </a:ext>
            </a:extLst>
          </p:cNvPr>
          <p:cNvSpPr/>
          <p:nvPr/>
        </p:nvSpPr>
        <p:spPr>
          <a:xfrm rot="10800000">
            <a:off x="9372600" y="3871038"/>
            <a:ext cx="1193800" cy="368758"/>
          </a:xfrm>
          <a:prstGeom prst="rightArrow">
            <a:avLst/>
          </a:prstGeom>
          <a:solidFill>
            <a:srgbClr val="C000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10644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A3258-836F-1C3D-07E4-FAA4C3C88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F203-55AD-07C4-327F-5C8FE192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2232"/>
            <a:ext cx="5484811" cy="375658"/>
          </a:xfrm>
        </p:spPr>
        <p:txBody>
          <a:bodyPr/>
          <a:lstStyle/>
          <a:p>
            <a:r>
              <a:rPr lang="en-US" dirty="0"/>
              <a:t>Passive streaker tool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C9194-52A3-E09A-1A6F-21C4346AE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74" y="1460823"/>
            <a:ext cx="5814426" cy="4452615"/>
          </a:xfrm>
        </p:spPr>
        <p:txBody>
          <a:bodyPr/>
          <a:lstStyle/>
          <a:p>
            <a:r>
              <a:rPr lang="en-US" dirty="0"/>
              <a:t>Online reconstruction. Video from BKR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DE282-FE21-856F-C478-FC0C6A53A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" y="1933577"/>
            <a:ext cx="5484811" cy="1495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nline LPS reconstruction">
            <a:hlinkClick r:id="" action="ppaction://media"/>
            <a:extLst>
              <a:ext uri="{FF2B5EF4-FFF2-40B4-BE49-F238E27FC236}">
                <a16:creationId xmlns:a16="http://schemas.microsoft.com/office/drawing/2014/main" id="{B2237B88-BA7A-66CC-EE0E-8F8FCC22D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8700" y="1388572"/>
            <a:ext cx="5861326" cy="459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5EF85-7658-B153-B7DB-ECDD59C57354}"/>
              </a:ext>
            </a:extLst>
          </p:cNvPr>
          <p:cNvSpPr txBox="1"/>
          <p:nvPr/>
        </p:nvSpPr>
        <p:spPr>
          <a:xfrm>
            <a:off x="8005542" y="993124"/>
            <a:ext cx="1604742" cy="282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Video from BKR </a:t>
            </a:r>
          </a:p>
        </p:txBody>
      </p:sp>
    </p:spTree>
    <p:extLst>
      <p:ext uri="{BB962C8B-B14F-4D97-AF65-F5344CB8AC3E}">
        <p14:creationId xmlns:p14="http://schemas.microsoft.com/office/powerpoint/2010/main" val="18042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C6D7C-7F06-266A-DE84-7E51C008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C2E70-DAFF-3F2C-6848-2DD25B414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LPS measurements with the post-SASE2 </a:t>
            </a:r>
            <a:r>
              <a:rPr lang="en-US" dirty="0" err="1"/>
              <a:t>dechirper</a:t>
            </a:r>
            <a:r>
              <a:rPr lang="en-US" dirty="0"/>
              <a:t> are easy to perform and relatively safe for the machine.</a:t>
            </a:r>
          </a:p>
          <a:p>
            <a:r>
              <a:rPr lang="en-US" b="1" dirty="0"/>
              <a:t>Always save the machine file before conducting measurements or making any changes to the machine. This is a good practice!</a:t>
            </a:r>
          </a:p>
          <a:p>
            <a:r>
              <a:rPr lang="en-US" dirty="0"/>
              <a:t>Minimize beam usage to reduce radiation load.</a:t>
            </a:r>
          </a:p>
          <a:p>
            <a:r>
              <a:rPr lang="en-US" dirty="0"/>
              <a:t>Note: Passive streaker = </a:t>
            </a:r>
            <a:r>
              <a:rPr lang="en-US" dirty="0" err="1"/>
              <a:t>dechirper</a:t>
            </a:r>
            <a:r>
              <a:rPr lang="en-US" dirty="0"/>
              <a:t> = corrugated structure = </a:t>
            </a:r>
            <a:r>
              <a:rPr lang="en-US" dirty="0" err="1"/>
              <a:t>wakefield</a:t>
            </a:r>
            <a:r>
              <a:rPr lang="en-US" dirty="0"/>
              <a:t> structure = chirper.</a:t>
            </a:r>
          </a:p>
        </p:txBody>
      </p:sp>
    </p:spTree>
    <p:extLst>
      <p:ext uri="{BB962C8B-B14F-4D97-AF65-F5344CB8AC3E}">
        <p14:creationId xmlns:p14="http://schemas.microsoft.com/office/powerpoint/2010/main" val="105588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123315-8BFF-FB4E-8D1A-F21F2D0D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9" y="860583"/>
            <a:ext cx="9606871" cy="2328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E4908-9D71-A487-123A-13700DA3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65454"/>
          </a:xfrm>
        </p:spPr>
        <p:txBody>
          <a:bodyPr/>
          <a:lstStyle/>
          <a:p>
            <a:r>
              <a:rPr lang="en-US" dirty="0"/>
              <a:t>Short introduction into passive streaker LPS measurement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A8DCD-533E-2413-5009-DA62A74FB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5" y="3806687"/>
            <a:ext cx="5874883" cy="2403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494F9-415B-FB2E-D930-D8A29F3BC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3756" r="8745" b="27634"/>
          <a:stretch/>
        </p:blipFill>
        <p:spPr>
          <a:xfrm>
            <a:off x="8253194" y="3474012"/>
            <a:ext cx="3929732" cy="1750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DB21A-A995-451E-2B3A-335507EF4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42" t="34573" r="36465" b="26974"/>
          <a:stretch/>
        </p:blipFill>
        <p:spPr>
          <a:xfrm rot="16200000">
            <a:off x="10238736" y="874283"/>
            <a:ext cx="1750363" cy="17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0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D227D-842B-6101-94D3-C85B4411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1"/>
            <a:ext cx="10956924" cy="719003"/>
          </a:xfrm>
        </p:spPr>
        <p:txBody>
          <a:bodyPr/>
          <a:lstStyle/>
          <a:p>
            <a:r>
              <a:rPr lang="en-US" sz="2400" dirty="0"/>
              <a:t>What systems/devices we change or can potentially change during usage of the </a:t>
            </a:r>
            <a:r>
              <a:rPr lang="en-US" sz="2400" dirty="0" err="1"/>
              <a:t>dechirper</a:t>
            </a:r>
            <a:r>
              <a:rPr lang="en-US" sz="2400" dirty="0"/>
              <a:t> tool. </a:t>
            </a:r>
            <a:r>
              <a:rPr lang="en-US" sz="2400" dirty="0">
                <a:solidFill>
                  <a:srgbClr val="FF0000"/>
                </a:solidFill>
              </a:rPr>
              <a:t>Or how to restore the machine manually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E1159-73AA-D904-76C2-7252C8A61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9" y="1514249"/>
            <a:ext cx="10944224" cy="4946186"/>
          </a:xfrm>
        </p:spPr>
        <p:txBody>
          <a:bodyPr/>
          <a:lstStyle/>
          <a:p>
            <a:r>
              <a:rPr lang="en-US" sz="1600" b="1" dirty="0"/>
              <a:t>Correctors in the T3 section (after SA2) and the last air coils in SA2: </a:t>
            </a:r>
            <a:r>
              <a:rPr lang="en-US" sz="1600" i="1" dirty="0"/>
              <a:t>These correctors are used to create a bump and adjust the beam to get a better spot on the screen</a:t>
            </a:r>
            <a:r>
              <a:rPr lang="en-US" sz="1600" b="1" dirty="0"/>
              <a:t>.</a:t>
            </a:r>
          </a:p>
          <a:p>
            <a:r>
              <a:rPr lang="en-US" sz="1600" b="1" dirty="0"/>
              <a:t>Quadrupoles in the T3 section: </a:t>
            </a:r>
            <a:r>
              <a:rPr lang="en-US" sz="1600" i="1" dirty="0"/>
              <a:t>Beam optics are adjusted here.</a:t>
            </a:r>
          </a:p>
          <a:p>
            <a:r>
              <a:rPr lang="en-US" sz="1600" b="1" dirty="0"/>
              <a:t>Screen </a:t>
            </a:r>
            <a:r>
              <a:rPr lang="en-US" sz="1600" b="1" dirty="0">
                <a:effectLst/>
              </a:rPr>
              <a:t>OTRC.2560.T3 </a:t>
            </a:r>
            <a:r>
              <a:rPr lang="en-US" sz="1600" i="1" dirty="0">
                <a:effectLst/>
              </a:rPr>
              <a:t>Can be </a:t>
            </a:r>
            <a:r>
              <a:rPr lang="en-US" sz="1600" i="1" dirty="0"/>
              <a:t>still in</a:t>
            </a:r>
          </a:p>
          <a:p>
            <a:r>
              <a:rPr lang="en-US" sz="1600" b="1" dirty="0"/>
              <a:t>Corrector </a:t>
            </a:r>
            <a:r>
              <a:rPr lang="en-US" sz="1600" b="1" dirty="0">
                <a:effectLst/>
              </a:rPr>
              <a:t>CFX.2154.T1 </a:t>
            </a:r>
            <a:r>
              <a:rPr lang="en-US" sz="1600" dirty="0">
                <a:effectLst/>
              </a:rPr>
              <a:t>in front of SA2. We suppress SASE with this corrector</a:t>
            </a:r>
          </a:p>
          <a:p>
            <a:r>
              <a:rPr lang="en-US" sz="1600" b="1" dirty="0"/>
              <a:t>Orbit FBs SA2 and T5D </a:t>
            </a:r>
            <a:r>
              <a:rPr lang="en-US" sz="1600" i="1" dirty="0"/>
              <a:t>can be switched off </a:t>
            </a:r>
          </a:p>
          <a:p>
            <a:r>
              <a:rPr lang="en-US" sz="1600" b="1" dirty="0"/>
              <a:t>Number of bunches in SA2 branch. </a:t>
            </a:r>
            <a:r>
              <a:rPr lang="en-US" sz="1600" i="1" dirty="0"/>
              <a:t>Likely to be set to 0.</a:t>
            </a:r>
          </a:p>
          <a:p>
            <a:r>
              <a:rPr lang="en-US" sz="1600" b="1" dirty="0"/>
              <a:t>Bunch pattern – </a:t>
            </a:r>
            <a:r>
              <a:rPr lang="en-US" sz="1600" dirty="0"/>
              <a:t>restore 1 Hz operation</a:t>
            </a:r>
          </a:p>
          <a:p>
            <a:r>
              <a:rPr lang="en-US" sz="1600" b="1" dirty="0"/>
              <a:t>Only if measuring dispersion! </a:t>
            </a:r>
            <a:r>
              <a:rPr lang="en-US" sz="1600" dirty="0"/>
              <a:t>(not part of the standard procedure)</a:t>
            </a:r>
          </a:p>
          <a:p>
            <a:pPr lvl="1"/>
            <a:r>
              <a:rPr lang="en-US" sz="1600" dirty="0"/>
              <a:t>CL energy FB</a:t>
            </a:r>
          </a:p>
          <a:p>
            <a:pPr lvl="1"/>
            <a:r>
              <a:rPr lang="en-US" sz="1600" dirty="0"/>
              <a:t> A24 or A25 table/scalar mode and voltage</a:t>
            </a:r>
          </a:p>
        </p:txBody>
      </p:sp>
    </p:spTree>
    <p:extLst>
      <p:ext uri="{BB962C8B-B14F-4D97-AF65-F5344CB8AC3E}">
        <p14:creationId xmlns:p14="http://schemas.microsoft.com/office/powerpoint/2010/main" val="7668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5C64-0F4A-2CCA-23F5-E040BEA6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measurements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F0D927A-43E8-066F-0F10-3ABB85A30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71" y="1118602"/>
            <a:ext cx="6583707" cy="5739397"/>
          </a:xfrm>
          <a:solidFill>
            <a:schemeClr val="bg1"/>
          </a:solidFill>
        </p:spPr>
        <p:txBody>
          <a:bodyPr/>
          <a:lstStyle/>
          <a:p>
            <a:r>
              <a:rPr lang="en-US" sz="1600" b="1" dirty="0"/>
              <a:t>Update CRISP </a:t>
            </a:r>
          </a:p>
          <a:p>
            <a:r>
              <a:rPr lang="en-US" sz="1600" b="1" dirty="0"/>
              <a:t>Save machine file </a:t>
            </a:r>
          </a:p>
          <a:p>
            <a:r>
              <a:rPr lang="en-US" sz="1600" b="1" dirty="0"/>
              <a:t>Set 1 bunch in SA2</a:t>
            </a:r>
            <a:endParaRPr lang="en-US" sz="1600" i="1" dirty="0"/>
          </a:p>
          <a:p>
            <a:r>
              <a:rPr lang="en-US" sz="1600" b="1" dirty="0"/>
              <a:t>Open </a:t>
            </a:r>
            <a:r>
              <a:rPr lang="en-US" sz="1600" b="1" dirty="0" err="1"/>
              <a:t>dechirper</a:t>
            </a:r>
            <a:r>
              <a:rPr lang="en-US" sz="1600" b="1" dirty="0"/>
              <a:t> tool</a:t>
            </a:r>
          </a:p>
          <a:p>
            <a:r>
              <a:rPr lang="en-US" sz="1600" b="1" dirty="0"/>
              <a:t>Click “Prepare measurements” </a:t>
            </a:r>
          </a:p>
          <a:p>
            <a:pPr lvl="1"/>
            <a:r>
              <a:rPr lang="en-US" sz="1600" i="1" dirty="0"/>
              <a:t>The tool adjusts the orbit, inserts and powers the screen, and applies special optics.</a:t>
            </a:r>
          </a:p>
          <a:p>
            <a:pPr lvl="1"/>
            <a:r>
              <a:rPr lang="en-US" sz="1600" i="1" dirty="0"/>
              <a:t>You might need to acknowledge that the orbit is not optimal and the screen is not yet powered (this may require a bit more time).</a:t>
            </a:r>
          </a:p>
          <a:p>
            <a:r>
              <a:rPr lang="en-US" sz="1600" b="1" dirty="0">
                <a:effectLst/>
              </a:rPr>
              <a:t>Using the bunch pattern builder, set 3 Hz in the SA2 branch.</a:t>
            </a:r>
          </a:p>
          <a:p>
            <a:r>
              <a:rPr lang="en-US" sz="1600" b="1" dirty="0"/>
              <a:t>Click “Beam ON” button. You should see unstreak beam </a:t>
            </a:r>
            <a:endParaRPr lang="en-US" sz="1600" dirty="0"/>
          </a:p>
          <a:p>
            <a:r>
              <a:rPr lang="en-US" sz="1600" b="1" dirty="0"/>
              <a:t>Adjust bump amplitude. 2 mm is good starting point. Around 3 mm is our usual bump amplitude</a:t>
            </a:r>
          </a:p>
          <a:p>
            <a:r>
              <a:rPr lang="en-US" sz="1600" b="1" dirty="0"/>
              <a:t>Done!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5AB52-1A41-6619-731A-928523D1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9"/>
          <a:stretch/>
        </p:blipFill>
        <p:spPr>
          <a:xfrm>
            <a:off x="6974378" y="429599"/>
            <a:ext cx="5217622" cy="539489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0405494-F445-2DB1-89B9-445EE67F64FC}"/>
              </a:ext>
            </a:extLst>
          </p:cNvPr>
          <p:cNvSpPr/>
          <p:nvPr/>
        </p:nvSpPr>
        <p:spPr>
          <a:xfrm>
            <a:off x="11672238" y="930774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A7695F-462D-A250-606E-D766EF98BA67}"/>
              </a:ext>
            </a:extLst>
          </p:cNvPr>
          <p:cNvSpPr/>
          <p:nvPr/>
        </p:nvSpPr>
        <p:spPr>
          <a:xfrm>
            <a:off x="9945962" y="2679217"/>
            <a:ext cx="415636" cy="375658"/>
          </a:xfrm>
          <a:prstGeom prst="ellipse">
            <a:avLst/>
          </a:prstGeom>
          <a:solidFill>
            <a:srgbClr val="92D050">
              <a:alpha val="49442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98E5E2-2549-07E5-AE16-62D8A595F12A}"/>
              </a:ext>
            </a:extLst>
          </p:cNvPr>
          <p:cNvSpPr/>
          <p:nvPr/>
        </p:nvSpPr>
        <p:spPr>
          <a:xfrm>
            <a:off x="11776364" y="3113087"/>
            <a:ext cx="415636" cy="375658"/>
          </a:xfrm>
          <a:prstGeom prst="ellipse">
            <a:avLst/>
          </a:prstGeom>
          <a:solidFill>
            <a:srgbClr val="92D050">
              <a:alpha val="43296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EAED71-3F73-89F7-83BD-C2A6C2150C37}"/>
              </a:ext>
            </a:extLst>
          </p:cNvPr>
          <p:cNvSpPr/>
          <p:nvPr/>
        </p:nvSpPr>
        <p:spPr>
          <a:xfrm>
            <a:off x="11568113" y="3779525"/>
            <a:ext cx="415636" cy="375658"/>
          </a:xfrm>
          <a:prstGeom prst="ellipse">
            <a:avLst/>
          </a:prstGeom>
          <a:solidFill>
            <a:srgbClr val="92D050">
              <a:alpha val="43296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770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CB689-A3EF-4A59-AF5C-8D7BD66C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78FEC40-3E60-E5E4-FC49-C567183EC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71" y="1118602"/>
            <a:ext cx="6583707" cy="5739397"/>
          </a:xfrm>
          <a:solidFill>
            <a:schemeClr val="bg1"/>
          </a:solidFill>
        </p:spPr>
        <p:txBody>
          <a:bodyPr/>
          <a:lstStyle/>
          <a:p>
            <a:r>
              <a:rPr lang="en-US" sz="1600" b="1" dirty="0"/>
              <a:t>Update CRISP </a:t>
            </a:r>
          </a:p>
          <a:p>
            <a:r>
              <a:rPr lang="en-US" sz="1600" b="1" dirty="0"/>
              <a:t>Save machine file </a:t>
            </a:r>
          </a:p>
          <a:p>
            <a:r>
              <a:rPr lang="en-US" sz="1600" b="1" dirty="0"/>
              <a:t>Set 1 bunch in SA2</a:t>
            </a:r>
            <a:endParaRPr lang="en-US" sz="1600" i="1" dirty="0"/>
          </a:p>
          <a:p>
            <a:r>
              <a:rPr lang="en-US" sz="1600" b="1" dirty="0"/>
              <a:t>Open </a:t>
            </a:r>
            <a:r>
              <a:rPr lang="en-US" sz="1600" b="1" dirty="0" err="1"/>
              <a:t>dechirper</a:t>
            </a:r>
            <a:r>
              <a:rPr lang="en-US" sz="1600" b="1" dirty="0"/>
              <a:t> tool</a:t>
            </a:r>
          </a:p>
          <a:p>
            <a:r>
              <a:rPr lang="en-US" sz="1600" b="1" dirty="0"/>
              <a:t>Click “Prepare measurements” </a:t>
            </a:r>
          </a:p>
          <a:p>
            <a:pPr lvl="1"/>
            <a:r>
              <a:rPr lang="en-US" sz="1600" i="1" dirty="0"/>
              <a:t>The tool adjusts the orbit, inserts and powers the screen, and applies special optics.</a:t>
            </a:r>
          </a:p>
          <a:p>
            <a:pPr lvl="1"/>
            <a:r>
              <a:rPr lang="en-US" sz="1600" i="1" dirty="0"/>
              <a:t>You might need to acknowledge that the orbit is not optimal and the screen is not yet powered (this may require a bit more time).</a:t>
            </a:r>
          </a:p>
          <a:p>
            <a:r>
              <a:rPr lang="en-US" sz="1600" b="1" dirty="0">
                <a:effectLst/>
              </a:rPr>
              <a:t>Using the bunch pattern builder, set 3 Hz in the SA2 branch.</a:t>
            </a:r>
          </a:p>
          <a:p>
            <a:r>
              <a:rPr lang="en-US" sz="1600" b="1" dirty="0"/>
              <a:t>Click “Beam ON” button. You should see unstreak beam </a:t>
            </a:r>
            <a:endParaRPr lang="en-US" sz="1600" dirty="0"/>
          </a:p>
          <a:p>
            <a:r>
              <a:rPr lang="en-US" sz="1600" b="1" dirty="0"/>
              <a:t>Adjust bump amplitude. 2 mm is good starting point. Around 3 mm is our usual bump amplitude</a:t>
            </a:r>
          </a:p>
          <a:p>
            <a:r>
              <a:rPr lang="en-US" sz="1600" b="1" dirty="0"/>
              <a:t>Done!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32F19-DB91-0996-D245-4055BCB0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measurements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2C6E46-D790-4E28-D688-8289DA546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9"/>
          <a:stretch/>
        </p:blipFill>
        <p:spPr>
          <a:xfrm>
            <a:off x="6974378" y="429599"/>
            <a:ext cx="5217622" cy="539489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BD08624-0CAA-6739-242A-81B317FD48C1}"/>
              </a:ext>
            </a:extLst>
          </p:cNvPr>
          <p:cNvSpPr/>
          <p:nvPr/>
        </p:nvSpPr>
        <p:spPr>
          <a:xfrm>
            <a:off x="11672238" y="930774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6E572E-48E5-0C84-F3A9-853DC3F1CFF5}"/>
              </a:ext>
            </a:extLst>
          </p:cNvPr>
          <p:cNvSpPr/>
          <p:nvPr/>
        </p:nvSpPr>
        <p:spPr>
          <a:xfrm>
            <a:off x="9945962" y="2679217"/>
            <a:ext cx="415636" cy="375658"/>
          </a:xfrm>
          <a:prstGeom prst="ellipse">
            <a:avLst/>
          </a:prstGeom>
          <a:solidFill>
            <a:srgbClr val="92D050">
              <a:alpha val="49442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07D223-8F09-A80F-0E41-D5A45B33D548}"/>
              </a:ext>
            </a:extLst>
          </p:cNvPr>
          <p:cNvSpPr/>
          <p:nvPr/>
        </p:nvSpPr>
        <p:spPr>
          <a:xfrm>
            <a:off x="11776364" y="3113087"/>
            <a:ext cx="415636" cy="375658"/>
          </a:xfrm>
          <a:prstGeom prst="ellipse">
            <a:avLst/>
          </a:prstGeom>
          <a:solidFill>
            <a:srgbClr val="92D050">
              <a:alpha val="43296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368737-53D0-881E-DF38-869435CF2B0B}"/>
              </a:ext>
            </a:extLst>
          </p:cNvPr>
          <p:cNvSpPr/>
          <p:nvPr/>
        </p:nvSpPr>
        <p:spPr>
          <a:xfrm>
            <a:off x="11568113" y="3779525"/>
            <a:ext cx="415636" cy="375658"/>
          </a:xfrm>
          <a:prstGeom prst="ellipse">
            <a:avLst/>
          </a:prstGeom>
          <a:solidFill>
            <a:srgbClr val="92D050">
              <a:alpha val="43296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3ADA6-5130-CFC1-1CED-992A70C54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6131" r="25068" b="4485"/>
          <a:stretch/>
        </p:blipFill>
        <p:spPr>
          <a:xfrm>
            <a:off x="5723134" y="145169"/>
            <a:ext cx="3126375" cy="2909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3499F9-051A-A6FD-A61B-A5FD8295290E}"/>
              </a:ext>
            </a:extLst>
          </p:cNvPr>
          <p:cNvSpPr txBox="1"/>
          <p:nvPr/>
        </p:nvSpPr>
        <p:spPr>
          <a:xfrm>
            <a:off x="5964597" y="284108"/>
            <a:ext cx="2643447" cy="501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err="1">
                <a:solidFill>
                  <a:schemeClr val="bg1"/>
                </a:solidFill>
              </a:rPr>
              <a:t>Unstreaked</a:t>
            </a:r>
            <a:r>
              <a:rPr lang="en-US" sz="1400" dirty="0">
                <a:solidFill>
                  <a:schemeClr val="bg1"/>
                </a:solidFill>
              </a:rPr>
              <a:t> beam – no bump  </a:t>
            </a:r>
          </a:p>
        </p:txBody>
      </p:sp>
    </p:spTree>
    <p:extLst>
      <p:ext uri="{BB962C8B-B14F-4D97-AF65-F5344CB8AC3E}">
        <p14:creationId xmlns:p14="http://schemas.microsoft.com/office/powerpoint/2010/main" val="184670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1E0E-7A46-3C1D-990D-C887F23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62" y="2981607"/>
            <a:ext cx="6415029" cy="375658"/>
          </a:xfrm>
        </p:spPr>
        <p:txBody>
          <a:bodyPr/>
          <a:lstStyle/>
          <a:p>
            <a:r>
              <a:rPr lang="en-US" dirty="0"/>
              <a:t>Need more details?</a:t>
            </a:r>
          </a:p>
        </p:txBody>
      </p:sp>
    </p:spTree>
    <p:extLst>
      <p:ext uri="{BB962C8B-B14F-4D97-AF65-F5344CB8AC3E}">
        <p14:creationId xmlns:p14="http://schemas.microsoft.com/office/powerpoint/2010/main" val="343718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79ACC-6A8A-B865-0091-A5D85FEF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update CRISP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8C5AA-3FB5-93D7-C1AB-33680B67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6" y="1385686"/>
            <a:ext cx="5714904" cy="44529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37EF045-8982-6168-39B2-74A05C3028F7}"/>
              </a:ext>
            </a:extLst>
          </p:cNvPr>
          <p:cNvSpPr/>
          <p:nvPr/>
        </p:nvSpPr>
        <p:spPr>
          <a:xfrm>
            <a:off x="4639671" y="1520978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EE6D4D-97C9-0165-791E-C1FAAA5F55A1}"/>
              </a:ext>
            </a:extLst>
          </p:cNvPr>
          <p:cNvSpPr/>
          <p:nvPr/>
        </p:nvSpPr>
        <p:spPr>
          <a:xfrm>
            <a:off x="4127053" y="3709996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3CEEF-37EF-7A83-D850-E0385141F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56" y="712232"/>
            <a:ext cx="5912033" cy="398204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477276-D31C-AAF5-38DB-8999BBB49E70}"/>
              </a:ext>
            </a:extLst>
          </p:cNvPr>
          <p:cNvSpPr/>
          <p:nvPr/>
        </p:nvSpPr>
        <p:spPr>
          <a:xfrm>
            <a:off x="8470518" y="1665425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7C9D1C-880A-FCE2-8DCD-9DAF078981D3}"/>
              </a:ext>
            </a:extLst>
          </p:cNvPr>
          <p:cNvSpPr/>
          <p:nvPr/>
        </p:nvSpPr>
        <p:spPr>
          <a:xfrm>
            <a:off x="8390161" y="1001000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80E06B7-919C-FB85-1DBA-02E0D59C3822}"/>
              </a:ext>
            </a:extLst>
          </p:cNvPr>
          <p:cNvSpPr txBox="1">
            <a:spLocks/>
          </p:cNvSpPr>
          <p:nvPr/>
        </p:nvSpPr>
        <p:spPr>
          <a:xfrm>
            <a:off x="6367397" y="4890474"/>
            <a:ext cx="5411737" cy="18927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Press Low Frequencies and wait </a:t>
            </a:r>
          </a:p>
          <a:p>
            <a:pPr lvl="1"/>
            <a:r>
              <a:rPr lang="en-US" sz="1600" dirty="0"/>
              <a:t>Current Grating: LOW_FREQ</a:t>
            </a:r>
          </a:p>
          <a:p>
            <a:r>
              <a:rPr lang="en-US" sz="1600" dirty="0"/>
              <a:t>Press High Frequencies and wait </a:t>
            </a:r>
          </a:p>
          <a:p>
            <a:pPr lvl="1"/>
            <a:r>
              <a:rPr lang="en-US" sz="1600" dirty="0"/>
              <a:t>Current Grating: HIGH_FREQ</a:t>
            </a:r>
          </a:p>
          <a:p>
            <a:r>
              <a:rPr lang="en-US" sz="1600" dirty="0"/>
              <a:t>Whole procedure will take about couple of minutes</a:t>
            </a:r>
          </a:p>
        </p:txBody>
      </p:sp>
    </p:spTree>
    <p:extLst>
      <p:ext uri="{BB962C8B-B14F-4D97-AF65-F5344CB8AC3E}">
        <p14:creationId xmlns:p14="http://schemas.microsoft.com/office/powerpoint/2010/main" val="1474401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09F6F-1A4B-3B28-648C-F34EF1013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ABDA-B6A8-FA77-D34C-900657F4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open </a:t>
            </a:r>
            <a:r>
              <a:rPr lang="en-US" dirty="0" err="1"/>
              <a:t>Dechirper</a:t>
            </a:r>
            <a:r>
              <a:rPr lang="en-US" dirty="0"/>
              <a:t> tool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0ADE3-8E12-54F6-B913-4C82E0E79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6" y="1385686"/>
            <a:ext cx="5714904" cy="44529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FC42D3-0BC0-7CED-959E-F10F06ACBF9C}"/>
              </a:ext>
            </a:extLst>
          </p:cNvPr>
          <p:cNvSpPr/>
          <p:nvPr/>
        </p:nvSpPr>
        <p:spPr>
          <a:xfrm>
            <a:off x="4639671" y="1520978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874281-6713-326F-4B81-BE4B094478BF}"/>
              </a:ext>
            </a:extLst>
          </p:cNvPr>
          <p:cNvSpPr/>
          <p:nvPr/>
        </p:nvSpPr>
        <p:spPr>
          <a:xfrm>
            <a:off x="403371" y="3119793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0CC74-1293-A5BE-D091-BE0BD074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42" y="1708807"/>
            <a:ext cx="5911735" cy="38433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53B43D1-C854-82F4-CE23-D15E9567D8C8}"/>
              </a:ext>
            </a:extLst>
          </p:cNvPr>
          <p:cNvSpPr/>
          <p:nvPr/>
        </p:nvSpPr>
        <p:spPr>
          <a:xfrm>
            <a:off x="6834661" y="4339822"/>
            <a:ext cx="415636" cy="375658"/>
          </a:xfrm>
          <a:prstGeom prst="ellipse">
            <a:avLst/>
          </a:prstGeom>
          <a:solidFill>
            <a:srgbClr val="92D050">
              <a:alpha val="62755"/>
            </a:srgb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9050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-DESY_template_new(1).pptx" id="{CF4EBC88-86BB-4181-906E-52480D209311}" vid="{CCBFB964-55EB-46D3-8DBA-8F41E6A144D2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XFEL_PowerPoint_16x9_v3_RW</Template>
  <TotalTime>4047</TotalTime>
  <Words>628</Words>
  <Application>Microsoft Macintosh PowerPoint</Application>
  <PresentationFormat>Widescreen</PresentationFormat>
  <Paragraphs>93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Helvetica</vt:lpstr>
      <vt:lpstr>XFEL_PowerPoint_16x9_v3_RW</vt:lpstr>
      <vt:lpstr>Dechirper longitudinal phase space (LPS) measurements for beginners </vt:lpstr>
      <vt:lpstr>Disclaimer</vt:lpstr>
      <vt:lpstr>Short introduction into passive streaker LPS measurement </vt:lpstr>
      <vt:lpstr>What systems/devices we change or can potentially change during usage of the dechirper tool. Or how to restore the machine manually</vt:lpstr>
      <vt:lpstr>How to start measurements </vt:lpstr>
      <vt:lpstr>How to start measurements </vt:lpstr>
      <vt:lpstr>Need more details?</vt:lpstr>
      <vt:lpstr>How to update CRISP</vt:lpstr>
      <vt:lpstr>How to open Dechirper tool</vt:lpstr>
      <vt:lpstr>How to make 3 Hz</vt:lpstr>
      <vt:lpstr>How to make 3 Hz</vt:lpstr>
      <vt:lpstr>How to make 3 Hz</vt:lpstr>
      <vt:lpstr>Passive streaker tool improvements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Sergey Tomin</dc:creator>
  <cp:lastModifiedBy>Sergey Tomin</cp:lastModifiedBy>
  <cp:revision>15</cp:revision>
  <dcterms:created xsi:type="dcterms:W3CDTF">2024-08-15T08:06:23Z</dcterms:created>
  <dcterms:modified xsi:type="dcterms:W3CDTF">2024-12-11T09:20:10Z</dcterms:modified>
</cp:coreProperties>
</file>