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67" r:id="rId2"/>
    <p:sldId id="430" r:id="rId3"/>
    <p:sldId id="445" r:id="rId4"/>
    <p:sldId id="431" r:id="rId5"/>
    <p:sldId id="440" r:id="rId6"/>
    <p:sldId id="446" r:id="rId7"/>
    <p:sldId id="441" r:id="rId8"/>
    <p:sldId id="442" r:id="rId9"/>
    <p:sldId id="432" r:id="rId10"/>
    <p:sldId id="427" r:id="rId11"/>
    <p:sldId id="447" r:id="rId12"/>
    <p:sldId id="443" r:id="rId13"/>
    <p:sldId id="433" r:id="rId14"/>
    <p:sldId id="434" r:id="rId15"/>
    <p:sldId id="435" r:id="rId16"/>
    <p:sldId id="444" r:id="rId17"/>
    <p:sldId id="438" r:id="rId18"/>
    <p:sldId id="436" r:id="rId19"/>
    <p:sldId id="437" r:id="rId20"/>
    <p:sldId id="448" r:id="rId21"/>
    <p:sldId id="44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8E00"/>
    <a:srgbClr val="0070C0"/>
    <a:srgbClr val="B9B9B9"/>
    <a:srgbClr val="F5E2D6"/>
    <a:srgbClr val="FFFFFF"/>
    <a:srgbClr val="FF0066"/>
    <a:srgbClr val="00FF00"/>
    <a:srgbClr val="FFF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3" autoAdjust="0"/>
    <p:restoredTop sz="94809" autoAdjust="0"/>
  </p:normalViewPr>
  <p:slideViewPr>
    <p:cSldViewPr showGuides="1">
      <p:cViewPr varScale="1">
        <p:scale>
          <a:sx n="78" d="100"/>
          <a:sy n="78" d="100"/>
        </p:scale>
        <p:origin x="408" y="67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5388" y="6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27.01.2025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27.01.2025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Grafik 7" descr="Logo Helmholtz">
            <a:extLst>
              <a:ext uri="{FF2B5EF4-FFF2-40B4-BE49-F238E27FC236}">
                <a16:creationId xmlns:a16="http://schemas.microsoft.com/office/drawing/2014/main" id="{68086B43-9215-4588-8439-4D7C07453A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  <p:pic>
        <p:nvPicPr>
          <p:cNvPr id="9" name="Grafik 8" descr="Logo DESY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/>
            </a:pPr>
            <a:r>
              <a:rPr lang="de-DE" dirty="0"/>
              <a:t>Deutsches Elektronen-</a:t>
            </a:r>
          </a:p>
          <a:p>
            <a:pPr>
              <a:lnSpc>
                <a:spcPct val="120000"/>
              </a:lnSpc>
              <a:tabLst/>
            </a:pPr>
            <a:r>
              <a:rPr lang="de-DE" dirty="0"/>
              <a:t>Synchrotron DESY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1C362-2DB8-4325-90C2-6D9C7A247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0BFB7-9659-42C1-B41B-6AA14891B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D0544-5FAB-4200-9362-1D9561424B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1EEE44-ACA6-44C8-989C-D20F314022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44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0" name="Grafik 9" descr="Logo DESY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  <p:pic>
        <p:nvPicPr>
          <p:cNvPr id="11" name="Grafik 10" descr="Logo Helmholtz">
            <a:extLst>
              <a:ext uri="{FF2B5EF4-FFF2-40B4-BE49-F238E27FC236}">
                <a16:creationId xmlns:a16="http://schemas.microsoft.com/office/drawing/2014/main" id="{E1F0CB03-64D6-4EAD-B501-8CD3255D9F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48529" y="6580799"/>
            <a:ext cx="329748" cy="243021"/>
          </a:xfrm>
          <a:prstGeom prst="rect">
            <a:avLst/>
          </a:prstGeom>
        </p:spPr>
        <p:txBody>
          <a:bodyPr lIns="0" tIns="0" rIns="0" bIns="0" anchor="t"/>
          <a:lstStyle>
            <a:lvl1pPr algn="l" defTabSz="457184">
              <a:defRPr sz="1687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50" name="Grafik 9" descr="Grafik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482" y="6614018"/>
            <a:ext cx="434071" cy="10064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itle Text"/>
          <p:cNvSpPr txBox="1">
            <a:spLocks noGrp="1"/>
          </p:cNvSpPr>
          <p:nvPr>
            <p:ph type="title"/>
          </p:nvPr>
        </p:nvSpPr>
        <p:spPr>
          <a:xfrm>
            <a:off x="527049" y="349611"/>
            <a:ext cx="11137901" cy="451099"/>
          </a:xfrm>
          <a:prstGeom prst="rect">
            <a:avLst/>
          </a:prstGeom>
        </p:spPr>
        <p:txBody>
          <a:bodyPr lIns="0" tIns="0" rIns="0" bIns="0"/>
          <a:lstStyle>
            <a:lvl1pPr defTabSz="914367">
              <a:lnSpc>
                <a:spcPct val="90000"/>
              </a:lnSpc>
              <a:defRPr sz="2953" spc="0">
                <a:solidFill>
                  <a:srgbClr val="009FD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27049" y="817500"/>
            <a:ext cx="11152933" cy="379253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367">
              <a:lnSpc>
                <a:spcPct val="110000"/>
              </a:lnSpc>
              <a:spcBef>
                <a:spcPts val="0"/>
              </a:spcBef>
              <a:buSzTx/>
              <a:buNone/>
              <a:tabLst>
                <a:tab pos="348245" algn="l"/>
              </a:tabLst>
              <a:defRPr sz="1687" b="1">
                <a:solidFill>
                  <a:srgbClr val="F18F1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87517" defTabSz="914367">
              <a:lnSpc>
                <a:spcPct val="110000"/>
              </a:lnSpc>
              <a:spcBef>
                <a:spcPts val="0"/>
              </a:spcBef>
              <a:buSzTx/>
              <a:buNone/>
              <a:tabLst>
                <a:tab pos="348245" algn="l"/>
              </a:tabLst>
              <a:defRPr sz="1687" b="1">
                <a:solidFill>
                  <a:srgbClr val="F18F1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3279" indent="-281275" defTabSz="914367">
              <a:lnSpc>
                <a:spcPct val="110000"/>
              </a:lnSpc>
              <a:spcBef>
                <a:spcPts val="0"/>
              </a:spcBef>
              <a:buSzPct val="100000"/>
              <a:tabLst>
                <a:tab pos="348245" algn="l"/>
              </a:tabLst>
              <a:defRPr sz="1687" b="1">
                <a:solidFill>
                  <a:srgbClr val="F18F1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0796" indent="-281275" defTabSz="914367">
              <a:lnSpc>
                <a:spcPct val="110000"/>
              </a:lnSpc>
              <a:spcBef>
                <a:spcPts val="0"/>
              </a:spcBef>
              <a:buSzPct val="100000"/>
              <a:tabLst>
                <a:tab pos="348245" algn="l"/>
              </a:tabLst>
              <a:defRPr sz="1687" b="1">
                <a:solidFill>
                  <a:srgbClr val="F18F1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08358" indent="-291320" defTabSz="914367">
              <a:lnSpc>
                <a:spcPct val="110000"/>
              </a:lnSpc>
              <a:spcBef>
                <a:spcPts val="0"/>
              </a:spcBef>
              <a:buSzPct val="100000"/>
              <a:tabLst>
                <a:tab pos="348245" algn="l"/>
              </a:tabLst>
              <a:defRPr sz="1687" b="1">
                <a:solidFill>
                  <a:srgbClr val="F18F1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527051" y="1406426"/>
            <a:ext cx="5473703" cy="2454375"/>
          </a:xfrm>
          <a:prstGeom prst="rect">
            <a:avLst/>
          </a:prstGeom>
        </p:spPr>
        <p:txBody>
          <a:bodyPr lIns="0" tIns="0" rIns="0" bIns="0"/>
          <a:lstStyle>
            <a:lvl1pPr marL="339316" indent="-339316" defTabSz="914367">
              <a:lnSpc>
                <a:spcPct val="110000"/>
              </a:lnSpc>
              <a:spcBef>
                <a:spcPts val="1195"/>
              </a:spcBef>
              <a:buSzPct val="100000"/>
              <a:buFont typeface="Arial"/>
              <a:tabLst>
                <a:tab pos="348245" algn="l"/>
              </a:tabLst>
              <a:defRPr sz="2400">
                <a:latin typeface="Arial"/>
                <a:cs typeface="Arial"/>
                <a:sym typeface="Arial"/>
              </a:defRPr>
            </a:lvl1pPr>
          </a:lstStyle>
          <a:p>
            <a:pPr marL="482600" indent="-482600" defTabSz="1300480">
              <a:lnSpc>
                <a:spcPct val="110000"/>
              </a:lnSpc>
              <a:spcBef>
                <a:spcPts val="1700"/>
              </a:spcBef>
              <a:buSzPct val="100000"/>
              <a:buFont typeface="Arial"/>
              <a:tabLst>
                <a:tab pos="4953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4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527051" y="3963532"/>
            <a:ext cx="5473703" cy="2454375"/>
          </a:xfrm>
          <a:prstGeom prst="rect">
            <a:avLst/>
          </a:prstGeom>
        </p:spPr>
        <p:txBody>
          <a:bodyPr lIns="0" tIns="0" rIns="0" bIns="0"/>
          <a:lstStyle>
            <a:lvl1pPr marL="339316" indent="-339316" defTabSz="914367">
              <a:lnSpc>
                <a:spcPct val="110000"/>
              </a:lnSpc>
              <a:spcBef>
                <a:spcPts val="1195"/>
              </a:spcBef>
              <a:buSzPct val="100000"/>
              <a:buFont typeface="Arial"/>
              <a:tabLst>
                <a:tab pos="348245" algn="l"/>
              </a:tabLst>
              <a:defRPr sz="2400">
                <a:latin typeface="Arial"/>
                <a:cs typeface="Arial"/>
                <a:sym typeface="Arial"/>
              </a:defRPr>
            </a:lvl1pPr>
          </a:lstStyle>
          <a:p>
            <a:pPr marL="482600" indent="-482600" defTabSz="1300480">
              <a:lnSpc>
                <a:spcPct val="110000"/>
              </a:lnSpc>
              <a:spcBef>
                <a:spcPts val="1700"/>
              </a:spcBef>
              <a:buSzPct val="100000"/>
              <a:buFont typeface="Arial"/>
              <a:tabLst>
                <a:tab pos="4953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5" name="Bildplatzhalter 6"/>
          <p:cNvSpPr>
            <a:spLocks noGrp="1"/>
          </p:cNvSpPr>
          <p:nvPr>
            <p:ph type="pic" sz="quarter" idx="23"/>
          </p:nvPr>
        </p:nvSpPr>
        <p:spPr>
          <a:xfrm>
            <a:off x="6191250" y="1449389"/>
            <a:ext cx="5473700" cy="24114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6" name="Bildplatzhalter 6"/>
          <p:cNvSpPr>
            <a:spLocks noGrp="1"/>
          </p:cNvSpPr>
          <p:nvPr>
            <p:ph type="pic" sz="quarter" idx="24"/>
          </p:nvPr>
        </p:nvSpPr>
        <p:spPr>
          <a:xfrm>
            <a:off x="6191252" y="4005263"/>
            <a:ext cx="5473700" cy="24126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394605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Line"/>
          <p:cNvSpPr/>
          <p:nvPr/>
        </p:nvSpPr>
        <p:spPr>
          <a:xfrm flipV="1">
            <a:off x="77816" y="698315"/>
            <a:ext cx="12036369" cy="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35719" tIns="35719" rIns="35719" bIns="35719" anchor="ctr"/>
          <a:lstStyle/>
          <a:p>
            <a:pPr algn="l" defTabSz="321469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00"/>
          </a:p>
        </p:txBody>
      </p:sp>
      <p:sp>
        <p:nvSpPr>
          <p:cNvPr id="160" name="Text"/>
          <p:cNvSpPr txBox="1">
            <a:spLocks noGrp="1"/>
          </p:cNvSpPr>
          <p:nvPr>
            <p:ph type="body" sz="quarter" idx="21"/>
          </p:nvPr>
        </p:nvSpPr>
        <p:spPr>
          <a:xfrm>
            <a:off x="86614" y="288692"/>
            <a:ext cx="7858126" cy="346119"/>
          </a:xfrm>
          <a:prstGeom prst="rect">
            <a:avLst/>
          </a:prstGeom>
        </p:spPr>
        <p:txBody>
          <a:bodyPr lIns="71437" tIns="71437" rIns="71437" bIns="71437" anchor="b">
            <a:spAutoFit/>
          </a:bodyPr>
          <a:lstStyle>
            <a:lvl1pPr marL="0" indent="0" defTabSz="321469">
              <a:lnSpc>
                <a:spcPct val="80000"/>
              </a:lnSpc>
              <a:spcBef>
                <a:spcPts val="0"/>
              </a:spcBef>
              <a:buSzTx/>
              <a:buNone/>
              <a:defRPr sz="1600" cap="all" spc="80">
                <a:solidFill>
                  <a:srgbClr val="838787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161" name="Title Text"/>
          <p:cNvSpPr txBox="1">
            <a:spLocks noGrp="1"/>
          </p:cNvSpPr>
          <p:nvPr>
            <p:ph type="title"/>
          </p:nvPr>
        </p:nvSpPr>
        <p:spPr>
          <a:xfrm>
            <a:off x="208534" y="1072364"/>
            <a:ext cx="8572501" cy="508993"/>
          </a:xfrm>
          <a:prstGeom prst="rect">
            <a:avLst/>
          </a:prstGeom>
        </p:spPr>
        <p:txBody>
          <a:bodyPr lIns="71437" tIns="71437" rIns="71437" bIns="71437"/>
          <a:lstStyle>
            <a:lvl1pPr marL="82550" indent="-82550" defTabSz="410766">
              <a:spcBef>
                <a:spcPts val="1950"/>
              </a:spcBef>
              <a:buSzPct val="100000"/>
              <a:buChar char="•"/>
              <a:defRPr sz="2500" b="0" cap="all" spc="0">
                <a:solidFill>
                  <a:srgbClr val="34A5DA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96666" y="17881"/>
            <a:ext cx="272852" cy="306388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r" defTabSz="410766">
              <a:lnSpc>
                <a:spcPct val="80000"/>
              </a:lnSpc>
              <a:defRPr sz="1600">
                <a:solidFill>
                  <a:srgbClr val="838787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620126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648930-2178-4877-B88B-682D2D03C299}"/>
              </a:ext>
            </a:extLst>
          </p:cNvPr>
          <p:cNvSpPr txBox="1"/>
          <p:nvPr userDrawn="1"/>
        </p:nvSpPr>
        <p:spPr>
          <a:xfrm>
            <a:off x="403112" y="6580800"/>
            <a:ext cx="436304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de-DE" b="1" dirty="0">
                <a:solidFill>
                  <a:schemeClr val="accent1"/>
                </a:solidFill>
              </a:rPr>
              <a:t>DESY</a:t>
            </a:r>
            <a:r>
              <a:rPr lang="de-DE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F8ACC0-B864-4A76-8A54-F95085AA5A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/>
          <a:srcRect t="33206" b="16962"/>
          <a:stretch/>
        </p:blipFill>
        <p:spPr>
          <a:xfrm>
            <a:off x="3834163" y="6554648"/>
            <a:ext cx="4134694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  <p:sldLayoutId id="2147483682" r:id="rId19"/>
    <p:sldLayoutId id="2147483683" r:id="rId20"/>
    <p:sldLayoutId id="2147483684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4631" y="1933786"/>
            <a:ext cx="11376025" cy="1855254"/>
          </a:xfrm>
        </p:spPr>
        <p:txBody>
          <a:bodyPr/>
          <a:lstStyle/>
          <a:p>
            <a:r>
              <a:rPr lang="en-US" sz="4400" dirty="0"/>
              <a:t>WELCOME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3121" y="4101390"/>
            <a:ext cx="11233519" cy="648072"/>
          </a:xfrm>
        </p:spPr>
        <p:txBody>
          <a:bodyPr/>
          <a:lstStyle/>
          <a:p>
            <a:r>
              <a:rPr lang="en-US" dirty="0"/>
              <a:t>Ties Behnke</a:t>
            </a:r>
            <a:r>
              <a:rPr lang="en-US" b="0" dirty="0"/>
              <a:t>, Louis Helary, Ruth Jacobs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04498A-A3C5-4F52-8C78-4AA76754EC0A}"/>
              </a:ext>
            </a:extLst>
          </p:cNvPr>
          <p:cNvSpPr txBox="1"/>
          <p:nvPr/>
        </p:nvSpPr>
        <p:spPr>
          <a:xfrm>
            <a:off x="479376" y="665401"/>
            <a:ext cx="106032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ELBEX kickoff meeting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1868ED-CF58-44CA-9F3E-DC4A5B267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4653136"/>
            <a:ext cx="100393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8A5DB-2815-40EB-AB0D-4B0F6C87A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ELBEX: An Electron Beamline at the EU XFEL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8FAC9-7BCD-41D7-BD9F-AAD847DA3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Partners: </a:t>
            </a:r>
          </a:p>
          <a:p>
            <a:pPr lvl="1"/>
            <a:r>
              <a:rPr lang="en-US" dirty="0"/>
              <a:t>DESY (lead)</a:t>
            </a:r>
          </a:p>
          <a:p>
            <a:pPr lvl="1"/>
            <a:r>
              <a:rPr lang="en-US" dirty="0"/>
              <a:t>EU-XFEL</a:t>
            </a:r>
          </a:p>
          <a:p>
            <a:pPr lvl="1"/>
            <a:r>
              <a:rPr lang="en-US" dirty="0"/>
              <a:t>INFN: beam-dumps</a:t>
            </a:r>
          </a:p>
          <a:p>
            <a:pPr lvl="1"/>
            <a:r>
              <a:rPr lang="en-US" dirty="0"/>
              <a:t>CSIC: instrumentation</a:t>
            </a:r>
          </a:p>
          <a:p>
            <a:pPr lvl="1"/>
            <a:r>
              <a:rPr lang="en-US" dirty="0"/>
              <a:t>Manchester: beam parameters </a:t>
            </a:r>
          </a:p>
          <a:p>
            <a:pPr lvl="1"/>
            <a:endParaRPr lang="en-US" dirty="0"/>
          </a:p>
          <a:p>
            <a:pPr marL="361950" lvl="1" indent="0">
              <a:buNone/>
            </a:pPr>
            <a:r>
              <a:rPr lang="en-US" dirty="0"/>
              <a:t>Total project size: 5.4 Mio EUR</a:t>
            </a:r>
          </a:p>
          <a:p>
            <a:pPr marL="361950" lvl="1" indent="0">
              <a:buNone/>
            </a:pPr>
            <a:r>
              <a:rPr lang="en-US" dirty="0"/>
              <a:t>Of which funded by the EU: 4.3 Mio EUR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D5CB9A-B15B-4A95-A338-939FC6380936}"/>
              </a:ext>
            </a:extLst>
          </p:cNvPr>
          <p:cNvSpPr txBox="1"/>
          <p:nvPr/>
        </p:nvSpPr>
        <p:spPr>
          <a:xfrm>
            <a:off x="6095999" y="1772816"/>
            <a:ext cx="57545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Installation of the beamline will depend on the </a:t>
            </a:r>
            <a:br>
              <a:rPr lang="en-US" dirty="0"/>
            </a:br>
            <a:r>
              <a:rPr lang="en-US" dirty="0"/>
              <a:t>granting of an extended access time in 2028+ </a:t>
            </a:r>
            <a:br>
              <a:rPr lang="en-US" dirty="0"/>
            </a:br>
            <a:r>
              <a:rPr lang="en-US" dirty="0"/>
              <a:t>by the EU-XFEL, for which the EU-XFEL schedule will </a:t>
            </a:r>
            <a:br>
              <a:rPr lang="en-US" dirty="0"/>
            </a:br>
            <a:r>
              <a:rPr lang="en-US" dirty="0"/>
              <a:t>need to be changed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54AED7-800F-4EE8-AE02-B18627FF8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3102809"/>
            <a:ext cx="3860778" cy="318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80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EDED5-CD7D-43AF-BE5C-8F0A3E1FC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ELBEX @ EuXFEL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6C62D-E382-42E8-B4DC-80492595B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Aerial view of the European XFEL accelerator complex, with the LUXE location highlighted.">
            <a:extLst>
              <a:ext uri="{FF2B5EF4-FFF2-40B4-BE49-F238E27FC236}">
                <a16:creationId xmlns:a16="http://schemas.microsoft.com/office/drawing/2014/main" id="{F5EB20A5-8078-4B2C-B755-CB3EFCA3C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23392" y="948889"/>
            <a:ext cx="10558754" cy="5925323"/>
          </a:xfrm>
          <a:prstGeom prst="rect">
            <a:avLst/>
          </a:prstGeom>
          <a:noFill/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A70F4864-A465-40B6-BD34-CA25A8FCEE5D}"/>
              </a:ext>
            </a:extLst>
          </p:cNvPr>
          <p:cNvSpPr/>
          <p:nvPr/>
        </p:nvSpPr>
        <p:spPr>
          <a:xfrm>
            <a:off x="5159896" y="3104964"/>
            <a:ext cx="1440160" cy="648072"/>
          </a:xfrm>
          <a:prstGeom prst="wedgeRectCallout">
            <a:avLst>
              <a:gd name="adj1" fmla="val -100459"/>
              <a:gd name="adj2" fmla="val 50914"/>
            </a:avLst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ELBEX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AC662E63-AECA-462F-A12D-F56D8B42FB6C}"/>
              </a:ext>
            </a:extLst>
          </p:cNvPr>
          <p:cNvSpPr/>
          <p:nvPr/>
        </p:nvSpPr>
        <p:spPr>
          <a:xfrm>
            <a:off x="9741986" y="4509120"/>
            <a:ext cx="1440160" cy="648072"/>
          </a:xfrm>
          <a:prstGeom prst="wedgeRectCallout">
            <a:avLst>
              <a:gd name="adj1" fmla="val -49508"/>
              <a:gd name="adj2" fmla="val 228590"/>
            </a:avLst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Kickoff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meeting</a:t>
            </a:r>
          </a:p>
        </p:txBody>
      </p:sp>
    </p:spTree>
    <p:extLst>
      <p:ext uri="{BB962C8B-B14F-4D97-AF65-F5344CB8AC3E}">
        <p14:creationId xmlns:p14="http://schemas.microsoft.com/office/powerpoint/2010/main" val="3378250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89CC7-556C-46C2-99EE-8B988B497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ELBEX official start on Jan 1,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225B4-75EE-46FC-8E55-BF2475953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7" y="1052736"/>
            <a:ext cx="8115300" cy="1504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790680-6F7B-459C-B658-85671E019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6" y="2360692"/>
            <a:ext cx="9008618" cy="408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16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650F-82B7-4298-9BE5-24734B185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ELBEX Formation: Rescoping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B657F-EE97-4A95-8847-E034BF8CE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124744"/>
            <a:ext cx="11376025" cy="50102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Original Scope of ELBEX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Design, Build and Install an extracted beamline at the EU-XFEL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Solution: Re-scoping of ELBEX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B8EE8D-9596-4A9D-A280-1EF4EEF39474}"/>
              </a:ext>
            </a:extLst>
          </p:cNvPr>
          <p:cNvSpPr txBox="1"/>
          <p:nvPr/>
        </p:nvSpPr>
        <p:spPr>
          <a:xfrm>
            <a:off x="3071664" y="2564904"/>
            <a:ext cx="7694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Problem: the Installation needs an extended shutdown of EU-XFEL</a:t>
            </a:r>
          </a:p>
          <a:p>
            <a:r>
              <a:rPr lang="en-US" sz="1600" dirty="0"/>
              <a:t>Due to the late approval, planning to include ELBEX in the planned shutdown 2025</a:t>
            </a:r>
            <a:br>
              <a:rPr lang="en-US" sz="1600" dirty="0"/>
            </a:br>
            <a:r>
              <a:rPr lang="en-US" sz="1600" dirty="0"/>
              <a:t>shutdown could not be integrated into the schedule any more.</a:t>
            </a:r>
          </a:p>
          <a:p>
            <a:r>
              <a:rPr lang="en-US" sz="1600" dirty="0"/>
              <a:t>Key components cannot be delivered any more on time</a:t>
            </a:r>
          </a:p>
          <a:p>
            <a:r>
              <a:rPr lang="en-US" sz="1600" dirty="0"/>
              <a:t>Currently there are no approved plans (yet) to schedule another longer shutdown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404316-1C68-4C96-B4FF-184595890664}"/>
              </a:ext>
            </a:extLst>
          </p:cNvPr>
          <p:cNvSpPr txBox="1"/>
          <p:nvPr/>
        </p:nvSpPr>
        <p:spPr>
          <a:xfrm>
            <a:off x="3071663" y="4869160"/>
            <a:ext cx="91646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ELBEX as a projects does not promise any more the installation of the beamline within the </a:t>
            </a:r>
            <a:br>
              <a:rPr lang="en-US" sz="1600" dirty="0"/>
            </a:br>
            <a:r>
              <a:rPr lang="en-US" sz="1600" dirty="0"/>
              <a:t>scope of the project.</a:t>
            </a:r>
          </a:p>
          <a:p>
            <a:r>
              <a:rPr lang="en-US" sz="1600" dirty="0"/>
              <a:t>ELBEX will design, prepare and test as much as possible the beamline, and negotiate with the </a:t>
            </a:r>
            <a:br>
              <a:rPr lang="en-US" sz="1600" dirty="0"/>
            </a:br>
            <a:r>
              <a:rPr lang="en-US" sz="1600" dirty="0"/>
              <a:t>EuXFEL an installation plan</a:t>
            </a:r>
          </a:p>
          <a:p>
            <a:r>
              <a:rPr lang="en-US" sz="1600" dirty="0"/>
              <a:t>ELBEX has the ambition to install the beamline around 2028, but there are no commitments to this </a:t>
            </a:r>
            <a:br>
              <a:rPr lang="en-US" sz="1600" dirty="0"/>
            </a:br>
            <a:r>
              <a:rPr lang="en-US" sz="160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620102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519E0-D833-4E7D-82EC-8A81AC4B2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ELBEX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39737-7A35-4A56-8697-43B8B0167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ELBEX, once installed, will deliver up to 17.5 GeV extracted electron beam</a:t>
            </a:r>
          </a:p>
          <a:p>
            <a:r>
              <a:rPr lang="en-US" dirty="0"/>
              <a:t>Very high quality beam due to the very high quality of the XFEL beam</a:t>
            </a:r>
          </a:p>
          <a:p>
            <a:r>
              <a:rPr lang="en-US" dirty="0"/>
              <a:t>Beam will be delivered into an experimental area</a:t>
            </a:r>
          </a:p>
          <a:p>
            <a:r>
              <a:rPr lang="en-US" dirty="0"/>
              <a:t>Operation of ELBEX will not impact the operation of EuXFEL for its main users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ECA6BE-29CA-4E3F-9580-F2819FA956D3}"/>
              </a:ext>
            </a:extLst>
          </p:cNvPr>
          <p:cNvPicPr/>
          <p:nvPr/>
        </p:nvPicPr>
        <p:blipFill>
          <a:blip r:embed="rId2"/>
          <a:srcRect t="17512" b="24994"/>
          <a:stretch/>
        </p:blipFill>
        <p:spPr bwMode="auto">
          <a:xfrm>
            <a:off x="911424" y="3137690"/>
            <a:ext cx="9217024" cy="337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56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91C60-C03C-426A-9EF1-EB7884042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of the ELBEX beam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25CB3-126D-4B43-B332-CA1542E67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2A76B7-4FBD-4BBB-A9C0-42229214AF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58"/>
          <a:stretch/>
        </p:blipFill>
        <p:spPr>
          <a:xfrm>
            <a:off x="1825707" y="2924944"/>
            <a:ext cx="8540585" cy="23762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486510-17B7-413A-90D5-D3A8F41119C9}"/>
              </a:ext>
            </a:extLst>
          </p:cNvPr>
          <p:cNvSpPr txBox="1"/>
          <p:nvPr/>
        </p:nvSpPr>
        <p:spPr>
          <a:xfrm>
            <a:off x="7651322" y="2956862"/>
            <a:ext cx="241764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       ELBEX Beam         </a:t>
            </a:r>
          </a:p>
        </p:txBody>
      </p:sp>
    </p:spTree>
    <p:extLst>
      <p:ext uri="{BB962C8B-B14F-4D97-AF65-F5344CB8AC3E}">
        <p14:creationId xmlns:p14="http://schemas.microsoft.com/office/powerpoint/2010/main" val="790425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B19AC-A998-4F53-9198-C7063E382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ELBEX: International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FEC92-7E93-4FD6-98A7-B6318D158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Unique potential through high energy extracted electron beam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ELBEX offers the opportunity to develop a European facility with scientific opportunities in many fields</a:t>
            </a:r>
            <a:br>
              <a:rPr lang="en-US" dirty="0"/>
            </a:br>
            <a:r>
              <a:rPr lang="en-US" dirty="0"/>
              <a:t>and around twice the energy of the facet beam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242F28-A618-4606-8DD2-ECD88FD47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824" y="1988840"/>
            <a:ext cx="6816080" cy="21538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9B19F2-9DB7-432D-93A5-F7F81932540A}"/>
              </a:ext>
            </a:extLst>
          </p:cNvPr>
          <p:cNvSpPr txBox="1"/>
          <p:nvPr/>
        </p:nvSpPr>
        <p:spPr>
          <a:xfrm>
            <a:off x="1415480" y="2348880"/>
            <a:ext cx="2717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Comparable only to Facet-II</a:t>
            </a:r>
            <a:br>
              <a:rPr lang="en-US" sz="1600" dirty="0"/>
            </a:br>
            <a:r>
              <a:rPr lang="en-US" sz="1600" dirty="0"/>
              <a:t>at SLAC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2CB0C4-EEB6-455F-A565-4F34C2BE8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51" y="3623075"/>
            <a:ext cx="3963342" cy="50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02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D278E-4A34-4013-9C06-39F280596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ELBEX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35FD2-943E-4294-9506-47976C207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Position ELBEX as an infrastructure with access given to user experiments</a:t>
            </a:r>
          </a:p>
          <a:p>
            <a:endParaRPr lang="en-US" dirty="0"/>
          </a:p>
          <a:p>
            <a:pPr lvl="1"/>
            <a:r>
              <a:rPr lang="en-US" dirty="0"/>
              <a:t>Unique beam parameters are interesting to a broad range of users</a:t>
            </a:r>
          </a:p>
          <a:p>
            <a:pPr lvl="1"/>
            <a:r>
              <a:rPr lang="en-US" dirty="0"/>
              <a:t>Ensure highest scientific standards by peer review of user proposals</a:t>
            </a:r>
          </a:p>
          <a:p>
            <a:pPr lvl="1"/>
            <a:endParaRPr lang="en-US" dirty="0"/>
          </a:p>
          <a:p>
            <a:r>
              <a:rPr lang="en-US" dirty="0"/>
              <a:t>Challenge</a:t>
            </a:r>
          </a:p>
          <a:p>
            <a:pPr lvl="1"/>
            <a:r>
              <a:rPr lang="en-US" dirty="0"/>
              <a:t>Complex access restrict turn-over of users</a:t>
            </a:r>
          </a:p>
          <a:p>
            <a:pPr lvl="1"/>
            <a:r>
              <a:rPr lang="en-US" dirty="0"/>
              <a:t>Complex infrastructure require tight integration of users into the operation and development of the facility</a:t>
            </a:r>
          </a:p>
          <a:p>
            <a:pPr lvl="1"/>
            <a:r>
              <a:rPr lang="en-US" dirty="0"/>
              <a:t>Access scheme will be more typical to HEP experiment than usual photon science experiment</a:t>
            </a:r>
          </a:p>
          <a:p>
            <a:pPr lvl="1"/>
            <a:endParaRPr lang="en-US" dirty="0"/>
          </a:p>
          <a:p>
            <a:r>
              <a:rPr lang="en-US" dirty="0"/>
              <a:t>Opportunity</a:t>
            </a:r>
          </a:p>
          <a:p>
            <a:pPr lvl="1"/>
            <a:r>
              <a:rPr lang="en-US" dirty="0"/>
              <a:t>Exciting science opportunities</a:t>
            </a:r>
          </a:p>
          <a:p>
            <a:pPr lvl="1"/>
            <a:r>
              <a:rPr lang="en-US" dirty="0"/>
              <a:t>Open EuXFEL for a new user community</a:t>
            </a:r>
          </a:p>
          <a:p>
            <a:pPr marL="3619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08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646C5-94A3-48AA-B44F-1222FAF9D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ELBEX scientific target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82C19-77EA-4FB7-AD62-D92A441A4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density QED: </a:t>
            </a:r>
          </a:p>
          <a:p>
            <a:pPr lvl="1"/>
            <a:r>
              <a:rPr lang="en-US" dirty="0"/>
              <a:t>LUXE experiment: study QED at the Schwinger limit</a:t>
            </a:r>
          </a:p>
          <a:p>
            <a:pPr lvl="2"/>
            <a:r>
              <a:rPr lang="en-US" dirty="0"/>
              <a:t>Fundamental science </a:t>
            </a:r>
          </a:p>
          <a:p>
            <a:pPr lvl="2"/>
            <a:r>
              <a:rPr lang="en-US" dirty="0"/>
              <a:t>Relevant to future accelerators, future colliders </a:t>
            </a:r>
            <a:br>
              <a:rPr lang="en-US" dirty="0"/>
            </a:br>
            <a:r>
              <a:rPr lang="en-US" dirty="0"/>
              <a:t>(beam </a:t>
            </a:r>
            <a:r>
              <a:rPr lang="en-US" dirty="0" err="1"/>
              <a:t>beam</a:t>
            </a:r>
            <a:r>
              <a:rPr lang="en-US" dirty="0"/>
              <a:t> interaction)</a:t>
            </a:r>
          </a:p>
          <a:p>
            <a:pPr lvl="2"/>
            <a:r>
              <a:rPr lang="en-US" dirty="0" err="1"/>
              <a:t>Astrophysically</a:t>
            </a:r>
            <a:r>
              <a:rPr lang="en-US" dirty="0"/>
              <a:t> interesting regime</a:t>
            </a:r>
          </a:p>
          <a:p>
            <a:pPr lvl="2"/>
            <a:endParaRPr lang="en-US" dirty="0"/>
          </a:p>
          <a:p>
            <a:r>
              <a:rPr lang="en-US" dirty="0"/>
              <a:t>Searches of new physics</a:t>
            </a:r>
          </a:p>
          <a:p>
            <a:pPr lvl="1"/>
            <a:r>
              <a:rPr lang="en-US" dirty="0"/>
              <a:t>Beam-dump like experiment</a:t>
            </a:r>
          </a:p>
          <a:p>
            <a:pPr lvl="1"/>
            <a:r>
              <a:rPr lang="en-US" dirty="0"/>
              <a:t>Connection to the on-site DESY Axion program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BC1CDB-858F-4110-8D97-0CC11C02D949}"/>
              </a:ext>
            </a:extLst>
          </p:cNvPr>
          <p:cNvSpPr txBox="1"/>
          <p:nvPr/>
        </p:nvSpPr>
        <p:spPr>
          <a:xfrm>
            <a:off x="6585217" y="1406427"/>
            <a:ext cx="523412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Accelerator physics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Opportunities to use the </a:t>
            </a:r>
            <a:r>
              <a:rPr lang="en-US" sz="1600" dirty="0" err="1"/>
              <a:t>exracted</a:t>
            </a:r>
            <a:r>
              <a:rPr lang="en-US" sz="1600" dirty="0"/>
              <a:t> beam for </a:t>
            </a:r>
            <a:br>
              <a:rPr lang="en-US" sz="1600" dirty="0"/>
            </a:br>
            <a:r>
              <a:rPr lang="en-US" sz="1600" dirty="0"/>
              <a:t>studies of novel acceleration methods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“boosting” of the electron beam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Detector physics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Radiation studies (</a:t>
            </a:r>
            <a:r>
              <a:rPr lang="en-US" sz="1600" dirty="0" err="1"/>
              <a:t>em</a:t>
            </a:r>
            <a:r>
              <a:rPr lang="en-US" sz="1600" dirty="0"/>
              <a:t> radiation) of components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High-energy single particle studies of detector</a:t>
            </a:r>
            <a:br>
              <a:rPr lang="en-US" sz="1600" dirty="0"/>
            </a:br>
            <a:r>
              <a:rPr lang="en-US" sz="1600" dirty="0"/>
              <a:t>Components</a:t>
            </a:r>
          </a:p>
        </p:txBody>
      </p:sp>
    </p:spTree>
    <p:extLst>
      <p:ext uri="{BB962C8B-B14F-4D97-AF65-F5344CB8AC3E}">
        <p14:creationId xmlns:p14="http://schemas.microsoft.com/office/powerpoint/2010/main" val="3127688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94988-C75F-48B8-93FC-10C4DD000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Goals of ELBEX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2DD45-1285-47B6-ADAD-9B986444E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155055"/>
            <a:ext cx="11376025" cy="5010249"/>
          </a:xfrm>
        </p:spPr>
        <p:txBody>
          <a:bodyPr/>
          <a:lstStyle/>
          <a:p>
            <a:r>
              <a:rPr lang="en-US" dirty="0"/>
              <a:t>Design of the ELBEX beam</a:t>
            </a:r>
          </a:p>
          <a:p>
            <a:pPr lvl="1"/>
            <a:r>
              <a:rPr lang="en-US" dirty="0" err="1"/>
              <a:t>Finalise</a:t>
            </a:r>
            <a:r>
              <a:rPr lang="en-US" dirty="0"/>
              <a:t> the design of the beamline (see also talk by Daniel tomorrow)</a:t>
            </a:r>
          </a:p>
          <a:p>
            <a:pPr lvl="1"/>
            <a:r>
              <a:rPr lang="en-US" dirty="0"/>
              <a:t>Develop a complete planning of the beamline and the installation procedures and schedule</a:t>
            </a:r>
          </a:p>
          <a:p>
            <a:pPr lvl="1"/>
            <a:endParaRPr lang="en-US" dirty="0"/>
          </a:p>
          <a:p>
            <a:r>
              <a:rPr lang="en-US" dirty="0"/>
              <a:t>Procure the beamline elements</a:t>
            </a:r>
          </a:p>
          <a:p>
            <a:pPr lvl="1"/>
            <a:r>
              <a:rPr lang="en-US" dirty="0"/>
              <a:t>Prepare the tendering of the key components</a:t>
            </a:r>
          </a:p>
          <a:p>
            <a:pPr lvl="1"/>
            <a:r>
              <a:rPr lang="en-US" dirty="0"/>
              <a:t>Procure the beamline components in-house, with partners, and from industry </a:t>
            </a:r>
          </a:p>
          <a:p>
            <a:pPr lvl="1"/>
            <a:r>
              <a:rPr lang="en-US" dirty="0"/>
              <a:t>Test and commission as much as possible beam-line elements and systems</a:t>
            </a:r>
          </a:p>
          <a:p>
            <a:pPr lvl="1"/>
            <a:endParaRPr lang="en-US" dirty="0"/>
          </a:p>
          <a:p>
            <a:r>
              <a:rPr lang="en-US" dirty="0"/>
              <a:t>Develop, together with Eu-XFEL, an installation scenario and plan and work towards approval of this</a:t>
            </a:r>
          </a:p>
          <a:p>
            <a:pPr lvl="1"/>
            <a:endParaRPr lang="en-US" dirty="0"/>
          </a:p>
          <a:p>
            <a:r>
              <a:rPr lang="en-US" dirty="0"/>
              <a:t>Work out further the science case of ELBEX</a:t>
            </a:r>
          </a:p>
          <a:p>
            <a:pPr lvl="1"/>
            <a:r>
              <a:rPr lang="en-US" dirty="0"/>
              <a:t>Build a user community</a:t>
            </a:r>
          </a:p>
          <a:p>
            <a:pPr lvl="1"/>
            <a:r>
              <a:rPr lang="en-US" dirty="0"/>
              <a:t>Support the design and schedule for first-time users of ELBEX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566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CB41C-B612-46DC-9F90-77D31824A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meeting: some organizational details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C8D106-EBD2-4290-9DBF-D2618B7EFE2F}"/>
              </a:ext>
            </a:extLst>
          </p:cNvPr>
          <p:cNvSpPr txBox="1"/>
          <p:nvPr/>
        </p:nvSpPr>
        <p:spPr>
          <a:xfrm>
            <a:off x="551385" y="1916832"/>
            <a:ext cx="53285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Today: 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Presentation of the project, discussion of the planned work and role of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Interaction with our project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Discussion of the more formal aspects of the project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E9BE0F-E74B-4C5A-A06D-A6AC0FB32A5C}"/>
              </a:ext>
            </a:extLst>
          </p:cNvPr>
          <p:cNvSpPr txBox="1"/>
          <p:nvPr/>
        </p:nvSpPr>
        <p:spPr>
          <a:xfrm>
            <a:off x="6328262" y="1988840"/>
            <a:ext cx="53123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Today: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Status of the beamline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Scientific opportunities with ELBEX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High density QED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Plasma acceleration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Detector physics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37324C-CF98-487F-8BC0-0CAA0EBDCB6B}"/>
              </a:ext>
            </a:extLst>
          </p:cNvPr>
          <p:cNvSpPr txBox="1"/>
          <p:nvPr/>
        </p:nvSpPr>
        <p:spPr>
          <a:xfrm>
            <a:off x="530458" y="4365104"/>
            <a:ext cx="53285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Dinner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Common dinner starting at 19:00 hours downtown in the Hamburg </a:t>
            </a:r>
            <a:r>
              <a:rPr lang="en-US" sz="2000" dirty="0" err="1"/>
              <a:t>Harbour</a:t>
            </a:r>
            <a:r>
              <a:rPr lang="en-US" sz="2000" dirty="0"/>
              <a:t> 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2652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32F31-8B66-4976-9B32-2FC0F680B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Kickoff</a:t>
            </a:r>
            <a:br>
              <a:rPr lang="en-US" dirty="0"/>
            </a:br>
            <a:r>
              <a:rPr lang="en-US" dirty="0"/>
              <a:t>on Monday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5D236B-53C2-416D-A8D8-0D7E7ADF3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20" y="28575"/>
            <a:ext cx="690562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01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80D52-C210-437E-B401-ED4F840B1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Kickoff </a:t>
            </a:r>
            <a:br>
              <a:rPr lang="en-US" dirty="0"/>
            </a:br>
            <a:r>
              <a:rPr lang="en-US" dirty="0"/>
              <a:t>on Tuesday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0FBACE-A7C4-4B88-B4E8-E36C20D25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1556792"/>
            <a:ext cx="843673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63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CB41C-B612-46DC-9F90-77D31824A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meeting: some organizational details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C8D106-EBD2-4290-9DBF-D2618B7EFE2F}"/>
              </a:ext>
            </a:extLst>
          </p:cNvPr>
          <p:cNvSpPr txBox="1"/>
          <p:nvPr/>
        </p:nvSpPr>
        <p:spPr>
          <a:xfrm>
            <a:off x="551385" y="1916832"/>
            <a:ext cx="53285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Today: 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Presentation of the project, discussion of the planned work and role of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Interaction with our project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Discussion of the more formal aspects of the project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E9BE0F-E74B-4C5A-A06D-A6AC0FB32A5C}"/>
              </a:ext>
            </a:extLst>
          </p:cNvPr>
          <p:cNvSpPr txBox="1"/>
          <p:nvPr/>
        </p:nvSpPr>
        <p:spPr>
          <a:xfrm>
            <a:off x="6328262" y="1988840"/>
            <a:ext cx="53123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Today: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Status of the beamline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Scientific opportunities with ELBEX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High density QED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Plasma acceleration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Detector physics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37324C-CF98-487F-8BC0-0CAA0EBDCB6B}"/>
              </a:ext>
            </a:extLst>
          </p:cNvPr>
          <p:cNvSpPr txBox="1"/>
          <p:nvPr/>
        </p:nvSpPr>
        <p:spPr>
          <a:xfrm>
            <a:off x="530458" y="4365104"/>
            <a:ext cx="53285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Dinner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Common dinner starting at 19:00 hours downtown in the Hamburg </a:t>
            </a:r>
            <a:r>
              <a:rPr lang="en-US" sz="2000" dirty="0" err="1"/>
              <a:t>Harbour</a:t>
            </a:r>
            <a:r>
              <a:rPr lang="en-US" sz="2000" dirty="0"/>
              <a:t> 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5171D8-2F25-410D-8F3D-0A9E0B6844AC}"/>
              </a:ext>
            </a:extLst>
          </p:cNvPr>
          <p:cNvSpPr txBox="1"/>
          <p:nvPr/>
        </p:nvSpPr>
        <p:spPr>
          <a:xfrm>
            <a:off x="1559496" y="4072716"/>
            <a:ext cx="331236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Seminar Room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BC8B41-77FE-47BB-88B6-4072F6118646}"/>
              </a:ext>
            </a:extLst>
          </p:cNvPr>
          <p:cNvSpPr txBox="1"/>
          <p:nvPr/>
        </p:nvSpPr>
        <p:spPr>
          <a:xfrm>
            <a:off x="7176120" y="4072715"/>
            <a:ext cx="3312368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FLASH Seminar Room</a:t>
            </a:r>
          </a:p>
        </p:txBody>
      </p:sp>
    </p:spTree>
    <p:extLst>
      <p:ext uri="{BB962C8B-B14F-4D97-AF65-F5344CB8AC3E}">
        <p14:creationId xmlns:p14="http://schemas.microsoft.com/office/powerpoint/2010/main" val="4034630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D518C-4038-463D-A296-0B625BF56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Dinner Location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2D132F-3047-4633-B3A8-F559B87F7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768"/>
            <a:ext cx="12192000" cy="35673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139777-5A5F-4D83-821E-C5E648455018}"/>
              </a:ext>
            </a:extLst>
          </p:cNvPr>
          <p:cNvSpPr txBox="1"/>
          <p:nvPr/>
        </p:nvSpPr>
        <p:spPr>
          <a:xfrm>
            <a:off x="1487488" y="5184950"/>
            <a:ext cx="86782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Strickers</a:t>
            </a:r>
            <a:r>
              <a:rPr lang="en-US" sz="1600" dirty="0"/>
              <a:t> </a:t>
            </a:r>
            <a:r>
              <a:rPr lang="en-US" sz="1600" dirty="0" err="1"/>
              <a:t>Kehr</a:t>
            </a:r>
            <a:r>
              <a:rPr lang="en-US" sz="1600" dirty="0"/>
              <a:t> </a:t>
            </a:r>
            <a:r>
              <a:rPr lang="en-US" sz="1600" dirty="0" err="1"/>
              <a:t>Wieder</a:t>
            </a:r>
            <a:r>
              <a:rPr lang="en-US" sz="1600" dirty="0"/>
              <a:t> </a:t>
            </a:r>
            <a:r>
              <a:rPr lang="en-US" sz="1600" dirty="0" err="1"/>
              <a:t>Spitze</a:t>
            </a:r>
            <a:r>
              <a:rPr lang="en-US" sz="1600" dirty="0"/>
              <a:t>, Am </a:t>
            </a:r>
            <a:r>
              <a:rPr lang="en-US" sz="1600" dirty="0" err="1"/>
              <a:t>Sandtorkai</a:t>
            </a:r>
            <a:r>
              <a:rPr lang="en-US" sz="1600" dirty="0"/>
              <a:t> 77, 22457 Hamburg</a:t>
            </a:r>
          </a:p>
          <a:p>
            <a:endParaRPr lang="en-US" sz="1600" dirty="0"/>
          </a:p>
          <a:p>
            <a:r>
              <a:rPr lang="en-US" sz="1600" dirty="0"/>
              <a:t>How to get there: </a:t>
            </a:r>
          </a:p>
          <a:p>
            <a:r>
              <a:rPr lang="en-US" sz="1600" dirty="0"/>
              <a:t>Bus Number 1 (</a:t>
            </a:r>
            <a:r>
              <a:rPr lang="en-US" sz="1600" dirty="0" err="1"/>
              <a:t>Bhf</a:t>
            </a:r>
            <a:r>
              <a:rPr lang="en-US" sz="1600" dirty="0"/>
              <a:t> Altona) from DESY to S Bahn Station </a:t>
            </a:r>
            <a:r>
              <a:rPr lang="en-US" sz="1600" dirty="0" err="1"/>
              <a:t>Othmarschen</a:t>
            </a:r>
            <a:endParaRPr lang="en-US" sz="1600" dirty="0"/>
          </a:p>
          <a:p>
            <a:r>
              <a:rPr lang="en-US" sz="1600" dirty="0"/>
              <a:t>Then S1 (</a:t>
            </a:r>
            <a:r>
              <a:rPr lang="en-US" sz="1600" dirty="0" err="1"/>
              <a:t>Poppenbuettel</a:t>
            </a:r>
            <a:r>
              <a:rPr lang="en-US" sz="1600" dirty="0"/>
              <a:t>) to </a:t>
            </a:r>
            <a:r>
              <a:rPr lang="en-US" sz="1600" dirty="0" err="1"/>
              <a:t>Landungsbruecken</a:t>
            </a:r>
            <a:r>
              <a:rPr lang="en-US" sz="1600" dirty="0"/>
              <a:t>, U3 (</a:t>
            </a:r>
            <a:r>
              <a:rPr lang="en-US" sz="1600" dirty="0" err="1"/>
              <a:t>Wandsbek</a:t>
            </a:r>
            <a:r>
              <a:rPr lang="en-US" sz="1600" dirty="0"/>
              <a:t>) to </a:t>
            </a:r>
            <a:r>
              <a:rPr lang="en-US" sz="1600" dirty="0" err="1"/>
              <a:t>Baumwall</a:t>
            </a:r>
            <a:r>
              <a:rPr lang="en-US" sz="1600" dirty="0"/>
              <a:t>, Walk for 5 min</a:t>
            </a:r>
          </a:p>
        </p:txBody>
      </p:sp>
    </p:spTree>
    <p:extLst>
      <p:ext uri="{BB962C8B-B14F-4D97-AF65-F5344CB8AC3E}">
        <p14:creationId xmlns:p14="http://schemas.microsoft.com/office/powerpoint/2010/main" val="2883129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398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57A43B-DDFF-4148-AA4B-48ADC97633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ELBEX: An Introduction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DF521A-0575-4420-B2B6-BE6E6A93D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4653136"/>
            <a:ext cx="100393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9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3F460-993C-477A-8CFB-00FC3F9D3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4E2D5-6F41-4977-9DA5-CEE4609F1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6.png">
            <a:extLst>
              <a:ext uri="{FF2B5EF4-FFF2-40B4-BE49-F238E27FC236}">
                <a16:creationId xmlns:a16="http://schemas.microsoft.com/office/drawing/2014/main" id="{A589817F-A5C2-4CD7-AC59-70A3BB1E5B4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42800" y="1422360"/>
            <a:ext cx="11305800" cy="50018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</p:pic>
      <p:grpSp>
        <p:nvGrpSpPr>
          <p:cNvPr id="5" name="Gruppieren 19">
            <a:extLst>
              <a:ext uri="{FF2B5EF4-FFF2-40B4-BE49-F238E27FC236}">
                <a16:creationId xmlns:a16="http://schemas.microsoft.com/office/drawing/2014/main" id="{4337ADA1-2456-48BE-B733-DF5D87ABFE84}"/>
              </a:ext>
            </a:extLst>
          </p:cNvPr>
          <p:cNvGrpSpPr/>
          <p:nvPr/>
        </p:nvGrpSpPr>
        <p:grpSpPr>
          <a:xfrm>
            <a:off x="8184232" y="575160"/>
            <a:ext cx="3256920" cy="1511280"/>
            <a:chOff x="8290440" y="746640"/>
            <a:chExt cx="3256920" cy="1511280"/>
          </a:xfrm>
        </p:grpSpPr>
        <p:grpSp>
          <p:nvGrpSpPr>
            <p:cNvPr id="6" name="Gruppieren 82">
              <a:extLst>
                <a:ext uri="{FF2B5EF4-FFF2-40B4-BE49-F238E27FC236}">
                  <a16:creationId xmlns:a16="http://schemas.microsoft.com/office/drawing/2014/main" id="{EDABB59E-A28A-40D0-A7D4-8170C0BADFC5}"/>
                </a:ext>
              </a:extLst>
            </p:cNvPr>
            <p:cNvGrpSpPr/>
            <p:nvPr/>
          </p:nvGrpSpPr>
          <p:grpSpPr>
            <a:xfrm>
              <a:off x="8290440" y="746640"/>
              <a:ext cx="3256920" cy="1511280"/>
              <a:chOff x="8290440" y="746640"/>
              <a:chExt cx="3256920" cy="1511280"/>
            </a:xfrm>
          </p:grpSpPr>
          <p:sp>
            <p:nvSpPr>
              <p:cNvPr id="8" name="Line">
                <a:extLst>
                  <a:ext uri="{FF2B5EF4-FFF2-40B4-BE49-F238E27FC236}">
                    <a16:creationId xmlns:a16="http://schemas.microsoft.com/office/drawing/2014/main" id="{48FF167A-A99C-44C4-9A85-0950DE46E934}"/>
                  </a:ext>
                </a:extLst>
              </p:cNvPr>
              <p:cNvSpPr/>
              <p:nvPr/>
            </p:nvSpPr>
            <p:spPr>
              <a:xfrm flipH="1">
                <a:off x="9108000" y="1627200"/>
                <a:ext cx="108360" cy="630720"/>
              </a:xfrm>
              <a:prstGeom prst="line">
                <a:avLst/>
              </a:prstGeom>
              <a:ln w="50800">
                <a:solidFill>
                  <a:srgbClr val="F28E00"/>
                </a:solidFill>
                <a:bevel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22680" tIns="22680" rIns="22680" bIns="2268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200" b="0" i="0" u="none" strike="noStrike" kern="1200" cap="none" spc="-1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9" name="Group">
                <a:extLst>
                  <a:ext uri="{FF2B5EF4-FFF2-40B4-BE49-F238E27FC236}">
                    <a16:creationId xmlns:a16="http://schemas.microsoft.com/office/drawing/2014/main" id="{4B0DDB06-844C-473A-99E2-03AD208391B0}"/>
                  </a:ext>
                </a:extLst>
              </p:cNvPr>
              <p:cNvGrpSpPr/>
              <p:nvPr/>
            </p:nvGrpSpPr>
            <p:grpSpPr>
              <a:xfrm>
                <a:off x="8290440" y="746640"/>
                <a:ext cx="3256920" cy="1047600"/>
                <a:chOff x="8290440" y="746640"/>
                <a:chExt cx="3256920" cy="1047600"/>
              </a:xfrm>
            </p:grpSpPr>
            <p:grpSp>
              <p:nvGrpSpPr>
                <p:cNvPr id="10" name="Group">
                  <a:extLst>
                    <a:ext uri="{FF2B5EF4-FFF2-40B4-BE49-F238E27FC236}">
                      <a16:creationId xmlns:a16="http://schemas.microsoft.com/office/drawing/2014/main" id="{E4DC31ED-3E37-40E8-BEDD-E28B81BA34DF}"/>
                    </a:ext>
                  </a:extLst>
                </p:cNvPr>
                <p:cNvGrpSpPr/>
                <p:nvPr/>
              </p:nvGrpSpPr>
              <p:grpSpPr>
                <a:xfrm>
                  <a:off x="8290440" y="746640"/>
                  <a:ext cx="3256920" cy="1047600"/>
                  <a:chOff x="8290440" y="746640"/>
                  <a:chExt cx="3256920" cy="1047600"/>
                </a:xfrm>
              </p:grpSpPr>
              <p:sp>
                <p:nvSpPr>
                  <p:cNvPr id="12" name="Rectangle">
                    <a:extLst>
                      <a:ext uri="{FF2B5EF4-FFF2-40B4-BE49-F238E27FC236}">
                        <a16:creationId xmlns:a16="http://schemas.microsoft.com/office/drawing/2014/main" id="{DE781DAD-3D08-4DBA-9DF5-A5D46BB10E7F}"/>
                      </a:ext>
                    </a:extLst>
                  </p:cNvPr>
                  <p:cNvSpPr/>
                  <p:nvPr/>
                </p:nvSpPr>
                <p:spPr>
                  <a:xfrm>
                    <a:off x="8290440" y="746640"/>
                    <a:ext cx="3256920" cy="1047600"/>
                  </a:xfrm>
                  <a:prstGeom prst="rect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DDDDDD"/>
                    </a:solidFill>
                    <a:bevel/>
                  </a:ln>
                  <a:effectLst>
                    <a:outerShdw blurRad="114480" dist="63228" dir="3595885" rotWithShape="0">
                      <a:srgbClr val="000000">
                        <a:alpha val="2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65160" tIns="65160" rIns="65160" bIns="65160" numCol="1" spcCol="0" anchor="ctr">
                    <a:noAutofit/>
                  </a:bodyPr>
                  <a:lstStyle/>
                  <a:p>
                    <a:pPr marL="0" marR="0" lvl="0" indent="0" algn="l" defTabSz="32508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24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13" name="image16.png" descr="image16.png">
                    <a:extLst>
                      <a:ext uri="{FF2B5EF4-FFF2-40B4-BE49-F238E27FC236}">
                        <a16:creationId xmlns:a16="http://schemas.microsoft.com/office/drawing/2014/main" id="{CB9BA944-AC2E-4FD8-8257-507D516E2725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9293760" y="1054800"/>
                    <a:ext cx="1386000" cy="18216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</p:pic>
              <p:pic>
                <p:nvPicPr>
                  <p:cNvPr id="14" name="image17.png" descr="image17.png">
                    <a:extLst>
                      <a:ext uri="{FF2B5EF4-FFF2-40B4-BE49-F238E27FC236}">
                        <a16:creationId xmlns:a16="http://schemas.microsoft.com/office/drawing/2014/main" id="{8DC92282-A693-4661-9FAB-53E92911B743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0694880" y="1051560"/>
                    <a:ext cx="287640" cy="18216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</p:pic>
              <p:pic>
                <p:nvPicPr>
                  <p:cNvPr id="15" name="image18.png" descr="image18.png">
                    <a:extLst>
                      <a:ext uri="{FF2B5EF4-FFF2-40B4-BE49-F238E27FC236}">
                        <a16:creationId xmlns:a16="http://schemas.microsoft.com/office/drawing/2014/main" id="{EA7C78A5-93F9-45B7-8D6F-7BA2A8347663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9293760" y="825120"/>
                    <a:ext cx="1685880" cy="18216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</p:pic>
              <p:pic>
                <p:nvPicPr>
                  <p:cNvPr id="16" name="http://www.nationalflaggen.de/media/flags/flagge-grossbritannien.gif" descr="http://www.nationalflaggen.de/media/flags/flagge-grossbritannien.gif">
                    <a:extLst>
                      <a:ext uri="{FF2B5EF4-FFF2-40B4-BE49-F238E27FC236}">
                        <a16:creationId xmlns:a16="http://schemas.microsoft.com/office/drawing/2014/main" id="{CA1B85E2-4512-43C7-A2C7-DA50610B46E6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9295200" y="1296000"/>
                    <a:ext cx="266400" cy="17712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</p:pic>
            </p:grpSp>
            <p:pic>
              <p:nvPicPr>
                <p:cNvPr id="11" name="european.xfel_.logo_.jpeg" descr="european.xfel_.logo_.jpeg">
                  <a:extLst>
                    <a:ext uri="{FF2B5EF4-FFF2-40B4-BE49-F238E27FC236}">
                      <a16:creationId xmlns:a16="http://schemas.microsoft.com/office/drawing/2014/main" id="{D7E9D76C-D3ED-4F04-AAF0-9A467338FE35}"/>
                    </a:ext>
                  </a:extLst>
                </p:cNvPr>
                <p:cNvPicPr/>
                <p:nvPr/>
              </p:nvPicPr>
              <p:blipFill>
                <a:blip r:embed="rId7"/>
                <a:stretch/>
              </p:blipFill>
              <p:spPr>
                <a:xfrm>
                  <a:off x="8373960" y="820440"/>
                  <a:ext cx="846360" cy="846360"/>
                </a:xfrm>
                <a:prstGeom prst="rect">
                  <a:avLst/>
                </a:prstGeom>
                <a:noFill/>
                <a:ln w="12700">
                  <a:noFill/>
                </a:ln>
                <a:effectLst>
                  <a:outerShdw blurRad="279360" dist="114042" dir="2700000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</p:grpSp>
        <p:sp>
          <p:nvSpPr>
            <p:cNvPr id="7" name="Cooperation partners…">
              <a:extLst>
                <a:ext uri="{FF2B5EF4-FFF2-40B4-BE49-F238E27FC236}">
                  <a16:creationId xmlns:a16="http://schemas.microsoft.com/office/drawing/2014/main" id="{3A8CDF32-05DA-44B1-85C8-7DCA1A2BF919}"/>
                </a:ext>
              </a:extLst>
            </p:cNvPr>
            <p:cNvSpPr/>
            <p:nvPr/>
          </p:nvSpPr>
          <p:spPr>
            <a:xfrm>
              <a:off x="9709200" y="1259640"/>
              <a:ext cx="1813680" cy="456840"/>
            </a:xfrm>
            <a:prstGeom prst="rect">
              <a:avLst/>
            </a:prstGeom>
            <a:noFill/>
            <a:ln w="25400">
              <a:noFill/>
            </a:ln>
            <a:effectLst>
              <a:outerShdw blurRad="177840" dist="101451" dir="3598663" rotWithShape="0">
                <a:srgbClr val="000000">
                  <a:alpha val="2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t">
              <a:spAutoFit/>
            </a:bodyPr>
            <a:lstStyle/>
            <a:p>
              <a:pPr marL="0" marR="0" lvl="0" indent="0" algn="l" defTabSz="642960" rtl="0" eaLnBrk="1" fontAlgn="auto" latinLnBrk="0" hangingPunct="1">
                <a:lnSpc>
                  <a:spcPct val="100000"/>
                </a:lnSpc>
                <a:spcBef>
                  <a:spcPts val="20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-1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DESY operates and develops the accelerator</a:t>
              </a:r>
              <a:endParaRPr kumimoji="0" lang="de-DE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6AE47695-AC8C-41B0-8C39-322F54BB38BC}"/>
              </a:ext>
            </a:extLst>
          </p:cNvPr>
          <p:cNvCxnSpPr/>
          <p:nvPr/>
        </p:nvCxnSpPr>
        <p:spPr>
          <a:xfrm flipV="1">
            <a:off x="7920000" y="1700640"/>
            <a:ext cx="3829320" cy="788040"/>
          </a:xfrm>
          <a:prstGeom prst="straightConnector1">
            <a:avLst/>
          </a:prstGeom>
          <a:ln w="114300" cap="rnd">
            <a:solidFill>
              <a:srgbClr val="F29000">
                <a:alpha val="75000"/>
              </a:srgbClr>
            </a:solidFill>
            <a:round/>
          </a:ln>
        </p:spPr>
      </p:cxnSp>
      <p:sp>
        <p:nvSpPr>
          <p:cNvPr id="18" name="Arrow: Down 17">
            <a:extLst>
              <a:ext uri="{FF2B5EF4-FFF2-40B4-BE49-F238E27FC236}">
                <a16:creationId xmlns:a16="http://schemas.microsoft.com/office/drawing/2014/main" id="{AC76662F-9A08-46BE-B1D2-978B0D86E4F6}"/>
              </a:ext>
            </a:extLst>
          </p:cNvPr>
          <p:cNvSpPr/>
          <p:nvPr/>
        </p:nvSpPr>
        <p:spPr>
          <a:xfrm>
            <a:off x="5735960" y="1301640"/>
            <a:ext cx="200792" cy="451098"/>
          </a:xfrm>
          <a:prstGeom prst="downArrow">
            <a:avLst/>
          </a:prstGeom>
          <a:solidFill>
            <a:schemeClr val="accent2"/>
          </a:solidFill>
          <a:ln w="9525">
            <a:solidFill>
              <a:srgbClr val="F28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5918D9-51DE-4AE6-95C2-1809F9BD1AB1}"/>
              </a:ext>
            </a:extLst>
          </p:cNvPr>
          <p:cNvSpPr txBox="1"/>
          <p:nvPr/>
        </p:nvSpPr>
        <p:spPr>
          <a:xfrm>
            <a:off x="5180823" y="892963"/>
            <a:ext cx="1311065" cy="33855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/>
              <a:t>We are here</a:t>
            </a:r>
          </a:p>
        </p:txBody>
      </p:sp>
    </p:spTree>
    <p:extLst>
      <p:ext uri="{BB962C8B-B14F-4D97-AF65-F5344CB8AC3E}">
        <p14:creationId xmlns:p14="http://schemas.microsoft.com/office/powerpoint/2010/main" val="416402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090E8-4932-49BA-A763-89244513C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DESY in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03267-813C-46F7-8C1D-E0CBF9CB7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3F769A-31DE-4104-9C65-4525DF9B4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23"/>
          <a:stretch/>
        </p:blipFill>
        <p:spPr>
          <a:xfrm>
            <a:off x="427235" y="1196752"/>
            <a:ext cx="11429405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40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A701-BE82-485A-A5C5-5D0F29AEE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ELBEX: The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8386C-18EA-43F0-A55E-EE8FA2D8E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3414710"/>
            <a:ext cx="10183145" cy="27752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122D5B-592D-43FB-846B-7A822BCCCDC0}"/>
              </a:ext>
            </a:extLst>
          </p:cNvPr>
          <p:cNvSpPr txBox="1"/>
          <p:nvPr/>
        </p:nvSpPr>
        <p:spPr>
          <a:xfrm>
            <a:off x="407988" y="1124744"/>
            <a:ext cx="7840608" cy="1703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Project proposed to the EU in 2022</a:t>
            </a:r>
          </a:p>
          <a:p>
            <a:pPr>
              <a:lnSpc>
                <a:spcPct val="150000"/>
              </a:lnSpc>
            </a:pPr>
            <a:r>
              <a:rPr lang="en-US" dirty="0"/>
              <a:t>Project approved by the EU in January 2024</a:t>
            </a:r>
          </a:p>
          <a:p>
            <a:pPr>
              <a:lnSpc>
                <a:spcPct val="150000"/>
              </a:lnSpc>
            </a:pPr>
            <a:r>
              <a:rPr lang="en-US" dirty="0"/>
              <a:t>Rescoping negotiations between partners and EU finished in summer 2024</a:t>
            </a:r>
          </a:p>
          <a:p>
            <a:pPr>
              <a:lnSpc>
                <a:spcPct val="150000"/>
              </a:lnSpc>
            </a:pPr>
            <a:r>
              <a:rPr lang="en-US" dirty="0"/>
              <a:t>Contract formally started January 1, 2025</a:t>
            </a:r>
          </a:p>
        </p:txBody>
      </p:sp>
    </p:spTree>
    <p:extLst>
      <p:ext uri="{BB962C8B-B14F-4D97-AF65-F5344CB8AC3E}">
        <p14:creationId xmlns:p14="http://schemas.microsoft.com/office/powerpoint/2010/main" val="960205483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16x9_en_2022.pptx [Read-Only]" id="{17A8208E-8AC2-49F6-A299-5D5892629ACC}" vid="{C6AE39CE-3DD6-487D-B506-6F0510B73E6B}"/>
    </a:ext>
  </a:extLst>
</a:theme>
</file>

<file path=ppt/theme/theme2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DESY_PowerPoint_16x9_en_2022</Template>
  <TotalTime>0</TotalTime>
  <Words>893</Words>
  <Application>Microsoft Office PowerPoint</Application>
  <PresentationFormat>Widescreen</PresentationFormat>
  <Paragraphs>156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DIN Alternate Bold</vt:lpstr>
      <vt:lpstr>DIN Condensed Bold</vt:lpstr>
      <vt:lpstr>Helvetica</vt:lpstr>
      <vt:lpstr>DESY</vt:lpstr>
      <vt:lpstr>WELCOME</vt:lpstr>
      <vt:lpstr>The meeting: some organizational details</vt:lpstr>
      <vt:lpstr>The meeting: some organizational details</vt:lpstr>
      <vt:lpstr>Dinner Location</vt:lpstr>
      <vt:lpstr>PowerPoint Presentation</vt:lpstr>
      <vt:lpstr>ELBEX: An Introduction</vt:lpstr>
      <vt:lpstr>DESY</vt:lpstr>
      <vt:lpstr>DESY in numbers</vt:lpstr>
      <vt:lpstr>ELBEX: The Project</vt:lpstr>
      <vt:lpstr>ELBEX: An Electron Beamline at the EU XFEL</vt:lpstr>
      <vt:lpstr>ELBEX @ EuXFEL</vt:lpstr>
      <vt:lpstr>ELBEX official start on Jan 1, 2025</vt:lpstr>
      <vt:lpstr>ELBEX Formation: Rescoping</vt:lpstr>
      <vt:lpstr>Why ELBEX</vt:lpstr>
      <vt:lpstr>Parameters of the ELBEX beam</vt:lpstr>
      <vt:lpstr>ELBEX: International Competition</vt:lpstr>
      <vt:lpstr>The ELBEX concept</vt:lpstr>
      <vt:lpstr>ELBEX scientific target community</vt:lpstr>
      <vt:lpstr>The Goals of ELBEX</vt:lpstr>
      <vt:lpstr>The Kickoff on Monday</vt:lpstr>
      <vt:lpstr>The Kickoff  on Tuesday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LUXE: A new experiment to study non-perturbative QED</dc:title>
  <dc:creator>Ruth Magdalena Jacobs</dc:creator>
  <cp:lastModifiedBy>Behnke, Ties</cp:lastModifiedBy>
  <cp:revision>215</cp:revision>
  <dcterms:created xsi:type="dcterms:W3CDTF">2022-12-13T10:38:57Z</dcterms:created>
  <dcterms:modified xsi:type="dcterms:W3CDTF">2025-01-27T11:36:43Z</dcterms:modified>
</cp:coreProperties>
</file>