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2"/>
  </p:notesMasterIdLst>
  <p:handoutMasterIdLst>
    <p:handoutMasterId r:id="rId13"/>
  </p:handoutMasterIdLst>
  <p:sldIdLst>
    <p:sldId id="267" r:id="rId2"/>
    <p:sldId id="290" r:id="rId3"/>
    <p:sldId id="292" r:id="rId4"/>
    <p:sldId id="293" r:id="rId5"/>
    <p:sldId id="294" r:id="rId6"/>
    <p:sldId id="289" r:id="rId7"/>
    <p:sldId id="295" r:id="rId8"/>
    <p:sldId id="296" r:id="rId9"/>
    <p:sldId id="291" r:id="rId10"/>
    <p:sldId id="297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913" userDrawn="1">
          <p15:clr>
            <a:srgbClr val="A4A3A4"/>
          </p15:clr>
        </p15:guide>
        <p15:guide id="2" pos="25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285" autoAdjust="0"/>
    <p:restoredTop sz="94660"/>
  </p:normalViewPr>
  <p:slideViewPr>
    <p:cSldViewPr showGuides="1">
      <p:cViewPr varScale="1">
        <p:scale>
          <a:sx n="114" d="100"/>
          <a:sy n="114" d="100"/>
        </p:scale>
        <p:origin x="648" y="480"/>
      </p:cViewPr>
      <p:guideLst>
        <p:guide orient="horz" pos="913"/>
        <p:guide pos="257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>
        <p:scale>
          <a:sx n="100" d="100"/>
          <a:sy n="100" d="100"/>
        </p:scale>
        <p:origin x="5388" y="6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75E6C4-5F43-4FF9-96D4-21B8157BE639}" type="datetimeFigureOut">
              <a:rPr lang="de-DE" smtClean="0"/>
              <a:t>28.01.25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E8B182-0F75-451D-B88B-ABD1C205B431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18096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1BD367-6A7A-405A-BFB1-15817186491F}" type="datetimeFigureOut">
              <a:rPr lang="de-DE" smtClean="0"/>
              <a:t>28.01.25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413189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7B5255-5329-45F9-87F3-A2F9FB4734DF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276767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177800" indent="-17780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355600" indent="-17780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542925" indent="-187325" algn="l" defTabSz="914400" rtl="0" eaLnBrk="1" latinLnBrk="0" hangingPunct="1">
      <a:buFont typeface="Arial" panose="020B0604020202020204" pitchFamily="34" charset="0"/>
      <a:buChar char="•"/>
      <a:tabLst/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720725" indent="-17780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898525" indent="-17780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7988" y="349611"/>
            <a:ext cx="11376025" cy="1855254"/>
          </a:xfrm>
        </p:spPr>
        <p:txBody>
          <a:bodyPr anchor="t"/>
          <a:lstStyle>
            <a:lvl1pPr algn="l">
              <a:lnSpc>
                <a:spcPct val="100000"/>
              </a:lnSpc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7987" y="2335014"/>
            <a:ext cx="11376025" cy="1525787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0"/>
          </p:nvPr>
        </p:nvSpPr>
        <p:spPr>
          <a:xfrm>
            <a:off x="414396" y="4096780"/>
            <a:ext cx="11369549" cy="700373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1800"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8" name="Grafik 7" descr="Logo Helmholtz">
            <a:extLst>
              <a:ext uri="{FF2B5EF4-FFF2-40B4-BE49-F238E27FC236}">
                <a16:creationId xmlns:a16="http://schemas.microsoft.com/office/drawing/2014/main" id="{F8845E8E-65F8-422C-B741-C856D0ACED8D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287" y="6258632"/>
            <a:ext cx="1188244" cy="161813"/>
          </a:xfrm>
          <a:prstGeom prst="rect">
            <a:avLst/>
          </a:prstGeom>
        </p:spPr>
      </p:pic>
      <p:pic>
        <p:nvPicPr>
          <p:cNvPr id="7" name="Grafik 6" descr="Logo DESY">
            <a:extLst>
              <a:ext uri="{FF2B5EF4-FFF2-40B4-BE49-F238E27FC236}">
                <a16:creationId xmlns:a16="http://schemas.microsoft.com/office/drawing/2014/main" id="{9251EDA7-E8BC-427B-9A22-FCE4997DE37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5310" y="5585299"/>
            <a:ext cx="899498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4195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2 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407988" y="1406427"/>
            <a:ext cx="5616575" cy="245437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de-DE" dirty="0"/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6"/>
          </p:nvPr>
        </p:nvSpPr>
        <p:spPr>
          <a:xfrm>
            <a:off x="407988" y="3963533"/>
            <a:ext cx="5616575" cy="245437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de-DE"/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8F54EA2C-6BFD-4F46-A867-54F63C71C50C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6167438" y="1449388"/>
            <a:ext cx="5616574" cy="2411412"/>
          </a:xfrm>
          <a:solidFill>
            <a:schemeClr val="bg1">
              <a:lumMod val="95000"/>
            </a:schemeClr>
          </a:solidFill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2" name="Inhaltsplatzhalter 5">
            <a:extLst>
              <a:ext uri="{FF2B5EF4-FFF2-40B4-BE49-F238E27FC236}">
                <a16:creationId xmlns:a16="http://schemas.microsoft.com/office/drawing/2014/main" id="{2902DDDE-DB60-4F79-B3B6-DE84ACF391A2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6167438" y="4005263"/>
            <a:ext cx="5616574" cy="2411412"/>
          </a:xfrm>
          <a:solidFill>
            <a:schemeClr val="bg1">
              <a:lumMod val="95000"/>
            </a:schemeClr>
          </a:solidFill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| Plasma R&amp;D at ELBEX | Benno List | 28.1.2025</a:t>
            </a:r>
          </a:p>
        </p:txBody>
      </p:sp>
    </p:spTree>
    <p:extLst>
      <p:ext uri="{BB962C8B-B14F-4D97-AF65-F5344CB8AC3E}">
        <p14:creationId xmlns:p14="http://schemas.microsoft.com/office/powerpoint/2010/main" val="13300578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2 Picture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407988" y="1406427"/>
            <a:ext cx="7524750" cy="245437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de-DE" dirty="0"/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6"/>
          </p:nvPr>
        </p:nvSpPr>
        <p:spPr>
          <a:xfrm>
            <a:off x="407988" y="3963533"/>
            <a:ext cx="7524750" cy="245437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de-DE"/>
          </a:p>
        </p:txBody>
      </p:sp>
      <p:sp>
        <p:nvSpPr>
          <p:cNvPr id="10" name="Bildplatzhalter 6"/>
          <p:cNvSpPr>
            <a:spLocks noGrp="1"/>
          </p:cNvSpPr>
          <p:nvPr>
            <p:ph type="pic" sz="quarter" idx="14"/>
          </p:nvPr>
        </p:nvSpPr>
        <p:spPr>
          <a:xfrm>
            <a:off x="8075611" y="1449389"/>
            <a:ext cx="3708401" cy="2411412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GB"/>
              <a:t>Click icon to add picture</a:t>
            </a:r>
            <a:endParaRPr lang="de-DE"/>
          </a:p>
        </p:txBody>
      </p:sp>
      <p:sp>
        <p:nvSpPr>
          <p:cNvPr id="11" name="Bildplatzhalter 6"/>
          <p:cNvSpPr>
            <a:spLocks noGrp="1"/>
          </p:cNvSpPr>
          <p:nvPr>
            <p:ph type="pic" sz="quarter" idx="17"/>
          </p:nvPr>
        </p:nvSpPr>
        <p:spPr>
          <a:xfrm>
            <a:off x="8075612" y="4005263"/>
            <a:ext cx="3708401" cy="241264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GB"/>
              <a:t>Click icon to add picture</a:t>
            </a:r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| Plasma R&amp;D at ELBEX | Benno List | 28.1.2025</a:t>
            </a:r>
          </a:p>
        </p:txBody>
      </p:sp>
    </p:spTree>
    <p:extLst>
      <p:ext uri="{BB962C8B-B14F-4D97-AF65-F5344CB8AC3E}">
        <p14:creationId xmlns:p14="http://schemas.microsoft.com/office/powerpoint/2010/main" val="14474637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2 Object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407988" y="1406427"/>
            <a:ext cx="7524750" cy="245437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de-DE" dirty="0"/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6"/>
          </p:nvPr>
        </p:nvSpPr>
        <p:spPr>
          <a:xfrm>
            <a:off x="407988" y="3963533"/>
            <a:ext cx="7524750" cy="245437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de-DE"/>
          </a:p>
        </p:txBody>
      </p:sp>
      <p:sp>
        <p:nvSpPr>
          <p:cNvPr id="12" name="Inhaltsplatzhalter 5">
            <a:extLst>
              <a:ext uri="{FF2B5EF4-FFF2-40B4-BE49-F238E27FC236}">
                <a16:creationId xmlns:a16="http://schemas.microsoft.com/office/drawing/2014/main" id="{B6CCFA2B-C89B-467F-BEA3-65422DEB305A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8075612" y="1449388"/>
            <a:ext cx="3708399" cy="2411412"/>
          </a:xfrm>
          <a:solidFill>
            <a:schemeClr val="bg1">
              <a:lumMod val="95000"/>
            </a:schemeClr>
          </a:solidFill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3" name="Inhaltsplatzhalter 5">
            <a:extLst>
              <a:ext uri="{FF2B5EF4-FFF2-40B4-BE49-F238E27FC236}">
                <a16:creationId xmlns:a16="http://schemas.microsoft.com/office/drawing/2014/main" id="{666A7778-5B9E-4F88-967E-0C434F50E134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8075612" y="4005263"/>
            <a:ext cx="3708399" cy="2411412"/>
          </a:xfrm>
          <a:solidFill>
            <a:schemeClr val="bg1">
              <a:lumMod val="95000"/>
            </a:schemeClr>
          </a:solidFill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| Plasma R&amp;D at ELBEX | Benno List | 28.1.2025</a:t>
            </a:r>
          </a:p>
        </p:txBody>
      </p:sp>
    </p:spTree>
    <p:extLst>
      <p:ext uri="{BB962C8B-B14F-4D97-AF65-F5344CB8AC3E}">
        <p14:creationId xmlns:p14="http://schemas.microsoft.com/office/powerpoint/2010/main" val="27981311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4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407989" y="1406427"/>
            <a:ext cx="3708400" cy="245437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de-DE" dirty="0"/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6"/>
          </p:nvPr>
        </p:nvSpPr>
        <p:spPr>
          <a:xfrm>
            <a:off x="407989" y="3963533"/>
            <a:ext cx="3708400" cy="245437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de-DE"/>
          </a:p>
        </p:txBody>
      </p:sp>
      <p:sp>
        <p:nvSpPr>
          <p:cNvPr id="10" name="Bildplatzhalter 6"/>
          <p:cNvSpPr>
            <a:spLocks noGrp="1"/>
          </p:cNvSpPr>
          <p:nvPr>
            <p:ph type="pic" sz="quarter" idx="14"/>
          </p:nvPr>
        </p:nvSpPr>
        <p:spPr>
          <a:xfrm>
            <a:off x="4259262" y="1449389"/>
            <a:ext cx="3673475" cy="2411412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GB"/>
              <a:t>Click icon to add picture</a:t>
            </a:r>
            <a:endParaRPr lang="de-DE"/>
          </a:p>
        </p:txBody>
      </p:sp>
      <p:sp>
        <p:nvSpPr>
          <p:cNvPr id="11" name="Bildplatzhalter 6"/>
          <p:cNvSpPr>
            <a:spLocks noGrp="1"/>
          </p:cNvSpPr>
          <p:nvPr>
            <p:ph type="pic" sz="quarter" idx="17"/>
          </p:nvPr>
        </p:nvSpPr>
        <p:spPr>
          <a:xfrm>
            <a:off x="4259263" y="4005263"/>
            <a:ext cx="3673475" cy="241264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GB"/>
              <a:t>Click icon to add picture</a:t>
            </a:r>
            <a:endParaRPr lang="de-DE"/>
          </a:p>
        </p:txBody>
      </p:sp>
      <p:sp>
        <p:nvSpPr>
          <p:cNvPr id="12" name="Bildplatzhalter 6">
            <a:extLst>
              <a:ext uri="{FF2B5EF4-FFF2-40B4-BE49-F238E27FC236}">
                <a16:creationId xmlns:a16="http://schemas.microsoft.com/office/drawing/2014/main" id="{08F6AE73-43EE-4385-B938-E688DB237354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075613" y="1449389"/>
            <a:ext cx="3708400" cy="2411412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GB"/>
              <a:t>Click icon to add picture</a:t>
            </a:r>
            <a:endParaRPr lang="de-DE"/>
          </a:p>
        </p:txBody>
      </p:sp>
      <p:sp>
        <p:nvSpPr>
          <p:cNvPr id="13" name="Bildplatzhalter 6">
            <a:extLst>
              <a:ext uri="{FF2B5EF4-FFF2-40B4-BE49-F238E27FC236}">
                <a16:creationId xmlns:a16="http://schemas.microsoft.com/office/drawing/2014/main" id="{0A6CDC79-9D60-410E-8CF3-D09E58DCABE1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075614" y="4005263"/>
            <a:ext cx="3708400" cy="241264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GB"/>
              <a:t>Click icon to add picture</a:t>
            </a:r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| Plasma R&amp;D at ELBEX | Benno List | 28.1.2025</a:t>
            </a:r>
          </a:p>
        </p:txBody>
      </p:sp>
    </p:spTree>
    <p:extLst>
      <p:ext uri="{BB962C8B-B14F-4D97-AF65-F5344CB8AC3E}">
        <p14:creationId xmlns:p14="http://schemas.microsoft.com/office/powerpoint/2010/main" val="7530298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4"/>
          </p:nvPr>
        </p:nvSpPr>
        <p:spPr>
          <a:xfrm>
            <a:off x="407989" y="1449389"/>
            <a:ext cx="11376024" cy="496728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GB"/>
              <a:t>Click icon to add picture</a:t>
            </a:r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| Plasma R&amp;D at ELBEX | Benno List | 28.1.2025</a:t>
            </a:r>
          </a:p>
        </p:txBody>
      </p:sp>
    </p:spTree>
    <p:extLst>
      <p:ext uri="{BB962C8B-B14F-4D97-AF65-F5344CB8AC3E}">
        <p14:creationId xmlns:p14="http://schemas.microsoft.com/office/powerpoint/2010/main" val="38969432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4"/>
          </p:nvPr>
        </p:nvSpPr>
        <p:spPr>
          <a:xfrm>
            <a:off x="407989" y="1449389"/>
            <a:ext cx="5616574" cy="496728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GB"/>
              <a:t>Click icon to add picture</a:t>
            </a:r>
            <a:endParaRPr lang="de-DE"/>
          </a:p>
        </p:txBody>
      </p:sp>
      <p:sp>
        <p:nvSpPr>
          <p:cNvPr id="6" name="Bildplatzhalter 6"/>
          <p:cNvSpPr>
            <a:spLocks noGrp="1"/>
          </p:cNvSpPr>
          <p:nvPr>
            <p:ph type="pic" sz="quarter" idx="15"/>
          </p:nvPr>
        </p:nvSpPr>
        <p:spPr>
          <a:xfrm>
            <a:off x="6167437" y="1449389"/>
            <a:ext cx="5616575" cy="496728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GB"/>
              <a:t>Click icon to add picture</a:t>
            </a:r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| Plasma R&amp;D at ELBEX | Benno List | 28.1.2025</a:t>
            </a:r>
          </a:p>
        </p:txBody>
      </p:sp>
    </p:spTree>
    <p:extLst>
      <p:ext uri="{BB962C8B-B14F-4D97-AF65-F5344CB8AC3E}">
        <p14:creationId xmlns:p14="http://schemas.microsoft.com/office/powerpoint/2010/main" val="36753528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Picture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4"/>
          </p:nvPr>
        </p:nvSpPr>
        <p:spPr>
          <a:xfrm>
            <a:off x="407989" y="1449389"/>
            <a:ext cx="3708399" cy="496728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GB"/>
              <a:t>Click icon to add picture</a:t>
            </a:r>
            <a:endParaRPr lang="de-DE"/>
          </a:p>
        </p:txBody>
      </p:sp>
      <p:sp>
        <p:nvSpPr>
          <p:cNvPr id="6" name="Bildplatzhalter 6"/>
          <p:cNvSpPr>
            <a:spLocks noGrp="1"/>
          </p:cNvSpPr>
          <p:nvPr>
            <p:ph type="pic" sz="quarter" idx="15"/>
          </p:nvPr>
        </p:nvSpPr>
        <p:spPr>
          <a:xfrm>
            <a:off x="4259263" y="1449389"/>
            <a:ext cx="7524749" cy="496728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GB"/>
              <a:t>Click icon to add picture</a:t>
            </a:r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| Plasma R&amp;D at ELBEX | Benno List | 28.1.2025</a:t>
            </a:r>
          </a:p>
        </p:txBody>
      </p:sp>
    </p:spTree>
    <p:extLst>
      <p:ext uri="{BB962C8B-B14F-4D97-AF65-F5344CB8AC3E}">
        <p14:creationId xmlns:p14="http://schemas.microsoft.com/office/powerpoint/2010/main" val="7414256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6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| Plasma R&amp;D at ELBEX | Benno List | 28.1.2025</a:t>
            </a:r>
          </a:p>
        </p:txBody>
      </p:sp>
    </p:spTree>
    <p:extLst>
      <p:ext uri="{BB962C8B-B14F-4D97-AF65-F5344CB8AC3E}">
        <p14:creationId xmlns:p14="http://schemas.microsoft.com/office/powerpoint/2010/main" val="34722976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| Plasma R&amp;D at ELBEX | Benno List | 28.1.2025</a:t>
            </a:r>
          </a:p>
        </p:txBody>
      </p:sp>
    </p:spTree>
    <p:extLst>
      <p:ext uri="{BB962C8B-B14F-4D97-AF65-F5344CB8AC3E}">
        <p14:creationId xmlns:p14="http://schemas.microsoft.com/office/powerpoint/2010/main" val="37598946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1AF84F0D-8E93-46F5-87AD-DFF20E19EDED}"/>
              </a:ext>
            </a:extLst>
          </p:cNvPr>
          <p:cNvSpPr/>
          <p:nvPr userDrawn="1"/>
        </p:nvSpPr>
        <p:spPr>
          <a:xfrm>
            <a:off x="395288" y="3980131"/>
            <a:ext cx="4572000" cy="373107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>
              <a:lnSpc>
                <a:spcPct val="110000"/>
              </a:lnSpc>
            </a:pPr>
            <a:r>
              <a:rPr lang="de-DE" b="1" dirty="0"/>
              <a:t>Kontakt</a:t>
            </a: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14493940-692F-45E4-ADDD-72F87BB56301}"/>
              </a:ext>
            </a:extLst>
          </p:cNvPr>
          <p:cNvSpPr/>
          <p:nvPr userDrawn="1"/>
        </p:nvSpPr>
        <p:spPr>
          <a:xfrm>
            <a:off x="395288" y="4516739"/>
            <a:ext cx="2700548" cy="1899935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>
              <a:lnSpc>
                <a:spcPct val="120000"/>
              </a:lnSpc>
              <a:tabLst/>
            </a:pPr>
            <a:r>
              <a:rPr lang="de-DE" dirty="0"/>
              <a:t>Deutsches Elektronen-</a:t>
            </a:r>
          </a:p>
          <a:p>
            <a:pPr>
              <a:lnSpc>
                <a:spcPct val="120000"/>
              </a:lnSpc>
              <a:tabLst/>
            </a:pPr>
            <a:r>
              <a:rPr lang="de-DE" dirty="0"/>
              <a:t>Synchrotron DESY</a:t>
            </a:r>
          </a:p>
          <a:p>
            <a:pPr>
              <a:lnSpc>
                <a:spcPct val="120000"/>
              </a:lnSpc>
            </a:pPr>
            <a:endParaRPr lang="de-DE" dirty="0"/>
          </a:p>
          <a:p>
            <a:pPr>
              <a:lnSpc>
                <a:spcPct val="120000"/>
              </a:lnSpc>
            </a:pPr>
            <a:r>
              <a:rPr lang="de-DE" dirty="0"/>
              <a:t>www.desy.de</a:t>
            </a:r>
          </a:p>
        </p:txBody>
      </p:sp>
      <p:sp>
        <p:nvSpPr>
          <p:cNvPr id="7" name="Textplatzhalter 7">
            <a:extLst>
              <a:ext uri="{FF2B5EF4-FFF2-40B4-BE49-F238E27FC236}">
                <a16:creationId xmlns:a16="http://schemas.microsoft.com/office/drawing/2014/main" id="{DCA5B5D3-514B-46E4-8995-43141C1F394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599891" y="4516739"/>
            <a:ext cx="5148821" cy="1899936"/>
          </a:xfrm>
        </p:spPr>
        <p:txBody>
          <a:bodyPr/>
          <a:lstStyle>
            <a:lvl1pPr marL="0" indent="0">
              <a:lnSpc>
                <a:spcPct val="120000"/>
              </a:lnSpc>
              <a:spcAft>
                <a:spcPts val="0"/>
              </a:spcAft>
              <a:buNone/>
              <a:defRPr/>
            </a:lvl1pPr>
            <a:lvl2pPr marL="361950" indent="0">
              <a:buNone/>
              <a:defRPr/>
            </a:lvl2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219402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(with Pictur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6"/>
          <p:cNvSpPr>
            <a:spLocks noGrp="1"/>
          </p:cNvSpPr>
          <p:nvPr>
            <p:ph type="pic" sz="quarter" idx="14"/>
          </p:nvPr>
        </p:nvSpPr>
        <p:spPr>
          <a:xfrm>
            <a:off x="2" y="1"/>
            <a:ext cx="12191997" cy="3429001"/>
          </a:xfrm>
          <a:solidFill>
            <a:schemeClr val="tx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GB"/>
              <a:t>Click icon to add picture</a:t>
            </a:r>
            <a:endParaRPr lang="de-DE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7988" y="349612"/>
            <a:ext cx="11376025" cy="1099777"/>
          </a:xfrm>
        </p:spPr>
        <p:txBody>
          <a:bodyPr anchor="t"/>
          <a:lstStyle>
            <a:lvl1pPr algn="l">
              <a:lnSpc>
                <a:spcPct val="100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7987" y="2335014"/>
            <a:ext cx="11376025" cy="889339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0"/>
          </p:nvPr>
        </p:nvSpPr>
        <p:spPr>
          <a:xfrm>
            <a:off x="414396" y="4096780"/>
            <a:ext cx="11369548" cy="700373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1800"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11" name="Grafik 10" descr="Logo Helmholtz">
            <a:extLst>
              <a:ext uri="{FF2B5EF4-FFF2-40B4-BE49-F238E27FC236}">
                <a16:creationId xmlns:a16="http://schemas.microsoft.com/office/drawing/2014/main" id="{BF55F934-32DD-42B1-8196-72E64C382AB3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287" y="6258632"/>
            <a:ext cx="1188244" cy="161813"/>
          </a:xfrm>
          <a:prstGeom prst="rect">
            <a:avLst/>
          </a:prstGeom>
        </p:spPr>
      </p:pic>
      <p:pic>
        <p:nvPicPr>
          <p:cNvPr id="8" name="Grafik 7" descr="Logo DESY">
            <a:extLst>
              <a:ext uri="{FF2B5EF4-FFF2-40B4-BE49-F238E27FC236}">
                <a16:creationId xmlns:a16="http://schemas.microsoft.com/office/drawing/2014/main" id="{71632797-0353-43E3-980D-B9312BD4F14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5310" y="5585299"/>
            <a:ext cx="899498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85610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2 Contents co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Click to edit Master title style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en-GB" noProof="0"/>
              <a:t>Click to edit Master text styles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7988" y="1406427"/>
            <a:ext cx="5616575" cy="5010249"/>
          </a:xfrm>
        </p:spPr>
        <p:txBody>
          <a:bodyPr/>
          <a:lstStyle>
            <a:lvl1pPr marL="216000" indent="-216000">
              <a:spcAft>
                <a:spcPts val="600"/>
              </a:spcAft>
              <a:defRPr sz="1600"/>
            </a:lvl1pPr>
            <a:lvl2pPr marL="360000" indent="-144000">
              <a:spcAft>
                <a:spcPts val="400"/>
              </a:spcAft>
              <a:defRPr sz="1400"/>
            </a:lvl2pPr>
            <a:lvl3pPr marL="504000" indent="-144000">
              <a:spcAft>
                <a:spcPts val="400"/>
              </a:spcAft>
              <a:defRPr sz="1400"/>
            </a:lvl3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 err="1"/>
              <a:t>Ccc</a:t>
            </a:r>
            <a:endParaRPr lang="en-GB" noProof="0" dirty="0"/>
          </a:p>
          <a:p>
            <a:pPr lvl="2"/>
            <a:r>
              <a:rPr lang="en-GB" noProof="0" dirty="0" err="1"/>
              <a:t>Ccc</a:t>
            </a:r>
            <a:endParaRPr lang="en-GB" noProof="0" dirty="0"/>
          </a:p>
          <a:p>
            <a:pPr lvl="2"/>
            <a:endParaRPr lang="en-GB" noProof="0" dirty="0"/>
          </a:p>
        </p:txBody>
      </p:sp>
      <p:sp>
        <p:nvSpPr>
          <p:cNvPr id="6" name="Content Placeholder 2"/>
          <p:cNvSpPr>
            <a:spLocks noGrp="1"/>
          </p:cNvSpPr>
          <p:nvPr>
            <p:ph idx="14"/>
          </p:nvPr>
        </p:nvSpPr>
        <p:spPr>
          <a:xfrm>
            <a:off x="6167439" y="1406427"/>
            <a:ext cx="5616574" cy="5010249"/>
          </a:xfrm>
        </p:spPr>
        <p:txBody>
          <a:bodyPr/>
          <a:lstStyle>
            <a:lvl1pPr marL="216000" indent="-216000">
              <a:spcAft>
                <a:spcPts val="600"/>
              </a:spcAft>
              <a:defRPr lang="en-GB" sz="16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000" indent="-216000">
              <a:spcAft>
                <a:spcPts val="400"/>
              </a:spcAft>
              <a:buFont typeface="Arial" panose="020B0604020202020204" pitchFamily="34" charset="0"/>
              <a:buChar char="•"/>
              <a:defRPr/>
            </a:lvl2pPr>
            <a:lvl3pPr marL="504000" indent="-144000">
              <a:spcAft>
                <a:spcPts val="400"/>
              </a:spcAft>
              <a:defRPr lang="en-GB" sz="1400" kern="120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 err="1"/>
              <a:t>Ccc</a:t>
            </a:r>
            <a:endParaRPr lang="en-GB" noProof="0" dirty="0"/>
          </a:p>
          <a:p>
            <a:pPr lvl="2"/>
            <a:r>
              <a:rPr lang="en-GB" noProof="0" dirty="0" err="1"/>
              <a:t>Ccc</a:t>
            </a:r>
            <a:endParaRPr lang="en-GB" noProof="0" dirty="0"/>
          </a:p>
          <a:p>
            <a:pPr lvl="1"/>
            <a:endParaRPr lang="en-GB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| Plasma R&amp;D at ELBEX | Benno List | 28.1.2025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9839652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cya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7988" y="349610"/>
            <a:ext cx="11376025" cy="3511190"/>
          </a:xfrm>
        </p:spPr>
        <p:txBody>
          <a:bodyPr anchor="t"/>
          <a:lstStyle>
            <a:lvl1pPr algn="l">
              <a:lnSpc>
                <a:spcPct val="100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75798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7988" y="349610"/>
            <a:ext cx="11376025" cy="3511190"/>
          </a:xfrm>
        </p:spPr>
        <p:txBody>
          <a:bodyPr anchor="t"/>
          <a:lstStyle>
            <a:lvl1pPr algn="l">
              <a:lnSpc>
                <a:spcPct val="100000"/>
              </a:lnSpc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24904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407988" y="817500"/>
            <a:ext cx="11376024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| Plasma R&amp;D at ELBEX | Benno List | 28.1.2025</a:t>
            </a:r>
          </a:p>
        </p:txBody>
      </p:sp>
    </p:spTree>
    <p:extLst>
      <p:ext uri="{BB962C8B-B14F-4D97-AF65-F5344CB8AC3E}">
        <p14:creationId xmlns:p14="http://schemas.microsoft.com/office/powerpoint/2010/main" val="17334084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7988" y="1406427"/>
            <a:ext cx="5616575" cy="501024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4"/>
          </p:nvPr>
        </p:nvSpPr>
        <p:spPr>
          <a:xfrm>
            <a:off x="6167439" y="1406427"/>
            <a:ext cx="5616574" cy="501024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| Plasma R&amp;D at ELBEX | Benno List | 28.1.2025</a:t>
            </a:r>
          </a:p>
        </p:txBody>
      </p:sp>
    </p:spTree>
    <p:extLst>
      <p:ext uri="{BB962C8B-B14F-4D97-AF65-F5344CB8AC3E}">
        <p14:creationId xmlns:p14="http://schemas.microsoft.com/office/powerpoint/2010/main" val="35487154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Contents comp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7988" y="1406427"/>
            <a:ext cx="5616575" cy="5010249"/>
          </a:xfrm>
        </p:spPr>
        <p:txBody>
          <a:bodyPr/>
          <a:lstStyle>
            <a:lvl1pPr marL="180000" indent="-180000">
              <a:spcAft>
                <a:spcPts val="300"/>
              </a:spcAft>
              <a:defRPr sz="1600" b="1"/>
            </a:lvl1pPr>
            <a:lvl2pPr marL="324000" indent="-144000">
              <a:spcAft>
                <a:spcPts val="300"/>
              </a:spcAft>
              <a:defRPr sz="1400"/>
            </a:lvl2pPr>
            <a:lvl3pPr marL="468000" indent="-144000">
              <a:spcAft>
                <a:spcPts val="300"/>
              </a:spcAft>
              <a:defRPr sz="1400"/>
            </a:lvl3pPr>
            <a:lvl4pPr>
              <a:spcAft>
                <a:spcPts val="300"/>
              </a:spcAft>
              <a:defRPr/>
            </a:lvl4pPr>
            <a:lvl5pPr>
              <a:spcAft>
                <a:spcPts val="300"/>
              </a:spcAft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| Plasma R&amp;D at ELBEX | Benno List | 28.1.2025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FCD9D9E-B66F-2D58-B71E-C69407BAB135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167439" y="1383651"/>
            <a:ext cx="5616575" cy="5010249"/>
          </a:xfrm>
        </p:spPr>
        <p:txBody>
          <a:bodyPr/>
          <a:lstStyle>
            <a:lvl1pPr marL="180000" indent="-180000">
              <a:spcAft>
                <a:spcPts val="300"/>
              </a:spcAft>
              <a:defRPr sz="1600" b="1"/>
            </a:lvl1pPr>
            <a:lvl2pPr marL="324000" indent="-144000">
              <a:spcAft>
                <a:spcPts val="300"/>
              </a:spcAft>
              <a:defRPr sz="1400"/>
            </a:lvl2pPr>
            <a:lvl3pPr marL="468000" indent="-144000">
              <a:spcAft>
                <a:spcPts val="300"/>
              </a:spcAft>
              <a:defRPr sz="1400"/>
            </a:lvl3pPr>
            <a:lvl4pPr>
              <a:spcAft>
                <a:spcPts val="300"/>
              </a:spcAft>
              <a:defRPr/>
            </a:lvl4pPr>
            <a:lvl5pPr>
              <a:spcAft>
                <a:spcPts val="300"/>
              </a:spcAft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3645402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3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7989" y="1406427"/>
            <a:ext cx="3708400" cy="501024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4"/>
          </p:nvPr>
        </p:nvSpPr>
        <p:spPr>
          <a:xfrm>
            <a:off x="4259263" y="1406427"/>
            <a:ext cx="3673475" cy="501024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5"/>
          </p:nvPr>
        </p:nvSpPr>
        <p:spPr>
          <a:xfrm>
            <a:off x="8075612" y="1406427"/>
            <a:ext cx="3708399" cy="501024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| Plasma R&amp;D at ELBEX | Benno List | 28.1.2025</a:t>
            </a:r>
          </a:p>
        </p:txBody>
      </p:sp>
    </p:spTree>
    <p:extLst>
      <p:ext uri="{BB962C8B-B14F-4D97-AF65-F5344CB8AC3E}">
        <p14:creationId xmlns:p14="http://schemas.microsoft.com/office/powerpoint/2010/main" val="38348024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407988" y="1406427"/>
            <a:ext cx="5616575" cy="245437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de-DE" dirty="0"/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6"/>
          </p:nvPr>
        </p:nvSpPr>
        <p:spPr>
          <a:xfrm>
            <a:off x="407988" y="3963533"/>
            <a:ext cx="5616575" cy="245437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de-DE"/>
          </a:p>
        </p:txBody>
      </p:sp>
      <p:sp>
        <p:nvSpPr>
          <p:cNvPr id="10" name="Bildplatzhalter 6"/>
          <p:cNvSpPr>
            <a:spLocks noGrp="1"/>
          </p:cNvSpPr>
          <p:nvPr>
            <p:ph type="pic" sz="quarter" idx="14"/>
          </p:nvPr>
        </p:nvSpPr>
        <p:spPr>
          <a:xfrm>
            <a:off x="6167437" y="1449389"/>
            <a:ext cx="5616576" cy="2411412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GB"/>
              <a:t>Click icon to add picture</a:t>
            </a:r>
            <a:endParaRPr lang="de-DE"/>
          </a:p>
        </p:txBody>
      </p:sp>
      <p:sp>
        <p:nvSpPr>
          <p:cNvPr id="11" name="Bildplatzhalter 6"/>
          <p:cNvSpPr>
            <a:spLocks noGrp="1"/>
          </p:cNvSpPr>
          <p:nvPr>
            <p:ph type="pic" sz="quarter" idx="17"/>
          </p:nvPr>
        </p:nvSpPr>
        <p:spPr>
          <a:xfrm>
            <a:off x="6167438" y="4005263"/>
            <a:ext cx="5616576" cy="241264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GB"/>
              <a:t>Click icon to add picture</a:t>
            </a:r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| Plasma R&amp;D at ELBEX | Benno List | 28.1.2025</a:t>
            </a:r>
          </a:p>
        </p:txBody>
      </p:sp>
    </p:spTree>
    <p:extLst>
      <p:ext uri="{BB962C8B-B14F-4D97-AF65-F5344CB8AC3E}">
        <p14:creationId xmlns:p14="http://schemas.microsoft.com/office/powerpoint/2010/main" val="4711603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07988" y="349611"/>
            <a:ext cx="11376024" cy="45109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 dirty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7" y="1406427"/>
            <a:ext cx="11376025" cy="501024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88D0EF7A-D5A2-4C5D-9D15-21489C23E9A7}"/>
              </a:ext>
            </a:extLst>
          </p:cNvPr>
          <p:cNvSpPr txBox="1"/>
          <p:nvPr userDrawn="1"/>
        </p:nvSpPr>
        <p:spPr>
          <a:xfrm>
            <a:off x="403112" y="6580800"/>
            <a:ext cx="436304" cy="18684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defPPr>
              <a:defRPr lang="en-US"/>
            </a:defPPr>
            <a:lvl1pPr>
              <a:defRPr sz="1000"/>
            </a:lvl1pPr>
          </a:lstStyle>
          <a:p>
            <a:pPr lvl="0"/>
            <a:r>
              <a:rPr lang="de-DE" b="1" dirty="0">
                <a:solidFill>
                  <a:schemeClr val="accent1"/>
                </a:solidFill>
              </a:rPr>
              <a:t>DESY</a:t>
            </a:r>
            <a:r>
              <a:rPr lang="de-DE" b="1" dirty="0">
                <a:solidFill>
                  <a:schemeClr val="accent2"/>
                </a:solidFill>
              </a:rPr>
              <a:t>.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9416" y="6580800"/>
            <a:ext cx="9901099" cy="18684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DE"/>
              <a:t>| Plasma R&amp;D at ELBEX | Benno List | 28.1.2025</a:t>
            </a:r>
            <a:endParaRPr lang="de-DE" dirty="0"/>
          </a:p>
        </p:txBody>
      </p:sp>
      <p:sp>
        <p:nvSpPr>
          <p:cNvPr id="14" name="Textfeld 13"/>
          <p:cNvSpPr txBox="1"/>
          <p:nvPr userDrawn="1"/>
        </p:nvSpPr>
        <p:spPr>
          <a:xfrm>
            <a:off x="10848528" y="6580800"/>
            <a:ext cx="935485" cy="18684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de-DE" sz="1000" b="1" dirty="0"/>
              <a:t>Seite </a:t>
            </a:r>
            <a:fld id="{0427E4B2-AC28-443E-BE04-5CD55098A90B}" type="slidenum">
              <a:rPr lang="de-DE" sz="1000" b="1" smtClean="0"/>
              <a:pPr algn="r"/>
              <a:t>‹#›</a:t>
            </a:fld>
            <a:endParaRPr lang="de-DE" sz="1000" b="1" dirty="0"/>
          </a:p>
        </p:txBody>
      </p:sp>
    </p:spTree>
    <p:extLst>
      <p:ext uri="{BB962C8B-B14F-4D97-AF65-F5344CB8AC3E}">
        <p14:creationId xmlns:p14="http://schemas.microsoft.com/office/powerpoint/2010/main" val="28452993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1" r:id="rId2"/>
    <p:sldLayoutId id="2147483672" r:id="rId3"/>
    <p:sldLayoutId id="2147483680" r:id="rId4"/>
    <p:sldLayoutId id="2147483662" r:id="rId5"/>
    <p:sldLayoutId id="2147483668" r:id="rId6"/>
    <p:sldLayoutId id="2147483683" r:id="rId7"/>
    <p:sldLayoutId id="2147483673" r:id="rId8"/>
    <p:sldLayoutId id="2147483670" r:id="rId9"/>
    <p:sldLayoutId id="2147483678" r:id="rId10"/>
    <p:sldLayoutId id="2147483674" r:id="rId11"/>
    <p:sldLayoutId id="2147483679" r:id="rId12"/>
    <p:sldLayoutId id="2147483675" r:id="rId13"/>
    <p:sldLayoutId id="2147483669" r:id="rId14"/>
    <p:sldLayoutId id="2147483676" r:id="rId15"/>
    <p:sldLayoutId id="2147483677" r:id="rId16"/>
    <p:sldLayoutId id="2147483666" r:id="rId17"/>
    <p:sldLayoutId id="2147483667" r:id="rId18"/>
    <p:sldLayoutId id="2147483681" r:id="rId19"/>
    <p:sldLayoutId id="2147483684" r:id="rId20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61950" indent="-361950" algn="l" defTabSz="914400" rtl="0" eaLnBrk="1" latinLnBrk="0" hangingPunct="1">
        <a:lnSpc>
          <a:spcPct val="110000"/>
        </a:lnSpc>
        <a:spcBef>
          <a:spcPts val="0"/>
        </a:spcBef>
        <a:spcAft>
          <a:spcPts val="1200"/>
        </a:spcAft>
        <a:buFont typeface="Arial" panose="020B0604020202020204" pitchFamily="34" charset="0"/>
        <a:buChar char="•"/>
        <a:tabLst>
          <a:tab pos="361950" algn="l"/>
        </a:tabLst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28650" indent="-266700" algn="l" defTabSz="914400" rtl="0" eaLnBrk="1" latinLnBrk="0" hangingPunct="1">
        <a:lnSpc>
          <a:spcPct val="110000"/>
        </a:lnSpc>
        <a:spcBef>
          <a:spcPts val="0"/>
        </a:spcBef>
        <a:spcAft>
          <a:spcPts val="12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95350" indent="-266700" algn="l" defTabSz="914400" rtl="0" eaLnBrk="1" latinLnBrk="0" hangingPunct="1">
        <a:lnSpc>
          <a:spcPct val="110000"/>
        </a:lnSpc>
        <a:spcBef>
          <a:spcPts val="0"/>
        </a:spcBef>
        <a:spcAft>
          <a:spcPts val="12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62050" indent="-266700" algn="l" defTabSz="914400" rtl="0" eaLnBrk="1" latinLnBrk="0" hangingPunct="1">
        <a:lnSpc>
          <a:spcPct val="110000"/>
        </a:lnSpc>
        <a:spcBef>
          <a:spcPts val="0"/>
        </a:spcBef>
        <a:spcAft>
          <a:spcPts val="12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38275" indent="-276225" algn="l" defTabSz="914400" rtl="0" eaLnBrk="1" latinLnBrk="0" hangingPunct="1">
        <a:lnSpc>
          <a:spcPct val="110000"/>
        </a:lnSpc>
        <a:spcBef>
          <a:spcPts val="0"/>
        </a:spcBef>
        <a:spcAft>
          <a:spcPts val="12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913" userDrawn="1">
          <p15:clr>
            <a:srgbClr val="F26B43"/>
          </p15:clr>
        </p15:guide>
        <p15:guide id="2" pos="3885" userDrawn="1">
          <p15:clr>
            <a:srgbClr val="F26B43"/>
          </p15:clr>
        </p15:guide>
        <p15:guide id="3" pos="3795" userDrawn="1">
          <p15:clr>
            <a:srgbClr val="F26B43"/>
          </p15:clr>
        </p15:guide>
        <p15:guide id="4" pos="7423" userDrawn="1">
          <p15:clr>
            <a:srgbClr val="F26B43"/>
          </p15:clr>
        </p15:guide>
        <p15:guide id="5" pos="257" userDrawn="1">
          <p15:clr>
            <a:srgbClr val="F26B43"/>
          </p15:clr>
        </p15:guide>
        <p15:guide id="6" orient="horz" pos="4042" userDrawn="1">
          <p15:clr>
            <a:srgbClr val="F26B43"/>
          </p15:clr>
        </p15:guide>
        <p15:guide id="7" orient="horz" pos="2432" userDrawn="1">
          <p15:clr>
            <a:srgbClr val="F26B43"/>
          </p15:clr>
        </p15:guide>
        <p15:guide id="8" orient="horz" pos="2523" userDrawn="1">
          <p15:clr>
            <a:srgbClr val="F26B43"/>
          </p15:clr>
        </p15:guide>
        <p15:guide id="9" pos="2593" userDrawn="1">
          <p15:clr>
            <a:srgbClr val="F26B43"/>
          </p15:clr>
        </p15:guide>
        <p15:guide id="10" pos="2683" userDrawn="1">
          <p15:clr>
            <a:srgbClr val="F26B43"/>
          </p15:clr>
        </p15:guide>
        <p15:guide id="11" pos="4997" userDrawn="1">
          <p15:clr>
            <a:srgbClr val="F26B43"/>
          </p15:clr>
        </p15:guide>
        <p15:guide id="12" pos="5087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://doi.org/0.3204/PUBDB-2022-03578" TargetMode="Externa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esy.de/xfel-beam/data/bc/ele-ubc1.pdf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Plasma </a:t>
            </a:r>
            <a:r>
              <a:rPr lang="de-DE" dirty="0" err="1"/>
              <a:t>Acceleration</a:t>
            </a:r>
            <a:r>
              <a:rPr lang="de-DE" dirty="0"/>
              <a:t> </a:t>
            </a:r>
            <a:br>
              <a:rPr lang="de-DE" dirty="0"/>
            </a:br>
            <a:r>
              <a:rPr lang="de-DE" dirty="0"/>
              <a:t>R&amp;D </a:t>
            </a:r>
            <a:r>
              <a:rPr lang="de-DE" dirty="0" err="1"/>
              <a:t>Opportunities</a:t>
            </a:r>
            <a:r>
              <a:rPr lang="de-DE" dirty="0"/>
              <a:t> at ELBEX</a:t>
            </a:r>
            <a:r>
              <a:rPr lang="de-DE" dirty="0">
                <a:solidFill>
                  <a:schemeClr val="accent2"/>
                </a:solidFill>
              </a:rPr>
              <a:t>.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/>
              <a:t>Possible R&amp;D </a:t>
            </a:r>
            <a:r>
              <a:rPr lang="de-DE" dirty="0" err="1"/>
              <a:t>Opportunities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Plasma </a:t>
            </a:r>
            <a:r>
              <a:rPr lang="de-DE" dirty="0" err="1"/>
              <a:t>Acceleration</a:t>
            </a:r>
            <a:r>
              <a:rPr lang="de-DE" dirty="0"/>
              <a:t> at </a:t>
            </a:r>
            <a:r>
              <a:rPr lang="de-DE" dirty="0" err="1"/>
              <a:t>the</a:t>
            </a:r>
            <a:r>
              <a:rPr lang="de-DE" dirty="0"/>
              <a:t> ELBEX </a:t>
            </a:r>
            <a:r>
              <a:rPr lang="de-DE" dirty="0" err="1"/>
              <a:t>facility</a:t>
            </a: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0"/>
          </p:nvPr>
        </p:nvSpPr>
        <p:spPr>
          <a:xfrm>
            <a:off x="414396" y="3271366"/>
            <a:ext cx="11369549" cy="1525787"/>
          </a:xfrm>
        </p:spPr>
        <p:txBody>
          <a:bodyPr/>
          <a:lstStyle/>
          <a:p>
            <a:r>
              <a:rPr lang="de-DE" dirty="0"/>
              <a:t>Benno List</a:t>
            </a:r>
          </a:p>
          <a:p>
            <a:r>
              <a:rPr lang="de-DE" dirty="0"/>
              <a:t>DESY</a:t>
            </a:r>
          </a:p>
          <a:p>
            <a:r>
              <a:rPr lang="de-DE" dirty="0"/>
              <a:t>ELBEX </a:t>
            </a:r>
            <a:r>
              <a:rPr lang="de-DE" dirty="0" err="1"/>
              <a:t>Consortium</a:t>
            </a:r>
            <a:r>
              <a:rPr lang="de-DE" dirty="0"/>
              <a:t> Meeting 28.1.2025</a:t>
            </a:r>
          </a:p>
          <a:p>
            <a:endParaRPr lang="de-DE" dirty="0"/>
          </a:p>
        </p:txBody>
      </p:sp>
      <p:pic>
        <p:nvPicPr>
          <p:cNvPr id="5" name="Content Placeholder 15">
            <a:extLst>
              <a:ext uri="{FF2B5EF4-FFF2-40B4-BE49-F238E27FC236}">
                <a16:creationId xmlns:a16="http://schemas.microsoft.com/office/drawing/2014/main" id="{F94CBB5C-E997-B7C2-2F65-62C8F640E6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1635" y="4454027"/>
            <a:ext cx="3534596" cy="2014537"/>
          </a:xfrm>
          <a:prstGeom prst="rect">
            <a:avLst/>
          </a:prstGeom>
        </p:spPr>
      </p:pic>
      <p:pic>
        <p:nvPicPr>
          <p:cNvPr id="6" name="Content Placeholder 25" descr="A diagram of a factory&#10;&#10;Description automatically generated">
            <a:extLst>
              <a:ext uri="{FF2B5EF4-FFF2-40B4-BE49-F238E27FC236}">
                <a16:creationId xmlns:a16="http://schemas.microsoft.com/office/drawing/2014/main" id="{DC581915-D472-0BA4-062E-9638CFBDC1C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05"/>
          <a:stretch/>
        </p:blipFill>
        <p:spPr>
          <a:xfrm>
            <a:off x="6931976" y="2898178"/>
            <a:ext cx="4708488" cy="3570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2346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026DF51B-E7D5-2DAB-0125-FB12B91345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Open questions and outlook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F9416B56-657F-9639-9384-BF7CC0065E7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7AEBD6C-2EF9-CD75-60C5-D38D48BFF2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What is the science case PWFA experiment with 8-16 GeV electrons?</a:t>
            </a:r>
          </a:p>
          <a:p>
            <a:pPr lvl="1"/>
            <a:r>
              <a:rPr lang="en-GB" dirty="0"/>
              <a:t>Operating permit: 20GeV</a:t>
            </a:r>
            <a:br>
              <a:rPr lang="en-GB" dirty="0"/>
            </a:br>
            <a:r>
              <a:rPr lang="en-GB" dirty="0"/>
              <a:t>-&gt; sufficient for 8GeV energy doubler</a:t>
            </a:r>
          </a:p>
          <a:p>
            <a:pPr lvl="1"/>
            <a:r>
              <a:rPr lang="en-GB" dirty="0"/>
              <a:t>Proof of principle of controlled multi-GeV energy gains in regime relevant for an XFEL energy doubler</a:t>
            </a:r>
          </a:p>
          <a:p>
            <a:r>
              <a:rPr lang="en-GB" dirty="0"/>
              <a:t>Are repetition rates (10Hz) enough? </a:t>
            </a:r>
            <a:br>
              <a:rPr lang="en-GB" dirty="0"/>
            </a:br>
            <a:r>
              <a:rPr lang="en-GB" dirty="0"/>
              <a:t>Or Mini-trains (10 bunches at 4.5MHz at 1Hz?)</a:t>
            </a:r>
          </a:p>
          <a:p>
            <a:r>
              <a:rPr lang="en-GB" dirty="0"/>
              <a:t>Is LUXE diagnostics suitable / upgradeable?</a:t>
            </a:r>
          </a:p>
          <a:p>
            <a:r>
              <a:rPr lang="en-GB" dirty="0"/>
              <a:t>How well can beam be characterised with existing XFEL diagnostics? </a:t>
            </a:r>
            <a:br>
              <a:rPr lang="en-GB" dirty="0"/>
            </a:br>
            <a:r>
              <a:rPr lang="en-GB" dirty="0"/>
              <a:t>does that require dedicated running?</a:t>
            </a:r>
          </a:p>
          <a:p>
            <a:r>
              <a:rPr lang="en-GB" dirty="0"/>
              <a:t>Is there a possibility and a case for LWFA?</a:t>
            </a:r>
          </a:p>
          <a:p>
            <a:pPr lvl="1"/>
            <a:r>
              <a:rPr lang="en-GB" dirty="0"/>
              <a:t>Laser acceleration with external beam injected</a:t>
            </a:r>
          </a:p>
          <a:p>
            <a:r>
              <a:rPr lang="en-GB" dirty="0"/>
              <a:t>What would be added value in relation to other plasma activities at XFEL</a:t>
            </a:r>
          </a:p>
          <a:p>
            <a:r>
              <a:rPr lang="en-GB" dirty="0"/>
              <a:t>Status of split bunch plans for photon science, capabilities of XFEL injector (current and future)</a:t>
            </a:r>
          </a:p>
          <a:p>
            <a:pPr marL="0" indent="0">
              <a:buNone/>
            </a:pPr>
            <a:endParaRPr lang="en-GB" dirty="0"/>
          </a:p>
          <a:p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837977-908F-714D-3CB6-B4DE1296F0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| Plasma R&amp;D at ELBEX | Benno List | 28.1.2025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38129D48-249D-2B20-8933-A528279F356B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r>
              <a:rPr lang="en-GB" dirty="0"/>
              <a:t>Accessibility:</a:t>
            </a:r>
            <a:br>
              <a:rPr lang="en-GB" dirty="0"/>
            </a:br>
            <a:r>
              <a:rPr lang="en-GB" dirty="0"/>
              <a:t>How can accessibility restrictions due to XFEL operation be overcome?</a:t>
            </a:r>
          </a:p>
          <a:p>
            <a:pPr lvl="1"/>
            <a:r>
              <a:rPr lang="en-GB" dirty="0"/>
              <a:t>Remote operation</a:t>
            </a:r>
          </a:p>
          <a:p>
            <a:pPr lvl="1"/>
            <a:r>
              <a:rPr lang="en-GB" dirty="0"/>
              <a:t>Challenging, but possibly also interesting</a:t>
            </a:r>
          </a:p>
          <a:p>
            <a:pPr lvl="1"/>
            <a:endParaRPr lang="en-GB" dirty="0"/>
          </a:p>
          <a:p>
            <a:r>
              <a:rPr lang="en-GB" dirty="0"/>
              <a:t>Possible requirements with influence on ELBEX design should be investigated with priority	</a:t>
            </a:r>
          </a:p>
          <a:p>
            <a:pPr lvl="1"/>
            <a:r>
              <a:rPr lang="en-GB" dirty="0"/>
              <a:t>Dump requirements and design</a:t>
            </a:r>
          </a:p>
          <a:p>
            <a:pPr lvl="1"/>
            <a:r>
              <a:rPr lang="en-GB" dirty="0"/>
              <a:t>Spectrometer design</a:t>
            </a:r>
          </a:p>
          <a:p>
            <a:pPr lvl="1"/>
            <a:r>
              <a:rPr lang="en-GB" dirty="0"/>
              <a:t>Instrumentation</a:t>
            </a:r>
          </a:p>
          <a:p>
            <a:pPr lvl="1"/>
            <a:r>
              <a:rPr lang="en-GB" dirty="0"/>
              <a:t>Focussing scheme</a:t>
            </a:r>
          </a:p>
        </p:txBody>
      </p:sp>
    </p:spTree>
    <p:extLst>
      <p:ext uri="{BB962C8B-B14F-4D97-AF65-F5344CB8AC3E}">
        <p14:creationId xmlns:p14="http://schemas.microsoft.com/office/powerpoint/2010/main" val="7623271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CD1455-656D-5DB5-3DE1-4F36712607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Experimental Area in XS1 as Multi Purpose Testbed Facility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903789F-E31E-B443-E874-E31A2CED332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ELBEX: Extracted Lepton Beam at the European XFEL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7CBF2B7-CDD0-A84D-AB7B-7A0124E04D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ELBEX: A user facility to conduct experiments with single bunches extracted from the European XFEL</a:t>
            </a:r>
          </a:p>
          <a:p>
            <a:r>
              <a:rPr lang="en-GB" dirty="0"/>
              <a:t>Electron bunches: 8-17GeV, 1pC, 10Hz, 5x5x40μm</a:t>
            </a:r>
            <a:r>
              <a:rPr lang="en-GB" baseline="30000" dirty="0"/>
              <a:t>3</a:t>
            </a:r>
            <a:r>
              <a:rPr lang="en-GB" dirty="0"/>
              <a:t> </a:t>
            </a:r>
          </a:p>
          <a:p>
            <a:r>
              <a:rPr lang="en-GB" dirty="0"/>
              <a:t>5.5x30m</a:t>
            </a:r>
            <a:r>
              <a:rPr lang="en-GB" baseline="30000" dirty="0"/>
              <a:t>2</a:t>
            </a:r>
            <a:r>
              <a:rPr lang="en-GB" dirty="0"/>
              <a:t> underground experimental area</a:t>
            </a:r>
          </a:p>
          <a:p>
            <a:r>
              <a:rPr lang="en-GB" dirty="0"/>
              <a:t>Strong laser</a:t>
            </a:r>
          </a:p>
          <a:p>
            <a:r>
              <a:rPr lang="en-GB" dirty="0"/>
              <a:t>Interaction chamber(s) for plasma and laser-beam interaction</a:t>
            </a:r>
          </a:p>
          <a:p>
            <a:r>
              <a:rPr lang="en-GB" dirty="0"/>
              <a:t>Spectrometer for beam characterisation</a:t>
            </a:r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Can these features be utilized for novel acceleration R&amp;D, esp. PWFA and LWFA?</a:t>
            </a:r>
          </a:p>
          <a:p>
            <a:r>
              <a:rPr lang="en-GB" dirty="0"/>
              <a:t>Split bunch option for plasma experiments?</a:t>
            </a:r>
          </a:p>
          <a:p>
            <a:pPr marL="0" indent="0">
              <a:buNone/>
            </a:pPr>
            <a:endParaRPr lang="en-GB" dirty="0"/>
          </a:p>
          <a:p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D24CB8-D75D-A90A-D8E4-DF89C2915B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| Plasma R&amp;D at ELBEX | Benno List | 28.1.2025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66A5782C-4B4F-F990-DBB3-3CDB73A01A3A}"/>
              </a:ext>
            </a:extLst>
          </p:cNvPr>
          <p:cNvPicPr>
            <a:picLocks noGrp="1" noChangeAspect="1"/>
          </p:cNvPicPr>
          <p:nvPr>
            <p:ph idx="14"/>
          </p:nvPr>
        </p:nvPicPr>
        <p:blipFill>
          <a:blip r:embed="rId2"/>
          <a:stretch>
            <a:fillRect/>
          </a:stretch>
        </p:blipFill>
        <p:spPr>
          <a:xfrm>
            <a:off x="6095999" y="1360876"/>
            <a:ext cx="5616575" cy="1813685"/>
          </a:xfrm>
          <a:prstGeom prst="rect">
            <a:avLst/>
          </a:prstGeom>
        </p:spPr>
      </p:pic>
      <p:graphicFrame>
        <p:nvGraphicFramePr>
          <p:cNvPr id="11" name="Table 7">
            <a:extLst>
              <a:ext uri="{FF2B5EF4-FFF2-40B4-BE49-F238E27FC236}">
                <a16:creationId xmlns:a16="http://schemas.microsoft.com/office/drawing/2014/main" id="{AF90D5ED-53C5-9B45-A309-357A695ECC0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45962880"/>
              </p:ext>
            </p:extLst>
          </p:nvPr>
        </p:nvGraphicFramePr>
        <p:xfrm>
          <a:off x="6600056" y="3827839"/>
          <a:ext cx="4895923" cy="1920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00200">
                  <a:extLst>
                    <a:ext uri="{9D8B030D-6E8A-4147-A177-3AD203B41FA5}">
                      <a16:colId xmlns:a16="http://schemas.microsoft.com/office/drawing/2014/main" val="220837476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val="818553617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2867422155"/>
                    </a:ext>
                  </a:extLst>
                </a:gridCol>
                <a:gridCol w="1151507">
                  <a:extLst>
                    <a:ext uri="{9D8B030D-6E8A-4147-A177-3AD203B41FA5}">
                      <a16:colId xmlns:a16="http://schemas.microsoft.com/office/drawing/2014/main" val="3434340049"/>
                    </a:ext>
                  </a:extLst>
                </a:gridCol>
              </a:tblGrid>
              <a:tr h="246416">
                <a:tc>
                  <a:txBody>
                    <a:bodyPr/>
                    <a:lstStyle/>
                    <a:p>
                      <a:r>
                        <a:rPr lang="en-GB" sz="1200" dirty="0"/>
                        <a:t>Quantity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Unit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XFEL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FLASH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46154431"/>
                  </a:ext>
                </a:extLst>
              </a:tr>
              <a:tr h="246416">
                <a:tc>
                  <a:txBody>
                    <a:bodyPr/>
                    <a:lstStyle/>
                    <a:p>
                      <a:r>
                        <a:rPr lang="en-GB" sz="1200" dirty="0"/>
                        <a:t>Energy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GeV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8 – 17.5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0.35-1.25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63335059"/>
                  </a:ext>
                </a:extLst>
              </a:tr>
              <a:tr h="246416">
                <a:tc>
                  <a:txBody>
                    <a:bodyPr/>
                    <a:lstStyle/>
                    <a:p>
                      <a:r>
                        <a:rPr lang="en-GB" sz="1200" dirty="0"/>
                        <a:t>Bunch Charge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 err="1"/>
                        <a:t>nC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0.25 - 1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2 / 0.12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38252846"/>
                  </a:ext>
                </a:extLst>
              </a:tr>
              <a:tr h="246416">
                <a:tc>
                  <a:txBody>
                    <a:bodyPr/>
                    <a:lstStyle/>
                    <a:p>
                      <a:r>
                        <a:rPr lang="en-GB" sz="1200" dirty="0"/>
                        <a:t>Norm. emittance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mm*</a:t>
                      </a:r>
                      <a:r>
                        <a:rPr lang="en-GB" sz="1200" dirty="0" err="1"/>
                        <a:t>mrad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1.4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0.8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79809097"/>
                  </a:ext>
                </a:extLst>
              </a:tr>
              <a:tr h="246416">
                <a:tc>
                  <a:txBody>
                    <a:bodyPr/>
                    <a:lstStyle/>
                    <a:p>
                      <a:r>
                        <a:rPr lang="en-GB" sz="1200" dirty="0"/>
                        <a:t>Bunch length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 err="1"/>
                        <a:t>μm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60-80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2790847"/>
                  </a:ext>
                </a:extLst>
              </a:tr>
              <a:tr h="246416">
                <a:tc>
                  <a:txBody>
                    <a:bodyPr/>
                    <a:lstStyle/>
                    <a:p>
                      <a:r>
                        <a:rPr lang="en-GB" sz="1200" dirty="0"/>
                        <a:t>Spot size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μm</a:t>
                      </a:r>
                      <a:r>
                        <a:rPr lang="en-GB" sz="1200" baseline="30000" dirty="0"/>
                        <a:t>2</a:t>
                      </a:r>
                      <a:r>
                        <a:rPr lang="en-GB" sz="1200" dirty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5-10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60 x 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55458080"/>
                  </a:ext>
                </a:extLst>
              </a:tr>
              <a:tr h="246416">
                <a:tc>
                  <a:txBody>
                    <a:bodyPr/>
                    <a:lstStyle/>
                    <a:p>
                      <a:r>
                        <a:rPr lang="en-GB" sz="1200" dirty="0"/>
                        <a:t>Repetition rate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Hz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1 / 5 / 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5078049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28605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21AD50EC-4E63-1F18-3C68-BA713ECCD3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Possible Space for a Plasma Experiment at ELBEX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9D040EA-81A7-27D7-DDEC-568CB387FA6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Sharing space with LUXE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218507A-10C2-6827-CF5D-F9979C803E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Installation of plasma cell in front of LUXE experimental area for co-existence:</a:t>
            </a:r>
            <a:br>
              <a:rPr lang="en-GB" dirty="0"/>
            </a:br>
            <a:r>
              <a:rPr lang="en-GB" dirty="0"/>
              <a:t>(up to 5m space available)</a:t>
            </a:r>
          </a:p>
          <a:p>
            <a:r>
              <a:rPr lang="en-GB" dirty="0"/>
              <a:t>8-17GeV beam energy: study multi-GeV energy transfer regime for XFEL booster and HALHF</a:t>
            </a:r>
            <a:br>
              <a:rPr lang="en-GB" dirty="0"/>
            </a:br>
            <a:r>
              <a:rPr lang="en-GB" dirty="0"/>
              <a:t>-&gt; unique opportunity</a:t>
            </a:r>
          </a:p>
          <a:p>
            <a:r>
              <a:rPr lang="en-GB" dirty="0"/>
              <a:t>LWPA experiment: Accelerate XFEL bunch with laser-driven plasma?</a:t>
            </a:r>
          </a:p>
          <a:p>
            <a:pPr lvl="1"/>
            <a:r>
              <a:rPr lang="en-GB" dirty="0"/>
              <a:t>Demonstrate injection &amp; synchronisation of witness beam</a:t>
            </a:r>
          </a:p>
          <a:p>
            <a:pPr lvl="1"/>
            <a:r>
              <a:rPr lang="en-GB" dirty="0"/>
              <a:t>Demonstrate potential to stage laser plasma cells in multi-GeV regime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C8A1F9-E55D-8EE5-382F-564988FA1D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| Plasma R&amp;D at ELBEX | Benno List | 28.1.2025</a:t>
            </a:r>
          </a:p>
        </p:txBody>
      </p:sp>
      <p:pic>
        <p:nvPicPr>
          <p:cNvPr id="11" name="Content Placeholder 6">
            <a:extLst>
              <a:ext uri="{FF2B5EF4-FFF2-40B4-BE49-F238E27FC236}">
                <a16:creationId xmlns:a16="http://schemas.microsoft.com/office/drawing/2014/main" id="{E55DA59B-8FB1-E9A4-0F80-C7FD22A872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7437" y="1406427"/>
            <a:ext cx="5616575" cy="2810088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EF076E3D-02FD-0559-FB2C-2440947BB266}"/>
              </a:ext>
            </a:extLst>
          </p:cNvPr>
          <p:cNvSpPr/>
          <p:nvPr/>
        </p:nvSpPr>
        <p:spPr>
          <a:xfrm rot="370440">
            <a:off x="9562747" y="2703458"/>
            <a:ext cx="432048" cy="216024"/>
          </a:xfrm>
          <a:prstGeom prst="rect">
            <a:avLst/>
          </a:prstGeom>
          <a:solidFill>
            <a:srgbClr val="FFFF00">
              <a:alpha val="68000"/>
            </a:srgbClr>
          </a:solidFill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dirty="0" err="1">
              <a:solidFill>
                <a:schemeClr val="tx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57899A7-CBF0-0872-B855-62AD30846B2A}"/>
              </a:ext>
            </a:extLst>
          </p:cNvPr>
          <p:cNvSpPr txBox="1"/>
          <p:nvPr/>
        </p:nvSpPr>
        <p:spPr>
          <a:xfrm>
            <a:off x="8983283" y="2940696"/>
            <a:ext cx="1221809" cy="584775"/>
          </a:xfrm>
          <a:prstGeom prst="rect">
            <a:avLst/>
          </a:prstGeom>
          <a:solidFill>
            <a:schemeClr val="bg1">
              <a:alpha val="67000"/>
            </a:schemeClr>
          </a:solidFill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600"/>
            </a:lvl1pPr>
          </a:lstStyle>
          <a:p>
            <a:r>
              <a:rPr lang="en-GB" dirty="0"/>
              <a:t>Plasma</a:t>
            </a:r>
            <a:br>
              <a:rPr lang="en-GB" dirty="0"/>
            </a:br>
            <a:r>
              <a:rPr lang="en-GB" dirty="0"/>
              <a:t>Experiment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BC8938A-C78B-5414-2AA1-EC2CD6E58861}"/>
              </a:ext>
            </a:extLst>
          </p:cNvPr>
          <p:cNvSpPr/>
          <p:nvPr/>
        </p:nvSpPr>
        <p:spPr>
          <a:xfrm>
            <a:off x="10008284" y="2723243"/>
            <a:ext cx="1344299" cy="345717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dirty="0" err="1">
              <a:solidFill>
                <a:schemeClr val="tx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E37602F-31DF-0697-7FDF-5ED192BC625E}"/>
              </a:ext>
            </a:extLst>
          </p:cNvPr>
          <p:cNvSpPr txBox="1"/>
          <p:nvPr/>
        </p:nvSpPr>
        <p:spPr>
          <a:xfrm>
            <a:off x="10703325" y="3095343"/>
            <a:ext cx="718466" cy="338554"/>
          </a:xfrm>
          <a:prstGeom prst="rect">
            <a:avLst/>
          </a:prstGeom>
          <a:solidFill>
            <a:schemeClr val="bg1">
              <a:alpha val="67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sz="1600" dirty="0"/>
              <a:t>LUXE</a:t>
            </a:r>
          </a:p>
        </p:txBody>
      </p:sp>
      <p:pic>
        <p:nvPicPr>
          <p:cNvPr id="16" name="Content Placeholder 15">
            <a:extLst>
              <a:ext uri="{FF2B5EF4-FFF2-40B4-BE49-F238E27FC236}">
                <a16:creationId xmlns:a16="http://schemas.microsoft.com/office/drawing/2014/main" id="{2A27EBB8-8B53-8024-D7B8-F435E45C81B4}"/>
              </a:ext>
            </a:extLst>
          </p:cNvPr>
          <p:cNvPicPr>
            <a:picLocks noGrp="1" noChangeAspect="1"/>
          </p:cNvPicPr>
          <p:nvPr>
            <p:ph idx="14"/>
          </p:nvPr>
        </p:nvPicPr>
        <p:blipFill>
          <a:blip r:embed="rId3"/>
          <a:stretch>
            <a:fillRect/>
          </a:stretch>
        </p:blipFill>
        <p:spPr>
          <a:xfrm>
            <a:off x="7208427" y="4379913"/>
            <a:ext cx="3534596" cy="2014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728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60A828-4651-D0BF-9586-CF0CD93782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Bunch Splitting for PWFA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405A2D-D09D-5F78-BE08-D7B1CF96BA0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2AE7B6-A697-2160-3337-15B47AD204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Beam driven plasma requires split bunches (~30um = 100fs bunch separation)</a:t>
            </a:r>
          </a:p>
          <a:p>
            <a:r>
              <a:rPr lang="en-GB" dirty="0"/>
              <a:t>Synergy with ongoing split bunch project for SASE beams -&gt; split beams relevant for photon science users</a:t>
            </a:r>
          </a:p>
          <a:p>
            <a:r>
              <a:rPr lang="en-GB" dirty="0"/>
              <a:t>Investigate</a:t>
            </a:r>
          </a:p>
          <a:p>
            <a:pPr lvl="1"/>
            <a:r>
              <a:rPr lang="en-GB" dirty="0"/>
              <a:t>Split bunch generation: modifications to the electron gun</a:t>
            </a:r>
          </a:p>
          <a:p>
            <a:pPr lvl="1"/>
            <a:r>
              <a:rPr lang="en-GB" dirty="0"/>
              <a:t>Beam dynamics (transport through injector, bunch compressors, </a:t>
            </a:r>
            <a:r>
              <a:rPr lang="en-GB" dirty="0" err="1"/>
              <a:t>linac</a:t>
            </a:r>
            <a:r>
              <a:rPr lang="en-GB" dirty="0"/>
              <a:t>)</a:t>
            </a:r>
          </a:p>
          <a:p>
            <a:pPr lvl="2"/>
            <a:r>
              <a:rPr lang="en-GB" dirty="0"/>
              <a:t>Split bunch characterisation (TDS)</a:t>
            </a:r>
          </a:p>
          <a:p>
            <a:pPr lvl="2"/>
            <a:r>
              <a:rPr lang="en-GB" dirty="0"/>
              <a:t>Split bunch collimation </a:t>
            </a:r>
          </a:p>
          <a:p>
            <a:pPr lvl="2"/>
            <a:r>
              <a:rPr lang="en-GB" dirty="0"/>
              <a:t>Longitudinal bunch charge distribution shaping</a:t>
            </a:r>
          </a:p>
          <a:p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D3D497-1A4A-0A65-7EC5-C95CDD5AFF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| Plasma R&amp;D at ELBEX | Benno List | 28.1.2025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228A7E3-34CA-50B0-B474-AACCA1946373}"/>
              </a:ext>
            </a:extLst>
          </p:cNvPr>
          <p:cNvSpPr txBox="1"/>
          <p:nvPr/>
        </p:nvSpPr>
        <p:spPr>
          <a:xfrm>
            <a:off x="6626676" y="5884671"/>
            <a:ext cx="44898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P. Gonzales-</a:t>
            </a:r>
            <a:r>
              <a:rPr lang="en-GB" sz="1600" dirty="0" err="1"/>
              <a:t>Caminal</a:t>
            </a:r>
            <a:r>
              <a:rPr lang="en-GB" sz="1600" dirty="0"/>
              <a:t>, DESY-THESIS-2022-015</a:t>
            </a:r>
            <a:br>
              <a:rPr lang="en-GB" sz="1600" dirty="0"/>
            </a:br>
            <a:r>
              <a:rPr lang="en-GB" sz="1600" dirty="0">
                <a:hlinkClick r:id="rId2"/>
              </a:rPr>
              <a:t>doi:10.3204/PUBDB-2022-03578 </a:t>
            </a:r>
            <a:endParaRPr lang="en-GB" sz="1600" dirty="0"/>
          </a:p>
        </p:txBody>
      </p:sp>
      <p:pic>
        <p:nvPicPr>
          <p:cNvPr id="11" name="Content Placeholder 6">
            <a:extLst>
              <a:ext uri="{FF2B5EF4-FFF2-40B4-BE49-F238E27FC236}">
                <a16:creationId xmlns:a16="http://schemas.microsoft.com/office/drawing/2014/main" id="{E55E3E37-286B-7D5F-A1F9-BBE27565E9D9}"/>
              </a:ext>
            </a:extLst>
          </p:cNvPr>
          <p:cNvPicPr>
            <a:picLocks noGrp="1" noChangeAspect="1"/>
          </p:cNvPicPr>
          <p:nvPr>
            <p:ph idx="14"/>
          </p:nvPr>
        </p:nvPicPr>
        <p:blipFill>
          <a:blip r:embed="rId3"/>
          <a:stretch>
            <a:fillRect/>
          </a:stretch>
        </p:blipFill>
        <p:spPr>
          <a:xfrm>
            <a:off x="6601096" y="841382"/>
            <a:ext cx="4724400" cy="486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2715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B2B636-7669-2548-6D7C-99CF1917A2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Bunch splitting at the gun?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DB838D-6A6B-9D38-59C7-F05FA4FD7A6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7AB1F62-780F-36D0-8F32-4383EEC003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7" y="1263869"/>
            <a:ext cx="5688013" cy="5010249"/>
          </a:xfrm>
        </p:spPr>
        <p:txBody>
          <a:bodyPr/>
          <a:lstStyle/>
          <a:p>
            <a:r>
              <a:rPr lang="en-GB" dirty="0"/>
              <a:t>Question: </a:t>
            </a:r>
            <a:br>
              <a:rPr lang="en-GB" dirty="0"/>
            </a:br>
            <a:r>
              <a:rPr lang="en-GB" dirty="0"/>
              <a:t>Can longitudinal XFEL bunch profile be manipulated to generate a split beam?</a:t>
            </a:r>
          </a:p>
          <a:p>
            <a:pPr lvl="1"/>
            <a:r>
              <a:rPr lang="en-GB" dirty="0"/>
              <a:t>Generate a double laser pulse with a ~10ps gap at the gun?</a:t>
            </a:r>
          </a:p>
          <a:p>
            <a:pPr lvl="1"/>
            <a:r>
              <a:rPr lang="en-GB" dirty="0"/>
              <a:t>Is that gap preserved during transport?</a:t>
            </a:r>
          </a:p>
          <a:p>
            <a:pPr lvl="1"/>
            <a:r>
              <a:rPr lang="en-GB" dirty="0"/>
              <a:t>Which current density can be achieved?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225E43-D0CC-A055-2AAD-1DF84D977A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| Plasma R&amp;D at ELBEX | Benno List | 28.1.2025</a:t>
            </a:r>
            <a:endParaRPr lang="en-US" noProof="0" dirty="0"/>
          </a:p>
        </p:txBody>
      </p:sp>
      <p:pic>
        <p:nvPicPr>
          <p:cNvPr id="31" name="Content Placeholder 6">
            <a:extLst>
              <a:ext uri="{FF2B5EF4-FFF2-40B4-BE49-F238E27FC236}">
                <a16:creationId xmlns:a16="http://schemas.microsoft.com/office/drawing/2014/main" id="{5360CB97-398A-0187-A68D-278E52327C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5085" y="1340985"/>
            <a:ext cx="5616575" cy="4555835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12A702FE-2834-6981-F498-370C3420D15F}"/>
              </a:ext>
            </a:extLst>
          </p:cNvPr>
          <p:cNvSpPr txBox="1"/>
          <p:nvPr/>
        </p:nvSpPr>
        <p:spPr>
          <a:xfrm>
            <a:off x="6322497" y="5944615"/>
            <a:ext cx="49285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hlinkClick r:id="rId3"/>
              </a:rPr>
              <a:t>https://www.desy.de/xfel-beam/data/bc/ele-ubc1.pdf</a:t>
            </a:r>
            <a:r>
              <a:rPr lang="en-GB" sz="1600" dirty="0"/>
              <a:t> 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B0CFC1B-CEB3-1E63-F66C-B2BC5559BA4E}"/>
              </a:ext>
            </a:extLst>
          </p:cNvPr>
          <p:cNvSpPr txBox="1"/>
          <p:nvPr/>
        </p:nvSpPr>
        <p:spPr>
          <a:xfrm>
            <a:off x="9346833" y="2432939"/>
            <a:ext cx="8915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40 MeV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24728EDE-E363-D749-6D6D-D1F5DEF92793}"/>
              </a:ext>
            </a:extLst>
          </p:cNvPr>
          <p:cNvSpPr/>
          <p:nvPr/>
        </p:nvSpPr>
        <p:spPr>
          <a:xfrm>
            <a:off x="7845835" y="2979787"/>
            <a:ext cx="2149070" cy="1224136"/>
          </a:xfrm>
          <a:prstGeom prst="rect">
            <a:avLst/>
          </a:prstGeom>
          <a:solidFill>
            <a:schemeClr val="bg1">
              <a:alpha val="74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dirty="0" err="1">
              <a:solidFill>
                <a:schemeClr val="tx1"/>
              </a:solidFill>
            </a:endParaRPr>
          </a:p>
        </p:txBody>
      </p:sp>
      <p:sp>
        <p:nvSpPr>
          <p:cNvPr id="36" name="Up-down Arrow 35">
            <a:extLst>
              <a:ext uri="{FF2B5EF4-FFF2-40B4-BE49-F238E27FC236}">
                <a16:creationId xmlns:a16="http://schemas.microsoft.com/office/drawing/2014/main" id="{03011091-50B2-4609-84E1-BA13267ED51B}"/>
              </a:ext>
            </a:extLst>
          </p:cNvPr>
          <p:cNvSpPr/>
          <p:nvPr/>
        </p:nvSpPr>
        <p:spPr>
          <a:xfrm>
            <a:off x="8494636" y="2970801"/>
            <a:ext cx="288032" cy="1233122"/>
          </a:xfrm>
          <a:prstGeom prst="upDownArrow">
            <a:avLst/>
          </a:prstGeom>
          <a:solidFill>
            <a:schemeClr val="accent2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dirty="0" err="1">
              <a:solidFill>
                <a:schemeClr val="tx1"/>
              </a:solidFill>
            </a:endParaRPr>
          </a:p>
        </p:txBody>
      </p:sp>
      <p:sp>
        <p:nvSpPr>
          <p:cNvPr id="38" name="Left-right Arrow 37">
            <a:extLst>
              <a:ext uri="{FF2B5EF4-FFF2-40B4-BE49-F238E27FC236}">
                <a16:creationId xmlns:a16="http://schemas.microsoft.com/office/drawing/2014/main" id="{77E0B7AC-016F-1EC9-9C4E-F8C86CAF1399}"/>
              </a:ext>
            </a:extLst>
          </p:cNvPr>
          <p:cNvSpPr/>
          <p:nvPr/>
        </p:nvSpPr>
        <p:spPr>
          <a:xfrm>
            <a:off x="7054475" y="4751601"/>
            <a:ext cx="4092557" cy="360040"/>
          </a:xfrm>
          <a:prstGeom prst="leftRightArrow">
            <a:avLst/>
          </a:prstGeom>
          <a:solidFill>
            <a:schemeClr val="accent2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dirty="0" err="1">
              <a:solidFill>
                <a:schemeClr val="tx1"/>
              </a:solidFill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3274DAD-9B8F-CEBC-DFA6-DEA7B6E2DCCA}"/>
              </a:ext>
            </a:extLst>
          </p:cNvPr>
          <p:cNvSpPr txBox="1"/>
          <p:nvPr/>
        </p:nvSpPr>
        <p:spPr>
          <a:xfrm>
            <a:off x="7108362" y="5154994"/>
            <a:ext cx="13211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9mm = 30ps</a:t>
            </a: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8CEAFCDD-D86A-BF39-18C2-A4870EE86D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636" y="3019057"/>
            <a:ext cx="3795604" cy="3352584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EE11CEFD-79F9-6EED-E12F-91E1E77D8AB3}"/>
              </a:ext>
            </a:extLst>
          </p:cNvPr>
          <p:cNvSpPr txBox="1"/>
          <p:nvPr/>
        </p:nvSpPr>
        <p:spPr>
          <a:xfrm>
            <a:off x="4169371" y="3550222"/>
            <a:ext cx="10743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After BC2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846BD8F8-F98F-4B04-5780-EBDB17716F64}"/>
              </a:ext>
            </a:extLst>
          </p:cNvPr>
          <p:cNvSpPr txBox="1"/>
          <p:nvPr/>
        </p:nvSpPr>
        <p:spPr>
          <a:xfrm>
            <a:off x="9959749" y="1921672"/>
            <a:ext cx="12442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Before BC1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D134B44-4CC8-0A8B-E716-864888110A17}"/>
              </a:ext>
            </a:extLst>
          </p:cNvPr>
          <p:cNvSpPr txBox="1"/>
          <p:nvPr/>
        </p:nvSpPr>
        <p:spPr>
          <a:xfrm>
            <a:off x="4176738" y="4942364"/>
            <a:ext cx="154882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80um = 0.27ps</a:t>
            </a:r>
          </a:p>
          <a:p>
            <a:r>
              <a:rPr lang="en-GB" sz="1600" dirty="0"/>
              <a:t>250pC/0.27ps</a:t>
            </a:r>
            <a:br>
              <a:rPr lang="en-GB" sz="1600" dirty="0"/>
            </a:br>
            <a:r>
              <a:rPr lang="en-GB" sz="1600" dirty="0"/>
              <a:t>=&gt; 925 A </a:t>
            </a:r>
          </a:p>
        </p:txBody>
      </p:sp>
      <p:sp>
        <p:nvSpPr>
          <p:cNvPr id="7" name="Left-right Arrow 6">
            <a:extLst>
              <a:ext uri="{FF2B5EF4-FFF2-40B4-BE49-F238E27FC236}">
                <a16:creationId xmlns:a16="http://schemas.microsoft.com/office/drawing/2014/main" id="{3787E339-E08F-FCEF-9339-F24E6F031CD1}"/>
              </a:ext>
            </a:extLst>
          </p:cNvPr>
          <p:cNvSpPr/>
          <p:nvPr/>
        </p:nvSpPr>
        <p:spPr>
          <a:xfrm>
            <a:off x="8222913" y="3399117"/>
            <a:ext cx="1473487" cy="360040"/>
          </a:xfrm>
          <a:prstGeom prst="leftRightArrow">
            <a:avLst/>
          </a:prstGeom>
          <a:solidFill>
            <a:schemeClr val="accent2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dirty="0" err="1">
              <a:solidFill>
                <a:schemeClr val="tx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E413AAF-EAB1-A207-7682-75165E6EFA9C}"/>
              </a:ext>
            </a:extLst>
          </p:cNvPr>
          <p:cNvSpPr txBox="1"/>
          <p:nvPr/>
        </p:nvSpPr>
        <p:spPr>
          <a:xfrm>
            <a:off x="8375204" y="3167360"/>
            <a:ext cx="13211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3mm = 10ps</a:t>
            </a:r>
          </a:p>
        </p:txBody>
      </p:sp>
    </p:spTree>
    <p:extLst>
      <p:ext uri="{BB962C8B-B14F-4D97-AF65-F5344CB8AC3E}">
        <p14:creationId xmlns:p14="http://schemas.microsoft.com/office/powerpoint/2010/main" val="41198626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CBB795-4BC0-46C3-76D8-BC6A7112FE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 Possible Plasma Experimentation Area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B1B47493-6D99-63EF-5347-BAF7E329138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4C784A8-4BE9-8A8E-34F5-C2EE39D419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Coexistence between LUXE and PWFA possible:</a:t>
            </a:r>
            <a:br>
              <a:rPr lang="en-GB" dirty="0"/>
            </a:br>
            <a:r>
              <a:rPr lang="en-GB" dirty="0"/>
              <a:t>use 5m space in front of LUXE</a:t>
            </a:r>
          </a:p>
          <a:p>
            <a:r>
              <a:rPr lang="en-GB" dirty="0"/>
              <a:t>Requires </a:t>
            </a:r>
          </a:p>
          <a:p>
            <a:pPr lvl="1"/>
            <a:r>
              <a:rPr lang="en-GB" dirty="0"/>
              <a:t>Re-optimisation of T20 optics for more optics flexibility</a:t>
            </a:r>
            <a:br>
              <a:rPr lang="en-GB" dirty="0"/>
            </a:br>
            <a:r>
              <a:rPr lang="en-GB" dirty="0"/>
              <a:t>(possibly additional quadrupoles to shift focus?)</a:t>
            </a:r>
          </a:p>
          <a:p>
            <a:pPr lvl="1"/>
            <a:r>
              <a:rPr lang="en-GB" dirty="0"/>
              <a:t>Re-optimisation of LUXE Compton setup (movable electron dump)</a:t>
            </a:r>
          </a:p>
          <a:p>
            <a:r>
              <a:rPr lang="en-GB" dirty="0"/>
              <a:t>Opportunities:</a:t>
            </a:r>
          </a:p>
          <a:p>
            <a:pPr lvl="1"/>
            <a:r>
              <a:rPr lang="en-GB" dirty="0"/>
              <a:t>Diagnostics beamline (spectrometer dipoles) of LUXE for plasma beam characterisation</a:t>
            </a:r>
          </a:p>
          <a:p>
            <a:pPr lvl="1"/>
            <a:r>
              <a:rPr lang="en-GB" dirty="0"/>
              <a:t>Large space available (5m long, &gt;2m wide)</a:t>
            </a:r>
          </a:p>
          <a:p>
            <a:pPr lvl="1"/>
            <a:r>
              <a:rPr lang="en-GB" dirty="0"/>
              <a:t>LUXE laser system – opportunities for LWFA?</a:t>
            </a:r>
          </a:p>
          <a:p>
            <a:pPr lvl="1"/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1F25AB-3C02-F906-F54B-423E0FBC4A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| Plasma R&amp;D at ELBEX | Benno List | 28.1.2025</a:t>
            </a:r>
          </a:p>
        </p:txBody>
      </p:sp>
      <p:pic>
        <p:nvPicPr>
          <p:cNvPr id="26" name="Content Placeholder 25" descr="A diagram of a factory&#10;&#10;Description automatically generated">
            <a:extLst>
              <a:ext uri="{FF2B5EF4-FFF2-40B4-BE49-F238E27FC236}">
                <a16:creationId xmlns:a16="http://schemas.microsoft.com/office/drawing/2014/main" id="{4D9DF8A6-85C6-C6D5-B5C1-0625DF082030}"/>
              </a:ext>
            </a:extLst>
          </p:cNvPr>
          <p:cNvPicPr>
            <a:picLocks noGrp="1" noChangeAspect="1"/>
          </p:cNvPicPr>
          <p:nvPr>
            <p:ph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05"/>
          <a:stretch/>
        </p:blipFill>
        <p:spPr>
          <a:xfrm>
            <a:off x="6172918" y="1406427"/>
            <a:ext cx="5611095" cy="4254821"/>
          </a:xfr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E20FD76C-BB92-4611-D763-8E58AB333962}"/>
              </a:ext>
            </a:extLst>
          </p:cNvPr>
          <p:cNvSpPr txBox="1"/>
          <p:nvPr/>
        </p:nvSpPr>
        <p:spPr>
          <a:xfrm>
            <a:off x="7392144" y="4005064"/>
            <a:ext cx="764825" cy="338554"/>
          </a:xfrm>
          <a:prstGeom prst="rect">
            <a:avLst/>
          </a:prstGeom>
          <a:solidFill>
            <a:srgbClr val="7030A0"/>
          </a:solidFill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</a:rPr>
              <a:t>PWFA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C9733E9-A043-0D7D-D7C3-B5F3B6279072}"/>
              </a:ext>
            </a:extLst>
          </p:cNvPr>
          <p:cNvSpPr txBox="1"/>
          <p:nvPr/>
        </p:nvSpPr>
        <p:spPr>
          <a:xfrm>
            <a:off x="8150513" y="4417657"/>
            <a:ext cx="1655903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GB" sz="1600" dirty="0"/>
              <a:t>LUXE</a:t>
            </a:r>
            <a:br>
              <a:rPr lang="en-GB" sz="1600" dirty="0"/>
            </a:br>
            <a:r>
              <a:rPr lang="en-GB" sz="1600" dirty="0"/>
              <a:t>Target Chamber</a:t>
            </a:r>
          </a:p>
        </p:txBody>
      </p:sp>
    </p:spTree>
    <p:extLst>
      <p:ext uri="{BB962C8B-B14F-4D97-AF65-F5344CB8AC3E}">
        <p14:creationId xmlns:p14="http://schemas.microsoft.com/office/powerpoint/2010/main" val="32989404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61DE2EEB-45BA-3AE8-E169-9C7F726D57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Space at LUXE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E2457E2-48BF-E7CB-7FF0-A4326A2F9C7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2467EA26-ED18-6E62-1ADA-9344FFB266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89062" y="1406525"/>
            <a:ext cx="10013876" cy="5010150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5B9431-62C3-E8FD-27AD-308D1EFC83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| Plasma R&amp;D at ELBEX | Benno List | 28.1.2025</a:t>
            </a:r>
            <a:endParaRPr lang="en-US" noProof="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4E7D387-DEE0-DE5D-CC3C-EF2434091E01}"/>
              </a:ext>
            </a:extLst>
          </p:cNvPr>
          <p:cNvSpPr/>
          <p:nvPr/>
        </p:nvSpPr>
        <p:spPr>
          <a:xfrm>
            <a:off x="7176120" y="3573016"/>
            <a:ext cx="792088" cy="43204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dirty="0" err="1">
              <a:solidFill>
                <a:schemeClr val="tx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163507E-F6F1-D4AD-BAAF-1DA61C195090}"/>
              </a:ext>
            </a:extLst>
          </p:cNvPr>
          <p:cNvSpPr txBox="1"/>
          <p:nvPr/>
        </p:nvSpPr>
        <p:spPr>
          <a:xfrm>
            <a:off x="6584553" y="4437112"/>
            <a:ext cx="1975221" cy="830997"/>
          </a:xfrm>
          <a:prstGeom prst="rect">
            <a:avLst/>
          </a:prstGeom>
          <a:solidFill>
            <a:schemeClr val="bg1">
              <a:alpha val="63211"/>
            </a:schemeClr>
          </a:solidFill>
        </p:spPr>
        <p:txBody>
          <a:bodyPr wrap="none" rtlCol="0">
            <a:spAutoFit/>
          </a:bodyPr>
          <a:lstStyle/>
          <a:p>
            <a:r>
              <a:rPr lang="en-GB" sz="1600" dirty="0"/>
              <a:t>5m space</a:t>
            </a:r>
          </a:p>
          <a:p>
            <a:r>
              <a:rPr lang="en-GB" sz="1600" dirty="0"/>
              <a:t>Cherenkov detector</a:t>
            </a:r>
          </a:p>
          <a:p>
            <a:r>
              <a:rPr lang="en-GB" sz="1600" dirty="0"/>
              <a:t>Electron dump</a:t>
            </a:r>
          </a:p>
        </p:txBody>
      </p:sp>
    </p:spTree>
    <p:extLst>
      <p:ext uri="{BB962C8B-B14F-4D97-AF65-F5344CB8AC3E}">
        <p14:creationId xmlns:p14="http://schemas.microsoft.com/office/powerpoint/2010/main" val="27804711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E6CD33-CCF1-3757-24A5-B3FDB9DDAF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Closeup of Region around Electron Dump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BBDBF7-8088-877B-A40D-9A08E51F900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1F1D85C-6EAC-C39F-9616-1FFCD7E493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6210"/>
          <a:stretch/>
        </p:blipFill>
        <p:spPr>
          <a:xfrm>
            <a:off x="386094" y="1406525"/>
            <a:ext cx="11397918" cy="4778232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580BCE-2767-78CA-66A8-F8714FDAF5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| Plasma R&amp;D at ELBEX | Benno List | 28.1.2025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8843080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BA0A87-C27B-4776-35FB-E2B82566FC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Closeup of LUXE experiment region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737914-0D19-37CF-331B-E7C72473E3A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B1E8F69-21E3-6D3D-16D5-E1966F7C9E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1305" b="22476"/>
          <a:stretch/>
        </p:blipFill>
        <p:spPr>
          <a:xfrm>
            <a:off x="387580" y="1406525"/>
            <a:ext cx="11376024" cy="4470748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84DB65-00EF-2C6A-4C30-05E61E7855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| Plasma R&amp;D at ELBEX | Benno List | 28.1.2025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822687260"/>
      </p:ext>
    </p:extLst>
  </p:cSld>
  <p:clrMapOvr>
    <a:masterClrMapping/>
  </p:clrMapOvr>
</p:sld>
</file>

<file path=ppt/theme/theme1.xml><?xml version="1.0" encoding="utf-8"?>
<a:theme xmlns:a="http://schemas.openxmlformats.org/drawingml/2006/main" name="DESY">
  <a:themeElements>
    <a:clrScheme name="Benutzerdefiniert 30">
      <a:dk1>
        <a:sysClr val="windowText" lastClr="000000"/>
      </a:dk1>
      <a:lt1>
        <a:sysClr val="window" lastClr="FFFFFF"/>
      </a:lt1>
      <a:dk2>
        <a:srgbClr val="898D8D"/>
      </a:dk2>
      <a:lt2>
        <a:srgbClr val="B2B4B2"/>
      </a:lt2>
      <a:accent1>
        <a:srgbClr val="007BC8"/>
      </a:accent1>
      <a:accent2>
        <a:srgbClr val="EB6E0F"/>
      </a:accent2>
      <a:accent3>
        <a:srgbClr val="004B7D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 w="9525">
          <a:solidFill>
            <a:schemeClr val="tx1"/>
          </a:solidFill>
        </a:ln>
      </a:spPr>
      <a:bodyPr rtlCol="0" anchor="ctr"/>
      <a:lstStyle>
        <a:defPPr algn="ctr">
          <a:defRPr sz="1600"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sz="1600" dirty="0" err="1" smtClean="0"/>
        </a:defPPr>
      </a:lstStyle>
    </a:txDef>
  </a:objectDefaults>
  <a:extraClrSchemeLst/>
  <a:custClrLst>
    <a:custClr>
      <a:srgbClr val="8B6EC9"/>
    </a:custClr>
    <a:custClr>
      <a:srgbClr val="E35D50"/>
    </a:custClr>
    <a:custClr>
      <a:srgbClr val="5BC5F1"/>
    </a:custClr>
    <a:custClr>
      <a:srgbClr val="00AA92"/>
    </a:custClr>
  </a:custClrLst>
  <a:extLst>
    <a:ext uri="{05A4C25C-085E-4340-85A3-A5531E510DB2}">
      <thm15:themeFamily xmlns:thm15="http://schemas.microsoft.com/office/thememl/2012/main" name="DESY_PowerPoint_16x9_de_2022" id="{D1174442-6C47-B240-B971-BC0F8067D7F6}" vid="{91FF50A0-7A87-324D-8056-6AC468309704}"/>
    </a:ext>
  </a:extLst>
</a:theme>
</file>

<file path=ppt/theme/theme2.xml><?xml version="1.0" encoding="utf-8"?>
<a:theme xmlns:a="http://schemas.openxmlformats.org/drawingml/2006/main" name="Office">
  <a:themeElements>
    <a:clrScheme name="Benutzerdefiniert 30">
      <a:dk1>
        <a:sysClr val="windowText" lastClr="000000"/>
      </a:dk1>
      <a:lt1>
        <a:sysClr val="window" lastClr="FFFFFF"/>
      </a:lt1>
      <a:dk2>
        <a:srgbClr val="898D8D"/>
      </a:dk2>
      <a:lt2>
        <a:srgbClr val="B2B4B2"/>
      </a:lt2>
      <a:accent1>
        <a:srgbClr val="007BC8"/>
      </a:accent1>
      <a:accent2>
        <a:srgbClr val="EB6E0F"/>
      </a:accent2>
      <a:accent3>
        <a:srgbClr val="004B7D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Benutzerdefiniert 30">
      <a:dk1>
        <a:sysClr val="windowText" lastClr="000000"/>
      </a:dk1>
      <a:lt1>
        <a:sysClr val="window" lastClr="FFFFFF"/>
      </a:lt1>
      <a:dk2>
        <a:srgbClr val="898D8D"/>
      </a:dk2>
      <a:lt2>
        <a:srgbClr val="B2B4B2"/>
      </a:lt2>
      <a:accent1>
        <a:srgbClr val="007BC8"/>
      </a:accent1>
      <a:accent2>
        <a:srgbClr val="EB6E0F"/>
      </a:accent2>
      <a:accent3>
        <a:srgbClr val="004B7D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DESY</Template>
  <TotalTime>13580</TotalTime>
  <Words>810</Words>
  <Application>Microsoft Macintosh PowerPoint</Application>
  <PresentationFormat>Widescreen</PresentationFormat>
  <Paragraphs>123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2" baseType="lpstr">
      <vt:lpstr>Arial</vt:lpstr>
      <vt:lpstr>DESY</vt:lpstr>
      <vt:lpstr>Plasma Acceleration  R&amp;D Opportunities at ELBEX.</vt:lpstr>
      <vt:lpstr>Experimental Area in XS1 as Multi Purpose Testbed Facility</vt:lpstr>
      <vt:lpstr>Possible Space for a Plasma Experiment at ELBEX</vt:lpstr>
      <vt:lpstr>Bunch Splitting for PWFA</vt:lpstr>
      <vt:lpstr>Bunch splitting at the gun?</vt:lpstr>
      <vt:lpstr>A Possible Plasma Experimentation Area</vt:lpstr>
      <vt:lpstr>Space at LUXE</vt:lpstr>
      <vt:lpstr>Closeup of Region around Electron Dump</vt:lpstr>
      <vt:lpstr>Closeup of LUXE experiment region</vt:lpstr>
      <vt:lpstr>Open questions and outlook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Präsentation Titel</dc:title>
  <dc:creator>Benno List</dc:creator>
  <cp:lastModifiedBy>Benno List</cp:lastModifiedBy>
  <cp:revision>15</cp:revision>
  <dcterms:created xsi:type="dcterms:W3CDTF">2023-12-07T10:14:10Z</dcterms:created>
  <dcterms:modified xsi:type="dcterms:W3CDTF">2025-01-28T08:16:59Z</dcterms:modified>
</cp:coreProperties>
</file>