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261" r:id="rId5"/>
    <p:sldId id="275" r:id="rId6"/>
    <p:sldId id="273" r:id="rId7"/>
    <p:sldId id="274" r:id="rId8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/>
    <p:restoredTop sz="94694"/>
  </p:normalViewPr>
  <p:slideViewPr>
    <p:cSldViewPr snapToGrid="0">
      <p:cViewPr varScale="1">
        <p:scale>
          <a:sx n="99" d="100"/>
          <a:sy n="99" d="100"/>
        </p:scale>
        <p:origin x="184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1ABCB-0695-3849-A875-C90673F65D61}" type="datetimeFigureOut">
              <a:rPr lang="en-GB" smtClean="0"/>
              <a:t>27/01/2025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2FD2F-F1A4-4A4D-B6BA-FADDC743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375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41305-C65F-A0B2-DA88-F8EAFE677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E09B3-0320-B41A-A855-9B4C35A82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EDEE0-3E45-9FF3-7561-69C5514CB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r>
              <a:rPr lang="de-CH"/>
              <a:t>05/02/2025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FEC73-E206-BF70-151E-77FB643A6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BEA3B-F0F4-5E0B-44D0-0E848F4E8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4"/>
            <a:ext cx="2743200" cy="365125"/>
          </a:xfrm>
        </p:spPr>
        <p:txBody>
          <a:bodyPr/>
          <a:lstStyle/>
          <a:p>
            <a:fld id="{3AC98947-E948-D248-B04A-7BC0F6C19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07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FEFCC-84F8-1BF0-4CA2-21AAE383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3E3755-6E04-B24C-87EC-3E016ACDF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9EAC1-C157-6F40-A560-B131B8C74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05/02/2025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9C4AB-F02B-7692-468B-E4706FEC0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3AFF2-0655-299D-FE7B-F340F8731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8947-E948-D248-B04A-7BC0F6C19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70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4BB161-06EF-2A2C-4FAE-221CC20C43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5C4246-B7B3-317F-F7E1-79ECB22D6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250F0-DB72-2BF5-B882-F9EDABF8D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05/02/2025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1BB28-9BC8-DBE7-10F8-057D5FF67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FA4A7-492C-DDDF-8558-8CAA43422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8947-E948-D248-B04A-7BC0F6C19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642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1" y="6522359"/>
            <a:ext cx="4933772" cy="331788"/>
          </a:xfrm>
        </p:spPr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  <a:latin typeface="Times New Roman"/>
                <a:ea typeface="ＭＳ Ｐゴシック"/>
              </a:rPr>
              <a:t>05/02/2025</a:t>
            </a:r>
            <a:endParaRPr lang="en-GB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39269" y="6561593"/>
            <a:ext cx="39624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42758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1"/>
            <a:ext cx="11177897" cy="752475"/>
          </a:xfrm>
        </p:spPr>
        <p:txBody>
          <a:bodyPr/>
          <a:lstStyle>
            <a:lvl1pPr algn="l">
              <a:lnSpc>
                <a:spcPct val="90000"/>
              </a:lnSpc>
              <a:defRPr sz="37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2359"/>
            <a:ext cx="4854011" cy="331788"/>
          </a:xfrm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de-CH">
                <a:solidFill>
                  <a:srgbClr val="000000"/>
                </a:solidFill>
              </a:rPr>
              <a:t>05/02/2025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39269" y="6570665"/>
            <a:ext cx="39624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81708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893" y="2910115"/>
            <a:ext cx="10363200" cy="1362075"/>
          </a:xfrm>
        </p:spPr>
        <p:txBody>
          <a:bodyPr anchor="t"/>
          <a:lstStyle>
            <a:lvl1pPr algn="l">
              <a:defRPr sz="3733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de-CH">
                <a:solidFill>
                  <a:srgbClr val="000000"/>
                </a:solidFill>
              </a:rPr>
              <a:t>05/02/2025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39269" y="6561593"/>
            <a:ext cx="39624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52321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7333" cy="709155"/>
          </a:xfrm>
        </p:spPr>
        <p:txBody>
          <a:bodyPr/>
          <a:lstStyle>
            <a:lvl1pPr algn="l">
              <a:lnSpc>
                <a:spcPct val="90000"/>
              </a:lnSpc>
              <a:defRPr sz="37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48164"/>
            <a:ext cx="6142299" cy="5735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2301" y="748166"/>
            <a:ext cx="6049703" cy="5735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de-CH">
                <a:solidFill>
                  <a:srgbClr val="000000"/>
                </a:solidFill>
              </a:rPr>
              <a:t>05/02/2025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39269" y="6570665"/>
            <a:ext cx="39624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74615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  <a:latin typeface="Times New Roman"/>
                <a:ea typeface="ＭＳ Ｐゴシック"/>
              </a:rPr>
              <a:t>05/02/2025</a:t>
            </a:r>
            <a:endParaRPr lang="en-GB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239269" y="6561593"/>
            <a:ext cx="39624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62924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39" y="87159"/>
            <a:ext cx="11025512" cy="522288"/>
          </a:xfrm>
        </p:spPr>
        <p:txBody>
          <a:bodyPr/>
          <a:lstStyle>
            <a:lvl1pPr algn="l">
              <a:lnSpc>
                <a:spcPct val="90000"/>
              </a:lnSpc>
              <a:defRPr sz="37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  <a:latin typeface="Times New Roman"/>
                <a:ea typeface="ＭＳ Ｐゴシック"/>
              </a:rPr>
              <a:t>05/02/2025</a:t>
            </a:r>
            <a:endParaRPr lang="en-GB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239269" y="6561593"/>
            <a:ext cx="39624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98342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  <a:latin typeface="Times New Roman"/>
                <a:ea typeface="ＭＳ Ｐゴシック"/>
              </a:rPr>
              <a:t>05/02/2025</a:t>
            </a:r>
            <a:endParaRPr lang="en-GB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239269" y="6561593"/>
            <a:ext cx="39624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04179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  <a:latin typeface="Times New Roman"/>
                <a:ea typeface="ＭＳ Ｐゴシック"/>
              </a:rPr>
              <a:t>05/02/2025</a:t>
            </a:r>
            <a:endParaRPr lang="en-GB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39269" y="6561593"/>
            <a:ext cx="39624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3643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D1ADF-4A2F-8C21-44E5-4E44A039A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883DF-368E-7B48-00CE-15C8A5AB2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25553-E1A0-57D2-2ADA-097AD090A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05/02/2025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255CC-D185-DB1F-91D6-5422BBCEB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1F67A-FA60-C148-4AC1-38D003718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8947-E948-D248-B04A-7BC0F6C19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991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  <a:latin typeface="Times New Roman"/>
                <a:ea typeface="ＭＳ Ｐゴシック"/>
              </a:rPr>
              <a:t>05/02/2025</a:t>
            </a:r>
            <a:endParaRPr lang="en-GB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39269" y="6561593"/>
            <a:ext cx="39624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76626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  <a:latin typeface="Times New Roman"/>
                <a:ea typeface="ＭＳ Ｐゴシック"/>
              </a:rPr>
              <a:t>05/02/2025</a:t>
            </a:r>
            <a:endParaRPr lang="en-GB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39269" y="6561593"/>
            <a:ext cx="39624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38162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284" y="193676"/>
            <a:ext cx="2641600" cy="6289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3135" y="193676"/>
            <a:ext cx="7727951" cy="6289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  <a:latin typeface="Times New Roman"/>
                <a:ea typeface="ＭＳ Ｐゴシック"/>
              </a:rPr>
              <a:t>05/02/2025</a:t>
            </a:r>
            <a:endParaRPr lang="en-GB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39269" y="6561593"/>
            <a:ext cx="39624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3745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135" y="193675"/>
            <a:ext cx="9573684" cy="5222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1819" y="820738"/>
            <a:ext cx="5160433" cy="566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775453" y="820739"/>
            <a:ext cx="5160433" cy="2754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775453" y="3727451"/>
            <a:ext cx="5160433" cy="275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52400" y="6575426"/>
            <a:ext cx="4099984" cy="296863"/>
          </a:xfrm>
        </p:spPr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  <a:latin typeface="Times New Roman"/>
                <a:ea typeface="ＭＳ Ｐゴシック"/>
              </a:rPr>
              <a:t>05/02/2025</a:t>
            </a:r>
            <a:endParaRPr lang="en-GB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094133" y="6570665"/>
            <a:ext cx="39624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33379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135" y="193675"/>
            <a:ext cx="9573684" cy="5222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11819" y="820739"/>
            <a:ext cx="5160433" cy="2754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411819" y="3727451"/>
            <a:ext cx="5160433" cy="275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775453" y="820738"/>
            <a:ext cx="5160433" cy="566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52400" y="6575426"/>
            <a:ext cx="4099984" cy="296863"/>
          </a:xfrm>
        </p:spPr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  <a:latin typeface="Times New Roman"/>
                <a:ea typeface="ＭＳ Ｐゴシック"/>
              </a:rPr>
              <a:t>05/02/2025</a:t>
            </a:r>
            <a:endParaRPr lang="en-GB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094133" y="6570665"/>
            <a:ext cx="39624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89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135" y="193675"/>
            <a:ext cx="9573684" cy="5222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1817" y="820739"/>
            <a:ext cx="10524067" cy="2754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1817" y="3727451"/>
            <a:ext cx="10524067" cy="275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6575426"/>
            <a:ext cx="4099984" cy="296863"/>
          </a:xfrm>
        </p:spPr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  <a:latin typeface="Times New Roman"/>
                <a:ea typeface="ＭＳ Ｐゴシック"/>
              </a:rPr>
              <a:t>05/02/2025</a:t>
            </a:r>
            <a:endParaRPr lang="en-GB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94133" y="6570665"/>
            <a:ext cx="39624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13009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63135" y="193675"/>
            <a:ext cx="9573684" cy="5222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11819" y="820739"/>
            <a:ext cx="5160433" cy="2754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775453" y="820739"/>
            <a:ext cx="5160433" cy="2754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411819" y="3727451"/>
            <a:ext cx="5160433" cy="275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75453" y="3727451"/>
            <a:ext cx="5160433" cy="275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2400" y="6575426"/>
            <a:ext cx="4099984" cy="296863"/>
          </a:xfrm>
        </p:spPr>
        <p:txBody>
          <a:bodyPr/>
          <a:lstStyle>
            <a:lvl1pPr>
              <a:defRPr/>
            </a:lvl1pPr>
          </a:lstStyle>
          <a:p>
            <a:r>
              <a:rPr lang="de-CH">
                <a:solidFill>
                  <a:srgbClr val="000000"/>
                </a:solidFill>
                <a:latin typeface="Times New Roman"/>
                <a:ea typeface="ＭＳ Ｐゴシック"/>
              </a:rPr>
              <a:t>05/02/2025</a:t>
            </a:r>
            <a:endParaRPr lang="en-GB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94133" y="6570665"/>
            <a:ext cx="39624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05439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1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82CE4-AC6D-4F3B-4516-FB72DB222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9208E-1B6D-E298-377E-C00BA9800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2FE3C-80E2-8FBD-AA55-A182F5631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05/02/2025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41511-6E9C-1479-EF6D-32F240B6E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3C7DA-DC40-796C-A2B7-83E801DE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8947-E948-D248-B04A-7BC0F6C19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72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F65EB-56F1-AD03-C1F3-68F7847E3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48EB9-4A3F-03DB-BB09-5079DB784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A8BED-75E2-F9E9-D0EC-0353C64F9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175B9-B790-E413-E246-0C8D9D326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05/02/2025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02684-0D2D-6493-D6BF-DD46DF66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E07D7-6862-A72A-B1DF-CB9ED971B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8947-E948-D248-B04A-7BC0F6C19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16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01B23-D28C-AAD3-4D96-37AE46D31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0F0D6-6012-6A26-173E-A51C3C636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C4D8D-063B-F8C1-8FC6-54C4D2F40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373EBD-D233-E835-0A26-A0FCAD9A0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6BAA42-E73C-010F-C27C-5652778F61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8847F2-026F-810C-62F8-B598FF342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05/02/2025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59A723-9486-3365-4132-4AED76D5E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E80978-2D79-B554-32DD-467937555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8947-E948-D248-B04A-7BC0F6C19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596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A3472-C478-7309-C2E1-29121802C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9B51B3-0E5C-106F-E29D-A57422888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05/02/2025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426597-4EC7-98F9-4788-62C99640F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0F771-A104-4903-1724-F72D1D561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8947-E948-D248-B04A-7BC0F6C19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93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EC976B-27B3-46D2-29EE-2ECFBCCC2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05/02/2025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2C5AD9-53CD-3457-4A02-D2D11A768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07CC5-56CD-F4C9-5217-533C3275E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8947-E948-D248-B04A-7BC0F6C19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11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61157-5C47-7A2D-5F19-CA3D6B3B8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44A27-9B6E-BE42-038C-DDE46CF4B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EFA30-CF9F-70EF-A4D6-99D0B3AE1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C83BDD-97B6-1032-78B3-6E1A02972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05/02/2025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8E796-A1BB-F596-92E6-D242A56B0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D8D33-1E6F-2B08-E52B-4844B774E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8947-E948-D248-B04A-7BC0F6C19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20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4B8DF-0C4F-ADA4-904E-9943A141C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521E6F-F378-A11B-2FF5-72D6485262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C20D59-E953-D4FF-AF96-1F1AE037C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50872-E522-6198-1B20-3A2CEA65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05/02/2025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67C2B-BDFD-F58C-E378-340D603C6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C6E55-0317-8013-CAA2-15F69234A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8947-E948-D248-B04A-7BC0F6C19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47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895605-2AC1-C93F-5B4E-F4B3729F4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506A5-A90F-B316-9C99-680657428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15266-383F-D20F-754A-DD23CA0F4F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CH"/>
              <a:t>05/02/2025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A1D10-BD43-C6D3-FEB5-55BDD5F6F3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AC754-F456-9755-E69D-BBF73252A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C98947-E948-D248-B04A-7BC0F6C191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4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63135" y="193675"/>
            <a:ext cx="9573684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title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52476"/>
            <a:ext cx="12192000" cy="5730875"/>
          </a:xfrm>
          <a:prstGeom prst="rect">
            <a:avLst/>
          </a:prstGeom>
          <a:noFill/>
          <a:ln w="635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2359"/>
            <a:ext cx="4854011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de-CH">
                <a:solidFill>
                  <a:srgbClr val="000000"/>
                </a:solidFill>
              </a:rPr>
              <a:t>05/02/2025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1346426" y="6522359"/>
            <a:ext cx="812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fld id="{2B366335-A3F7-5240-8702-908173B5462D}" type="slidenum">
              <a:rPr lang="en-GB" sz="140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4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12192000" cy="739095"/>
          </a:xfrm>
          <a:prstGeom prst="rect">
            <a:avLst/>
          </a:prstGeom>
          <a:gradFill flip="none" rotWithShape="1">
            <a:gsLst>
              <a:gs pos="0">
                <a:srgbClr val="0568FE"/>
              </a:gs>
              <a:gs pos="100000">
                <a:srgbClr val="FFFFFF"/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4" name="Picture 3" descr="400px-Cern_Logo_black.svg.png"/>
          <p:cNvPicPr>
            <a:picLocks noChangeAspect="1"/>
          </p:cNvPicPr>
          <p:nvPr userDrawn="1"/>
        </p:nvPicPr>
        <p:blipFill>
          <a:blip r:embed="rId18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9879" y="16388"/>
            <a:ext cx="709347" cy="71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6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840008"/>
          </a:solidFill>
          <a:latin typeface="Arial Black"/>
          <a:ea typeface="+mj-ea"/>
          <a:cs typeface="Arial Black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charset="0"/>
          <a:ea typeface="ＭＳ Ｐゴシック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charset="0"/>
          <a:ea typeface="ＭＳ Ｐゴシック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charset="0"/>
          <a:ea typeface="ＭＳ Ｐゴシック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charset="0"/>
          <a:ea typeface="ＭＳ Ｐゴシック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charset="0"/>
          <a:ea typeface="ＭＳ Ｐゴシック" charset="0"/>
        </a:defRPr>
      </a:lvl9pPr>
    </p:titleStyle>
    <p:bodyStyle>
      <a:lvl1pPr marL="174621" indent="-174621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357179" indent="-173034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+mn-ea"/>
        </a:defRPr>
      </a:lvl2pPr>
      <a:lvl3pPr marL="715945" indent="-173034" algn="l" rtl="0" fontAlgn="base">
        <a:spcBef>
          <a:spcPct val="20000"/>
        </a:spcBef>
        <a:spcAft>
          <a:spcPct val="0"/>
        </a:spcAft>
        <a:buChar char="•"/>
        <a:defRPr sz="1800">
          <a:solidFill>
            <a:srgbClr val="3366FF"/>
          </a:solidFill>
          <a:latin typeface="+mn-lt"/>
          <a:ea typeface="+mn-ea"/>
        </a:defRPr>
      </a:lvl3pPr>
      <a:lvl4pPr marL="1073124" indent="-173034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431890" indent="-173034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6F5CA-A81D-C87D-A825-195F88B71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726630"/>
            <a:ext cx="10363200" cy="1470025"/>
          </a:xfrm>
        </p:spPr>
        <p:txBody>
          <a:bodyPr>
            <a:normAutofit/>
          </a:bodyPr>
          <a:lstStyle/>
          <a:p>
            <a:r>
              <a:rPr lang="en-GB" dirty="0"/>
              <a:t>A brief intro to CERN:</a:t>
            </a:r>
            <a:br>
              <a:rPr lang="en-GB" dirty="0"/>
            </a:br>
            <a:r>
              <a:rPr lang="en-GB" dirty="0"/>
              <a:t>European Centre for Particle Physics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70EC7A-C539-B6BD-11C0-564D65546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1885952"/>
            <a:ext cx="8534400" cy="621406"/>
          </a:xfrm>
          <a:ln>
            <a:noFill/>
          </a:ln>
        </p:spPr>
        <p:txBody>
          <a:bodyPr/>
          <a:lstStyle/>
          <a:p>
            <a:r>
              <a:rPr lang="en-GB" dirty="0"/>
              <a:t>Dave Barney, CERN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A2DEE-A0D5-179F-E8E0-9E68EADE20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535" y="2410762"/>
            <a:ext cx="6388994" cy="4305495"/>
          </a:xfrm>
          <a:prstGeom prst="rect">
            <a:avLst/>
          </a:prstGeom>
        </p:spPr>
      </p:pic>
      <p:sp>
        <p:nvSpPr>
          <p:cNvPr id="5" name="5-point Star 4">
            <a:extLst>
              <a:ext uri="{FF2B5EF4-FFF2-40B4-BE49-F238E27FC236}">
                <a16:creationId xmlns:a16="http://schemas.microsoft.com/office/drawing/2014/main" id="{91098B11-A81F-8FB1-D8C4-9645C8DC1D2C}"/>
              </a:ext>
            </a:extLst>
          </p:cNvPr>
          <p:cNvSpPr/>
          <p:nvPr/>
        </p:nvSpPr>
        <p:spPr bwMode="auto">
          <a:xfrm>
            <a:off x="5267458" y="4700788"/>
            <a:ext cx="347729" cy="334850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505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25" y="12701"/>
            <a:ext cx="11912663" cy="747153"/>
          </a:xfrm>
        </p:spPr>
        <p:txBody>
          <a:bodyPr/>
          <a:lstStyle/>
          <a:p>
            <a:r>
              <a:rPr lang="en-US" sz="5400" dirty="0"/>
              <a:t>CERN basics</a:t>
            </a:r>
            <a:endParaRPr lang="en-US" sz="2000" dirty="0"/>
          </a:p>
        </p:txBody>
      </p:sp>
      <p:pic>
        <p:nvPicPr>
          <p:cNvPr id="3" name="Content Placeholder 2" descr="SmashThings_EN.png">
            <a:extLst>
              <a:ext uri="{FF2B5EF4-FFF2-40B4-BE49-F238E27FC236}">
                <a16:creationId xmlns:a16="http://schemas.microsoft.com/office/drawing/2014/main" id="{DF6AE2DF-EFF4-DEEC-9A75-C4AAAF06B4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20" r="-1036" b="10202"/>
          <a:stretch/>
        </p:blipFill>
        <p:spPr bwMode="auto">
          <a:xfrm>
            <a:off x="148425" y="981895"/>
            <a:ext cx="3696605" cy="3403501"/>
          </a:xfrm>
          <a:prstGeom prst="rect">
            <a:avLst/>
          </a:prstGeom>
          <a:noFill/>
          <a:ln w="6350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5FEC8-2833-2ED1-CDDD-B7F3F923A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71" y="6411413"/>
            <a:ext cx="2743200" cy="365125"/>
          </a:xfrm>
        </p:spPr>
        <p:txBody>
          <a:bodyPr/>
          <a:lstStyle/>
          <a:p>
            <a:r>
              <a:rPr lang="de-CH" dirty="0"/>
              <a:t>05/02/2025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681D7B-580A-EF58-5E69-60190EA5A57D}"/>
              </a:ext>
            </a:extLst>
          </p:cNvPr>
          <p:cNvSpPr txBox="1"/>
          <p:nvPr/>
        </p:nvSpPr>
        <p:spPr>
          <a:xfrm>
            <a:off x="4056845" y="1084927"/>
            <a:ext cx="8004243" cy="31085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Smash things together and see what happens!</a:t>
            </a:r>
          </a:p>
          <a:p>
            <a:endParaRPr lang="en-GB" sz="800" dirty="0"/>
          </a:p>
          <a:p>
            <a:r>
              <a:rPr lang="en-GB" sz="2000" b="1" dirty="0"/>
              <a:t>Accelerators</a:t>
            </a:r>
            <a:r>
              <a:rPr lang="en-GB" sz="2000" dirty="0"/>
              <a:t>: smash things together (protons, electrons, heavy ions e.g. Pb)</a:t>
            </a:r>
          </a:p>
          <a:p>
            <a:r>
              <a:rPr lang="en-GB" sz="2000" b="1" dirty="0"/>
              <a:t>Detectors</a:t>
            </a:r>
            <a:r>
              <a:rPr lang="en-GB" sz="2000" dirty="0"/>
              <a:t>: see what happens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sz="2400" b="1" dirty="0"/>
              <a:t>CERN as institute (around 2300 employees)</a:t>
            </a:r>
            <a:r>
              <a:rPr lang="en-GB" dirty="0"/>
              <a:t>: </a:t>
            </a:r>
          </a:p>
          <a:p>
            <a:r>
              <a:rPr lang="en-GB" sz="2000" dirty="0"/>
              <a:t>   - is responsible for developing, providing and operating the accelerators</a:t>
            </a:r>
          </a:p>
          <a:p>
            <a:r>
              <a:rPr lang="en-GB" sz="2000" dirty="0"/>
              <a:t>   - hosts the experiments (=detectors + collaborations)</a:t>
            </a:r>
          </a:p>
          <a:p>
            <a:r>
              <a:rPr lang="en-GB" sz="2000" dirty="0"/>
              <a:t>   - takes part in the experiments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7D6C90-5CF7-4B55-870F-08EFC31FF5B7}"/>
              </a:ext>
            </a:extLst>
          </p:cNvPr>
          <p:cNvSpPr txBox="1"/>
          <p:nvPr/>
        </p:nvSpPr>
        <p:spPr>
          <a:xfrm>
            <a:off x="0" y="4597758"/>
            <a:ext cx="1219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Accelerator and Technology Sector (ATS) includes: </a:t>
            </a:r>
            <a:r>
              <a:rPr lang="en-GB" b="1" i="1" dirty="0"/>
              <a:t>see presentation by Per-Olof </a:t>
            </a:r>
            <a:r>
              <a:rPr lang="en-GB" b="1" i="1" dirty="0" err="1"/>
              <a:t>Friman</a:t>
            </a:r>
            <a:endParaRPr lang="en-GB" b="1" i="1" dirty="0"/>
          </a:p>
          <a:p>
            <a:r>
              <a:rPr lang="en-GB" dirty="0"/>
              <a:t>   - </a:t>
            </a:r>
            <a:r>
              <a:rPr lang="en-GB" i="1" dirty="0"/>
              <a:t>Engineering department</a:t>
            </a:r>
            <a:r>
              <a:rPr lang="en-GB" dirty="0"/>
              <a:t>: inc. Accelerator Coordination &amp; Eng., Mechanical &amp; Materials Eng., Information Management…</a:t>
            </a:r>
          </a:p>
          <a:p>
            <a:r>
              <a:rPr lang="en-GB" dirty="0"/>
              <a:t>   - </a:t>
            </a:r>
            <a:r>
              <a:rPr lang="en-GB" i="1" dirty="0"/>
              <a:t>Technology department</a:t>
            </a:r>
            <a:r>
              <a:rPr lang="en-GB" dirty="0"/>
              <a:t>: inc. Magnets, Superconductors &amp; Cryostats, Cryogenics, Machine Protection &amp; Electrical Integrity…</a:t>
            </a:r>
          </a:p>
          <a:p>
            <a:endParaRPr lang="en-GB" dirty="0"/>
          </a:p>
          <a:p>
            <a:r>
              <a:rPr lang="en-GB" b="1" dirty="0"/>
              <a:t>Research and Computing Sector (RCS) includes: </a:t>
            </a:r>
            <a:r>
              <a:rPr lang="en-GB" b="1" i="1" dirty="0"/>
              <a:t>see presentation by Thomas French</a:t>
            </a:r>
            <a:endParaRPr lang="en-GB" b="1" dirty="0"/>
          </a:p>
          <a:p>
            <a:r>
              <a:rPr lang="en-GB" dirty="0"/>
              <a:t>   - </a:t>
            </a:r>
            <a:r>
              <a:rPr lang="en-GB" i="1" dirty="0"/>
              <a:t>Experimental Physics department</a:t>
            </a:r>
            <a:r>
              <a:rPr lang="en-GB" dirty="0"/>
              <a:t>: hosts 12000 users, develop electronics &amp; detector technologies + participate to experiments</a:t>
            </a:r>
          </a:p>
        </p:txBody>
      </p:sp>
    </p:spTree>
    <p:extLst>
      <p:ext uri="{BB962C8B-B14F-4D97-AF65-F5344CB8AC3E}">
        <p14:creationId xmlns:p14="http://schemas.microsoft.com/office/powerpoint/2010/main" val="230525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84821-F2A6-46A2-C903-A00ADE75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CERN’s present flagship: Large Hadron Collider</a:t>
            </a:r>
          </a:p>
        </p:txBody>
      </p:sp>
      <p:pic>
        <p:nvPicPr>
          <p:cNvPr id="2050" name="Picture 2" descr="Figure 1. Map showing the location of the LHC tunnel across France and Switzerland.">
            <a:extLst>
              <a:ext uri="{FF2B5EF4-FFF2-40B4-BE49-F238E27FC236}">
                <a16:creationId xmlns:a16="http://schemas.microsoft.com/office/drawing/2014/main" id="{8B4678AE-9AC8-ED14-D479-E584268B79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60580" y="803991"/>
            <a:ext cx="8445081" cy="573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F8203-1F71-8FD8-D1EE-585CDA6EF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05/02/2025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CACEC2-2F35-7AEB-EFFD-C35AD2D6A84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0A7A4-DCA6-194D-BE38-A18A74029EF0}" type="slidenum">
              <a:rPr lang="en-GB" smtClean="0"/>
              <a:t>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E0F715-45A0-B1A3-B07D-9F623217BC75}"/>
              </a:ext>
            </a:extLst>
          </p:cNvPr>
          <p:cNvSpPr txBox="1"/>
          <p:nvPr/>
        </p:nvSpPr>
        <p:spPr>
          <a:xfrm>
            <a:off x="4818202" y="2066930"/>
            <a:ext cx="84029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578ADC-8F59-B5BF-E53F-F0A131CD4AAC}"/>
              </a:ext>
            </a:extLst>
          </p:cNvPr>
          <p:cNvSpPr txBox="1"/>
          <p:nvPr/>
        </p:nvSpPr>
        <p:spPr>
          <a:xfrm>
            <a:off x="3475589" y="4527802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3D47ED-4F38-0AA9-7122-53D52C6579F8}"/>
              </a:ext>
            </a:extLst>
          </p:cNvPr>
          <p:cNvSpPr txBox="1"/>
          <p:nvPr/>
        </p:nvSpPr>
        <p:spPr>
          <a:xfrm>
            <a:off x="6808061" y="4565860"/>
            <a:ext cx="114544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5741B2-FB3E-E952-29C1-E8679792A215}"/>
              </a:ext>
            </a:extLst>
          </p:cNvPr>
          <p:cNvSpPr txBox="1"/>
          <p:nvPr/>
        </p:nvSpPr>
        <p:spPr>
          <a:xfrm>
            <a:off x="8155974" y="3554925"/>
            <a:ext cx="97013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3139A0-2211-7230-5036-22B7E77B4AD3}"/>
              </a:ext>
            </a:extLst>
          </p:cNvPr>
          <p:cNvSpPr txBox="1"/>
          <p:nvPr/>
        </p:nvSpPr>
        <p:spPr>
          <a:xfrm>
            <a:off x="4031784" y="3192635"/>
            <a:ext cx="4434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LHC: 27km circumference</a:t>
            </a:r>
          </a:p>
        </p:txBody>
      </p:sp>
    </p:spTree>
    <p:extLst>
      <p:ext uri="{BB962C8B-B14F-4D97-AF65-F5344CB8AC3E}">
        <p14:creationId xmlns:p14="http://schemas.microsoft.com/office/powerpoint/2010/main" val="290214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3C5F7E0-9D68-B03A-3EFE-AD2DF7B5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Large Hadron Collider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3AC1E-F3F6-4E67-9D04-DFF79F4A2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05/02/2025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91FFE7-DC4D-C363-BB49-9A1963471AA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C98947-E948-D248-B04A-7BC0F6C19174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2AC4DBC-28A7-4208-E085-DB06FE0D1C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00" y="752476"/>
            <a:ext cx="8609765" cy="573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D9BE41-EB86-86B6-0482-2505904D1DD1}"/>
              </a:ext>
            </a:extLst>
          </p:cNvPr>
          <p:cNvSpPr txBox="1"/>
          <p:nvPr/>
        </p:nvSpPr>
        <p:spPr>
          <a:xfrm>
            <a:off x="8770511" y="1545465"/>
            <a:ext cx="342593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27km circumference</a:t>
            </a:r>
          </a:p>
          <a:p>
            <a:r>
              <a:rPr lang="en-GB" dirty="0"/>
              <a:t>Particles lap 11245 times/second</a:t>
            </a:r>
          </a:p>
          <a:p>
            <a:r>
              <a:rPr lang="en-GB" dirty="0"/>
              <a:t>Nearly 10000 magnets inc.</a:t>
            </a:r>
          </a:p>
          <a:p>
            <a:r>
              <a:rPr lang="en-GB" dirty="0"/>
              <a:t>~1200 superconducting dipoles</a:t>
            </a:r>
          </a:p>
          <a:p>
            <a:r>
              <a:rPr lang="en-GB" dirty="0"/>
              <a:t>~400 superconducting quadrupoles</a:t>
            </a:r>
          </a:p>
          <a:p>
            <a:pPr marL="285750" indent="-285750">
              <a:buFont typeface="Wingdings" pitchFamily="2" charset="2"/>
              <a:buChar char="è"/>
            </a:pPr>
            <a:r>
              <a:rPr lang="en-GB" dirty="0">
                <a:sym typeface="Wingdings" pitchFamily="2" charset="2"/>
              </a:rPr>
              <a:t>Cooled to 1.9K (world’s largest</a:t>
            </a:r>
            <a:br>
              <a:rPr lang="en-GB" dirty="0">
                <a:sym typeface="Wingdings" pitchFamily="2" charset="2"/>
              </a:rPr>
            </a:br>
            <a:r>
              <a:rPr lang="en-GB" dirty="0">
                <a:sym typeface="Wingdings" pitchFamily="2" charset="2"/>
              </a:rPr>
              <a:t>cryogenic installation)</a:t>
            </a:r>
          </a:p>
          <a:p>
            <a:pPr marL="285750" indent="-285750">
              <a:buFont typeface="Wingdings" pitchFamily="2" charset="2"/>
              <a:buChar char="è"/>
            </a:pPr>
            <a:endParaRPr lang="en-GB" dirty="0"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</a:rPr>
              <a:t>About 800 GWh per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045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55FA1EA-795A-CBFB-5C89-5E85EB9714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461" y="126664"/>
            <a:ext cx="5672560" cy="30442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49420B-E15D-2A77-6905-873DD27CC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35"/>
            <a:ext cx="10515600" cy="769039"/>
          </a:xfrm>
        </p:spPr>
        <p:txBody>
          <a:bodyPr/>
          <a:lstStyle/>
          <a:p>
            <a:r>
              <a:rPr lang="en-GB" dirty="0"/>
              <a:t>The four main LHC detectors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98A94-E760-7401-39E6-BAC18FCD8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0070" y="6376670"/>
            <a:ext cx="2743200" cy="365125"/>
          </a:xfrm>
        </p:spPr>
        <p:txBody>
          <a:bodyPr/>
          <a:lstStyle/>
          <a:p>
            <a:r>
              <a:rPr lang="de-CH"/>
              <a:t>05/02/2025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4ACEE9-E5E3-A634-C6A5-9C7EDB457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A7A4-DCA6-194D-BE38-A18A74029EF0}" type="slidenum">
              <a:rPr lang="en-GB" smtClean="0"/>
              <a:t>5</a:t>
            </a:fld>
            <a:endParaRPr lang="en-GB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FACA3DA-D4BA-5E58-F9A7-28F699CF6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7216" y="640928"/>
            <a:ext cx="4238439" cy="289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95C5A0-1D38-7689-67D4-0CE55D05E18E}"/>
              </a:ext>
            </a:extLst>
          </p:cNvPr>
          <p:cNvSpPr txBox="1"/>
          <p:nvPr/>
        </p:nvSpPr>
        <p:spPr>
          <a:xfrm>
            <a:off x="180979" y="2640925"/>
            <a:ext cx="2058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CMS</a:t>
            </a:r>
          </a:p>
          <a:p>
            <a:r>
              <a:rPr lang="en-GB" dirty="0"/>
              <a:t>General purpose</a:t>
            </a:r>
          </a:p>
          <a:p>
            <a:r>
              <a:rPr lang="en-GB" dirty="0"/>
              <a:t>Discovery detector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88A0FF-55FE-9326-1198-61017CB9BC31}"/>
              </a:ext>
            </a:extLst>
          </p:cNvPr>
          <p:cNvSpPr txBox="1"/>
          <p:nvPr/>
        </p:nvSpPr>
        <p:spPr>
          <a:xfrm>
            <a:off x="6485164" y="2762178"/>
            <a:ext cx="5381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LHCb</a:t>
            </a:r>
          </a:p>
          <a:p>
            <a:r>
              <a:rPr lang="en-GB" dirty="0"/>
              <a:t>Looking for CP violation (why is there no antimatter?)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7798367E-7B5D-881A-8515-873CAFE88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070" y="3519589"/>
            <a:ext cx="5183008" cy="317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A9340D-99F7-B2F9-B6DC-DD2FDBC335A9}"/>
              </a:ext>
            </a:extLst>
          </p:cNvPr>
          <p:cNvSpPr txBox="1"/>
          <p:nvPr/>
        </p:nvSpPr>
        <p:spPr>
          <a:xfrm>
            <a:off x="3196436" y="5912901"/>
            <a:ext cx="2058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/>
              <a:t>ATLAS</a:t>
            </a:r>
          </a:p>
          <a:p>
            <a:pPr algn="r"/>
            <a:r>
              <a:rPr lang="en-GB" dirty="0"/>
              <a:t>General purpose</a:t>
            </a:r>
          </a:p>
          <a:p>
            <a:pPr algn="r"/>
            <a:r>
              <a:rPr lang="en-GB" dirty="0"/>
              <a:t>Discovery detector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ABAA9E-5AB7-DCE6-9CE3-033F2A496E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638" y="778962"/>
            <a:ext cx="601885" cy="601885"/>
          </a:xfrm>
          <a:prstGeom prst="rect">
            <a:avLst/>
          </a:prstGeom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3618EF7E-E7F3-945A-DA67-ED11B4D0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0070" y="664895"/>
            <a:ext cx="857292" cy="51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LICE images gallery | CERN">
            <a:extLst>
              <a:ext uri="{FF2B5EF4-FFF2-40B4-BE49-F238E27FC236}">
                <a16:creationId xmlns:a16="http://schemas.microsoft.com/office/drawing/2014/main" id="{DB21C05D-6049-6557-7E70-7B446F7E5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2950" y="3624123"/>
            <a:ext cx="5052486" cy="287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Logo of the ALICE Experiment - CERN Document Server">
            <a:extLst>
              <a:ext uri="{FF2B5EF4-FFF2-40B4-BE49-F238E27FC236}">
                <a16:creationId xmlns:a16="http://schemas.microsoft.com/office/drawing/2014/main" id="{BE2A1C23-2A49-F071-B912-BCB8D7C5F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105" y="3682762"/>
            <a:ext cx="580342" cy="78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86DED0-FB37-C35F-C7BD-97047CD351A7}"/>
              </a:ext>
            </a:extLst>
          </p:cNvPr>
          <p:cNvSpPr txBox="1"/>
          <p:nvPr/>
        </p:nvSpPr>
        <p:spPr>
          <a:xfrm>
            <a:off x="6520070" y="6095464"/>
            <a:ext cx="4642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ALICE</a:t>
            </a:r>
          </a:p>
          <a:p>
            <a:r>
              <a:rPr lang="en-GB" dirty="0"/>
              <a:t>Studying heavy-ion collisions (early Universe)</a:t>
            </a:r>
          </a:p>
        </p:txBody>
      </p:sp>
    </p:spTree>
    <p:extLst>
      <p:ext uri="{BB962C8B-B14F-4D97-AF65-F5344CB8AC3E}">
        <p14:creationId xmlns:p14="http://schemas.microsoft.com/office/powerpoint/2010/main" val="1608641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B0B1993-CD27-49A2-BDE8-FD8C546B60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997" y="167644"/>
            <a:ext cx="8715577" cy="437706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EEDB0-1073-D909-8F04-0E0F6DC95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05/02/2025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C9B1F-225B-8C0F-899A-3E92C057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98947-E948-D248-B04A-7BC0F6C19174}" type="slidenum">
              <a:rPr lang="en-GB" smtClean="0"/>
              <a:t>6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4A6DF9-BFD7-9BC1-2235-DDE8C8ED22F1}"/>
              </a:ext>
            </a:extLst>
          </p:cNvPr>
          <p:cNvSpPr txBox="1"/>
          <p:nvPr/>
        </p:nvSpPr>
        <p:spPr>
          <a:xfrm>
            <a:off x="150126" y="2648910"/>
            <a:ext cx="11985782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Around 6100 people</a:t>
            </a:r>
          </a:p>
          <a:p>
            <a:r>
              <a:rPr lang="en-GB" sz="2400" b="1" dirty="0"/>
              <a:t>Inc. 1000 engineers (mech, </a:t>
            </a:r>
            <a:r>
              <a:rPr lang="en-GB" sz="2400" b="1" dirty="0" err="1"/>
              <a:t>elec</a:t>
            </a:r>
            <a:r>
              <a:rPr lang="en-GB" sz="2400" b="1" dirty="0"/>
              <a:t>)</a:t>
            </a:r>
          </a:p>
          <a:p>
            <a:endParaRPr lang="en-GB" sz="1200" b="1" dirty="0"/>
          </a:p>
          <a:p>
            <a:r>
              <a:rPr lang="en-GB" sz="2400" b="1" dirty="0"/>
              <a:t>Operational since 2008</a:t>
            </a:r>
          </a:p>
          <a:p>
            <a:r>
              <a:rPr lang="en-GB" sz="2400" b="1" dirty="0"/>
              <a:t>Will operate until 2041</a:t>
            </a:r>
          </a:p>
          <a:p>
            <a:endParaRPr lang="en-GB" sz="1200" b="1" dirty="0"/>
          </a:p>
          <a:p>
            <a:r>
              <a:rPr lang="en-GB" sz="2400" b="1" dirty="0"/>
              <a:t>14000 tonnes</a:t>
            </a:r>
          </a:p>
          <a:p>
            <a:r>
              <a:rPr lang="en-GB" sz="2400" b="1" dirty="0"/>
              <a:t>4T superconducting solenoid </a:t>
            </a:r>
            <a:r>
              <a:rPr lang="en-GB" sz="2400" b="1" dirty="0">
                <a:sym typeface="Wingdings" pitchFamily="2" charset="2"/>
              </a:rPr>
              <a:t> liquid He cryogenics</a:t>
            </a:r>
            <a:endParaRPr lang="en-GB" sz="2400" b="1" dirty="0"/>
          </a:p>
          <a:p>
            <a:r>
              <a:rPr lang="en-GB" sz="2400" b="1" dirty="0"/>
              <a:t>~200 million detector channels </a:t>
            </a:r>
            <a:r>
              <a:rPr lang="en-GB" sz="2400" b="1" dirty="0">
                <a:sym typeface="Wingdings" pitchFamily="2" charset="2"/>
              </a:rPr>
              <a:t> </a:t>
            </a:r>
            <a:r>
              <a:rPr lang="en-GB" sz="2400" b="1" dirty="0"/>
              <a:t>~1 MW power dissipation; optical/electrical cables</a:t>
            </a:r>
          </a:p>
          <a:p>
            <a:r>
              <a:rPr lang="en-GB" sz="2400" b="1" dirty="0">
                <a:sym typeface="Wingdings" pitchFamily="2" charset="2"/>
              </a:rPr>
              <a:t>Several sub-detectors operate at -30 degrees C  bi-phase CO</a:t>
            </a:r>
            <a:r>
              <a:rPr lang="en-GB" sz="2400" b="1" baseline="-25000" dirty="0">
                <a:sym typeface="Wingdings" pitchFamily="2" charset="2"/>
              </a:rPr>
              <a:t>2</a:t>
            </a:r>
            <a:r>
              <a:rPr lang="en-GB" sz="2400" b="1" dirty="0">
                <a:sym typeface="Wingdings" pitchFamily="2" charset="2"/>
              </a:rPr>
              <a:t> cooling</a:t>
            </a:r>
          </a:p>
          <a:p>
            <a:r>
              <a:rPr lang="en-GB" sz="2400" b="1" dirty="0">
                <a:sym typeface="Wingdings" pitchFamily="2" charset="2"/>
              </a:rPr>
              <a:t>Components up to 1700 tonnes can be moved with mm precision</a:t>
            </a:r>
            <a:endParaRPr lang="en-GB" sz="2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8FCB6B-2ABB-D3B6-DD97-95D4836412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26" y="167644"/>
            <a:ext cx="1296537" cy="12965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F915B2-6065-412B-849E-9A789EB9DAB2}"/>
              </a:ext>
            </a:extLst>
          </p:cNvPr>
          <p:cNvSpPr txBox="1"/>
          <p:nvPr/>
        </p:nvSpPr>
        <p:spPr>
          <a:xfrm>
            <a:off x="1446663" y="167644"/>
            <a:ext cx="27703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CMS</a:t>
            </a:r>
          </a:p>
          <a:p>
            <a:r>
              <a:rPr lang="en-GB" b="1" dirty="0"/>
              <a:t>Compact Muon Solenoid</a:t>
            </a:r>
          </a:p>
          <a:p>
            <a:r>
              <a:rPr lang="en-GB" dirty="0"/>
              <a:t>General purpose</a:t>
            </a:r>
          </a:p>
          <a:p>
            <a:r>
              <a:rPr lang="en-GB" dirty="0"/>
              <a:t>Discovery detector</a:t>
            </a:r>
          </a:p>
        </p:txBody>
      </p:sp>
    </p:spTree>
    <p:extLst>
      <p:ext uri="{BB962C8B-B14F-4D97-AF65-F5344CB8AC3E}">
        <p14:creationId xmlns:p14="http://schemas.microsoft.com/office/powerpoint/2010/main" val="4261732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MS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C0DFF"/>
      </a:hlink>
      <a:folHlink>
        <a:srgbClr val="130FB2"/>
      </a:folHlink>
    </a:clrScheme>
    <a:fontScheme name="1_CMSpresentation">
      <a:majorFont>
        <a:latin typeface="Arial Unicode MS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1_CMS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MS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MS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MS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MS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MS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MS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11470</TotalTime>
  <Words>348</Words>
  <Application>Microsoft Macintosh PowerPoint</Application>
  <PresentationFormat>Widescreen</PresentationFormat>
  <Paragraphs>69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 Unicode MS</vt:lpstr>
      <vt:lpstr>Aptos</vt:lpstr>
      <vt:lpstr>Aptos Display</vt:lpstr>
      <vt:lpstr>Arial</vt:lpstr>
      <vt:lpstr>Arial Black</vt:lpstr>
      <vt:lpstr>Times New Roman</vt:lpstr>
      <vt:lpstr>Wingdings</vt:lpstr>
      <vt:lpstr>Office Theme</vt:lpstr>
      <vt:lpstr>1_CMSpresentation</vt:lpstr>
      <vt:lpstr>A brief intro to CERN: European Centre for Particle Physics</vt:lpstr>
      <vt:lpstr>CERN basics</vt:lpstr>
      <vt:lpstr>CERN’s present flagship: Large Hadron Collider</vt:lpstr>
      <vt:lpstr>The Large Hadron Collider</vt:lpstr>
      <vt:lpstr>The four main LHC detectors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Barney</dc:creator>
  <cp:lastModifiedBy>David Barney</cp:lastModifiedBy>
  <cp:revision>4</cp:revision>
  <dcterms:created xsi:type="dcterms:W3CDTF">2025-01-27T10:19:59Z</dcterms:created>
  <dcterms:modified xsi:type="dcterms:W3CDTF">2025-02-04T09:30:41Z</dcterms:modified>
</cp:coreProperties>
</file>