
<file path=[Content_Types].xml><?xml version="1.0" encoding="utf-8"?>
<Types xmlns="http://schemas.openxmlformats.org/package/2006/content-types">
  <Default Extension="svg" ContentType="image/svg+xml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4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12.xml" ContentType="application/vnd.openxmlformats-officedocument.presentationml.notes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 showSpecialPlsOnTitleSld="0">
  <p:sldMasterIdLst>
    <p:sldMasterId id="2147483648" r:id="rId1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howGuides="1">
      <p:cViewPr varScale="1">
        <p:scale>
          <a:sx n="63" d="100"/>
          <a:sy n="63" d="100"/>
        </p:scale>
        <p:origin x="804" y="56"/>
      </p:cViewPr>
      <p:guideLst>
        <p:guide pos="2160" orient="horz"/>
        <p:guide pos="346" orient="horz"/>
        <p:guide pos="3974" orient="horz"/>
        <p:guide pos="1026" orient="horz"/>
        <p:guide pos="3840"/>
        <p:guide pos="695"/>
        <p:guide pos="6985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 /><Relationship Id="rId21" Type="http://schemas.openxmlformats.org/officeDocument/2006/relationships/tableStyles" Target="tableStyles.xml" /><Relationship Id="rId22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680E798-53FF-4C51-A981-953463752515}" type="datetimeFigureOut">
              <a:rPr lang="fr-FR"/>
              <a:t>05/02/2025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B06CD8F-B7ED-4A05-9FB1-A01CC0EF02CC}" type="slidenum">
              <a:rPr lang="fr-FR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ftr="0" hdr="0" sldNum="1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0902784-2346-7884-C002-62B3929CB210}" type="slidenum">
              <a:rPr/>
              <a:t/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A985CA6-413D-DD08-3F91-B8B3F87EAC3C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A443B25-C436-7F57-9C1C-5FCFDFA6E371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5D6B190-ED63-C996-DF69-B5AE23209E79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21FBA5-8F17-8FD2-AB52-86D768759184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06CD8F-B7ED-4A05-9FB1-A01CC0EF02CC}" type="slidenum">
              <a:rPr lang="fr-FR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14</a:t>
            </a:fld>
            <a:endParaRPr lang="fr-FR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0" name="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385762" y="685800"/>
            <a:ext cx="6072187" cy="3416300"/>
          </a:xfrm>
          <a:prstGeom prst="rect">
            <a:avLst/>
          </a:prstGeom>
          <a:ln w="0">
            <a:noFill/>
          </a:ln>
        </p:spPr>
      </p:sp>
      <p:sp>
        <p:nvSpPr>
          <p:cNvPr id="871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343400"/>
            <a:ext cx="5472360" cy="4100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  <a:defRPr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2" name="PlaceHolder 3"/>
          <p:cNvSpPr>
            <a:spLocks noGrp="1"/>
          </p:cNvSpPr>
          <p:nvPr>
            <p:ph type="sldNum" idx="109"/>
          </p:nvPr>
        </p:nvSpPr>
        <p:spPr bwMode="auto">
          <a:xfrm>
            <a:off x="3884760" y="8685360"/>
            <a:ext cx="2957760" cy="443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  <a:defRPr/>
            </a:pPr>
            <a:fld id="{8FC39000-542B-45B9-BB3A-3762B7DC7E7D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15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915431D-0A6B-A4C3-3AD4-035261604051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C5B5472-891C-10B1-200A-860A51B80E8A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22F3C81-E9C9-D4EE-9DA7-8E0F2B5BC0A8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3981410-C80C-3F55-6AAA-9AB340416F27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9E3FB96-4178-1A44-E7D5-3E68842A7681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E297945-AB16-999E-A9D6-A66E69592810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7C955EB-D951-16E9-95D5-FDDA94ED5E4E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93C7BF7-20D0-2FA9-D74A-12E4981A9AAC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Cover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Image 14" descr="logo_couv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96000" y="1990800"/>
            <a:ext cx="9600000" cy="2880000"/>
          </a:xfrm>
          <a:prstGeom prst="rect">
            <a:avLst/>
          </a:prstGeom>
        </p:spPr>
      </p:pic>
      <p:pic>
        <p:nvPicPr>
          <p:cNvPr id="3" name="Image 14" descr="logo_couv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296000" y="1990800"/>
            <a:ext cx="9600000" cy="28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4468800" y="1098000"/>
            <a:ext cx="7483200" cy="3564000"/>
          </a:xfrm>
          <a:prstGeom prst="rect">
            <a:avLst/>
          </a:prstGeo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 bwMode="auto">
          <a:xfrm>
            <a:off x="969600" y="1098000"/>
            <a:ext cx="3432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&lt;#&gt;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970251" y="764704"/>
            <a:ext cx="10982400" cy="5400000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&lt;#&gt;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Use for importing slid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6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DESY European XF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Title Text</a:t>
            </a:r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</p:spPr>
        <p:txBody>
          <a:bodyPr/>
          <a:lstStyle>
            <a:lvl2pPr>
              <a:buClr>
                <a:srgbClr val="33235A"/>
              </a:buClr>
              <a:buChar char=""/>
            </a:lvl2pPr>
            <a:lvl3pPr>
              <a:buChar char=""/>
            </a:lvl3pPr>
            <a:lvl4pPr>
              <a:buClr>
                <a:srgbClr val="33235A"/>
              </a:buClr>
              <a:buChar char=""/>
              <a:defRPr>
                <a:solidFill>
                  <a:srgbClr val="14153D"/>
                </a:solidFill>
              </a:defRPr>
            </a:lvl4pPr>
            <a:lvl5pPr>
              <a:buFont typeface="Arial"/>
              <a:buChar char="»"/>
              <a:defRPr>
                <a:solidFill>
                  <a:srgbClr val="14153D"/>
                </a:solidFill>
              </a:defRPr>
            </a:lvl5pPr>
          </a:lstStyle>
          <a:p>
            <a:pPr lvl="0">
              <a:defRPr sz="1800"/>
            </a:pPr>
            <a:r>
              <a:rPr sz="2400"/>
              <a:t>Body Level One</a:t>
            </a:r>
            <a:endParaRPr/>
          </a:p>
          <a:p>
            <a:pPr lvl="1">
              <a:defRPr sz="1800"/>
            </a:pPr>
            <a:r>
              <a:rPr sz="2400"/>
              <a:t>Body Level Two</a:t>
            </a:r>
            <a:endParaRPr/>
          </a:p>
          <a:p>
            <a:pPr lvl="2">
              <a:defRPr sz="1800"/>
            </a:pPr>
            <a:r>
              <a:rPr sz="2400"/>
              <a:t>Body Level Three</a:t>
            </a:r>
            <a:endParaRPr/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4153D"/>
                </a:solidFill>
              </a:rPr>
              <a:t>Body Level Four</a:t>
            </a:r>
            <a:endParaRPr/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4153D"/>
                </a:solidFill>
              </a:rPr>
              <a:t>Body Level Five</a:t>
            </a:r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 bwMode="auto">
          <a:xfrm>
            <a:off x="11530049" y="864516"/>
            <a:ext cx="221127" cy="156645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>
              <a:defRPr/>
            </a:pPr>
            <a:fld id="{86CB4B4D-7CA3-9044-876B-883B54F8677D}" type="slidenum">
              <a:rPr/>
              <a:t>&lt;#&gt;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97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blank" userDrawn="1">
  <p:cSld name="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EIROForum IWG Workshop | Feb 2025 | V.A. Solé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F8999EBF-9E4C-46AE-9A98-8B72BDF82E89}" type="slidenum">
              <a:rPr/>
              <a:t>&lt;#&gt;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media1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pPr>
              <a:defRPr/>
            </a:pPr>
            <a:r>
              <a:rPr lang="fr-FR"/>
              <a:t>CLICK TO MODIFY THE STYLE OF THE TITLE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764704"/>
            <a:ext cx="109824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fr-FR"/>
              <a:t>Click to </a:t>
            </a:r>
            <a:r>
              <a:rPr lang="fr-FR"/>
              <a:t>modify</a:t>
            </a:r>
            <a:r>
              <a:rPr lang="fr-FR"/>
              <a:t> </a:t>
            </a:r>
            <a:r>
              <a:rPr lang="fr-FR"/>
              <a:t>attributes</a:t>
            </a:r>
            <a:endParaRPr lang="fr-FR"/>
          </a:p>
          <a:p>
            <a:pPr lvl="1">
              <a:defRPr/>
            </a:pPr>
            <a:endParaRPr lang="fr-FR"/>
          </a:p>
          <a:p>
            <a:pPr lvl="1">
              <a:defRPr/>
            </a:pPr>
            <a:r>
              <a:rPr lang="fr-FR"/>
              <a:t>Second </a:t>
            </a:r>
            <a:r>
              <a:rPr lang="fr-FR"/>
              <a:t>level</a:t>
            </a:r>
            <a:endParaRPr lang="fr-FR"/>
          </a:p>
          <a:p>
            <a:pPr lvl="2">
              <a:defRPr/>
            </a:pPr>
            <a:r>
              <a:rPr lang="fr-FR"/>
              <a:t>Third</a:t>
            </a:r>
            <a:r>
              <a:rPr lang="fr-FR"/>
              <a:t> </a:t>
            </a:r>
            <a:r>
              <a:rPr lang="fr-FR"/>
              <a:t>level</a:t>
            </a:r>
            <a:endParaRPr lang="fr-FR"/>
          </a:p>
          <a:p>
            <a:pPr lvl="3">
              <a:defRPr/>
            </a:pPr>
            <a:r>
              <a:rPr lang="fr-FR"/>
              <a:t>Fourth</a:t>
            </a:r>
            <a:r>
              <a:rPr lang="fr-FR"/>
              <a:t> </a:t>
            </a:r>
            <a:r>
              <a:rPr lang="fr-FR"/>
              <a:t>level</a:t>
            </a:r>
            <a:endParaRPr lang="fr-FR"/>
          </a:p>
          <a:p>
            <a:pPr lvl="4">
              <a:defRPr/>
            </a:pPr>
            <a:r>
              <a:rPr lang="fr-FR"/>
              <a:t>Fifth</a:t>
            </a:r>
            <a:r>
              <a:rPr lang="fr-FR"/>
              <a:t> </a:t>
            </a:r>
            <a:r>
              <a:rPr lang="fr-FR"/>
              <a:t>level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959429" y="6483356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EIROForum IWG Workshop | Feb 2025 | V.A. Solé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39351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6</a:t>
            </a:fld>
            <a:endParaRPr lang="fr-FR"/>
          </a:p>
        </p:txBody>
      </p:sp>
      <p:sp>
        <p:nvSpPr>
          <p:cNvPr id="8" name="Rectangle 7"/>
          <p:cNvSpPr/>
          <p:nvPr/>
        </p:nvSpPr>
        <p:spPr bwMode="auto"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10364873" y="6324370"/>
            <a:ext cx="1587127" cy="371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1" hdr="0" sldNum="1"/>
  <p:txStyles>
    <p:titleStyle>
      <a:lvl1pPr algn="l" defTabSz="914400">
        <a:spcBef>
          <a:spcPts val="0"/>
        </a:spcBef>
        <a:buNone/>
        <a:defRPr sz="1600" b="1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spcBef>
          <a:spcPts val="0"/>
        </a:spcBef>
        <a:spcAft>
          <a:spcPts val="1000"/>
        </a:spcAft>
        <a:buFont typeface="Arial"/>
        <a:buNone/>
        <a:defRPr sz="1800" b="1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>
        <a:spcBef>
          <a:spcPts val="0"/>
        </a:spcBef>
        <a:spcAft>
          <a:spcPts val="1500"/>
        </a:spcAft>
        <a:buFont typeface="Arial"/>
        <a:buNone/>
        <a:defRPr sz="17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>
        <a:lnSpc>
          <a:spcPct val="105000"/>
        </a:lnSpc>
        <a:spcBef>
          <a:spcPts val="0"/>
        </a:spcBef>
        <a:spcAft>
          <a:spcPts val="500"/>
        </a:spcAft>
        <a:buFont typeface="Arial"/>
        <a:buNone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/>
        <a:buChar char="l"/>
        <a:defRPr sz="15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>
        <a:spcBef>
          <a:spcPts val="0"/>
        </a:spcBef>
        <a:spcAft>
          <a:spcPts val="600"/>
        </a:spcAft>
        <a:buClr>
          <a:schemeClr val="accent6"/>
        </a:buClr>
        <a:buFont typeface="ITCOfficinaSans LT Book"/>
        <a:buChar char="&gt;"/>
        <a:defRPr sz="1200" i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5" Type="http://schemas.openxmlformats.org/officeDocument/2006/relationships/image" Target="../media/image72.png"/><Relationship Id="rId16" Type="http://schemas.openxmlformats.org/officeDocument/2006/relationships/image" Target="../media/image73.png"/><Relationship Id="rId17" Type="http://schemas.openxmlformats.org/officeDocument/2006/relationships/image" Target="../media/image74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5" Type="http://schemas.openxmlformats.org/officeDocument/2006/relationships/image" Target="../media/image77.jpg"/><Relationship Id="rId6" Type="http://schemas.openxmlformats.org/officeDocument/2006/relationships/image" Target="../media/image78.png"/><Relationship Id="rId7" Type="http://schemas.openxmlformats.org/officeDocument/2006/relationships/image" Target="../media/media25.svg"/><Relationship Id="rId8" Type="http://schemas.openxmlformats.org/officeDocument/2006/relationships/hyperlink" Target="https://human-organ-atlas.esrf.eu/" TargetMode="External"/><Relationship Id="rId9" Type="http://schemas.openxmlformats.org/officeDocument/2006/relationships/image" Target="../media/image79.jpg"/><Relationship Id="rId10" Type="http://schemas.openxmlformats.org/officeDocument/2006/relationships/image" Target="../media/image80.png"/><Relationship Id="rId11" Type="http://schemas.openxmlformats.org/officeDocument/2006/relationships/image" Target="../media/image81.jpg"/><Relationship Id="rId12" Type="http://schemas.openxmlformats.org/officeDocument/2006/relationships/image" Target="../media/image82.png"/><Relationship Id="rId13" Type="http://schemas.openxmlformats.org/officeDocument/2006/relationships/image" Target="../media/image83.png"/><Relationship Id="rId14" Type="http://schemas.openxmlformats.org/officeDocument/2006/relationships/image" Target="../media/image84.jpg"/><Relationship Id="rId15" Type="http://schemas.openxmlformats.org/officeDocument/2006/relationships/image" Target="../media/image85.jpg"/><Relationship Id="rId16" Type="http://schemas.openxmlformats.org/officeDocument/2006/relationships/image" Target="../media/image86.png"/><Relationship Id="rId17" Type="http://schemas.openxmlformats.org/officeDocument/2006/relationships/image" Target="../media/image87.jpg"/><Relationship Id="rId18" Type="http://schemas.openxmlformats.org/officeDocument/2006/relationships/image" Target="../media/image88.png"/><Relationship Id="rId19" Type="http://schemas.openxmlformats.org/officeDocument/2006/relationships/image" Target="../media/image89.png"/><Relationship Id="rId20" Type="http://schemas.openxmlformats.org/officeDocument/2006/relationships/image" Target="../media/image90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8.png"/><Relationship Id="rId4" Type="http://schemas.openxmlformats.org/officeDocument/2006/relationships/image" Target="../media/image91.jpg"/><Relationship Id="rId5" Type="http://schemas.openxmlformats.org/officeDocument/2006/relationships/image" Target="../media/image92.png"/><Relationship Id="rId6" Type="http://schemas.openxmlformats.org/officeDocument/2006/relationships/image" Target="../media/image9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4.jpg"/><Relationship Id="rId4" Type="http://schemas.openxmlformats.org/officeDocument/2006/relationships/image" Target="../media/image95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6.jpg"/><Relationship Id="rId4" Type="http://schemas.openxmlformats.org/officeDocument/2006/relationships/image" Target="../media/image97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jpg"/><Relationship Id="rId9" Type="http://schemas.openxmlformats.org/officeDocument/2006/relationships/image" Target="../media/image11.jpg"/><Relationship Id="rId10" Type="http://schemas.openxmlformats.org/officeDocument/2006/relationships/image" Target="../media/image12.png"/><Relationship Id="rId11" Type="http://schemas.openxmlformats.org/officeDocument/2006/relationships/hyperlink" Target="http://www.la-metro.org/" TargetMode="External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jpg"/><Relationship Id="rId15" Type="http://schemas.openxmlformats.org/officeDocument/2006/relationships/image" Target="../media/image16.png"/><Relationship Id="rId16" Type="http://schemas.openxmlformats.org/officeDocument/2006/relationships/image" Target="../media/image17.jpg"/><Relationship Id="rId17" Type="http://schemas.openxmlformats.org/officeDocument/2006/relationships/image" Target="../media/image18.png"/><Relationship Id="rId18" Type="http://schemas.openxmlformats.org/officeDocument/2006/relationships/image" Target="../media/image19.jpg"/><Relationship Id="rId19" Type="http://schemas.openxmlformats.org/officeDocument/2006/relationships/image" Target="../media/image20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23.wmf"/><Relationship Id="rId5" Type="http://schemas.openxmlformats.org/officeDocument/2006/relationships/oleObject" Target="../embeddings/oleObject3.bin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5" Type="http://schemas.openxmlformats.org/officeDocument/2006/relationships/image" Target="../media/media4.svg"/><Relationship Id="rId6" Type="http://schemas.openxmlformats.org/officeDocument/2006/relationships/image" Target="../media/image26.png"/><Relationship Id="rId7" Type="http://schemas.openxmlformats.org/officeDocument/2006/relationships/image" Target="../media/media5.sv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media6.svg"/><Relationship Id="rId5" Type="http://schemas.openxmlformats.org/officeDocument/2006/relationships/image" Target="../media/image28.png"/><Relationship Id="rId6" Type="http://schemas.openxmlformats.org/officeDocument/2006/relationships/image" Target="../media/media7.svg"/><Relationship Id="rId7" Type="http://schemas.openxmlformats.org/officeDocument/2006/relationships/image" Target="../media/image29.png"/><Relationship Id="rId8" Type="http://schemas.openxmlformats.org/officeDocument/2006/relationships/image" Target="../media/media8.svg"/><Relationship Id="rId9" Type="http://schemas.openxmlformats.org/officeDocument/2006/relationships/image" Target="../media/image30.png"/><Relationship Id="rId10" Type="http://schemas.openxmlformats.org/officeDocument/2006/relationships/image" Target="../media/media9.svg"/><Relationship Id="rId11" Type="http://schemas.openxmlformats.org/officeDocument/2006/relationships/image" Target="../media/image31.png"/><Relationship Id="rId12" Type="http://schemas.openxmlformats.org/officeDocument/2006/relationships/image" Target="../media/media10.svg"/><Relationship Id="rId13" Type="http://schemas.openxmlformats.org/officeDocument/2006/relationships/image" Target="../media/image32.png"/><Relationship Id="rId14" Type="http://schemas.openxmlformats.org/officeDocument/2006/relationships/image" Target="../media/media11.svg"/><Relationship Id="rId15" Type="http://schemas.openxmlformats.org/officeDocument/2006/relationships/image" Target="../media/image33.png"/><Relationship Id="rId16" Type="http://schemas.openxmlformats.org/officeDocument/2006/relationships/image" Target="../media/media12.svg"/><Relationship Id="rId17" Type="http://schemas.openxmlformats.org/officeDocument/2006/relationships/image" Target="../media/image34.png"/><Relationship Id="rId18" Type="http://schemas.openxmlformats.org/officeDocument/2006/relationships/image" Target="../media/media13.svg"/><Relationship Id="rId19" Type="http://schemas.openxmlformats.org/officeDocument/2006/relationships/image" Target="../media/image35.png"/><Relationship Id="rId20" Type="http://schemas.openxmlformats.org/officeDocument/2006/relationships/image" Target="../media/media14.svg"/><Relationship Id="rId21" Type="http://schemas.openxmlformats.org/officeDocument/2006/relationships/image" Target="../media/image36.png"/><Relationship Id="rId22" Type="http://schemas.openxmlformats.org/officeDocument/2006/relationships/image" Target="../media/media15.svg"/><Relationship Id="rId23" Type="http://schemas.openxmlformats.org/officeDocument/2006/relationships/image" Target="../media/image37.png"/><Relationship Id="rId24" Type="http://schemas.openxmlformats.org/officeDocument/2006/relationships/image" Target="../media/media16.svg"/><Relationship Id="rId25" Type="http://schemas.openxmlformats.org/officeDocument/2006/relationships/image" Target="../media/image38.png"/><Relationship Id="rId26" Type="http://schemas.openxmlformats.org/officeDocument/2006/relationships/image" Target="../media/media17.svg"/><Relationship Id="rId27" Type="http://schemas.openxmlformats.org/officeDocument/2006/relationships/image" Target="../media/image39.png"/><Relationship Id="rId28" Type="http://schemas.openxmlformats.org/officeDocument/2006/relationships/image" Target="../media/media18.svg"/><Relationship Id="rId29" Type="http://schemas.openxmlformats.org/officeDocument/2006/relationships/image" Target="../media/image40.png"/><Relationship Id="rId30" Type="http://schemas.openxmlformats.org/officeDocument/2006/relationships/image" Target="../media/media19.svg"/><Relationship Id="rId31" Type="http://schemas.openxmlformats.org/officeDocument/2006/relationships/image" Target="../media/image41.png"/><Relationship Id="rId32" Type="http://schemas.openxmlformats.org/officeDocument/2006/relationships/image" Target="../media/media20.svg"/><Relationship Id="rId33" Type="http://schemas.openxmlformats.org/officeDocument/2006/relationships/image" Target="../media/image42.png"/><Relationship Id="rId34" Type="http://schemas.openxmlformats.org/officeDocument/2006/relationships/image" Target="../media/media21.svg"/><Relationship Id="rId35" Type="http://schemas.openxmlformats.org/officeDocument/2006/relationships/image" Target="../media/image43.png"/><Relationship Id="rId36" Type="http://schemas.openxmlformats.org/officeDocument/2006/relationships/image" Target="../media/media22.svg"/><Relationship Id="rId37" Type="http://schemas.openxmlformats.org/officeDocument/2006/relationships/image" Target="../media/image44.png"/><Relationship Id="rId38" Type="http://schemas.openxmlformats.org/officeDocument/2006/relationships/image" Target="../media/media23.svg"/><Relationship Id="rId39" Type="http://schemas.openxmlformats.org/officeDocument/2006/relationships/image" Target="../media/image45.png"/><Relationship Id="rId40" Type="http://schemas.openxmlformats.org/officeDocument/2006/relationships/image" Target="../media/media24.svg"/><Relationship Id="rId41" Type="http://schemas.openxmlformats.org/officeDocument/2006/relationships/image" Target="../media/image46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jp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jpg"/><Relationship Id="rId7" Type="http://schemas.openxmlformats.org/officeDocument/2006/relationships/image" Target="../media/image51.jpg"/><Relationship Id="rId8" Type="http://schemas.openxmlformats.org/officeDocument/2006/relationships/image" Target="../media/image52.jpg"/><Relationship Id="rId9" Type="http://schemas.openxmlformats.org/officeDocument/2006/relationships/image" Target="../media/image53.jpg"/><Relationship Id="rId10" Type="http://schemas.openxmlformats.org/officeDocument/2006/relationships/image" Target="../media/image54.jpg"/><Relationship Id="rId11" Type="http://schemas.openxmlformats.org/officeDocument/2006/relationships/image" Target="../media/image55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jp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-182596"/>
            <a:ext cx="12192000" cy="7040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1817540" y="548680"/>
            <a:ext cx="822212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800"/>
              <a:t>European Synchrotron Radiation Facility Overview</a:t>
            </a:r>
            <a:endParaRPr/>
          </a:p>
          <a:p>
            <a:pPr algn="ctr">
              <a:defRPr/>
            </a:pPr>
            <a:r>
              <a:rPr lang="en-US"/>
              <a:t>V.A. Solé – Instrumentation Services &amp; Developments Division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1800"/>
              <a:t>The Figure of Merit of a Light Source: BRILLIANCE 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10</a:t>
            </a:fld>
            <a:endParaRPr lang="fr-FR"/>
          </a:p>
        </p:txBody>
      </p:sp>
      <p:sp>
        <p:nvSpPr>
          <p:cNvPr id="5" name="Rectangle 4"/>
          <p:cNvSpPr/>
          <p:nvPr/>
        </p:nvSpPr>
        <p:spPr bwMode="auto">
          <a:xfrm>
            <a:off x="1653309" y="771058"/>
            <a:ext cx="4608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4">
              <a:defRPr/>
            </a:pPr>
            <a:r>
              <a:rPr lang="en-US" sz="1400">
                <a:solidFill>
                  <a:srgbClr val="132577"/>
                </a:solidFill>
                <a:latin typeface="Arial"/>
              </a:rPr>
              <a:t>Brilliance or Spectral </a:t>
            </a:r>
            <a:r>
              <a:rPr lang="en-US" sz="1400" i="1">
                <a:solidFill>
                  <a:srgbClr val="132577"/>
                </a:solidFill>
                <a:latin typeface="Arial"/>
              </a:rPr>
              <a:t>Brightness (flux density in phase space) is an invariant quantity in statistical mechanics, so that </a:t>
            </a:r>
            <a:r>
              <a:rPr lang="en-US" sz="1400" i="1" u="sng">
                <a:solidFill>
                  <a:srgbClr val="132577"/>
                </a:solidFill>
                <a:latin typeface="Arial"/>
              </a:rPr>
              <a:t>no optical technique can improve it</a:t>
            </a:r>
            <a:r>
              <a:rPr lang="en-US" sz="1400" i="1">
                <a:solidFill>
                  <a:srgbClr val="132577"/>
                </a:solidFill>
                <a:latin typeface="Arial"/>
              </a:rPr>
              <a:t>.</a:t>
            </a:r>
            <a:endParaRPr/>
          </a:p>
        </p:txBody>
      </p:sp>
      <p:grpSp>
        <p:nvGrpSpPr>
          <p:cNvPr id="6" name="Group 5"/>
          <p:cNvGrpSpPr/>
          <p:nvPr/>
        </p:nvGrpSpPr>
        <p:grpSpPr bwMode="auto">
          <a:xfrm>
            <a:off x="6430156" y="692696"/>
            <a:ext cx="4069550" cy="5704748"/>
            <a:chOff x="4930321" y="692696"/>
            <a:chExt cx="4069551" cy="5704748"/>
          </a:xfrm>
        </p:grpSpPr>
        <p:grpSp>
          <p:nvGrpSpPr>
            <p:cNvPr id="7" name="Group 6"/>
            <p:cNvGrpSpPr/>
            <p:nvPr/>
          </p:nvGrpSpPr>
          <p:grpSpPr bwMode="auto">
            <a:xfrm>
              <a:off x="4930321" y="692696"/>
              <a:ext cx="4069551" cy="5704748"/>
              <a:chOff x="5057250" y="724647"/>
              <a:chExt cx="4069551" cy="5704748"/>
            </a:xfrm>
          </p:grpSpPr>
          <p:grpSp>
            <p:nvGrpSpPr>
              <p:cNvPr id="21" name="Group 6"/>
              <p:cNvGrpSpPr/>
              <p:nvPr/>
            </p:nvGrpSpPr>
            <p:grpSpPr bwMode="auto">
              <a:xfrm>
                <a:off x="5057250" y="724647"/>
                <a:ext cx="4069551" cy="5704748"/>
                <a:chOff x="3732" y="605"/>
                <a:chExt cx="2366" cy="3547"/>
              </a:xfrm>
            </p:grpSpPr>
            <p:grpSp>
              <p:nvGrpSpPr>
                <p:cNvPr id="23" name="Group 7"/>
                <p:cNvGrpSpPr/>
                <p:nvPr/>
              </p:nvGrpSpPr>
              <p:grpSpPr bwMode="auto">
                <a:xfrm>
                  <a:off x="3732" y="605"/>
                  <a:ext cx="2366" cy="3547"/>
                  <a:chOff x="3732" y="605"/>
                  <a:chExt cx="2366" cy="3547"/>
                </a:xfrm>
              </p:grpSpPr>
              <p:sp>
                <p:nvSpPr>
                  <p:cNvPr id="31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3754" y="605"/>
                    <a:ext cx="2334" cy="3509"/>
                  </a:xfrm>
                  <a:prstGeom prst="rect">
                    <a:avLst/>
                  </a:prstGeom>
                  <a:solidFill>
                    <a:srgbClr val="336699"/>
                  </a:soli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914364">
                      <a:defRPr/>
                    </a:pPr>
                    <a:endParaRPr lang="fr-FR" sz="160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2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4106" y="3508"/>
                    <a:ext cx="632" cy="7"/>
                  </a:xfrm>
                  <a:prstGeom prst="line">
                    <a:avLst/>
                  </a:prstGeom>
                  <a:noFill/>
                  <a:ln w="19050">
                    <a:solidFill>
                      <a:srgbClr val="003366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364">
                      <a:defRPr/>
                    </a:pPr>
                    <a:endParaRPr lang="en-GB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3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38" y="1545"/>
                    <a:ext cx="795" cy="1970"/>
                  </a:xfrm>
                  <a:prstGeom prst="line">
                    <a:avLst/>
                  </a:prstGeom>
                  <a:noFill/>
                  <a:ln w="19050">
                    <a:solidFill>
                      <a:srgbClr val="003366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364">
                      <a:defRPr/>
                    </a:pPr>
                    <a:endParaRPr lang="en-GB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4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533" y="1142"/>
                    <a:ext cx="168" cy="40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364">
                      <a:defRPr/>
                    </a:pPr>
                    <a:endParaRPr lang="en-GB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5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3" y="3941"/>
                    <a:ext cx="359" cy="211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364">
                      <a:defRPr/>
                    </a:pPr>
                    <a:r>
                      <a:rPr lang="en-GB" sz="1600" b="1">
                        <a:solidFill>
                          <a:prstClr val="white"/>
                        </a:solidFill>
                        <a:latin typeface="Arial"/>
                      </a:rPr>
                      <a:t>Year</a:t>
                    </a:r>
                    <a:endParaRPr/>
                  </a:p>
                </p:txBody>
              </p:sp>
              <p:sp>
                <p:nvSpPr>
                  <p:cNvPr id="36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42" y="3829"/>
                    <a:ext cx="1871" cy="153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364">
                      <a:defRPr/>
                    </a:pPr>
                    <a:r>
                      <a:rPr lang="en-GB" sz="1000" b="1">
                        <a:solidFill>
                          <a:prstClr val="white"/>
                        </a:solidFill>
                        <a:latin typeface="Arial"/>
                      </a:rPr>
                      <a:t>1900     1920     1940     1960     1980     2000     2020</a:t>
                    </a:r>
                    <a:endParaRPr/>
                  </a:p>
                </p:txBody>
              </p:sp>
              <p:sp>
                <p:nvSpPr>
                  <p:cNvPr id="37" name="Oval 14"/>
                  <p:cNvSpPr>
                    <a:spLocks noChangeArrowheads="1" noChangeAspect="1"/>
                  </p:cNvSpPr>
                  <p:nvPr/>
                </p:nvSpPr>
                <p:spPr bwMode="auto">
                  <a:xfrm>
                    <a:off x="4094" y="3479"/>
                    <a:ext cx="54" cy="5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364">
                      <a:defRPr/>
                    </a:pPr>
                    <a:endParaRPr lang="en-GB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8" name="Oval 15"/>
                  <p:cNvSpPr>
                    <a:spLocks noChangeArrowheads="1" noChangeAspect="1"/>
                  </p:cNvSpPr>
                  <p:nvPr/>
                </p:nvSpPr>
                <p:spPr bwMode="auto">
                  <a:xfrm>
                    <a:off x="4768" y="3336"/>
                    <a:ext cx="54" cy="5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364">
                      <a:defRPr/>
                    </a:pPr>
                    <a:endParaRPr lang="en-GB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9" name="Oval 16"/>
                  <p:cNvSpPr>
                    <a:spLocks noChangeArrowheads="1" noChangeAspect="1"/>
                  </p:cNvSpPr>
                  <p:nvPr/>
                </p:nvSpPr>
                <p:spPr bwMode="auto">
                  <a:xfrm>
                    <a:off x="5007" y="2754"/>
                    <a:ext cx="54" cy="5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364">
                      <a:defRPr/>
                    </a:pPr>
                    <a:endParaRPr lang="en-GB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0" name="Oval 17"/>
                  <p:cNvSpPr>
                    <a:spLocks noChangeArrowheads="1" noChangeAspect="1"/>
                  </p:cNvSpPr>
                  <p:nvPr/>
                </p:nvSpPr>
                <p:spPr bwMode="auto">
                  <a:xfrm>
                    <a:off x="5075" y="2575"/>
                    <a:ext cx="54" cy="5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364">
                      <a:defRPr/>
                    </a:pPr>
                    <a:endParaRPr lang="en-GB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1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33" y="3724"/>
                    <a:ext cx="240" cy="172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364">
                      <a:defRPr/>
                    </a:pPr>
                    <a:r>
                      <a:rPr lang="en-GB" sz="1200" b="1">
                        <a:solidFill>
                          <a:prstClr val="white"/>
                        </a:solidFill>
                        <a:latin typeface="Arial"/>
                      </a:rPr>
                      <a:t>10</a:t>
                    </a:r>
                    <a:r>
                      <a:rPr lang="en-GB" sz="1200" b="1" baseline="30000">
                        <a:solidFill>
                          <a:prstClr val="white"/>
                        </a:solidFill>
                        <a:latin typeface="Arial"/>
                      </a:rPr>
                      <a:t>5</a:t>
                    </a:r>
                    <a:endParaRPr/>
                  </a:p>
                </p:txBody>
              </p:sp>
              <p:sp>
                <p:nvSpPr>
                  <p:cNvPr id="42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32" y="3067"/>
                    <a:ext cx="273" cy="172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364">
                      <a:defRPr/>
                    </a:pPr>
                    <a:r>
                      <a:rPr lang="en-GB" sz="1200" b="1">
                        <a:solidFill>
                          <a:prstClr val="white"/>
                        </a:solidFill>
                        <a:latin typeface="Arial"/>
                      </a:rPr>
                      <a:t>10</a:t>
                    </a:r>
                    <a:r>
                      <a:rPr lang="en-GB" sz="1200" b="1" baseline="30000">
                        <a:solidFill>
                          <a:prstClr val="white"/>
                        </a:solidFill>
                        <a:latin typeface="Arial"/>
                      </a:rPr>
                      <a:t>10</a:t>
                    </a:r>
                    <a:endParaRPr/>
                  </a:p>
                </p:txBody>
              </p:sp>
              <p:sp>
                <p:nvSpPr>
                  <p:cNvPr id="43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32" y="2351"/>
                    <a:ext cx="273" cy="172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364">
                      <a:defRPr/>
                    </a:pPr>
                    <a:r>
                      <a:rPr lang="en-GB" sz="1200" b="1">
                        <a:solidFill>
                          <a:prstClr val="white"/>
                        </a:solidFill>
                        <a:latin typeface="Arial"/>
                      </a:rPr>
                      <a:t>10</a:t>
                    </a:r>
                    <a:r>
                      <a:rPr lang="en-GB" sz="1200" b="1" baseline="30000">
                        <a:solidFill>
                          <a:prstClr val="white"/>
                        </a:solidFill>
                        <a:latin typeface="Arial"/>
                      </a:rPr>
                      <a:t>15</a:t>
                    </a:r>
                    <a:endParaRPr/>
                  </a:p>
                </p:txBody>
              </p:sp>
              <p:sp>
                <p:nvSpPr>
                  <p:cNvPr id="44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32" y="1590"/>
                    <a:ext cx="273" cy="172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364">
                      <a:defRPr/>
                    </a:pPr>
                    <a:r>
                      <a:rPr lang="en-GB" sz="1200" b="1">
                        <a:solidFill>
                          <a:prstClr val="white"/>
                        </a:solidFill>
                        <a:latin typeface="Arial"/>
                      </a:rPr>
                      <a:t>10</a:t>
                    </a:r>
                    <a:r>
                      <a:rPr lang="en-GB" sz="1200" b="1" baseline="30000">
                        <a:solidFill>
                          <a:prstClr val="white"/>
                        </a:solidFill>
                        <a:latin typeface="Arial"/>
                      </a:rPr>
                      <a:t>20</a:t>
                    </a:r>
                    <a:endParaRPr/>
                  </a:p>
                </p:txBody>
              </p:sp>
              <p:sp>
                <p:nvSpPr>
                  <p:cNvPr id="45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25" y="1590"/>
                    <a:ext cx="273" cy="172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364">
                      <a:defRPr/>
                    </a:pPr>
                    <a:r>
                      <a:rPr lang="en-GB" sz="1200" b="1">
                        <a:solidFill>
                          <a:prstClr val="white"/>
                        </a:solidFill>
                        <a:latin typeface="Arial"/>
                      </a:rPr>
                      <a:t>10</a:t>
                    </a:r>
                    <a:r>
                      <a:rPr lang="en-GB" sz="1200" b="1" baseline="30000">
                        <a:solidFill>
                          <a:prstClr val="white"/>
                        </a:solidFill>
                        <a:latin typeface="Arial"/>
                      </a:rPr>
                      <a:t>20</a:t>
                    </a:r>
                    <a:endParaRPr/>
                  </a:p>
                </p:txBody>
              </p:sp>
              <p:sp>
                <p:nvSpPr>
                  <p:cNvPr id="46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25" y="829"/>
                    <a:ext cx="273" cy="172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364">
                      <a:defRPr/>
                    </a:pPr>
                    <a:r>
                      <a:rPr lang="en-GB" sz="1200" b="1">
                        <a:solidFill>
                          <a:prstClr val="white"/>
                        </a:solidFill>
                        <a:latin typeface="Arial"/>
                      </a:rPr>
                      <a:t>10</a:t>
                    </a:r>
                    <a:r>
                      <a:rPr lang="en-GB" sz="1200" b="1" baseline="30000">
                        <a:solidFill>
                          <a:prstClr val="white"/>
                        </a:solidFill>
                        <a:latin typeface="Arial"/>
                      </a:rPr>
                      <a:t>25</a:t>
                    </a:r>
                    <a:endParaRPr/>
                  </a:p>
                </p:txBody>
              </p:sp>
              <p:sp>
                <p:nvSpPr>
                  <p:cNvPr id="47" name="Oval 28"/>
                  <p:cNvSpPr>
                    <a:spLocks noChangeArrowheads="1" noChangeAspect="1"/>
                  </p:cNvSpPr>
                  <p:nvPr/>
                </p:nvSpPr>
                <p:spPr bwMode="auto">
                  <a:xfrm>
                    <a:off x="4878" y="3067"/>
                    <a:ext cx="54" cy="5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364">
                      <a:defRPr/>
                    </a:pPr>
                    <a:endParaRPr lang="en-GB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8" name="Oval 29"/>
                  <p:cNvSpPr>
                    <a:spLocks noChangeArrowheads="1" noChangeAspect="1"/>
                  </p:cNvSpPr>
                  <p:nvPr/>
                </p:nvSpPr>
                <p:spPr bwMode="auto">
                  <a:xfrm>
                    <a:off x="4932" y="2933"/>
                    <a:ext cx="54" cy="5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364">
                      <a:defRPr/>
                    </a:pPr>
                    <a:endParaRPr lang="en-GB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grpSp>
                <p:nvGrpSpPr>
                  <p:cNvPr id="49" name="Group 31"/>
                  <p:cNvGrpSpPr/>
                  <p:nvPr/>
                </p:nvGrpSpPr>
                <p:grpSpPr bwMode="auto">
                  <a:xfrm>
                    <a:off x="3984" y="725"/>
                    <a:ext cx="1858" cy="3092"/>
                    <a:chOff x="3984" y="725"/>
                    <a:chExt cx="1651" cy="2971"/>
                  </a:xfrm>
                </p:grpSpPr>
                <p:sp>
                  <p:nvSpPr>
                    <p:cNvPr id="50" name="Rectangle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4" y="725"/>
                      <a:ext cx="1651" cy="2971"/>
                    </a:xfrm>
                    <a:prstGeom prst="rect">
                      <a:avLst/>
                    </a:prstGeom>
                    <a:noFill/>
                    <a:ln w="19050" algn="ctr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364">
                        <a:defRPr/>
                      </a:pPr>
                      <a:endParaRPr lang="en-GB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  <p:grpSp>
                  <p:nvGrpSpPr>
                    <p:cNvPr id="51" name="Group 50"/>
                    <p:cNvGrpSpPr/>
                    <p:nvPr/>
                  </p:nvGrpSpPr>
                  <p:grpSpPr bwMode="auto">
                    <a:xfrm>
                      <a:off x="4106" y="3633"/>
                      <a:ext cx="1366" cy="62"/>
                      <a:chOff x="4106" y="3633"/>
                      <a:chExt cx="1366" cy="62"/>
                    </a:xfrm>
                  </p:grpSpPr>
                  <p:sp>
                    <p:nvSpPr>
                      <p:cNvPr id="68" name="Line 4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106" y="3633"/>
                        <a:ext cx="0" cy="62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69" name="Line 4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34" y="3633"/>
                        <a:ext cx="0" cy="62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70" name="Line 4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1" y="3633"/>
                        <a:ext cx="0" cy="62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71" name="Line 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9" y="3633"/>
                        <a:ext cx="0" cy="62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72" name="Line 4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17" y="3633"/>
                        <a:ext cx="0" cy="62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73" name="Line 5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244" y="3633"/>
                        <a:ext cx="0" cy="62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74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2" y="3633"/>
                        <a:ext cx="0" cy="62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52" name="Group 53"/>
                    <p:cNvGrpSpPr/>
                    <p:nvPr/>
                  </p:nvGrpSpPr>
                  <p:grpSpPr bwMode="auto">
                    <a:xfrm>
                      <a:off x="3984" y="1642"/>
                      <a:ext cx="72" cy="1967"/>
                      <a:chOff x="3984" y="1642"/>
                      <a:chExt cx="72" cy="1967"/>
                    </a:xfrm>
                  </p:grpSpPr>
                  <p:sp>
                    <p:nvSpPr>
                      <p:cNvPr id="53" name="Line 5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84" y="1642"/>
                        <a:ext cx="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54" name="Line 5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84" y="1783"/>
                        <a:ext cx="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55" name="Line 5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84" y="1923"/>
                        <a:ext cx="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56" name="Line 5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84" y="2064"/>
                        <a:ext cx="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57" name="Line 5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84" y="2484"/>
                        <a:ext cx="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58" name="Line 5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84" y="2345"/>
                        <a:ext cx="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59" name="Line 6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84" y="2204"/>
                        <a:ext cx="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60" name="Line 6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84" y="2626"/>
                        <a:ext cx="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61" name="Line 6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84" y="2766"/>
                        <a:ext cx="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62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84" y="2907"/>
                        <a:ext cx="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63" name="Line 6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84" y="3047"/>
                        <a:ext cx="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64" name="Line 6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84" y="3188"/>
                        <a:ext cx="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65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84" y="3328"/>
                        <a:ext cx="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66" name="Line 6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84" y="3469"/>
                        <a:ext cx="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67" name="Line 6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84" y="3609"/>
                        <a:ext cx="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364">
                          <a:defRPr/>
                        </a:pPr>
                        <a:endParaRPr lang="en-GB">
                          <a:solidFill>
                            <a:prstClr val="black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4" name="Rectangle 69"/>
                <p:cNvSpPr>
                  <a:spLocks noChangeArrowheads="1"/>
                </p:cNvSpPr>
                <p:nvPr/>
              </p:nvSpPr>
              <p:spPr bwMode="auto">
                <a:xfrm>
                  <a:off x="4085" y="3342"/>
                  <a:ext cx="594" cy="17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defTabSz="914364">
                    <a:defRPr/>
                  </a:pPr>
                  <a:r>
                    <a:rPr lang="en-GB" sz="1200" b="1">
                      <a:solidFill>
                        <a:srgbClr val="FFC000"/>
                      </a:solidFill>
                      <a:latin typeface="Arial"/>
                    </a:rPr>
                    <a:t>X-ray tubes</a:t>
                  </a:r>
                  <a:endParaRPr/>
                </a:p>
              </p:txBody>
            </p:sp>
            <p:sp>
              <p:nvSpPr>
                <p:cNvPr id="25" name="Rectangle 71"/>
                <p:cNvSpPr>
                  <a:spLocks noChangeArrowheads="1"/>
                </p:cNvSpPr>
                <p:nvPr/>
              </p:nvSpPr>
              <p:spPr bwMode="auto">
                <a:xfrm>
                  <a:off x="4403" y="1594"/>
                  <a:ext cx="649" cy="16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defTabSz="914364">
                    <a:defRPr/>
                  </a:pPr>
                  <a:r>
                    <a:rPr lang="en-GB" sz="1100" b="1">
                      <a:solidFill>
                        <a:srgbClr val="FFFF00"/>
                      </a:solidFill>
                      <a:latin typeface="Arial"/>
                    </a:rPr>
                    <a:t>3</a:t>
                  </a:r>
                  <a:r>
                    <a:rPr lang="en-GB" sz="1100" b="1" baseline="30000">
                      <a:solidFill>
                        <a:srgbClr val="FFFF00"/>
                      </a:solidFill>
                      <a:latin typeface="Arial"/>
                    </a:rPr>
                    <a:t>rd</a:t>
                  </a:r>
                  <a:r>
                    <a:rPr lang="en-GB" sz="1100" b="1">
                      <a:solidFill>
                        <a:srgbClr val="FFFF00"/>
                      </a:solidFill>
                      <a:latin typeface="Arial"/>
                    </a:rPr>
                    <a:t> generation</a:t>
                  </a:r>
                  <a:endParaRPr/>
                </a:p>
              </p:txBody>
            </p:sp>
            <p:sp>
              <p:nvSpPr>
                <p:cNvPr id="26" name="Rectangle 72"/>
                <p:cNvSpPr>
                  <a:spLocks noChangeArrowheads="1"/>
                </p:cNvSpPr>
                <p:nvPr/>
              </p:nvSpPr>
              <p:spPr bwMode="auto">
                <a:xfrm>
                  <a:off x="5071" y="2620"/>
                  <a:ext cx="662" cy="16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defTabSz="914364">
                    <a:defRPr/>
                  </a:pPr>
                  <a:r>
                    <a:rPr lang="en-GB" sz="1100" b="1">
                      <a:solidFill>
                        <a:srgbClr val="FFFF00"/>
                      </a:solidFill>
                      <a:latin typeface="Arial"/>
                    </a:rPr>
                    <a:t>2</a:t>
                  </a:r>
                  <a:r>
                    <a:rPr lang="en-GB" sz="1100" b="1" baseline="30000">
                      <a:solidFill>
                        <a:srgbClr val="FFFF00"/>
                      </a:solidFill>
                      <a:latin typeface="Arial"/>
                    </a:rPr>
                    <a:t>nd</a:t>
                  </a:r>
                  <a:r>
                    <a:rPr lang="en-GB" sz="1100" b="1">
                      <a:solidFill>
                        <a:srgbClr val="FFFF00"/>
                      </a:solidFill>
                      <a:latin typeface="Arial"/>
                    </a:rPr>
                    <a:t> generation</a:t>
                  </a:r>
                  <a:endParaRPr/>
                </a:p>
              </p:txBody>
            </p:sp>
            <p:sp>
              <p:nvSpPr>
                <p:cNvPr id="27" name="Rectangle 73"/>
                <p:cNvSpPr>
                  <a:spLocks noChangeArrowheads="1"/>
                </p:cNvSpPr>
                <p:nvPr/>
              </p:nvSpPr>
              <p:spPr bwMode="auto">
                <a:xfrm>
                  <a:off x="4963" y="2978"/>
                  <a:ext cx="667" cy="16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defTabSz="914364">
                    <a:defRPr/>
                  </a:pPr>
                  <a:r>
                    <a:rPr lang="en-GB" sz="1100" b="1">
                      <a:solidFill>
                        <a:srgbClr val="FFFF00"/>
                      </a:solidFill>
                      <a:latin typeface="Arial"/>
                    </a:rPr>
                    <a:t>1</a:t>
                  </a:r>
                  <a:r>
                    <a:rPr lang="en-GB" sz="1100" b="1" baseline="30000">
                      <a:solidFill>
                        <a:srgbClr val="FFFF00"/>
                      </a:solidFill>
                      <a:latin typeface="Arial"/>
                    </a:rPr>
                    <a:t>st</a:t>
                  </a:r>
                  <a:r>
                    <a:rPr lang="en-GB" sz="1100" b="1">
                      <a:solidFill>
                        <a:srgbClr val="FFFF00"/>
                      </a:solidFill>
                      <a:latin typeface="Arial"/>
                    </a:rPr>
                    <a:t>  generation</a:t>
                  </a:r>
                  <a:endParaRPr/>
                </a:p>
              </p:txBody>
            </p:sp>
            <p:sp>
              <p:nvSpPr>
                <p:cNvPr id="28" name="Rectangle 75"/>
                <p:cNvSpPr>
                  <a:spLocks noChangeArrowheads="1"/>
                </p:cNvSpPr>
                <p:nvPr/>
              </p:nvSpPr>
              <p:spPr bwMode="auto">
                <a:xfrm>
                  <a:off x="5031" y="1456"/>
                  <a:ext cx="499" cy="14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defTabSz="914364">
                    <a:defRPr/>
                  </a:pPr>
                  <a:r>
                    <a:rPr lang="en-GB" sz="900" i="1">
                      <a:solidFill>
                        <a:prstClr val="white"/>
                      </a:solidFill>
                      <a:latin typeface="Arial"/>
                    </a:rPr>
                    <a:t>ESRF (2014)</a:t>
                  </a:r>
                  <a:endParaRPr/>
                </a:p>
              </p:txBody>
            </p:sp>
            <p:sp>
              <p:nvSpPr>
                <p:cNvPr id="29" name="Rectangle 78"/>
                <p:cNvSpPr>
                  <a:spLocks noChangeArrowheads="1"/>
                </p:cNvSpPr>
                <p:nvPr/>
              </p:nvSpPr>
              <p:spPr bwMode="auto">
                <a:xfrm>
                  <a:off x="4055" y="2082"/>
                  <a:ext cx="521" cy="17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defTabSz="914364">
                    <a:defRPr/>
                  </a:pPr>
                  <a:r>
                    <a:rPr lang="en-GB" sz="1200" b="1">
                      <a:solidFill>
                        <a:srgbClr val="FFC000"/>
                      </a:solidFill>
                      <a:latin typeface="Arial"/>
                    </a:rPr>
                    <a:t>undulator</a:t>
                  </a:r>
                  <a:endParaRPr lang="en-GB" sz="1100" b="1">
                    <a:solidFill>
                      <a:srgbClr val="FFC000"/>
                    </a:solidFill>
                    <a:latin typeface="Arial"/>
                  </a:endParaRPr>
                </a:p>
              </p:txBody>
            </p:sp>
            <p:sp>
              <p:nvSpPr>
                <p:cNvPr id="30" name="Rectangle 79"/>
                <p:cNvSpPr>
                  <a:spLocks noChangeArrowheads="1"/>
                </p:cNvSpPr>
                <p:nvPr/>
              </p:nvSpPr>
              <p:spPr bwMode="auto">
                <a:xfrm>
                  <a:off x="4103" y="2888"/>
                  <a:ext cx="421" cy="17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defTabSz="914364">
                    <a:defRPr/>
                  </a:pPr>
                  <a:r>
                    <a:rPr lang="en-GB" sz="1200" b="1">
                      <a:solidFill>
                        <a:srgbClr val="FFC000"/>
                      </a:solidFill>
                      <a:latin typeface="Arial"/>
                    </a:rPr>
                    <a:t>wiggler</a:t>
                  </a:r>
                  <a:endParaRPr lang="en-GB" sz="1000" b="1">
                    <a:solidFill>
                      <a:srgbClr val="FFC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22" name="Rectangle 80"/>
              <p:cNvSpPr>
                <a:spLocks noChangeArrowheads="1"/>
              </p:cNvSpPr>
              <p:nvPr/>
            </p:nvSpPr>
            <p:spPr bwMode="auto">
              <a:xfrm>
                <a:off x="5707041" y="940670"/>
                <a:ext cx="2839240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defTabSz="914364">
                  <a:defRPr/>
                </a:pPr>
                <a:r>
                  <a:rPr lang="en-GB" sz="1400" b="1" i="1">
                    <a:solidFill>
                      <a:srgbClr val="0098D4">
                        <a:lumMod val="20000"/>
                        <a:lumOff val="80000"/>
                      </a:srgbClr>
                    </a:solidFill>
                    <a:latin typeface="Arial"/>
                  </a:rPr>
                  <a:t>photons/s/mm</a:t>
                </a:r>
                <a:r>
                  <a:rPr lang="en-GB" sz="1400" b="1" i="1" baseline="30000">
                    <a:solidFill>
                      <a:srgbClr val="0098D4">
                        <a:lumMod val="20000"/>
                        <a:lumOff val="80000"/>
                      </a:srgbClr>
                    </a:solidFill>
                    <a:latin typeface="Arial"/>
                  </a:rPr>
                  <a:t>2</a:t>
                </a:r>
                <a:r>
                  <a:rPr lang="en-GB" sz="1400" b="1" i="1">
                    <a:solidFill>
                      <a:srgbClr val="0098D4">
                        <a:lumMod val="20000"/>
                        <a:lumOff val="80000"/>
                      </a:srgbClr>
                    </a:solidFill>
                    <a:latin typeface="Arial"/>
                  </a:rPr>
                  <a:t>/mrad</a:t>
                </a:r>
                <a:r>
                  <a:rPr lang="en-GB" sz="1400" b="1" i="1" baseline="30000">
                    <a:solidFill>
                      <a:srgbClr val="0098D4">
                        <a:lumMod val="20000"/>
                        <a:lumOff val="80000"/>
                      </a:srgbClr>
                    </a:solidFill>
                    <a:latin typeface="Arial"/>
                  </a:rPr>
                  <a:t>2</a:t>
                </a:r>
                <a:r>
                  <a:rPr lang="en-GB" sz="1400" b="1" i="1">
                    <a:solidFill>
                      <a:srgbClr val="0098D4">
                        <a:lumMod val="20000"/>
                        <a:lumOff val="80000"/>
                      </a:srgbClr>
                    </a:solidFill>
                    <a:latin typeface="Arial"/>
                  </a:rPr>
                  <a:t>/0.1%BW</a:t>
                </a:r>
                <a:r>
                  <a:rPr lang="en-GB" sz="1400">
                    <a:solidFill>
                      <a:srgbClr val="0098D4">
                        <a:lumMod val="20000"/>
                        <a:lumOff val="80000"/>
                      </a:srgbClr>
                    </a:solidFill>
                    <a:latin typeface="Arial"/>
                  </a:rPr>
                  <a:t> </a:t>
                </a:r>
                <a:endParaRPr/>
              </a:p>
            </p:txBody>
          </p:sp>
        </p:grpSp>
        <p:sp>
          <p:nvSpPr>
            <p:cNvPr id="8" name="Oval 17"/>
            <p:cNvSpPr>
              <a:spLocks noChangeArrowheads="1" noChangeAspect="1"/>
            </p:cNvSpPr>
            <p:nvPr/>
          </p:nvSpPr>
          <p:spPr bwMode="auto">
            <a:xfrm>
              <a:off x="7991172" y="2132856"/>
              <a:ext cx="92881" cy="8685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364">
                <a:defRPr/>
              </a:pPr>
              <a:endParaRPr lang="en-GB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" name="Oval 17"/>
            <p:cNvSpPr>
              <a:spLocks noChangeArrowheads="1" noChangeAspect="1"/>
            </p:cNvSpPr>
            <p:nvPr/>
          </p:nvSpPr>
          <p:spPr bwMode="auto">
            <a:xfrm>
              <a:off x="8282220" y="1484784"/>
              <a:ext cx="92881" cy="8685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364">
                <a:defRPr/>
              </a:pPr>
              <a:endParaRPr lang="en-GB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" name="Oval 27"/>
            <p:cNvSpPr>
              <a:spLocks noChangeArrowheads="1" noChangeAspect="1"/>
            </p:cNvSpPr>
            <p:nvPr/>
          </p:nvSpPr>
          <p:spPr bwMode="auto">
            <a:xfrm>
              <a:off x="7774664" y="2636912"/>
              <a:ext cx="92881" cy="8685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364">
                <a:defRPr/>
              </a:pPr>
              <a:endParaRPr lang="en-GB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" name="Line 68"/>
            <p:cNvSpPr>
              <a:spLocks noChangeShapeType="1"/>
            </p:cNvSpPr>
            <p:nvPr/>
          </p:nvSpPr>
          <p:spPr bwMode="auto">
            <a:xfrm flipH="1">
              <a:off x="5516163" y="5865431"/>
              <a:ext cx="13936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364">
                <a:defRPr/>
              </a:pPr>
              <a:endParaRPr lang="en-GB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Line 54"/>
            <p:cNvSpPr>
              <a:spLocks noChangeShapeType="1"/>
            </p:cNvSpPr>
            <p:nvPr/>
          </p:nvSpPr>
          <p:spPr bwMode="auto">
            <a:xfrm flipH="1">
              <a:off x="8420320" y="1228647"/>
              <a:ext cx="13936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364">
                <a:defRPr/>
              </a:pPr>
              <a:endParaRPr lang="en-GB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" name="Line 55"/>
            <p:cNvSpPr>
              <a:spLocks noChangeShapeType="1"/>
            </p:cNvSpPr>
            <p:nvPr/>
          </p:nvSpPr>
          <p:spPr bwMode="auto">
            <a:xfrm flipH="1">
              <a:off x="8420320" y="1464658"/>
              <a:ext cx="13936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364">
                <a:defRPr/>
              </a:pPr>
              <a:endParaRPr lang="en-GB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" name="Line 56"/>
            <p:cNvSpPr>
              <a:spLocks noChangeShapeType="1"/>
            </p:cNvSpPr>
            <p:nvPr/>
          </p:nvSpPr>
          <p:spPr bwMode="auto">
            <a:xfrm flipH="1">
              <a:off x="8420320" y="1698995"/>
              <a:ext cx="13936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364">
                <a:defRPr/>
              </a:pPr>
              <a:endParaRPr lang="en-GB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" name="Line 57"/>
            <p:cNvSpPr>
              <a:spLocks noChangeShapeType="1"/>
            </p:cNvSpPr>
            <p:nvPr/>
          </p:nvSpPr>
          <p:spPr bwMode="auto">
            <a:xfrm flipH="1">
              <a:off x="8420320" y="1935006"/>
              <a:ext cx="13936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364">
                <a:defRPr/>
              </a:pPr>
              <a:endParaRPr lang="en-GB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" name="Line 59"/>
            <p:cNvSpPr>
              <a:spLocks noChangeShapeType="1"/>
            </p:cNvSpPr>
            <p:nvPr/>
          </p:nvSpPr>
          <p:spPr bwMode="auto">
            <a:xfrm flipH="1">
              <a:off x="8420320" y="2405353"/>
              <a:ext cx="13936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364">
                <a:defRPr/>
              </a:pPr>
              <a:endParaRPr lang="en-GB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Line 60"/>
            <p:cNvSpPr>
              <a:spLocks noChangeShapeType="1"/>
            </p:cNvSpPr>
            <p:nvPr/>
          </p:nvSpPr>
          <p:spPr bwMode="auto">
            <a:xfrm flipH="1">
              <a:off x="8420320" y="2169342"/>
              <a:ext cx="13936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364">
                <a:defRPr/>
              </a:pPr>
              <a:endParaRPr lang="en-GB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Rectangle 75"/>
            <p:cNvSpPr>
              <a:spLocks noChangeArrowheads="1"/>
            </p:cNvSpPr>
            <p:nvPr/>
          </p:nvSpPr>
          <p:spPr bwMode="auto">
            <a:xfrm>
              <a:off x="6948445" y="2564904"/>
              <a:ext cx="857927" cy="2308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364">
                <a:defRPr/>
              </a:pPr>
              <a:r>
                <a:rPr lang="en-GB" sz="900" i="1">
                  <a:solidFill>
                    <a:prstClr val="white"/>
                  </a:solidFill>
                  <a:latin typeface="Arial"/>
                </a:rPr>
                <a:t>ESRF (1994)</a:t>
              </a:r>
              <a:endParaRPr/>
            </a:p>
          </p:txBody>
        </p:sp>
        <p:sp>
          <p:nvSpPr>
            <p:cNvPr id="19" name="Rectangle 75"/>
            <p:cNvSpPr>
              <a:spLocks noChangeArrowheads="1"/>
            </p:cNvSpPr>
            <p:nvPr/>
          </p:nvSpPr>
          <p:spPr bwMode="auto">
            <a:xfrm>
              <a:off x="7524329" y="1348462"/>
              <a:ext cx="761747" cy="2308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364">
                <a:defRPr/>
              </a:pPr>
              <a:r>
                <a:rPr lang="en-GB" sz="900" i="1">
                  <a:solidFill>
                    <a:prstClr val="white"/>
                  </a:solidFill>
                  <a:latin typeface="Arial"/>
                </a:rPr>
                <a:t>ESRF-EBS</a:t>
              </a:r>
              <a:endParaRPr/>
            </a:p>
          </p:txBody>
        </p:sp>
        <p:sp>
          <p:nvSpPr>
            <p:cNvPr id="20" name="Rectangle 71"/>
            <p:cNvSpPr>
              <a:spLocks noChangeArrowheads="1"/>
            </p:cNvSpPr>
            <p:nvPr/>
          </p:nvSpPr>
          <p:spPr bwMode="auto">
            <a:xfrm>
              <a:off x="5568446" y="1397404"/>
              <a:ext cx="1112804" cy="2616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364">
                <a:defRPr/>
              </a:pPr>
              <a:r>
                <a:rPr lang="en-GB" sz="1100" b="1">
                  <a:solidFill>
                    <a:srgbClr val="FFFF00"/>
                  </a:solidFill>
                  <a:latin typeface="Arial"/>
                </a:rPr>
                <a:t>4</a:t>
              </a:r>
              <a:r>
                <a:rPr lang="en-GB" sz="1100" b="1" baseline="30000">
                  <a:solidFill>
                    <a:srgbClr val="FFFF00"/>
                  </a:solidFill>
                  <a:latin typeface="Arial"/>
                </a:rPr>
                <a:t>th</a:t>
              </a:r>
              <a:r>
                <a:rPr lang="en-GB" sz="1100" b="1">
                  <a:solidFill>
                    <a:srgbClr val="FFFF00"/>
                  </a:solidFill>
                  <a:latin typeface="Arial"/>
                </a:rPr>
                <a:t> generation</a:t>
              </a:r>
              <a:endParaRPr/>
            </a:p>
          </p:txBody>
        </p:sp>
      </p:grpSp>
      <p:sp>
        <p:nvSpPr>
          <p:cNvPr id="75" name="Rectangle 74"/>
          <p:cNvSpPr/>
          <p:nvPr/>
        </p:nvSpPr>
        <p:spPr bwMode="auto">
          <a:xfrm>
            <a:off x="1914640" y="1651193"/>
            <a:ext cx="4208017" cy="338554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64">
              <a:defRPr/>
            </a:pPr>
            <a:r>
              <a:rPr lang="en-GB" sz="1600" b="1">
                <a:solidFill>
                  <a:srgbClr val="C00000"/>
                </a:solidFill>
                <a:latin typeface="Arial"/>
              </a:rPr>
              <a:t>Ultra Low Emittance Storage Rings</a:t>
            </a:r>
            <a:endParaRPr lang="en-GB" sz="1400" b="1">
              <a:solidFill>
                <a:srgbClr val="C00000"/>
              </a:solidFill>
              <a:latin typeface="Arial"/>
            </a:endParaRPr>
          </a:p>
        </p:txBody>
      </p:sp>
      <p:cxnSp>
        <p:nvCxnSpPr>
          <p:cNvPr id="76" name="Straight Arrow Connector 75"/>
          <p:cNvCxnSpPr>
            <a:cxnSpLocks/>
          </p:cNvCxnSpPr>
          <p:nvPr/>
        </p:nvCxnSpPr>
        <p:spPr bwMode="auto">
          <a:xfrm flipV="1">
            <a:off x="6156553" y="1535286"/>
            <a:ext cx="879048" cy="288068"/>
          </a:xfrm>
          <a:prstGeom prst="straightConnector1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 bwMode="auto">
          <a:xfrm>
            <a:off x="9835598" y="750976"/>
            <a:ext cx="447558" cy="421860"/>
            <a:chOff x="8311604" y="750975"/>
            <a:chExt cx="447558" cy="421860"/>
          </a:xfrm>
        </p:grpSpPr>
        <p:sp>
          <p:nvSpPr>
            <p:cNvPr id="78" name="Explosion 1 81"/>
            <p:cNvSpPr/>
            <p:nvPr/>
          </p:nvSpPr>
          <p:spPr bwMode="auto">
            <a:xfrm>
              <a:off x="8314337" y="750975"/>
              <a:ext cx="427221" cy="421860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4">
                <a:defRPr/>
              </a:pPr>
              <a:endParaRPr lang="en-GB">
                <a:solidFill>
                  <a:srgbClr val="FFFF00"/>
                </a:solidFill>
                <a:latin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 bwMode="auto">
            <a:xfrm>
              <a:off x="8311604" y="854183"/>
              <a:ext cx="4475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64">
                <a:defRPr/>
              </a:pPr>
              <a:r>
                <a:rPr lang="en-US" sz="800" b="1">
                  <a:solidFill>
                    <a:prstClr val="black"/>
                  </a:solidFill>
                  <a:latin typeface="Arial"/>
                </a:rPr>
                <a:t>XFEL</a:t>
              </a:r>
              <a:endParaRPr lang="en-GB" sz="800" b="1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3"/>
          <a:srcRect l="0" t="13339" r="0" b="4521"/>
          <a:stretch/>
        </p:blipFill>
        <p:spPr bwMode="auto">
          <a:xfrm>
            <a:off x="1546726" y="2113001"/>
            <a:ext cx="4802680" cy="999173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 bwMode="auto">
          <a:xfrm>
            <a:off x="2184909" y="3264343"/>
            <a:ext cx="3653564" cy="800219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914364">
              <a:defRPr/>
            </a:pPr>
            <a:r>
              <a:rPr lang="en-US" b="1">
                <a:solidFill>
                  <a:srgbClr val="132577"/>
                </a:solidFill>
                <a:latin typeface="Arial"/>
              </a:rPr>
              <a:t>Emittance </a:t>
            </a:r>
            <a:r>
              <a:rPr lang="en-US" sz="2800" b="1">
                <a:solidFill>
                  <a:srgbClr val="132577"/>
                </a:solidFill>
                <a:latin typeface="Symbol"/>
              </a:rPr>
              <a:t>e</a:t>
            </a:r>
            <a:r>
              <a:rPr lang="en-US" b="1">
                <a:solidFill>
                  <a:srgbClr val="132577"/>
                </a:solidFill>
                <a:latin typeface="Arial"/>
              </a:rPr>
              <a:t> = size </a:t>
            </a:r>
            <a:r>
              <a:rPr lang="en-US" sz="1400" b="1">
                <a:solidFill>
                  <a:srgbClr val="132577"/>
                </a:solidFill>
                <a:latin typeface="Arial"/>
              </a:rPr>
              <a:t>x</a:t>
            </a:r>
            <a:r>
              <a:rPr lang="en-US" b="1">
                <a:solidFill>
                  <a:srgbClr val="132577"/>
                </a:solidFill>
                <a:latin typeface="Arial"/>
              </a:rPr>
              <a:t> divergence</a:t>
            </a:r>
            <a:endParaRPr/>
          </a:p>
          <a:p>
            <a:pPr algn="ctr" defTabSz="914364">
              <a:defRPr/>
            </a:pPr>
            <a:r>
              <a:rPr lang="en-US">
                <a:solidFill>
                  <a:srgbClr val="C00000"/>
                </a:solidFill>
                <a:latin typeface="Arial"/>
              </a:rPr>
              <a:t>m </a:t>
            </a:r>
            <a:r>
              <a:rPr lang="en-US" sz="1400">
                <a:solidFill>
                  <a:srgbClr val="C00000"/>
                </a:solidFill>
                <a:latin typeface="Arial"/>
              </a:rPr>
              <a:t>x </a:t>
            </a:r>
            <a:r>
              <a:rPr lang="en-US">
                <a:solidFill>
                  <a:srgbClr val="C00000"/>
                </a:solidFill>
                <a:latin typeface="Arial"/>
              </a:rPr>
              <a:t>rad</a:t>
            </a:r>
            <a:endParaRPr lang="en-GB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210989" y="4285080"/>
            <a:ext cx="2164459" cy="2164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8956800" y="1989312"/>
            <a:ext cx="2664000" cy="34559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6161600" y="1989312"/>
            <a:ext cx="2664000" cy="34559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3366400" y="1989312"/>
            <a:ext cx="2664000" cy="34559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571200" y="1989312"/>
            <a:ext cx="2664000" cy="34559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69600" y="126000"/>
            <a:ext cx="10982400" cy="662400"/>
          </a:xfrm>
        </p:spPr>
        <p:txBody>
          <a:bodyPr/>
          <a:lstStyle/>
          <a:p>
            <a:pPr>
              <a:defRPr/>
            </a:pPr>
            <a:r>
              <a:rPr lang="en-GB" sz="1800"/>
              <a:t>1994 - 2024: pioneering synchrotron science, advancing knowledge </a:t>
            </a:r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11</a:t>
            </a:fld>
            <a:endParaRPr lang="fr-FR"/>
          </a:p>
        </p:txBody>
      </p:sp>
      <p:sp>
        <p:nvSpPr>
          <p:cNvPr id="61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959429" y="6572734"/>
            <a:ext cx="8160000" cy="1231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en-US"/>
          </a:p>
        </p:txBody>
      </p:sp>
      <p:pic>
        <p:nvPicPr>
          <p:cNvPr id="81" name="Picture 80" descr="Capture d’écran 2018-01-08 à 14.09.37.png"/>
          <p:cNvPicPr>
            <a:picLocks noChangeAspect="1"/>
          </p:cNvPicPr>
          <p:nvPr/>
        </p:nvPicPr>
        <p:blipFill>
          <a:blip r:embed="rId3"/>
          <a:srcRect l="7596" t="0" r="5653" b="3661"/>
          <a:stretch/>
        </p:blipFill>
        <p:spPr bwMode="auto">
          <a:xfrm>
            <a:off x="571200" y="3357312"/>
            <a:ext cx="2664000" cy="2271776"/>
          </a:xfrm>
          <a:custGeom>
            <a:avLst/>
            <a:gdLst>
              <a:gd name="connsiteX0" fmla="*/ 0 w 2664000"/>
              <a:gd name="connsiteY0" fmla="*/ 0 h 2880000"/>
              <a:gd name="connsiteX1" fmla="*/ 2664000 w 2664000"/>
              <a:gd name="connsiteY1" fmla="*/ 0 h 2880000"/>
              <a:gd name="connsiteX2" fmla="*/ 2664000 w 2664000"/>
              <a:gd name="connsiteY2" fmla="*/ 2880000 h 2880000"/>
              <a:gd name="connsiteX3" fmla="*/ 0 w 266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000" h="2880000" fill="norm" stroke="1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</p:spPr>
      </p:pic>
      <p:pic>
        <p:nvPicPr>
          <p:cNvPr id="82" name="Picture 81" descr="Capture d’écran 2022-08-25 à 08.55.31.png"/>
          <p:cNvPicPr>
            <a:picLocks noChangeAspect="1"/>
          </p:cNvPicPr>
          <p:nvPr/>
        </p:nvPicPr>
        <p:blipFill>
          <a:blip r:embed="rId4"/>
          <a:srcRect l="4420" t="5591" r="5847" b="4009"/>
          <a:stretch/>
        </p:blipFill>
        <p:spPr bwMode="auto">
          <a:xfrm>
            <a:off x="3366400" y="3357310"/>
            <a:ext cx="2664000" cy="2271775"/>
          </a:xfrm>
          <a:custGeom>
            <a:avLst/>
            <a:gdLst>
              <a:gd name="connsiteX0" fmla="*/ 0 w 2664000"/>
              <a:gd name="connsiteY0" fmla="*/ 0 h 2880000"/>
              <a:gd name="connsiteX1" fmla="*/ 2664000 w 2664000"/>
              <a:gd name="connsiteY1" fmla="*/ 0 h 2880000"/>
              <a:gd name="connsiteX2" fmla="*/ 2664000 w 2664000"/>
              <a:gd name="connsiteY2" fmla="*/ 2880000 h 2880000"/>
              <a:gd name="connsiteX3" fmla="*/ 0 w 266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000" h="2880000" fill="norm" stroke="1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</p:spPr>
      </p:pic>
      <p:pic>
        <p:nvPicPr>
          <p:cNvPr id="83" name="Picture 82" descr="Capture d’écran 2022-08-25 à 09.00.11.png"/>
          <p:cNvPicPr>
            <a:picLocks noChangeAspect="1"/>
          </p:cNvPicPr>
          <p:nvPr/>
        </p:nvPicPr>
        <p:blipFill>
          <a:blip r:embed="rId5"/>
          <a:srcRect l="7100" t="3759" r="4361" b="3759"/>
          <a:stretch/>
        </p:blipFill>
        <p:spPr bwMode="auto">
          <a:xfrm>
            <a:off x="6161600" y="3357312"/>
            <a:ext cx="2664000" cy="2271774"/>
          </a:xfrm>
          <a:custGeom>
            <a:avLst/>
            <a:gdLst>
              <a:gd name="connsiteX0" fmla="*/ 0 w 2664000"/>
              <a:gd name="connsiteY0" fmla="*/ 0 h 2880000"/>
              <a:gd name="connsiteX1" fmla="*/ 2664000 w 2664000"/>
              <a:gd name="connsiteY1" fmla="*/ 0 h 2880000"/>
              <a:gd name="connsiteX2" fmla="*/ 2664000 w 2664000"/>
              <a:gd name="connsiteY2" fmla="*/ 2880000 h 2880000"/>
              <a:gd name="connsiteX3" fmla="*/ 0 w 266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000" h="2880000" fill="norm" stroke="1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</p:spPr>
      </p:pic>
      <p:pic>
        <p:nvPicPr>
          <p:cNvPr id="84" name="Picture 83" descr="Capture d’écran 2022-03-02 à 08.17.02.png"/>
          <p:cNvPicPr>
            <a:picLocks noChangeAspect="1"/>
          </p:cNvPicPr>
          <p:nvPr/>
        </p:nvPicPr>
        <p:blipFill>
          <a:blip r:embed="rId6"/>
          <a:srcRect l="0" t="23056" r="0" b="6082"/>
          <a:stretch/>
        </p:blipFill>
        <p:spPr bwMode="auto">
          <a:xfrm>
            <a:off x="8956800" y="3357312"/>
            <a:ext cx="2664000" cy="2271774"/>
          </a:xfrm>
          <a:custGeom>
            <a:avLst/>
            <a:gdLst>
              <a:gd name="connsiteX0" fmla="*/ 0 w 2664000"/>
              <a:gd name="connsiteY0" fmla="*/ 0 h 2880000"/>
              <a:gd name="connsiteX1" fmla="*/ 2664000 w 2664000"/>
              <a:gd name="connsiteY1" fmla="*/ 0 h 2880000"/>
              <a:gd name="connsiteX2" fmla="*/ 2664000 w 2664000"/>
              <a:gd name="connsiteY2" fmla="*/ 2880000 h 2880000"/>
              <a:gd name="connsiteX3" fmla="*/ 0 w 266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000" h="2880000" fill="norm" stroke="1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</p:spPr>
      </p:pic>
      <p:sp>
        <p:nvSpPr>
          <p:cNvPr id="10" name="Rectangle 9"/>
          <p:cNvSpPr/>
          <p:nvPr/>
        </p:nvSpPr>
        <p:spPr bwMode="auto">
          <a:xfrm>
            <a:off x="733200" y="2173175"/>
            <a:ext cx="2340000" cy="73866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sz="1200" b="1">
                <a:solidFill>
                  <a:schemeClr val="tx1"/>
                </a:solidFill>
              </a:rPr>
              <a:t>ESRF, the first 3</a:t>
            </a:r>
            <a:r>
              <a:rPr lang="en-GB" sz="1200" b="1" baseline="30000">
                <a:solidFill>
                  <a:schemeClr val="tx1"/>
                </a:solidFill>
              </a:rPr>
              <a:t>rd</a:t>
            </a:r>
            <a:r>
              <a:rPr lang="en-GB" sz="1200" b="1">
                <a:solidFill>
                  <a:schemeClr val="tx1"/>
                </a:solidFill>
              </a:rPr>
              <a:t>-generation synchrotron</a:t>
            </a:r>
            <a:r>
              <a:rPr lang="en-GB" sz="1200">
                <a:solidFill>
                  <a:schemeClr val="tx1"/>
                </a:solidFill>
              </a:rPr>
              <a:t>: 11 European countries joining forces to open a new vista in synchrotron science</a:t>
            </a:r>
            <a:endParaRPr/>
          </a:p>
        </p:txBody>
      </p:sp>
      <p:sp>
        <p:nvSpPr>
          <p:cNvPr id="11" name="Rectangle 10"/>
          <p:cNvSpPr/>
          <p:nvPr/>
        </p:nvSpPr>
        <p:spPr bwMode="auto">
          <a:xfrm>
            <a:off x="3528400" y="2173175"/>
            <a:ext cx="2340000" cy="100027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sz="1200" b="1">
                <a:solidFill>
                  <a:schemeClr val="tx1"/>
                </a:solidFill>
              </a:rPr>
              <a:t>ESRF UPGRADE PROGRAMME </a:t>
            </a:r>
            <a:r>
              <a:rPr lang="en-GB" sz="1200">
                <a:solidFill>
                  <a:schemeClr val="tx1"/>
                </a:solidFill>
              </a:rPr>
              <a:t>(2009-2022) launched by </a:t>
            </a:r>
            <a:br>
              <a:rPr lang="en-GB" sz="1200">
                <a:solidFill>
                  <a:schemeClr val="tx1"/>
                </a:solidFill>
              </a:rPr>
            </a:br>
            <a:r>
              <a:rPr lang="en-GB" sz="1200">
                <a:solidFill>
                  <a:schemeClr val="tx1"/>
                </a:solidFill>
              </a:rPr>
              <a:t>the ESRF’s 21 partner countries.</a:t>
            </a:r>
            <a:endParaRPr/>
          </a:p>
          <a:p>
            <a:pPr algn="ctr">
              <a:spcAft>
                <a:spcPts val="600"/>
              </a:spcAft>
              <a:defRPr/>
            </a:pPr>
            <a:r>
              <a:rPr lang="en-GB" sz="1200">
                <a:solidFill>
                  <a:schemeClr val="tx1"/>
                </a:solidFill>
              </a:rPr>
              <a:t>UP PHASE-I delivered in 2015 </a:t>
            </a:r>
            <a:br>
              <a:rPr lang="en-GB" sz="1200">
                <a:solidFill>
                  <a:schemeClr val="tx1"/>
                </a:solidFill>
              </a:rPr>
            </a:br>
            <a:r>
              <a:rPr lang="en-GB" sz="1200">
                <a:solidFill>
                  <a:schemeClr val="tx1"/>
                </a:solidFill>
              </a:rPr>
              <a:t>on time and within the budget</a:t>
            </a:r>
            <a:endParaRPr/>
          </a:p>
        </p:txBody>
      </p:sp>
      <p:sp>
        <p:nvSpPr>
          <p:cNvPr id="12" name="Rectangle 11"/>
          <p:cNvSpPr/>
          <p:nvPr/>
        </p:nvSpPr>
        <p:spPr bwMode="auto">
          <a:xfrm>
            <a:off x="6323600" y="2173175"/>
            <a:ext cx="2340000" cy="92333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sz="1200">
                <a:solidFill>
                  <a:schemeClr val="tx1"/>
                </a:solidFill>
              </a:rPr>
              <a:t>Delivery of </a:t>
            </a:r>
            <a:r>
              <a:rPr lang="en-GB" sz="1200" b="1">
                <a:solidFill>
                  <a:schemeClr val="tx1"/>
                </a:solidFill>
              </a:rPr>
              <a:t>ESRF-Extremely Brilliant source </a:t>
            </a:r>
            <a:r>
              <a:rPr lang="en-GB" sz="1200">
                <a:solidFill>
                  <a:schemeClr val="tx1"/>
                </a:solidFill>
              </a:rPr>
              <a:t>(EBS), a game changer: the first of a new generation of high-brilliance </a:t>
            </a:r>
            <a:br>
              <a:rPr lang="en-GB" sz="1200">
                <a:solidFill>
                  <a:schemeClr val="tx1"/>
                </a:solidFill>
              </a:rPr>
            </a:br>
            <a:r>
              <a:rPr lang="en-GB" sz="1200">
                <a:solidFill>
                  <a:schemeClr val="tx1"/>
                </a:solidFill>
              </a:rPr>
              <a:t>X-ray source</a:t>
            </a:r>
            <a:endParaRPr/>
          </a:p>
        </p:txBody>
      </p:sp>
      <p:sp>
        <p:nvSpPr>
          <p:cNvPr id="13" name="Rectangle 12"/>
          <p:cNvSpPr/>
          <p:nvPr/>
        </p:nvSpPr>
        <p:spPr bwMode="auto">
          <a:xfrm>
            <a:off x="9118800" y="2173175"/>
            <a:ext cx="2340000" cy="81560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sz="1200" b="1">
                <a:solidFill>
                  <a:schemeClr val="tx1"/>
                </a:solidFill>
              </a:rPr>
              <a:t>30 years of operation </a:t>
            </a:r>
            <a:endParaRPr/>
          </a:p>
          <a:p>
            <a:pPr algn="ctr">
              <a:spcAft>
                <a:spcPts val="600"/>
              </a:spcAft>
              <a:defRPr/>
            </a:pPr>
            <a:br>
              <a:rPr lang="en-GB" sz="1200">
                <a:solidFill>
                  <a:schemeClr val="tx1"/>
                </a:solidFill>
              </a:rPr>
            </a:br>
            <a:r>
              <a:rPr lang="en-GB" sz="1200">
                <a:solidFill>
                  <a:schemeClr val="tx1"/>
                </a:solidFill>
              </a:rPr>
              <a:t> </a:t>
            </a:r>
            <a:r>
              <a:rPr lang="en-GB" sz="1200" b="1">
                <a:solidFill>
                  <a:schemeClr val="tx1"/>
                </a:solidFill>
              </a:rPr>
              <a:t>4 years of successful operation</a:t>
            </a:r>
            <a:r>
              <a:rPr lang="en-GB" sz="1200">
                <a:solidFill>
                  <a:schemeClr val="tx1"/>
                </a:solidFill>
              </a:rPr>
              <a:t> of ESRF-EBS</a:t>
            </a:r>
            <a:endParaRPr/>
          </a:p>
        </p:txBody>
      </p:sp>
      <p:sp>
        <p:nvSpPr>
          <p:cNvPr id="66" name="Rectangle 65"/>
          <p:cNvSpPr/>
          <p:nvPr/>
        </p:nvSpPr>
        <p:spPr bwMode="auto">
          <a:xfrm>
            <a:off x="571200" y="1156929"/>
            <a:ext cx="2729600" cy="432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400" b="1">
                <a:solidFill>
                  <a:schemeClr val="bg1"/>
                </a:solidFill>
              </a:rPr>
              <a:t>1988-1994 - USM-1994</a:t>
            </a:r>
            <a:endParaRPr/>
          </a:p>
        </p:txBody>
      </p:sp>
      <p:sp>
        <p:nvSpPr>
          <p:cNvPr id="68" name="Rectangle 67"/>
          <p:cNvSpPr/>
          <p:nvPr/>
        </p:nvSpPr>
        <p:spPr bwMode="auto">
          <a:xfrm>
            <a:off x="3300800" y="1156929"/>
            <a:ext cx="2795200" cy="432000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400" b="1">
                <a:solidFill>
                  <a:schemeClr val="bg1"/>
                </a:solidFill>
              </a:rPr>
              <a:t>1 JANUARY 2009</a:t>
            </a:r>
            <a:endParaRPr/>
          </a:p>
        </p:txBody>
      </p:sp>
      <p:sp>
        <p:nvSpPr>
          <p:cNvPr id="70" name="Rectangle 69"/>
          <p:cNvSpPr/>
          <p:nvPr/>
        </p:nvSpPr>
        <p:spPr bwMode="auto">
          <a:xfrm>
            <a:off x="6096000" y="1156929"/>
            <a:ext cx="2795200" cy="432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400" b="1">
                <a:solidFill>
                  <a:schemeClr val="bg1"/>
                </a:solidFill>
              </a:rPr>
              <a:t>25 AUGUST 2020</a:t>
            </a:r>
            <a:endParaRPr/>
          </a:p>
        </p:txBody>
      </p:sp>
      <p:sp>
        <p:nvSpPr>
          <p:cNvPr id="72" name="Arrow: Pentagon 71"/>
          <p:cNvSpPr/>
          <p:nvPr/>
        </p:nvSpPr>
        <p:spPr bwMode="auto">
          <a:xfrm>
            <a:off x="8891200" y="1156929"/>
            <a:ext cx="2729600" cy="432000"/>
          </a:xfrm>
          <a:prstGeom prst="homePlate">
            <a:avLst>
              <a:gd name="adj" fmla="val 22439"/>
            </a:avLst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400" b="1">
                <a:solidFill>
                  <a:schemeClr val="bg1"/>
                </a:solidFill>
              </a:rPr>
              <a:t>MAY 2024</a:t>
            </a:r>
            <a:endParaRPr/>
          </a:p>
        </p:txBody>
      </p:sp>
      <p:sp>
        <p:nvSpPr>
          <p:cNvPr id="14" name="Arrow: Chevron 13"/>
          <p:cNvSpPr/>
          <p:nvPr/>
        </p:nvSpPr>
        <p:spPr bwMode="auto">
          <a:xfrm>
            <a:off x="3192800" y="1156929"/>
            <a:ext cx="216000" cy="432000"/>
          </a:xfrm>
          <a:prstGeom prst="chevron">
            <a:avLst>
              <a:gd name="adj" fmla="val 42357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/>
          <p:cNvSpPr/>
          <p:nvPr/>
        </p:nvSpPr>
        <p:spPr bwMode="auto">
          <a:xfrm>
            <a:off x="5988000" y="1156929"/>
            <a:ext cx="216000" cy="432000"/>
          </a:xfrm>
          <a:prstGeom prst="chevron">
            <a:avLst>
              <a:gd name="adj" fmla="val 42357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/>
          <p:cNvSpPr/>
          <p:nvPr/>
        </p:nvSpPr>
        <p:spPr bwMode="auto">
          <a:xfrm>
            <a:off x="8783200" y="1156929"/>
            <a:ext cx="216000" cy="432000"/>
          </a:xfrm>
          <a:prstGeom prst="chevron">
            <a:avLst>
              <a:gd name="adj" fmla="val 42357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9" name="Straight Connector 38"/>
          <p:cNvCxnSpPr>
            <a:cxnSpLocks/>
            <a:stCxn id="7" idx="0"/>
          </p:cNvCxnSpPr>
          <p:nvPr/>
        </p:nvCxnSpPr>
        <p:spPr bwMode="auto">
          <a:xfrm flipV="1">
            <a:off x="1903200" y="1556792"/>
            <a:ext cx="0" cy="43252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 bwMode="auto">
          <a:xfrm flipV="1">
            <a:off x="4698400" y="1556792"/>
            <a:ext cx="0" cy="43200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 bwMode="auto">
          <a:xfrm flipV="1">
            <a:off x="7493600" y="1556792"/>
            <a:ext cx="0" cy="43200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 bwMode="auto">
          <a:xfrm flipV="1">
            <a:off x="10288800" y="1556792"/>
            <a:ext cx="0" cy="43200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 bwMode="auto">
          <a:xfrm>
            <a:off x="571200" y="5772204"/>
            <a:ext cx="11049600" cy="465107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GB" sz="1400" b="1">
                <a:solidFill>
                  <a:schemeClr val="bg1"/>
                </a:solidFill>
              </a:rPr>
              <a:t>BRINGING NATIONS TOGETHER TO ENABLE SCIENTIFIC EXCELLENCE AND TO ADDRESS GLOBAL CHALLENGES</a:t>
            </a:r>
            <a:endParaRPr/>
          </a:p>
        </p:txBody>
      </p:sp>
      <p:sp>
        <p:nvSpPr>
          <p:cNvPr id="9" name="Title 1"/>
          <p:cNvSpPr txBox="1"/>
          <p:nvPr/>
        </p:nvSpPr>
        <p:spPr bwMode="gray">
          <a:xfrm>
            <a:off x="226639" y="116632"/>
            <a:ext cx="691820" cy="679614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16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1800"/>
          </a:p>
        </p:txBody>
      </p:sp>
      <p:grpSp>
        <p:nvGrpSpPr>
          <p:cNvPr id="15" name="Group 33"/>
          <p:cNvGrpSpPr>
            <a:grpSpLocks noChangeAspect="1"/>
          </p:cNvGrpSpPr>
          <p:nvPr/>
        </p:nvGrpSpPr>
        <p:grpSpPr bwMode="auto">
          <a:xfrm>
            <a:off x="595688" y="3054955"/>
            <a:ext cx="2619992" cy="130631"/>
            <a:chOff x="562334" y="836712"/>
            <a:chExt cx="5497750" cy="274114"/>
          </a:xfrm>
        </p:grpSpPr>
        <p:pic>
          <p:nvPicPr>
            <p:cNvPr id="16" name="Picture 2" descr="flag of Belgium"/>
            <p:cNvPicPr>
              <a:picLocks noChangeAspect="1" noChangeArrowheads="1"/>
            </p:cNvPicPr>
            <p:nvPr/>
          </p:nvPicPr>
          <p:blipFill>
            <a:blip r:embed="rId7"/>
            <a:stretch/>
          </p:blipFill>
          <p:spPr bwMode="auto">
            <a:xfrm>
              <a:off x="56233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4" descr="flag of Denmark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06413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6" descr="flag of Finland"/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1565938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8" descr="flag of France"/>
            <p:cNvPicPr>
              <a:picLocks noChangeAspect="1" noChangeArrowheads="1"/>
            </p:cNvPicPr>
            <p:nvPr/>
          </p:nvPicPr>
          <p:blipFill>
            <a:blip r:embed="rId10"/>
            <a:stretch/>
          </p:blipFill>
          <p:spPr bwMode="auto">
            <a:xfrm>
              <a:off x="206774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2" name="Picture 10" descr="flag of Germany"/>
            <p:cNvPicPr>
              <a:picLocks noChangeAspect="1" noChangeArrowheads="1"/>
            </p:cNvPicPr>
            <p:nvPr/>
          </p:nvPicPr>
          <p:blipFill>
            <a:blip r:embed="rId11"/>
            <a:stretch/>
          </p:blipFill>
          <p:spPr bwMode="auto">
            <a:xfrm>
              <a:off x="2569542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3" name="Picture 12" descr="flag of Italy"/>
            <p:cNvPicPr>
              <a:picLocks noChangeAspect="1" noChangeArrowheads="1"/>
            </p:cNvPicPr>
            <p:nvPr/>
          </p:nvPicPr>
          <p:blipFill>
            <a:blip r:embed="rId12"/>
            <a:stretch/>
          </p:blipFill>
          <p:spPr bwMode="auto">
            <a:xfrm>
              <a:off x="307134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4" name="Picture 16" descr="flag of Norway"/>
            <p:cNvPicPr>
              <a:picLocks noChangeAspect="1" noChangeArrowheads="1"/>
            </p:cNvPicPr>
            <p:nvPr/>
          </p:nvPicPr>
          <p:blipFill>
            <a:blip r:embed="rId13"/>
            <a:stretch/>
          </p:blipFill>
          <p:spPr bwMode="auto">
            <a:xfrm>
              <a:off x="357314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5" name="Picture 41" descr="flag of Spain"/>
            <p:cNvPicPr>
              <a:picLocks noChangeAspect="1" noChangeArrowheads="1"/>
            </p:cNvPicPr>
            <p:nvPr/>
          </p:nvPicPr>
          <p:blipFill>
            <a:blip r:embed="rId14"/>
            <a:stretch/>
          </p:blipFill>
          <p:spPr bwMode="auto">
            <a:xfrm>
              <a:off x="4074948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6" name="Picture 42" descr="flag of Sweden"/>
            <p:cNvPicPr>
              <a:picLocks noChangeAspect="1" noChangeArrowheads="1"/>
            </p:cNvPicPr>
            <p:nvPr/>
          </p:nvPicPr>
          <p:blipFill>
            <a:blip r:embed="rId15"/>
            <a:stretch/>
          </p:blipFill>
          <p:spPr bwMode="auto">
            <a:xfrm>
              <a:off x="457675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33" descr="flag of Switzerland"/>
            <p:cNvPicPr>
              <a:picLocks noChangeAspect="1" noChangeArrowheads="1"/>
            </p:cNvPicPr>
            <p:nvPr/>
          </p:nvPicPr>
          <p:blipFill>
            <a:blip r:embed="rId16"/>
            <a:stretch/>
          </p:blipFill>
          <p:spPr bwMode="auto">
            <a:xfrm>
              <a:off x="5078552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8" name="Picture 26" descr="flag of United Kingdom"/>
            <p:cNvPicPr>
              <a:picLocks noChangeAspect="1" noChangeArrowheads="1"/>
            </p:cNvPicPr>
            <p:nvPr/>
          </p:nvPicPr>
          <p:blipFill>
            <a:blip r:embed="rId17"/>
            <a:stretch/>
          </p:blipFill>
          <p:spPr bwMode="auto">
            <a:xfrm>
              <a:off x="558035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Page </a:t>
            </a:r>
            <a:fld id="{733122C9-A0B9-462F-8757-0847AD287B63}" type="slidenum">
              <a:rPr lang="en-GB"/>
              <a:t>12</a:t>
            </a:fld>
            <a:endParaRPr lang="en-GB"/>
          </a:p>
        </p:txBody>
      </p:sp>
      <p:sp>
        <p:nvSpPr>
          <p:cNvPr id="47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959429" y="6572734"/>
            <a:ext cx="8160000" cy="1231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en-US"/>
          </a:p>
        </p:txBody>
      </p:sp>
      <p:sp>
        <p:nvSpPr>
          <p:cNvPr id="3" name="Title 1"/>
          <p:cNvSpPr txBox="1"/>
          <p:nvPr/>
        </p:nvSpPr>
        <p:spPr bwMode="gray">
          <a:xfrm>
            <a:off x="976020" y="130384"/>
            <a:ext cx="10982400" cy="6624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16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800"/>
              <a:t>ESRF-EBS: The Human organ Atlas project</a:t>
            </a:r>
            <a:endParaRPr/>
          </a:p>
        </p:txBody>
      </p:sp>
      <p:sp>
        <p:nvSpPr>
          <p:cNvPr id="5" name="Title 1"/>
          <p:cNvSpPr txBox="1"/>
          <p:nvPr/>
        </p:nvSpPr>
        <p:spPr bwMode="gray">
          <a:xfrm>
            <a:off x="221863" y="114874"/>
            <a:ext cx="691820" cy="679614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16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1800"/>
          </a:p>
        </p:txBody>
      </p:sp>
      <p:pic>
        <p:nvPicPr>
          <p:cNvPr id="23" name="Picture 3" descr="FO20-129_52.78um_3D1.jpg"/>
          <p:cNvPicPr>
            <a:picLocks noChangeAspect="1"/>
          </p:cNvPicPr>
          <p:nvPr/>
        </p:nvPicPr>
        <p:blipFill>
          <a:blip r:embed="rId3"/>
          <a:srcRect l="50477" t="0" r="0" b="3161"/>
          <a:stretch/>
        </p:blipFill>
        <p:spPr bwMode="auto">
          <a:xfrm>
            <a:off x="389184" y="980728"/>
            <a:ext cx="3057773" cy="3828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 bwMode="auto">
          <a:xfrm>
            <a:off x="4223792" y="1219979"/>
            <a:ext cx="3888432" cy="984885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it-IT" sz="1600" b="1" i="1">
                <a:solidFill>
                  <a:schemeClr val="bg1"/>
                </a:solidFill>
              </a:rPr>
              <a:t>A REVOLUTION FOR BIO-IMAGING</a:t>
            </a:r>
            <a:endParaRPr/>
          </a:p>
          <a:p>
            <a:pPr algn="ctr">
              <a:defRPr/>
            </a:pPr>
            <a:r>
              <a:rPr lang="it-IT" sz="1600" b="1" i="1">
                <a:solidFill>
                  <a:schemeClr val="bg1"/>
                </a:solidFill>
              </a:rPr>
              <a:t>UNDERSTANDING HUMAN DISEASES THANKS TO A NEW INSIGHT </a:t>
            </a:r>
            <a:endParaRPr/>
          </a:p>
          <a:p>
            <a:pPr algn="ctr">
              <a:defRPr/>
            </a:pPr>
            <a:r>
              <a:rPr lang="it-IT" sz="1600" b="1" i="1">
                <a:solidFill>
                  <a:schemeClr val="bg1"/>
                </a:solidFill>
              </a:rPr>
              <a:t>INTO OUR BODY</a:t>
            </a:r>
            <a:endParaRPr/>
          </a:p>
        </p:txBody>
      </p:sp>
      <p:sp>
        <p:nvSpPr>
          <p:cNvPr id="26" name="object 9"/>
          <p:cNvSpPr>
            <a:spLocks noChangeAspect="1"/>
          </p:cNvSpPr>
          <p:nvPr/>
        </p:nvSpPr>
        <p:spPr bwMode="auto">
          <a:xfrm>
            <a:off x="389184" y="4653136"/>
            <a:ext cx="3057773" cy="1841961"/>
          </a:xfrm>
          <a:prstGeom prst="rect">
            <a:avLst/>
          </a:prstGeom>
          <a:blipFill>
            <a:blip r:embed="rId4"/>
            <a:stretch/>
          </a:blipFill>
          <a:ln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rcRect l="39054" t="5889" r="-257" b="0"/>
          <a:stretch/>
        </p:blipFill>
        <p:spPr bwMode="auto">
          <a:xfrm>
            <a:off x="8903453" y="-32768"/>
            <a:ext cx="3408735" cy="6903971"/>
          </a:xfrm>
          <a:prstGeom prst="rect">
            <a:avLst/>
          </a:prstGeom>
        </p:spPr>
      </p:pic>
      <p:pic>
        <p:nvPicPr>
          <p:cNvPr id="19" name="Graphic 4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10364873" y="6324370"/>
            <a:ext cx="1587127" cy="37147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 bwMode="auto">
          <a:xfrm>
            <a:off x="4223792" y="2293129"/>
            <a:ext cx="3888432" cy="246221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en-US" sz="1600" u="sng" spc="-10">
                <a:solidFill>
                  <a:schemeClr val="tx2"/>
                </a:solidFill>
                <a:cs typeface="Calibri"/>
                <a:hlinkClick r:id="rId8" tooltip="https://human-organ-atlas.esrf.eu/"/>
              </a:rPr>
              <a:t>https://human-organ-atlas.esrf.eu/</a:t>
            </a:r>
            <a:r>
              <a:rPr lang="en-US" sz="1600" spc="-10">
                <a:solidFill>
                  <a:schemeClr val="tx2"/>
                </a:solidFill>
                <a:cs typeface="Calibri"/>
              </a:rPr>
              <a:t> </a:t>
            </a:r>
            <a:endParaRPr/>
          </a:p>
          <a:p>
            <a:pPr algn="ctr">
              <a:defRPr/>
            </a:pPr>
            <a:r>
              <a:rPr lang="en-US" sz="1600" spc="-5">
                <a:solidFill>
                  <a:schemeClr val="tx2"/>
                </a:solidFill>
                <a:cs typeface="Calibri"/>
              </a:rPr>
              <a:t>An </a:t>
            </a:r>
            <a:r>
              <a:rPr lang="en-US" sz="1600" b="1" spc="-5">
                <a:solidFill>
                  <a:schemeClr val="tx2"/>
                </a:solidFill>
                <a:cs typeface="Calibri"/>
              </a:rPr>
              <a:t>open-access </a:t>
            </a:r>
            <a:r>
              <a:rPr lang="en-US" sz="1600" b="1" spc="-10">
                <a:solidFill>
                  <a:schemeClr val="tx2"/>
                </a:solidFill>
                <a:cs typeface="Calibri"/>
              </a:rPr>
              <a:t>database</a:t>
            </a:r>
            <a:r>
              <a:rPr lang="en-US" sz="1600" spc="-10">
                <a:solidFill>
                  <a:schemeClr val="tx2"/>
                </a:solidFill>
                <a:cs typeface="Calibri"/>
              </a:rPr>
              <a:t> developed as part of the </a:t>
            </a:r>
            <a:r>
              <a:rPr lang="en-US" sz="1600" b="1" spc="-10">
                <a:solidFill>
                  <a:schemeClr val="tx2"/>
                </a:solidFill>
                <a:cs typeface="Calibri"/>
              </a:rPr>
              <a:t>EU project </a:t>
            </a:r>
            <a:r>
              <a:rPr lang="en-US" sz="1600" b="1" spc="-10">
                <a:solidFill>
                  <a:schemeClr val="tx2"/>
                </a:solidFill>
                <a:cs typeface="Calibri"/>
              </a:rPr>
              <a:t>PaNOSC</a:t>
            </a:r>
            <a:endParaRPr lang="en-US" sz="1600" b="1" spc="-10">
              <a:solidFill>
                <a:schemeClr val="tx2"/>
              </a:solidFill>
              <a:cs typeface="Calibri"/>
            </a:endParaRPr>
          </a:p>
          <a:p>
            <a:pPr algn="ctr">
              <a:defRPr/>
            </a:pPr>
            <a:endParaRPr lang="en-US" sz="1600" b="1" i="1" spc="-10">
              <a:solidFill>
                <a:schemeClr val="tx2"/>
              </a:solidFill>
              <a:cs typeface="Calibri"/>
            </a:endParaRPr>
          </a:p>
          <a:p>
            <a:pPr algn="ctr">
              <a:defRPr/>
            </a:pPr>
            <a:endParaRPr lang="en-GB" sz="1600">
              <a:solidFill>
                <a:schemeClr val="accent1"/>
              </a:solidFill>
              <a:cs typeface="Calibri"/>
            </a:endParaRPr>
          </a:p>
          <a:p>
            <a:pPr algn="ctr">
              <a:defRPr/>
            </a:pPr>
            <a:endParaRPr lang="en-GB" sz="1600">
              <a:solidFill>
                <a:schemeClr val="accent1"/>
              </a:solidFill>
              <a:cs typeface="Calibri"/>
            </a:endParaRPr>
          </a:p>
          <a:p>
            <a:pPr algn="ctr">
              <a:defRPr/>
            </a:pPr>
            <a:r>
              <a:rPr lang="en-GB" sz="1600">
                <a:solidFill>
                  <a:schemeClr val="accent1"/>
                </a:solidFill>
                <a:cs typeface="Calibri"/>
              </a:rPr>
              <a:t>Already </a:t>
            </a:r>
            <a:r>
              <a:rPr lang="en-GB" sz="1600" b="1">
                <a:solidFill>
                  <a:schemeClr val="accent1"/>
                </a:solidFill>
                <a:cs typeface="Calibri"/>
              </a:rPr>
              <a:t>over 40 groups worldwide </a:t>
            </a:r>
            <a:r>
              <a:rPr lang="en-GB" sz="1600">
                <a:solidFill>
                  <a:schemeClr val="accent1"/>
                </a:solidFill>
                <a:cs typeface="Calibri"/>
              </a:rPr>
              <a:t>collaborating to provide samples and utilise/share the results </a:t>
            </a:r>
            <a:endParaRPr/>
          </a:p>
          <a:p>
            <a:pPr algn="ctr">
              <a:defRPr/>
            </a:pPr>
            <a:endParaRPr lang="en-US" sz="1600" b="1" i="1">
              <a:solidFill>
                <a:schemeClr val="tx2"/>
              </a:solidFill>
              <a:cs typeface="Calibri"/>
            </a:endParaRPr>
          </a:p>
        </p:txBody>
      </p:sp>
      <p:grpSp>
        <p:nvGrpSpPr>
          <p:cNvPr id="31" name="Group 20"/>
          <p:cNvGrpSpPr/>
          <p:nvPr/>
        </p:nvGrpSpPr>
        <p:grpSpPr bwMode="auto">
          <a:xfrm>
            <a:off x="4223793" y="4885730"/>
            <a:ext cx="4392059" cy="1255978"/>
            <a:chOff x="9941650" y="981809"/>
            <a:chExt cx="4092031" cy="1005363"/>
          </a:xfrm>
        </p:grpSpPr>
        <p:pic>
          <p:nvPicPr>
            <p:cNvPr id="32" name="Picture 6" descr="Peter Hicks - linguiste du mois de novembre 2019 - Le mot juste en anglais"/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9966500" y="989840"/>
              <a:ext cx="420162" cy="456925"/>
            </a:xfrm>
            <a:prstGeom prst="rect">
              <a:avLst/>
            </a:prstGeom>
            <a:noFill/>
          </p:spPr>
        </p:pic>
        <p:pic>
          <p:nvPicPr>
            <p:cNvPr id="33" name="Picture 9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10825932" y="1454157"/>
              <a:ext cx="1023258" cy="533015"/>
            </a:xfrm>
            <a:prstGeom prst="rect">
              <a:avLst/>
            </a:prstGeom>
          </p:spPr>
        </p:pic>
        <p:pic>
          <p:nvPicPr>
            <p:cNvPr id="34" name="Picture 10" descr="Neues Corporate Design der Uni Mainz – Design Tagebuch"/>
            <p:cNvPicPr>
              <a:picLocks noChangeAspect="1" noChangeArrowheads="1"/>
            </p:cNvPicPr>
            <p:nvPr/>
          </p:nvPicPr>
          <p:blipFill>
            <a:blip r:embed="rId11"/>
            <a:stretch/>
          </p:blipFill>
          <p:spPr bwMode="auto">
            <a:xfrm>
              <a:off x="13253905" y="1029252"/>
              <a:ext cx="779776" cy="423678"/>
            </a:xfrm>
            <a:prstGeom prst="rect">
              <a:avLst/>
            </a:prstGeom>
            <a:noFill/>
          </p:spPr>
        </p:pic>
        <p:pic>
          <p:nvPicPr>
            <p:cNvPr id="35" name="Picture 11"/>
            <p:cNvPicPr>
              <a:picLocks noChangeAspect="1"/>
            </p:cNvPicPr>
            <p:nvPr/>
          </p:nvPicPr>
          <p:blipFill>
            <a:blip r:embed="rId12"/>
            <a:stretch/>
          </p:blipFill>
          <p:spPr bwMode="auto">
            <a:xfrm>
              <a:off x="11914025" y="1590182"/>
              <a:ext cx="892780" cy="277606"/>
            </a:xfrm>
            <a:prstGeom prst="rect">
              <a:avLst/>
            </a:prstGeom>
          </p:spPr>
        </p:pic>
        <p:pic>
          <p:nvPicPr>
            <p:cNvPr id="36" name="Picture 13"/>
            <p:cNvPicPr>
              <a:picLocks noChangeAspect="1"/>
            </p:cNvPicPr>
            <p:nvPr/>
          </p:nvPicPr>
          <p:blipFill>
            <a:blip r:embed="rId13"/>
            <a:stretch/>
          </p:blipFill>
          <p:spPr bwMode="auto">
            <a:xfrm>
              <a:off x="12464506" y="981809"/>
              <a:ext cx="771281" cy="580677"/>
            </a:xfrm>
            <a:prstGeom prst="rect">
              <a:avLst/>
            </a:prstGeom>
          </p:spPr>
        </p:pic>
        <p:pic>
          <p:nvPicPr>
            <p:cNvPr id="37" name="Picture 32" descr="Fichier:Logo Université Grenoble-Alpes (2020).jpg — Wikipédia"/>
            <p:cNvPicPr>
              <a:picLocks noChangeAspect="1" noChangeArrowheads="1"/>
            </p:cNvPicPr>
            <p:nvPr/>
          </p:nvPicPr>
          <p:blipFill>
            <a:blip r:embed="rId14"/>
            <a:stretch/>
          </p:blipFill>
          <p:spPr bwMode="auto">
            <a:xfrm>
              <a:off x="10962726" y="1046166"/>
              <a:ext cx="667590" cy="409594"/>
            </a:xfrm>
            <a:prstGeom prst="rect">
              <a:avLst/>
            </a:prstGeom>
            <a:noFill/>
          </p:spPr>
        </p:pic>
        <p:pic>
          <p:nvPicPr>
            <p:cNvPr id="38" name="Picture 15"/>
            <p:cNvPicPr>
              <a:picLocks noChangeAspect="1"/>
            </p:cNvPicPr>
            <p:nvPr/>
          </p:nvPicPr>
          <p:blipFill>
            <a:blip r:embed="rId15"/>
            <a:stretch/>
          </p:blipFill>
          <p:spPr bwMode="auto">
            <a:xfrm>
              <a:off x="12880469" y="1595849"/>
              <a:ext cx="885256" cy="249634"/>
            </a:xfrm>
            <a:prstGeom prst="rect">
              <a:avLst/>
            </a:prstGeom>
          </p:spPr>
        </p:pic>
        <p:pic>
          <p:nvPicPr>
            <p:cNvPr id="39" name="Picture 2" descr="logo-czi – involv3D"/>
            <p:cNvPicPr>
              <a:picLocks noChangeAspect="1" noChangeArrowheads="1"/>
            </p:cNvPicPr>
            <p:nvPr/>
          </p:nvPicPr>
          <p:blipFill>
            <a:blip r:embed="rId16"/>
            <a:srcRect l="0" t="10270" r="0" b="19864"/>
            <a:stretch/>
          </p:blipFill>
          <p:spPr bwMode="auto">
            <a:xfrm>
              <a:off x="9941650" y="1454159"/>
              <a:ext cx="728059" cy="508669"/>
            </a:xfrm>
            <a:prstGeom prst="rect">
              <a:avLst/>
            </a:prstGeom>
            <a:noFill/>
          </p:spPr>
        </p:pic>
        <p:pic>
          <p:nvPicPr>
            <p:cNvPr id="40" name="Picture 17"/>
            <p:cNvPicPr>
              <a:picLocks noChangeAspect="1"/>
            </p:cNvPicPr>
            <p:nvPr/>
          </p:nvPicPr>
          <p:blipFill>
            <a:blip r:embed="rId17"/>
            <a:stretch/>
          </p:blipFill>
          <p:spPr bwMode="auto">
            <a:xfrm>
              <a:off x="10386662" y="1012651"/>
              <a:ext cx="603005" cy="464031"/>
            </a:xfrm>
            <a:prstGeom prst="rect">
              <a:avLst/>
            </a:prstGeom>
          </p:spPr>
        </p:pic>
      </p:grpSp>
      <p:pic>
        <p:nvPicPr>
          <p:cNvPr id="42" name="Picture 34" descr="Studio medatice - Médatice - Faculté de Médecine de Grenoble - Université  Grenoble Alpes (UGA)"/>
          <p:cNvPicPr>
            <a:picLocks noChangeAspect="1" noChangeArrowheads="1"/>
          </p:cNvPicPr>
          <p:nvPr/>
        </p:nvPicPr>
        <p:blipFill>
          <a:blip r:embed="rId18"/>
          <a:stretch/>
        </p:blipFill>
        <p:spPr bwMode="auto">
          <a:xfrm>
            <a:off x="6055719" y="5098500"/>
            <a:ext cx="912524" cy="299886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6271194" y="3167209"/>
            <a:ext cx="1029177" cy="432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5139306" y="3177016"/>
            <a:ext cx="1073554" cy="43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  <a:latin typeface="Arial"/>
              </a:rPr>
              <a:t>EBS NEW SCIENCE: CONNECTOMICS </a:t>
            </a:r>
            <a:endParaRPr lang="fr-FR"/>
          </a:p>
        </p:txBody>
      </p:sp>
      <p:sp>
        <p:nvSpPr>
          <p:cNvPr id="47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Page </a:t>
            </a:r>
            <a:fld id="{733122C9-A0B9-462F-8757-0847AD287B63}" type="slidenum">
              <a:rPr lang="en-GB"/>
              <a:t>13</a:t>
            </a:fld>
            <a:endParaRPr lang="en-GB"/>
          </a:p>
        </p:txBody>
      </p:sp>
      <p:pic>
        <p:nvPicPr>
          <p:cNvPr id="19" name="Graphic 4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364873" y="6324370"/>
            <a:ext cx="1587127" cy="371475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356498" y="0"/>
            <a:ext cx="2831795" cy="68458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09005" y="4832287"/>
            <a:ext cx="5091540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Cardona Lab MRC Cambridge</a:t>
            </a:r>
            <a:endParaRPr lang="en-GB" sz="1500" i="1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20" name="Picture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24352" y="5377182"/>
            <a:ext cx="2106428" cy="640189"/>
          </a:xfrm>
          <a:prstGeom prst="rect">
            <a:avLst/>
          </a:prstGeom>
        </p:spPr>
      </p:pic>
      <p:pic>
        <p:nvPicPr>
          <p:cNvPr id="21" name="Picture 2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189760" y="5353319"/>
            <a:ext cx="840210" cy="745686"/>
          </a:xfrm>
          <a:prstGeom prst="rect">
            <a:avLst/>
          </a:prstGeom>
        </p:spPr>
      </p:pic>
      <p:sp>
        <p:nvSpPr>
          <p:cNvPr id="22" name="TextBox 5"/>
          <p:cNvSpPr/>
          <p:nvPr/>
        </p:nvSpPr>
        <p:spPr bwMode="auto">
          <a:xfrm>
            <a:off x="524893" y="1056316"/>
            <a:ext cx="8424936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accent2"/>
                </a:solidFill>
                <a:latin typeface="Calibri"/>
                <a:cs typeface="Calibri"/>
              </a:rPr>
              <a:t>THE MOST COMPLETE ORGANISM IMAGED ENTIRELY TO DATE AT THE NANOSCALE</a:t>
            </a:r>
            <a:endParaRPr/>
          </a:p>
        </p:txBody>
      </p:sp>
      <p:sp>
        <p:nvSpPr>
          <p:cNvPr id="23" name="Rectangle 22"/>
          <p:cNvSpPr/>
          <p:nvPr/>
        </p:nvSpPr>
        <p:spPr bwMode="auto">
          <a:xfrm>
            <a:off x="623391" y="1718998"/>
            <a:ext cx="8374127" cy="1367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228594" indent="-228594">
              <a:spcAft>
                <a:spcPts val="800"/>
              </a:spcAft>
              <a:buClr>
                <a:schemeClr val="accent2"/>
              </a:buClr>
              <a:buFont typeface="Arial"/>
              <a:buChar char="•"/>
              <a:defRPr/>
            </a:pPr>
            <a:r>
              <a:rPr lang="en-GB" sz="1600">
                <a:solidFill>
                  <a:schemeClr val="tx2"/>
                </a:solidFill>
              </a:rPr>
              <a:t>Complete neural wiring of a squid captured thanks to </a:t>
            </a:r>
            <a:r>
              <a:rPr lang="en-GB" sz="1600">
                <a:solidFill>
                  <a:schemeClr val="accent2"/>
                </a:solidFill>
              </a:rPr>
              <a:t>ID16A nano-imaging </a:t>
            </a:r>
            <a:r>
              <a:rPr lang="en-GB" sz="1600">
                <a:solidFill>
                  <a:schemeClr val="tx2"/>
                </a:solidFill>
              </a:rPr>
              <a:t>beamline</a:t>
            </a:r>
            <a:endParaRPr lang="en-GB" sz="1600">
              <a:solidFill>
                <a:schemeClr val="accent2"/>
              </a:solidFill>
              <a:latin typeface="Arial"/>
            </a:endParaRPr>
          </a:p>
          <a:p>
            <a:pPr marL="228594" indent="-228594">
              <a:spcAft>
                <a:spcPts val="800"/>
              </a:spcAft>
              <a:buClr>
                <a:schemeClr val="accent2"/>
              </a:buClr>
              <a:buFont typeface="Arial"/>
              <a:buChar char="•"/>
              <a:defRPr/>
            </a:pPr>
            <a:r>
              <a:rPr lang="en-GB" sz="1600">
                <a:solidFill>
                  <a:schemeClr val="accent2"/>
                </a:solidFill>
              </a:rPr>
              <a:t>6</a:t>
            </a:r>
            <a:r>
              <a:rPr lang="en-GB" sz="1600">
                <a:solidFill>
                  <a:schemeClr val="tx2"/>
                </a:solidFill>
              </a:rPr>
              <a:t> days of continuous imaging</a:t>
            </a:r>
            <a:endParaRPr/>
          </a:p>
          <a:p>
            <a:pPr marL="228594" indent="-228594">
              <a:spcAft>
                <a:spcPts val="800"/>
              </a:spcAft>
              <a:buClr>
                <a:schemeClr val="accent2"/>
              </a:buClr>
              <a:buFont typeface="Arial"/>
              <a:buChar char="•"/>
              <a:defRPr/>
            </a:pPr>
            <a:r>
              <a:rPr lang="en-GB" sz="1600">
                <a:solidFill>
                  <a:schemeClr val="accent2"/>
                </a:solidFill>
              </a:rPr>
              <a:t>14TB </a:t>
            </a:r>
            <a:r>
              <a:rPr lang="en-GB" sz="1600">
                <a:solidFill>
                  <a:schemeClr val="tx2"/>
                </a:solidFill>
              </a:rPr>
              <a:t>of data</a:t>
            </a:r>
            <a:endParaRPr/>
          </a:p>
        </p:txBody>
      </p:sp>
      <p:sp>
        <p:nvSpPr>
          <p:cNvPr id="24" name="ZoneTexte 23"/>
          <p:cNvSpPr txBox="1"/>
          <p:nvPr/>
        </p:nvSpPr>
        <p:spPr bwMode="auto">
          <a:xfrm>
            <a:off x="509005" y="3155274"/>
            <a:ext cx="79669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solidFill>
                  <a:srgbClr val="002060"/>
                </a:solidFill>
              </a:rPr>
              <a:t>‘</a:t>
            </a:r>
            <a:r>
              <a:rPr lang="fr-FR" sz="1500" i="1">
                <a:solidFill>
                  <a:srgbClr val="002060"/>
                </a:solidFill>
              </a:rPr>
              <a:t>We</a:t>
            </a:r>
            <a:r>
              <a:rPr lang="fr-FR" sz="1500" i="1">
                <a:solidFill>
                  <a:srgbClr val="002060"/>
                </a:solidFill>
              </a:rPr>
              <a:t> are </a:t>
            </a:r>
            <a:r>
              <a:rPr lang="fr-FR" sz="1500" i="1">
                <a:solidFill>
                  <a:srgbClr val="002060"/>
                </a:solidFill>
              </a:rPr>
              <a:t>here</a:t>
            </a:r>
            <a:r>
              <a:rPr lang="fr-FR" sz="1500" i="1">
                <a:solidFill>
                  <a:srgbClr val="002060"/>
                </a:solidFill>
              </a:rPr>
              <a:t> at the ESRF </a:t>
            </a:r>
            <a:r>
              <a:rPr lang="fr-FR" sz="1500" i="1">
                <a:solidFill>
                  <a:srgbClr val="002060"/>
                </a:solidFill>
              </a:rPr>
              <a:t>thanks</a:t>
            </a:r>
            <a:r>
              <a:rPr lang="fr-FR" sz="1500" i="1">
                <a:solidFill>
                  <a:srgbClr val="002060"/>
                </a:solidFill>
              </a:rPr>
              <a:t> to Alexandra </a:t>
            </a:r>
            <a:r>
              <a:rPr lang="fr-FR" sz="1500" i="1">
                <a:solidFill>
                  <a:srgbClr val="002060"/>
                </a:solidFill>
              </a:rPr>
              <a:t>Pacureanu’s</a:t>
            </a:r>
            <a:r>
              <a:rPr lang="fr-FR" sz="1500" i="1">
                <a:solidFill>
                  <a:srgbClr val="002060"/>
                </a:solidFill>
              </a:rPr>
              <a:t> ERC </a:t>
            </a:r>
            <a:r>
              <a:rPr lang="fr-FR" sz="1500" i="1">
                <a:solidFill>
                  <a:srgbClr val="002060"/>
                </a:solidFill>
              </a:rPr>
              <a:t>work</a:t>
            </a:r>
            <a:r>
              <a:rPr lang="fr-FR" sz="1500" i="1">
                <a:solidFill>
                  <a:srgbClr val="002060"/>
                </a:solidFill>
              </a:rPr>
              <a:t> on a leg of a </a:t>
            </a:r>
            <a:r>
              <a:rPr lang="fr-FR" sz="1500" i="1">
                <a:solidFill>
                  <a:srgbClr val="002060"/>
                </a:solidFill>
              </a:rPr>
              <a:t>vinegar</a:t>
            </a:r>
            <a:r>
              <a:rPr lang="fr-FR" sz="1500" i="1">
                <a:solidFill>
                  <a:srgbClr val="002060"/>
                </a:solidFill>
              </a:rPr>
              <a:t> </a:t>
            </a:r>
            <a:r>
              <a:rPr lang="fr-FR" sz="1500" i="1">
                <a:solidFill>
                  <a:srgbClr val="002060"/>
                </a:solidFill>
              </a:rPr>
              <a:t>fly</a:t>
            </a:r>
            <a:r>
              <a:rPr lang="fr-FR" sz="1500" i="1">
                <a:solidFill>
                  <a:srgbClr val="002060"/>
                </a:solidFill>
              </a:rPr>
              <a:t> on ID16A. This </a:t>
            </a:r>
            <a:r>
              <a:rPr lang="fr-FR" sz="1500" i="1">
                <a:solidFill>
                  <a:srgbClr val="002060"/>
                </a:solidFill>
              </a:rPr>
              <a:t>had</a:t>
            </a:r>
            <a:r>
              <a:rPr lang="fr-FR" sz="1500" i="1">
                <a:solidFill>
                  <a:srgbClr val="002060"/>
                </a:solidFill>
              </a:rPr>
              <a:t> a </a:t>
            </a:r>
            <a:r>
              <a:rPr lang="fr-FR" sz="1500" i="1">
                <a:solidFill>
                  <a:srgbClr val="002060"/>
                </a:solidFill>
              </a:rPr>
              <a:t>huge</a:t>
            </a:r>
            <a:r>
              <a:rPr lang="fr-FR" sz="1500" i="1">
                <a:solidFill>
                  <a:srgbClr val="002060"/>
                </a:solidFill>
              </a:rPr>
              <a:t> impact in the </a:t>
            </a:r>
            <a:r>
              <a:rPr lang="fr-FR" sz="1500" i="1">
                <a:solidFill>
                  <a:srgbClr val="002060"/>
                </a:solidFill>
              </a:rPr>
              <a:t>field</a:t>
            </a:r>
            <a:r>
              <a:rPr lang="fr-FR" sz="1500" i="1">
                <a:solidFill>
                  <a:srgbClr val="002060"/>
                </a:solidFill>
              </a:rPr>
              <a:t> and </a:t>
            </a:r>
            <a:r>
              <a:rPr lang="fr-FR" sz="1500" i="1">
                <a:solidFill>
                  <a:srgbClr val="002060"/>
                </a:solidFill>
              </a:rPr>
              <a:t>completely</a:t>
            </a:r>
            <a:r>
              <a:rPr lang="fr-FR" sz="1500" i="1">
                <a:solidFill>
                  <a:srgbClr val="002060"/>
                </a:solidFill>
              </a:rPr>
              <a:t> </a:t>
            </a:r>
            <a:r>
              <a:rPr lang="fr-FR" sz="1500" i="1">
                <a:solidFill>
                  <a:srgbClr val="002060"/>
                </a:solidFill>
              </a:rPr>
              <a:t>changed</a:t>
            </a:r>
            <a:r>
              <a:rPr lang="fr-FR" sz="1500" i="1">
                <a:solidFill>
                  <a:srgbClr val="002060"/>
                </a:solidFill>
              </a:rPr>
              <a:t> the perception of </a:t>
            </a:r>
            <a:r>
              <a:rPr lang="fr-FR" sz="1500" i="1">
                <a:solidFill>
                  <a:srgbClr val="002060"/>
                </a:solidFill>
              </a:rPr>
              <a:t>what</a:t>
            </a:r>
            <a:r>
              <a:rPr lang="fr-FR" sz="1500" i="1">
                <a:solidFill>
                  <a:srgbClr val="002060"/>
                </a:solidFill>
              </a:rPr>
              <a:t> </a:t>
            </a:r>
            <a:r>
              <a:rPr lang="fr-FR" sz="1500" i="1">
                <a:solidFill>
                  <a:srgbClr val="002060"/>
                </a:solidFill>
              </a:rPr>
              <a:t>is</a:t>
            </a:r>
            <a:r>
              <a:rPr lang="fr-FR" sz="1500" i="1">
                <a:solidFill>
                  <a:srgbClr val="002060"/>
                </a:solidFill>
              </a:rPr>
              <a:t> possible </a:t>
            </a:r>
            <a:r>
              <a:rPr lang="fr-FR" sz="1500" i="1">
                <a:solidFill>
                  <a:srgbClr val="002060"/>
                </a:solidFill>
              </a:rPr>
              <a:t>with</a:t>
            </a:r>
            <a:r>
              <a:rPr lang="fr-FR" sz="1500" i="1">
                <a:solidFill>
                  <a:srgbClr val="002060"/>
                </a:solidFill>
              </a:rPr>
              <a:t> </a:t>
            </a:r>
            <a:r>
              <a:rPr lang="fr-FR" sz="1500" i="1">
                <a:solidFill>
                  <a:srgbClr val="002060"/>
                </a:solidFill>
              </a:rPr>
              <a:t>this</a:t>
            </a:r>
            <a:r>
              <a:rPr lang="fr-FR" sz="1500" i="1">
                <a:solidFill>
                  <a:srgbClr val="002060"/>
                </a:solidFill>
              </a:rPr>
              <a:t> technique and how </a:t>
            </a:r>
            <a:r>
              <a:rPr lang="fr-FR" sz="1500" i="1">
                <a:solidFill>
                  <a:srgbClr val="002060"/>
                </a:solidFill>
              </a:rPr>
              <a:t>it</a:t>
            </a:r>
            <a:r>
              <a:rPr lang="fr-FR" sz="1500" i="1">
                <a:solidFill>
                  <a:srgbClr val="002060"/>
                </a:solidFill>
              </a:rPr>
              <a:t> can </a:t>
            </a:r>
            <a:r>
              <a:rPr lang="fr-FR" sz="1500" i="1">
                <a:solidFill>
                  <a:srgbClr val="002060"/>
                </a:solidFill>
              </a:rPr>
              <a:t>benefit</a:t>
            </a:r>
            <a:r>
              <a:rPr lang="fr-FR" sz="1500" i="1">
                <a:solidFill>
                  <a:srgbClr val="002060"/>
                </a:solidFill>
              </a:rPr>
              <a:t> </a:t>
            </a:r>
            <a:r>
              <a:rPr lang="fr-FR" sz="1500" i="1">
                <a:solidFill>
                  <a:srgbClr val="002060"/>
                </a:solidFill>
              </a:rPr>
              <a:t>connectomics</a:t>
            </a:r>
            <a:r>
              <a:rPr lang="fr-FR" sz="1500" i="1">
                <a:solidFill>
                  <a:srgbClr val="002060"/>
                </a:solidFill>
              </a:rPr>
              <a:t>.’ </a:t>
            </a:r>
            <a:endParaRPr/>
          </a:p>
          <a:p>
            <a:pPr>
              <a:defRPr/>
            </a:pPr>
            <a:endParaRPr lang="fr-FR" sz="1500" i="1">
              <a:solidFill>
                <a:srgbClr val="002060"/>
              </a:solidFill>
            </a:endParaRPr>
          </a:p>
          <a:p>
            <a:pPr>
              <a:defRPr/>
            </a:pPr>
            <a:r>
              <a:rPr lang="fr-FR" sz="1500">
                <a:solidFill>
                  <a:srgbClr val="002060"/>
                </a:solidFill>
              </a:rPr>
              <a:t>Albert Cardona, </a:t>
            </a:r>
            <a:r>
              <a:rPr lang="fr-FR" sz="1500">
                <a:solidFill>
                  <a:srgbClr val="002060"/>
                </a:solidFill>
              </a:rPr>
              <a:t>researcher</a:t>
            </a:r>
            <a:r>
              <a:rPr lang="fr-FR" sz="1500">
                <a:solidFill>
                  <a:srgbClr val="002060"/>
                </a:solidFill>
              </a:rPr>
              <a:t> at the MRC LMB in Cambridge</a:t>
            </a:r>
            <a:endParaRPr lang="en-GB" sz="150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DCM – MECHANICAL ARCHITECTURE</a:t>
            </a:r>
            <a:endParaRPr lang="en-GB"/>
          </a:p>
        </p:txBody>
      </p:sp>
      <p:sp>
        <p:nvSpPr>
          <p:cNvPr id="23" name="Title 1"/>
          <p:cNvSpPr txBox="1"/>
          <p:nvPr/>
        </p:nvSpPr>
        <p:spPr bwMode="gray">
          <a:xfrm>
            <a:off x="969433" y="125416"/>
            <a:ext cx="10983384" cy="496887"/>
          </a:xfrm>
          <a:prstGeom prst="rect">
            <a:avLst/>
          </a:prstGeom>
          <a:solidFill>
            <a:schemeClr val="accent1"/>
          </a:solidFill>
        </p:spPr>
        <p:txBody>
          <a:bodyPr vert="horz" lIns="108000" tIns="0" rIns="108000" bIns="0" rtlCol="0" anchor="ctr" anchorCtr="0">
            <a:noAutofit/>
          </a:bodyPr>
          <a:lstStyle>
            <a:lvl1pPr algn="l" defTabSz="914400">
              <a:lnSpc>
                <a:spcPct val="85000"/>
              </a:lnSpc>
              <a:spcBef>
                <a:spcPts val="0"/>
              </a:spcBef>
              <a:buNone/>
              <a:defRPr sz="25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2000">
                <a:solidFill>
                  <a:prstClr val="white"/>
                </a:solidFill>
                <a:latin typeface="Arial"/>
              </a:rPr>
              <a:t>Engineering Challenges </a:t>
            </a:r>
            <a:r>
              <a:rPr lang="fr-FR" sz="2000">
                <a:solidFill>
                  <a:prstClr val="white"/>
                </a:solidFill>
                <a:latin typeface="Arial"/>
              </a:rPr>
              <a:t>Ahead</a:t>
            </a:r>
            <a:r>
              <a:rPr lang="fr-FR" sz="2000">
                <a:solidFill>
                  <a:prstClr val="white"/>
                </a:solidFill>
                <a:latin typeface="Arial"/>
              </a:rPr>
              <a:t> – The </a:t>
            </a:r>
            <a:r>
              <a:rPr lang="fr-FR" sz="2000">
                <a:solidFill>
                  <a:prstClr val="white"/>
                </a:solidFill>
                <a:latin typeface="Arial"/>
              </a:rPr>
              <a:t>CoNnectomics</a:t>
            </a:r>
            <a:r>
              <a:rPr lang="fr-FR" sz="2000">
                <a:solidFill>
                  <a:prstClr val="white"/>
                </a:solidFill>
                <a:latin typeface="Arial"/>
              </a:rPr>
              <a:t> Case</a:t>
            </a:r>
            <a:endParaRPr lang="en-US" sz="2000" b="1" i="0" u="none" strike="noStrike" cap="all" spc="0">
              <a:ln>
                <a:noFill/>
              </a:ln>
              <a:solidFill>
                <a:prstClr val="whit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5375920" y="2348880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Arial"/>
              <a:cs typeface="Arial"/>
            </a:endParaRPr>
          </a:p>
          <a:p>
            <a:pPr marL="914400" marR="0" lvl="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Arial"/>
              <a:cs typeface="Arial"/>
            </a:endParaRPr>
          </a:p>
          <a:p>
            <a:pPr marL="914400" marR="0" lvl="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142418" y="938442"/>
            <a:ext cx="4921161" cy="26161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R="0" lvl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b="1">
                <a:solidFill>
                  <a:prstClr val="black"/>
                </a:solidFill>
                <a:latin typeface="Arial"/>
              </a:rPr>
              <a:t>ID16A </a:t>
            </a:r>
            <a:r>
              <a:rPr lang="en-US" b="1">
                <a:solidFill>
                  <a:prstClr val="black"/>
                </a:solidFill>
                <a:latin typeface="Arial"/>
              </a:rPr>
              <a:t>endstation</a:t>
            </a:r>
            <a:r>
              <a:rPr lang="en-US" b="1">
                <a:solidFill>
                  <a:prstClr val="black"/>
                </a:solidFill>
                <a:latin typeface="Arial"/>
              </a:rPr>
              <a:t> : </a:t>
            </a:r>
            <a:endParaRPr/>
          </a:p>
          <a:p>
            <a:pPr marR="0" lvl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Closed loop control of movement</a:t>
            </a:r>
            <a:endParaRPr/>
          </a:p>
          <a:p>
            <a:pPr marR="0" lvl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 </a:t>
            </a:r>
            <a:endParaRPr/>
          </a:p>
          <a:p>
            <a:pPr marR="0" lvl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600">
                <a:solidFill>
                  <a:prstClr val="black"/>
                </a:solidFill>
                <a:latin typeface="Arial"/>
              </a:rPr>
              <a:t>Sensor (capacitive + interferometers) </a:t>
            </a:r>
            <a:endParaRPr/>
          </a:p>
          <a:p>
            <a:pPr marR="0" lvl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600">
                <a:solidFill>
                  <a:prstClr val="black"/>
                </a:solidFill>
                <a:latin typeface="Arial"/>
              </a:rPr>
              <a:t>	 Real-time controller (</a:t>
            </a:r>
            <a:r>
              <a:rPr lang="en-US" sz="1600">
                <a:solidFill>
                  <a:prstClr val="black"/>
                </a:solidFill>
                <a:latin typeface="Arial"/>
              </a:rPr>
              <a:t>speedgoat</a:t>
            </a:r>
            <a:r>
              <a:rPr lang="en-US" sz="1600">
                <a:solidFill>
                  <a:prstClr val="black"/>
                </a:solidFill>
                <a:latin typeface="Arial"/>
              </a:rPr>
              <a:t>) </a:t>
            </a:r>
            <a:endParaRPr/>
          </a:p>
          <a:p>
            <a:pPr marR="0" lvl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600">
                <a:solidFill>
                  <a:prstClr val="black"/>
                </a:solidFill>
                <a:latin typeface="Arial"/>
              </a:rPr>
              <a:t>		</a:t>
            </a:r>
            <a:r>
              <a:rPr lang="en-US" sz="1600">
                <a:solidFill>
                  <a:prstClr val="black"/>
                </a:solidFill>
                <a:latin typeface="Arial"/>
              </a:rPr>
              <a:t> actuator</a:t>
            </a:r>
            <a:r>
              <a:rPr lang="en-US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 (</a:t>
            </a:r>
            <a:r>
              <a:rPr lang="en-US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piezostack</a:t>
            </a:r>
            <a:r>
              <a:rPr lang="en-US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)</a:t>
            </a:r>
            <a:endParaRPr/>
          </a:p>
          <a:p>
            <a:pPr marR="0" lvl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600">
              <a:solidFill>
                <a:prstClr val="black"/>
              </a:solidFill>
              <a:latin typeface="Arial"/>
            </a:endParaRPr>
          </a:p>
          <a:p>
            <a:pPr marR="0" lvl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Achieved performance : </a:t>
            </a:r>
            <a:endParaRPr/>
          </a:p>
          <a:p>
            <a:pPr marL="285750" marR="0" lvl="0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20nm resolution @ 5µm/s (scanning) </a:t>
            </a:r>
            <a:endParaRPr/>
          </a:p>
          <a:p>
            <a:pPr marL="285750" marR="0" lvl="0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20nm resolution @ 0.5°/s (</a:t>
            </a:r>
            <a:r>
              <a:rPr lang="en-US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tomo</a:t>
            </a:r>
            <a:r>
              <a:rPr lang="en-US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)</a:t>
            </a:r>
            <a:endParaRPr lang="en-GB"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650000" y="4230654"/>
            <a:ext cx="5871716" cy="23391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Challenges for the future </a:t>
            </a:r>
            <a:r>
              <a:rPr lang="en-GB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ID18 </a:t>
            </a:r>
            <a:r>
              <a:rPr lang="en-GB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nano-tomo</a:t>
            </a:r>
            <a:r>
              <a:rPr lang="en-GB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 beamline</a:t>
            </a:r>
            <a:r>
              <a:rPr lang="en-GB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: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600">
              <a:solidFill>
                <a:prstClr val="black"/>
              </a:solidFill>
              <a:latin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Increase scanning speed x 100 (500µm/s, 50°/s)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with same or better resolution ~10nm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600">
              <a:solidFill>
                <a:prstClr val="black"/>
              </a:solidFill>
              <a:latin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Mechatronics approach imperative : </a:t>
            </a:r>
            <a:endParaRPr/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GB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System integration of mechanic / software / electronic. </a:t>
            </a:r>
            <a:endParaRPr/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GB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Use of a real time control system</a:t>
            </a:r>
            <a:endParaRPr/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GB" sz="1600">
                <a:solidFill>
                  <a:prstClr val="black"/>
                </a:solidFill>
                <a:latin typeface="Arial"/>
              </a:rPr>
              <a:t>Design must include dynamic effects in model </a:t>
            </a:r>
            <a:endParaRPr lang="en-GB"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5839" y="3809623"/>
            <a:ext cx="4147997" cy="27601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163077" y="984355"/>
            <a:ext cx="3880917" cy="315210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 bwMode="auto">
          <a:xfrm>
            <a:off x="9043994" y="1702550"/>
            <a:ext cx="3316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GB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Scale-up to mammalians</a:t>
            </a:r>
            <a:endParaRPr/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GB" sz="1600">
                <a:solidFill>
                  <a:prstClr val="black"/>
                </a:solidFill>
                <a:latin typeface="Arial"/>
              </a:rPr>
              <a:t>Addressing grand challenges :</a:t>
            </a:r>
            <a:endParaRPr/>
          </a:p>
          <a:p>
            <a:pPr marL="742950" lvl="1" indent="-285750">
              <a:buFont typeface="Wingdings"/>
              <a:buChar char="ü"/>
              <a:defRPr/>
            </a:pPr>
            <a:r>
              <a:rPr lang="en-GB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1mm</a:t>
            </a:r>
            <a:r>
              <a:rPr lang="en-GB" sz="1600" b="0" i="0" u="none" strike="noStrike" cap="none" spc="0" baseline="3000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3</a:t>
            </a:r>
            <a:r>
              <a:rPr lang="en-GB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 @20nm in days</a:t>
            </a:r>
            <a:endParaRPr/>
          </a:p>
          <a:p>
            <a:pPr marL="742950" lvl="1" indent="-285750">
              <a:buFont typeface="Wingdings"/>
              <a:buChar char="ü"/>
              <a:defRPr/>
            </a:pPr>
            <a:r>
              <a:rPr lang="en-GB" sz="1600">
                <a:solidFill>
                  <a:prstClr val="black"/>
                </a:solidFill>
                <a:latin typeface="Arial"/>
              </a:rPr>
              <a:t>Whole mouse brain in 2 months</a:t>
            </a:r>
            <a:endParaRPr/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GB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Throughput and automation</a:t>
            </a:r>
            <a:endParaRPr lang="en-GB"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9773235" y="1242193"/>
            <a:ext cx="1629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z="1600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Connectomics</a:t>
            </a:r>
            <a:endParaRPr lang="en-GB" sz="1800" b="1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 rot="16199999">
            <a:off x="8240798" y="3383304"/>
            <a:ext cx="1138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z="1200" b="0" i="0" u="none" strike="noStrike" cap="none" spc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© P </a:t>
            </a:r>
            <a:r>
              <a:rPr lang="en-GB" sz="1200" b="0" i="0" u="none" strike="noStrike" cap="none" spc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Cloetens</a:t>
            </a:r>
            <a:r>
              <a:rPr lang="en-GB" sz="1200" b="0" i="0" u="none" strike="noStrike" cap="none" spc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, A </a:t>
            </a:r>
            <a:r>
              <a:rPr lang="en-GB" sz="1200" b="0" i="0" u="none" strike="noStrike" cap="none" spc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Pacureanu</a:t>
            </a:r>
            <a:endParaRPr lang="en-GB" sz="1400" b="0" i="0" u="none" strike="noStrike" cap="none" spc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14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29" name="Image 4"/>
          <p:cNvPicPr/>
          <p:nvPr/>
        </p:nvPicPr>
        <p:blipFill>
          <a:blip r:embed="rId3"/>
          <a:stretch/>
        </p:blipFill>
        <p:spPr bwMode="auto">
          <a:xfrm>
            <a:off x="0" y="-73440"/>
            <a:ext cx="12288688" cy="6937920"/>
          </a:xfrm>
          <a:prstGeom prst="rect">
            <a:avLst/>
          </a:prstGeom>
          <a:ln w="0">
            <a:noFill/>
          </a:ln>
        </p:spPr>
      </p:pic>
      <p:grpSp>
        <p:nvGrpSpPr>
          <p:cNvPr id="830" name="Group 5"/>
          <p:cNvGrpSpPr/>
          <p:nvPr/>
        </p:nvGrpSpPr>
        <p:grpSpPr bwMode="auto">
          <a:xfrm>
            <a:off x="6311880" y="5733360"/>
            <a:ext cx="5725440" cy="997560"/>
            <a:chOff x="6311880" y="5733360"/>
            <a:chExt cx="5725440" cy="997560"/>
          </a:xfrm>
        </p:grpSpPr>
        <p:sp>
          <p:nvSpPr>
            <p:cNvPr id="831" name="Rectangle 7"/>
            <p:cNvSpPr/>
            <p:nvPr/>
          </p:nvSpPr>
          <p:spPr bwMode="auto">
            <a:xfrm>
              <a:off x="7619760" y="5733360"/>
              <a:ext cx="4417560" cy="997560"/>
            </a:xfrm>
            <a:prstGeom prst="rect">
              <a:avLst/>
            </a:prstGeom>
            <a:solidFill>
              <a:schemeClr val="accent5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  <a:defRPr/>
              </a:pPr>
              <a:endParaRPr lang="fr-FR" sz="2400" b="0" strike="noStrike" spc="-1">
                <a:solidFill>
                  <a:srgbClr val="FFFFFF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  <a:defRPr/>
              </a:pPr>
              <a:endParaRPr lang="fr-FR" sz="24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832" name="Picture 2"/>
            <p:cNvPicPr/>
            <p:nvPr/>
          </p:nvPicPr>
          <p:blipFill>
            <a:blip r:embed="rId4"/>
            <a:stretch/>
          </p:blipFill>
          <p:spPr bwMode="auto">
            <a:xfrm>
              <a:off x="6311880" y="5733360"/>
              <a:ext cx="1293120" cy="993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33" name="ZoneTexte 1"/>
          <p:cNvSpPr/>
          <p:nvPr/>
        </p:nvSpPr>
        <p:spPr bwMode="auto">
          <a:xfrm>
            <a:off x="7762140" y="6031012"/>
            <a:ext cx="41328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en-GB" sz="2000" b="1" strike="noStrike" spc="-1">
                <a:solidFill>
                  <a:schemeClr val="lt1"/>
                </a:solidFill>
                <a:latin typeface="Calibri"/>
              </a:rPr>
              <a:t>THANKS FOR YOUR ATTENTION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69600" y="126000"/>
            <a:ext cx="10982400" cy="662400"/>
          </a:xfrm>
        </p:spPr>
        <p:txBody>
          <a:bodyPr/>
          <a:lstStyle/>
          <a:p>
            <a:pPr>
              <a:defRPr/>
            </a:pPr>
            <a:r>
              <a:rPr lang="en-GB" sz="1800"/>
              <a:t>Synchrotron Sources</a:t>
            </a:r>
            <a:endParaRPr/>
          </a:p>
        </p:txBody>
      </p:sp>
      <p:sp>
        <p:nvSpPr>
          <p:cNvPr id="3" name="Title 1"/>
          <p:cNvSpPr txBox="1"/>
          <p:nvPr/>
        </p:nvSpPr>
        <p:spPr bwMode="gray">
          <a:xfrm>
            <a:off x="226639" y="116632"/>
            <a:ext cx="691820" cy="679614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16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1800"/>
          </a:p>
        </p:txBody>
      </p:sp>
      <p:pic>
        <p:nvPicPr>
          <p:cNvPr id="6" name="Picture 4" descr="http://www.lightsources.org/sites/default/files/fig1_0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628775" y="2060848"/>
            <a:ext cx="8934450" cy="322897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 bwMode="auto">
          <a:xfrm>
            <a:off x="3110398" y="1059285"/>
            <a:ext cx="5699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/>
              <a:t>http://www.lightsources.org</a:t>
            </a: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239351" y="6483437"/>
            <a:ext cx="551412" cy="212400"/>
          </a:xfrm>
        </p:spPr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2</a:t>
            </a:fld>
            <a:endParaRPr lang="fr-FR"/>
          </a:p>
        </p:txBody>
      </p:sp>
      <p:sp>
        <p:nvSpPr>
          <p:cNvPr id="9" name="Slide Number Placeholder 3"/>
          <p:cNvSpPr txBox="1"/>
          <p:nvPr/>
        </p:nvSpPr>
        <p:spPr bwMode="gray">
          <a:xfrm>
            <a:off x="239351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>
              <a:defRPr sz="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2</a:t>
            </a:fld>
            <a:endParaRPr lang="fr-FR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959429" y="6572734"/>
            <a:ext cx="8160000" cy="1231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rcRect l="0" t="17747" r="0" b="16677"/>
          <a:stretch/>
        </p:blipFill>
        <p:spPr bwMode="auto">
          <a:xfrm>
            <a:off x="0" y="949960"/>
            <a:ext cx="12192000" cy="4027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69600" y="126000"/>
            <a:ext cx="10982400" cy="662400"/>
          </a:xfrm>
        </p:spPr>
        <p:txBody>
          <a:bodyPr/>
          <a:lstStyle/>
          <a:p>
            <a:pPr>
              <a:defRPr/>
            </a:pPr>
            <a:r>
              <a:rPr lang="en-GB" sz="1800"/>
              <a:t>30+ years at the heart of the GIANT innovation campus in Grenoble, France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3</a:t>
            </a:fld>
            <a:endParaRPr lang="fr-FR"/>
          </a:p>
        </p:txBody>
      </p:sp>
      <p:sp>
        <p:nvSpPr>
          <p:cNvPr id="3" name="Title 1"/>
          <p:cNvSpPr txBox="1"/>
          <p:nvPr/>
        </p:nvSpPr>
        <p:spPr bwMode="gray">
          <a:xfrm>
            <a:off x="226639" y="116632"/>
            <a:ext cx="691820" cy="679614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16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1800"/>
          </a:p>
        </p:txBody>
      </p:sp>
      <p:sp>
        <p:nvSpPr>
          <p:cNvPr id="72" name="Slide Number Placeholder 3"/>
          <p:cNvSpPr txBox="1"/>
          <p:nvPr/>
        </p:nvSpPr>
        <p:spPr bwMode="gray">
          <a:xfrm>
            <a:off x="239351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>
              <a:defRPr sz="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3</a:t>
            </a:fld>
            <a:endParaRPr lang="fr-FR"/>
          </a:p>
        </p:txBody>
      </p:sp>
      <p:sp>
        <p:nvSpPr>
          <p:cNvPr id="73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959429" y="6572734"/>
            <a:ext cx="8160000" cy="1231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348130" y="4717529"/>
            <a:ext cx="6572094" cy="159179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5843960" y="4791278"/>
            <a:ext cx="6012680" cy="775894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numCol="1" spcCol="432000" rtlCol="0" anchor="t">
            <a:noAutofit/>
          </a:bodyPr>
          <a:lstStyle/>
          <a:p>
            <a:pPr marL="0" lvl="2">
              <a:spcAft>
                <a:spcPts val="900"/>
              </a:spcAft>
              <a:buClr>
                <a:schemeClr val="accent6"/>
              </a:buClr>
              <a:buSzPct val="80000"/>
              <a:defRPr/>
            </a:pPr>
            <a:r>
              <a:rPr lang="en-GB" sz="1600" b="1">
                <a:solidFill>
                  <a:schemeClr val="bg1"/>
                </a:solidFill>
              </a:rPr>
              <a:t>3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b="1">
                <a:solidFill>
                  <a:schemeClr val="bg1"/>
                </a:solidFill>
              </a:rPr>
              <a:t>EU research institutes, members of </a:t>
            </a:r>
            <a:r>
              <a:rPr lang="en-GB" sz="1600" b="1">
                <a:solidFill>
                  <a:schemeClr val="bg1"/>
                </a:solidFill>
              </a:rPr>
              <a:t>EIROforum</a:t>
            </a:r>
            <a:r>
              <a:rPr lang="en-GB" sz="1600" b="1">
                <a:solidFill>
                  <a:schemeClr val="bg1"/>
                </a:solidFill>
              </a:rPr>
              <a:t> </a:t>
            </a:r>
            <a:r>
              <a:rPr lang="en-GB" sz="1600">
                <a:solidFill>
                  <a:schemeClr val="bg1"/>
                </a:solidFill>
              </a:rPr>
              <a:t>and the Institute for Structural Biology, at the heart of GIANT, the campus of Innovation (</a:t>
            </a:r>
            <a:r>
              <a:rPr lang="fr-FR" sz="1600" i="1">
                <a:latin typeface="var( --e-global-typography-text-font-family )"/>
              </a:rPr>
              <a:t>Grenoble Innovation for Advanced New Technologies</a:t>
            </a:r>
            <a:r>
              <a:rPr lang="en-GB" sz="1600" i="1">
                <a:solidFill>
                  <a:schemeClr val="bg1"/>
                </a:solidFill>
                <a:latin typeface="var( --e-global-typography-text-font-family )"/>
              </a:rPr>
              <a:t>)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843960" y="5576924"/>
            <a:ext cx="6012680" cy="294474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numCol="1" spcCol="432000" rtlCol="0" anchor="t">
            <a:noAutofit/>
          </a:bodyPr>
          <a:lstStyle/>
          <a:p>
            <a:pPr marL="0" lvl="2">
              <a:spcAft>
                <a:spcPts val="900"/>
              </a:spcAft>
              <a:buClr>
                <a:schemeClr val="accent6"/>
              </a:buClr>
              <a:buSzPct val="80000"/>
              <a:defRPr/>
            </a:pPr>
            <a:r>
              <a:rPr lang="en-GB" sz="1600">
                <a:solidFill>
                  <a:schemeClr val="bg1"/>
                </a:solidFill>
              </a:rPr>
              <a:t>The most powerful research reactor and the brightest synchrotron</a:t>
            </a:r>
            <a:endParaRPr/>
          </a:p>
        </p:txBody>
      </p:sp>
      <p:sp>
        <p:nvSpPr>
          <p:cNvPr id="16" name="Ellipse 15"/>
          <p:cNvSpPr>
            <a:spLocks noChangeAspect="1"/>
          </p:cNvSpPr>
          <p:nvPr/>
        </p:nvSpPr>
        <p:spPr bwMode="auto">
          <a:xfrm>
            <a:off x="5519936" y="4847091"/>
            <a:ext cx="100800" cy="100800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Ellipse 16"/>
          <p:cNvSpPr>
            <a:spLocks noChangeAspect="1"/>
          </p:cNvSpPr>
          <p:nvPr/>
        </p:nvSpPr>
        <p:spPr bwMode="auto">
          <a:xfrm>
            <a:off x="5519936" y="5655374"/>
            <a:ext cx="100800" cy="100800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843960" y="5936964"/>
            <a:ext cx="5920858" cy="294474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numCol="1" spcCol="432000" rtlCol="0" anchor="t">
            <a:noAutofit/>
          </a:bodyPr>
          <a:lstStyle/>
          <a:p>
            <a:pPr marL="0" lvl="2">
              <a:spcAft>
                <a:spcPts val="900"/>
              </a:spcAft>
              <a:buClr>
                <a:schemeClr val="accent6"/>
              </a:buClr>
              <a:buSzPct val="80000"/>
              <a:defRPr/>
            </a:pPr>
            <a:r>
              <a:rPr lang="en-GB" sz="1600">
                <a:solidFill>
                  <a:schemeClr val="bg1"/>
                </a:solidFill>
              </a:rPr>
              <a:t>Common research and training platforms</a:t>
            </a:r>
            <a:endParaRPr/>
          </a:p>
        </p:txBody>
      </p:sp>
      <p:sp>
        <p:nvSpPr>
          <p:cNvPr id="24" name="Ellipse 23"/>
          <p:cNvSpPr>
            <a:spLocks noChangeAspect="1"/>
          </p:cNvSpPr>
          <p:nvPr/>
        </p:nvSpPr>
        <p:spPr bwMode="auto">
          <a:xfrm>
            <a:off x="5519936" y="5997430"/>
            <a:ext cx="100800" cy="100800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pic>
        <p:nvPicPr>
          <p:cNvPr id="25" name="Picture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5402" y="5120571"/>
            <a:ext cx="678987" cy="471890"/>
          </a:xfrm>
          <a:prstGeom prst="rect">
            <a:avLst/>
          </a:prstGeom>
        </p:spPr>
      </p:pic>
      <p:pic>
        <p:nvPicPr>
          <p:cNvPr id="26" name="Picture 13" descr="logo-ILL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00563" y="5084368"/>
            <a:ext cx="530942" cy="470922"/>
          </a:xfrm>
          <a:prstGeom prst="rect">
            <a:avLst/>
          </a:prstGeom>
        </p:spPr>
      </p:pic>
      <p:pic>
        <p:nvPicPr>
          <p:cNvPr id="27" name="Picture 3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775520" y="5024116"/>
            <a:ext cx="489303" cy="54457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4" name="Picture 3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348468" y="5157192"/>
            <a:ext cx="867212" cy="30650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7" name="Picture 2" descr="GIANT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98315" y="5589240"/>
            <a:ext cx="1091550" cy="42698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0" name="Picture 30" descr="WEB_CHEMIN_22241_1152605682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2007685" y="6123938"/>
            <a:ext cx="782661" cy="382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71" name="Picture 31" descr="RA_region_logo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2902382" y="6201328"/>
            <a:ext cx="941399" cy="180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74" name="Picture 32" descr="logo2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1455193" y="6116561"/>
            <a:ext cx="440456" cy="405589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</p:pic>
      <p:pic>
        <p:nvPicPr>
          <p:cNvPr id="75" name="Picture 33" descr="GRENOBLE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982944" y="6112651"/>
            <a:ext cx="370733" cy="3707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76" name="Picture 34" descr="logo_republique_francaise"/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213408" y="6150212"/>
            <a:ext cx="557344" cy="33322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80" name="Picture 31" descr="logo CEA.png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1505889" y="5635438"/>
            <a:ext cx="482442" cy="380791"/>
          </a:xfrm>
          <a:prstGeom prst="rect">
            <a:avLst/>
          </a:prstGeom>
        </p:spPr>
      </p:pic>
      <p:pic>
        <p:nvPicPr>
          <p:cNvPr id="81" name="Picture 32" descr="http://mires.prd.fr/wp-content/uploads/sites/22/2014/05/CNRS-grand-1200pxl.jpg"/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>
            <a:off x="2152861" y="5631483"/>
            <a:ext cx="543752" cy="40781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2" name="Picture 12" descr="images.png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2795843" y="5636263"/>
            <a:ext cx="577238" cy="373658"/>
          </a:xfrm>
          <a:prstGeom prst="rect">
            <a:avLst/>
          </a:prstGeom>
        </p:spPr>
      </p:pic>
      <p:pic>
        <p:nvPicPr>
          <p:cNvPr id="83" name="Picture 29" descr="Grenoble-INP_Couleur_petit_19nd83"/>
          <p:cNvPicPr>
            <a:picLocks noChangeAspect="1" noChangeArrowheads="1"/>
          </p:cNvPicPr>
          <p:nvPr/>
        </p:nvPicPr>
        <p:blipFill>
          <a:blip r:embed="rId18"/>
          <a:stretch/>
        </p:blipFill>
        <p:spPr bwMode="auto">
          <a:xfrm>
            <a:off x="3597849" y="5633053"/>
            <a:ext cx="668639" cy="361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84" name="Picture 5" descr="Capture d’écran 2018-06-08 à 09.59.09.png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4346868" y="5535409"/>
            <a:ext cx="504056" cy="512747"/>
          </a:xfrm>
          <a:prstGeom prst="rect">
            <a:avLst/>
          </a:prstGeom>
        </p:spPr>
      </p:pic>
      <p:sp>
        <p:nvSpPr>
          <p:cNvPr id="85" name="Oval 5"/>
          <p:cNvSpPr/>
          <p:nvPr/>
        </p:nvSpPr>
        <p:spPr bwMode="auto">
          <a:xfrm rot="567331">
            <a:off x="2020712" y="3274214"/>
            <a:ext cx="6975585" cy="1131674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Oval 5"/>
          <p:cNvSpPr/>
          <p:nvPr/>
        </p:nvSpPr>
        <p:spPr bwMode="auto">
          <a:xfrm rot="567331">
            <a:off x="5317906" y="3650956"/>
            <a:ext cx="3397297" cy="923352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69600" y="126000"/>
            <a:ext cx="10982400" cy="662400"/>
          </a:xfrm>
        </p:spPr>
        <p:txBody>
          <a:bodyPr/>
          <a:lstStyle/>
          <a:p>
            <a:pPr>
              <a:defRPr/>
            </a:pPr>
            <a:r>
              <a:rPr lang="en-GB" sz="1800"/>
              <a:t>Production of Synchrotron Radiation</a:t>
            </a:r>
            <a:endParaRPr/>
          </a:p>
        </p:txBody>
      </p:sp>
      <p:sp>
        <p:nvSpPr>
          <p:cNvPr id="3" name="Title 1"/>
          <p:cNvSpPr txBox="1"/>
          <p:nvPr/>
        </p:nvSpPr>
        <p:spPr bwMode="gray">
          <a:xfrm>
            <a:off x="226639" y="116632"/>
            <a:ext cx="691820" cy="679614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16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180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239351" y="6483437"/>
            <a:ext cx="551412" cy="212400"/>
          </a:xfrm>
        </p:spPr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4</a:t>
            </a:fld>
            <a:endParaRPr lang="fr-FR"/>
          </a:p>
        </p:txBody>
      </p:sp>
      <p:sp>
        <p:nvSpPr>
          <p:cNvPr id="9" name="Slide Number Placeholder 3"/>
          <p:cNvSpPr txBox="1"/>
          <p:nvPr/>
        </p:nvSpPr>
        <p:spPr bwMode="gray">
          <a:xfrm>
            <a:off x="239351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>
              <a:defRPr sz="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4</a:t>
            </a:fld>
            <a:endParaRPr lang="fr-FR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959429" y="6572734"/>
            <a:ext cx="8160000" cy="1231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 bwMode="auto">
          <a:xfrm>
            <a:off x="2063552" y="1074562"/>
            <a:ext cx="3571900" cy="2643206"/>
            <a:chOff x="1000100" y="714356"/>
            <a:chExt cx="3571900" cy="2643206"/>
          </a:xfrm>
        </p:grpSpPr>
        <p:sp>
          <p:nvSpPr>
            <p:cNvPr id="5" name="Rectangle 4"/>
            <p:cNvSpPr/>
            <p:nvPr/>
          </p:nvSpPr>
          <p:spPr bwMode="auto">
            <a:xfrm>
              <a:off x="1000100" y="714356"/>
              <a:ext cx="3571900" cy="2643206"/>
            </a:xfrm>
            <a:prstGeom prst="rect">
              <a:avLst/>
            </a:prstGeom>
            <a:solidFill>
              <a:srgbClr val="4F7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hthoek 62"/>
            <p:cNvSpPr>
              <a:spLocks noChangeArrowheads="1"/>
            </p:cNvSpPr>
            <p:nvPr/>
          </p:nvSpPr>
          <p:spPr bwMode="auto">
            <a:xfrm>
              <a:off x="1420836" y="2668574"/>
              <a:ext cx="9289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1600">
                <a:cs typeface="Arial"/>
              </a:endParaRPr>
            </a:p>
          </p:txBody>
        </p:sp>
        <p:grpSp>
          <p:nvGrpSpPr>
            <p:cNvPr id="12" name="Group 11"/>
            <p:cNvGrpSpPr/>
            <p:nvPr/>
          </p:nvGrpSpPr>
          <p:grpSpPr bwMode="auto">
            <a:xfrm>
              <a:off x="1500165" y="2071678"/>
              <a:ext cx="2578440" cy="996751"/>
              <a:chOff x="1500165" y="1643050"/>
              <a:chExt cx="2578440" cy="996751"/>
            </a:xfrm>
          </p:grpSpPr>
          <p:sp>
            <p:nvSpPr>
              <p:cNvPr id="14" name="Oval 13"/>
              <p:cNvSpPr>
                <a:spLocks noChangeArrowheads="1"/>
              </p:cNvSpPr>
              <p:nvPr/>
            </p:nvSpPr>
            <p:spPr bwMode="auto">
              <a:xfrm>
                <a:off x="1722236" y="1856140"/>
                <a:ext cx="1966668" cy="62520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en-US">
                  <a:cs typeface="Arial"/>
                </a:endParaRPr>
              </a:p>
            </p:txBody>
          </p:sp>
          <p:sp>
            <p:nvSpPr>
              <p:cNvPr id="15" name="AutoShape 15"/>
              <p:cNvSpPr>
                <a:spLocks noChangeArrowheads="1"/>
              </p:cNvSpPr>
              <p:nvPr/>
            </p:nvSpPr>
            <p:spPr bwMode="auto">
              <a:xfrm rot="9558011">
                <a:off x="1908026" y="1910505"/>
                <a:ext cx="120084" cy="113262"/>
              </a:xfrm>
              <a:prstGeom prst="leftArrow">
                <a:avLst>
                  <a:gd name="adj1" fmla="val 30065"/>
                  <a:gd name="adj2" fmla="val 105999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l">
                  <a:defRPr/>
                </a:pPr>
                <a:endParaRPr lang="en-US" b="1">
                  <a:cs typeface="Arial"/>
                </a:endParaRPr>
              </a:p>
            </p:txBody>
          </p:sp>
          <p:sp>
            <p:nvSpPr>
              <p:cNvPr id="16" name="Line 16"/>
              <p:cNvSpPr>
                <a:spLocks noChangeShapeType="1"/>
              </p:cNvSpPr>
              <p:nvPr/>
            </p:nvSpPr>
            <p:spPr bwMode="auto">
              <a:xfrm flipH="1">
                <a:off x="2945738" y="2164211"/>
                <a:ext cx="7341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7" name="Group 64"/>
              <p:cNvGrpSpPr/>
              <p:nvPr/>
            </p:nvGrpSpPr>
            <p:grpSpPr bwMode="auto">
              <a:xfrm>
                <a:off x="3383244" y="1654534"/>
                <a:ext cx="695362" cy="985266"/>
                <a:chOff x="2045" y="1640"/>
                <a:chExt cx="867" cy="914"/>
              </a:xfrm>
            </p:grpSpPr>
            <p:sp>
              <p:nvSpPr>
                <p:cNvPr id="20" name="Oval 40"/>
                <p:cNvSpPr>
                  <a:spLocks noChangeArrowheads="1"/>
                </p:cNvSpPr>
                <p:nvPr/>
              </p:nvSpPr>
              <p:spPr bwMode="auto">
                <a:xfrm>
                  <a:off x="2248" y="1647"/>
                  <a:ext cx="430" cy="907"/>
                </a:xfrm>
                <a:prstGeom prst="ellipse">
                  <a:avLst/>
                </a:prstGeom>
                <a:noFill/>
                <a:ln w="19050">
                  <a:solidFill>
                    <a:srgbClr val="FFC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en-US">
                    <a:cs typeface="Arial"/>
                  </a:endParaRPr>
                </a:p>
              </p:txBody>
            </p:sp>
            <p:sp>
              <p:nvSpPr>
                <p:cNvPr id="21" name="Freeform 41"/>
                <p:cNvSpPr/>
                <p:nvPr/>
              </p:nvSpPr>
              <p:spPr bwMode="auto">
                <a:xfrm>
                  <a:off x="2456" y="1640"/>
                  <a:ext cx="227" cy="912"/>
                </a:xfrm>
                <a:custGeom>
                  <a:avLst/>
                  <a:gdLst>
                    <a:gd name="T0" fmla="*/ 0 w 227"/>
                    <a:gd name="T1" fmla="*/ 0 h 912"/>
                    <a:gd name="T2" fmla="*/ 120 w 227"/>
                    <a:gd name="T3" fmla="*/ 64 h 912"/>
                    <a:gd name="T4" fmla="*/ 184 w 227"/>
                    <a:gd name="T5" fmla="*/ 216 h 912"/>
                    <a:gd name="T6" fmla="*/ 224 w 227"/>
                    <a:gd name="T7" fmla="*/ 448 h 912"/>
                    <a:gd name="T8" fmla="*/ 200 w 227"/>
                    <a:gd name="T9" fmla="*/ 664 h 912"/>
                    <a:gd name="T10" fmla="*/ 128 w 227"/>
                    <a:gd name="T11" fmla="*/ 816 h 912"/>
                    <a:gd name="T12" fmla="*/ 40 w 227"/>
                    <a:gd name="T13" fmla="*/ 912 h 9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7"/>
                    <a:gd name="T22" fmla="*/ 0 h 912"/>
                    <a:gd name="T23" fmla="*/ 227 w 227"/>
                    <a:gd name="T24" fmla="*/ 912 h 9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7" h="912" fill="norm" stroke="1" extrusionOk="0">
                      <a:moveTo>
                        <a:pt x="0" y="0"/>
                      </a:moveTo>
                      <a:cubicBezTo>
                        <a:pt x="44" y="14"/>
                        <a:pt x="89" y="28"/>
                        <a:pt x="120" y="64"/>
                      </a:cubicBezTo>
                      <a:cubicBezTo>
                        <a:pt x="151" y="100"/>
                        <a:pt x="167" y="152"/>
                        <a:pt x="184" y="216"/>
                      </a:cubicBezTo>
                      <a:cubicBezTo>
                        <a:pt x="201" y="280"/>
                        <a:pt x="221" y="373"/>
                        <a:pt x="224" y="448"/>
                      </a:cubicBezTo>
                      <a:cubicBezTo>
                        <a:pt x="227" y="523"/>
                        <a:pt x="216" y="603"/>
                        <a:pt x="200" y="664"/>
                      </a:cubicBezTo>
                      <a:cubicBezTo>
                        <a:pt x="184" y="725"/>
                        <a:pt x="155" y="775"/>
                        <a:pt x="128" y="816"/>
                      </a:cubicBezTo>
                      <a:cubicBezTo>
                        <a:pt x="101" y="857"/>
                        <a:pt x="55" y="896"/>
                        <a:pt x="40" y="912"/>
                      </a:cubicBezTo>
                    </a:path>
                  </a:pathLst>
                </a:custGeom>
                <a:noFill/>
                <a:ln w="31750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>
                    <a:cs typeface="Arial"/>
                  </a:endParaRPr>
                </a:p>
              </p:txBody>
            </p:sp>
            <p:sp>
              <p:nvSpPr>
                <p:cNvPr id="22" name="Oval 39"/>
                <p:cNvSpPr>
                  <a:spLocks noChangeArrowheads="1"/>
                </p:cNvSpPr>
                <p:nvPr/>
              </p:nvSpPr>
              <p:spPr bwMode="auto">
                <a:xfrm>
                  <a:off x="2045" y="1647"/>
                  <a:ext cx="867" cy="907"/>
                </a:xfrm>
                <a:prstGeom prst="ellipse">
                  <a:avLst/>
                </a:prstGeom>
                <a:noFill/>
                <a:ln w="19050">
                  <a:solidFill>
                    <a:srgbClr val="FFC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en-US">
                    <a:cs typeface="Arial"/>
                  </a:endParaRPr>
                </a:p>
              </p:txBody>
            </p:sp>
            <p:grpSp>
              <p:nvGrpSpPr>
                <p:cNvPr id="23" name="Group 51"/>
                <p:cNvGrpSpPr/>
                <p:nvPr/>
              </p:nvGrpSpPr>
              <p:grpSpPr bwMode="auto">
                <a:xfrm>
                  <a:off x="2047" y="1707"/>
                  <a:ext cx="563" cy="395"/>
                  <a:chOff x="2047" y="1707"/>
                  <a:chExt cx="563" cy="395"/>
                </a:xfrm>
              </p:grpSpPr>
              <p:sp>
                <p:nvSpPr>
                  <p:cNvPr id="34" name="Freeform 47"/>
                  <p:cNvSpPr/>
                  <p:nvPr/>
                </p:nvSpPr>
                <p:spPr bwMode="auto">
                  <a:xfrm>
                    <a:off x="2179" y="1707"/>
                    <a:ext cx="431" cy="237"/>
                  </a:xfrm>
                  <a:custGeom>
                    <a:avLst/>
                    <a:gdLst/>
                    <a:ahLst/>
                    <a:cxnLst>
                      <a:cxn ang="0">
                        <a:pos x="0" y="39"/>
                      </a:cxn>
                      <a:cxn ang="0">
                        <a:pos x="144" y="3"/>
                      </a:cxn>
                      <a:cxn ang="0">
                        <a:pos x="294" y="57"/>
                      </a:cxn>
                      <a:cxn ang="0">
                        <a:pos x="372" y="237"/>
                      </a:cxn>
                    </a:cxnLst>
                    <a:rect l="0" t="0" r="r" b="b"/>
                    <a:pathLst>
                      <a:path w="372" h="237" fill="norm" stroke="1" extrusionOk="0">
                        <a:moveTo>
                          <a:pt x="0" y="39"/>
                        </a:moveTo>
                        <a:cubicBezTo>
                          <a:pt x="47" y="19"/>
                          <a:pt x="95" y="0"/>
                          <a:pt x="144" y="3"/>
                        </a:cubicBezTo>
                        <a:cubicBezTo>
                          <a:pt x="193" y="6"/>
                          <a:pt x="256" y="18"/>
                          <a:pt x="294" y="57"/>
                        </a:cubicBezTo>
                        <a:cubicBezTo>
                          <a:pt x="332" y="96"/>
                          <a:pt x="352" y="166"/>
                          <a:pt x="372" y="237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C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l">
                      <a:defRPr/>
                    </a:pPr>
                    <a:endParaRPr lang="en-US">
                      <a:cs typeface="Arial"/>
                    </a:endParaRPr>
                  </a:p>
                </p:txBody>
              </p:sp>
              <p:sp>
                <p:nvSpPr>
                  <p:cNvPr id="35" name="Freeform 48"/>
                  <p:cNvSpPr/>
                  <p:nvPr/>
                </p:nvSpPr>
                <p:spPr bwMode="auto">
                  <a:xfrm>
                    <a:off x="2076" y="1831"/>
                    <a:ext cx="481" cy="234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138" y="6"/>
                      </a:cxn>
                      <a:cxn ang="0">
                        <a:pos x="312" y="60"/>
                      </a:cxn>
                      <a:cxn ang="0">
                        <a:pos x="408" y="270"/>
                      </a:cxn>
                    </a:cxnLst>
                    <a:rect l="0" t="0" r="r" b="b"/>
                    <a:pathLst>
                      <a:path w="408" h="270" fill="norm" stroke="1" extrusionOk="0">
                        <a:moveTo>
                          <a:pt x="0" y="24"/>
                        </a:moveTo>
                        <a:cubicBezTo>
                          <a:pt x="43" y="12"/>
                          <a:pt x="86" y="0"/>
                          <a:pt x="138" y="6"/>
                        </a:cubicBezTo>
                        <a:cubicBezTo>
                          <a:pt x="190" y="12"/>
                          <a:pt x="267" y="16"/>
                          <a:pt x="312" y="60"/>
                        </a:cubicBezTo>
                        <a:cubicBezTo>
                          <a:pt x="357" y="104"/>
                          <a:pt x="382" y="187"/>
                          <a:pt x="408" y="27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C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l">
                      <a:defRPr/>
                    </a:pPr>
                    <a:endParaRPr lang="en-US">
                      <a:cs typeface="Arial"/>
                    </a:endParaRPr>
                  </a:p>
                </p:txBody>
              </p:sp>
              <p:sp>
                <p:nvSpPr>
                  <p:cNvPr id="36" name="Freeform 50"/>
                  <p:cNvSpPr/>
                  <p:nvPr/>
                </p:nvSpPr>
                <p:spPr bwMode="auto">
                  <a:xfrm>
                    <a:off x="2047" y="1974"/>
                    <a:ext cx="527" cy="128"/>
                  </a:xfrm>
                  <a:custGeom>
                    <a:avLst/>
                    <a:gdLst/>
                    <a:ahLst/>
                    <a:cxnLst>
                      <a:cxn ang="0">
                        <a:pos x="0" y="49"/>
                      </a:cxn>
                      <a:cxn ang="0">
                        <a:pos x="234" y="13"/>
                      </a:cxn>
                      <a:cxn ang="0">
                        <a:pos x="528" y="127"/>
                      </a:cxn>
                    </a:cxnLst>
                    <a:rect l="0" t="0" r="r" b="b"/>
                    <a:pathLst>
                      <a:path w="528" h="127" fill="norm" stroke="1" extrusionOk="0">
                        <a:moveTo>
                          <a:pt x="0" y="49"/>
                        </a:moveTo>
                        <a:cubicBezTo>
                          <a:pt x="73" y="24"/>
                          <a:pt x="146" y="0"/>
                          <a:pt x="234" y="13"/>
                        </a:cubicBezTo>
                        <a:cubicBezTo>
                          <a:pt x="322" y="26"/>
                          <a:pt x="425" y="76"/>
                          <a:pt x="528" y="127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C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l">
                      <a:defRPr/>
                    </a:pPr>
                    <a:endParaRPr lang="en-US">
                      <a:cs typeface="Arial"/>
                    </a:endParaRPr>
                  </a:p>
                </p:txBody>
              </p:sp>
            </p:grpSp>
            <p:grpSp>
              <p:nvGrpSpPr>
                <p:cNvPr id="24" name="Group 52"/>
                <p:cNvGrpSpPr/>
                <p:nvPr/>
              </p:nvGrpSpPr>
              <p:grpSpPr bwMode="auto">
                <a:xfrm flipV="1">
                  <a:off x="2056" y="2114"/>
                  <a:ext cx="559" cy="393"/>
                  <a:chOff x="2045" y="1707"/>
                  <a:chExt cx="559" cy="393"/>
                </a:xfrm>
              </p:grpSpPr>
              <p:sp>
                <p:nvSpPr>
                  <p:cNvPr id="31" name="Freeform 53"/>
                  <p:cNvSpPr/>
                  <p:nvPr/>
                </p:nvSpPr>
                <p:spPr bwMode="auto">
                  <a:xfrm>
                    <a:off x="2214" y="1707"/>
                    <a:ext cx="390" cy="237"/>
                  </a:xfrm>
                  <a:custGeom>
                    <a:avLst/>
                    <a:gdLst>
                      <a:gd name="T0" fmla="*/ 0 w 372"/>
                      <a:gd name="T1" fmla="*/ 39 h 237"/>
                      <a:gd name="T2" fmla="*/ 144 w 372"/>
                      <a:gd name="T3" fmla="*/ 3 h 237"/>
                      <a:gd name="T4" fmla="*/ 294 w 372"/>
                      <a:gd name="T5" fmla="*/ 57 h 237"/>
                      <a:gd name="T6" fmla="*/ 372 w 372"/>
                      <a:gd name="T7" fmla="*/ 237 h 23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72"/>
                      <a:gd name="T13" fmla="*/ 0 h 237"/>
                      <a:gd name="T14" fmla="*/ 372 w 372"/>
                      <a:gd name="T15" fmla="*/ 237 h 23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72" h="237" fill="norm" stroke="1" extrusionOk="0">
                        <a:moveTo>
                          <a:pt x="0" y="39"/>
                        </a:moveTo>
                        <a:cubicBezTo>
                          <a:pt x="47" y="19"/>
                          <a:pt x="95" y="0"/>
                          <a:pt x="144" y="3"/>
                        </a:cubicBezTo>
                        <a:cubicBezTo>
                          <a:pt x="193" y="6"/>
                          <a:pt x="256" y="18"/>
                          <a:pt x="294" y="57"/>
                        </a:cubicBezTo>
                        <a:cubicBezTo>
                          <a:pt x="332" y="96"/>
                          <a:pt x="352" y="166"/>
                          <a:pt x="372" y="237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algn="l">
                      <a:defRPr/>
                    </a:pPr>
                    <a:endParaRPr lang="en-US">
                      <a:cs typeface="Arial"/>
                    </a:endParaRPr>
                  </a:p>
                </p:txBody>
              </p:sp>
              <p:sp>
                <p:nvSpPr>
                  <p:cNvPr id="32" name="Freeform 54"/>
                  <p:cNvSpPr/>
                  <p:nvPr/>
                </p:nvSpPr>
                <p:spPr bwMode="auto">
                  <a:xfrm>
                    <a:off x="2111" y="1831"/>
                    <a:ext cx="445" cy="234"/>
                  </a:xfrm>
                  <a:custGeom>
                    <a:avLst/>
                    <a:gdLst>
                      <a:gd name="T0" fmla="*/ 0 w 408"/>
                      <a:gd name="T1" fmla="*/ 24 h 270"/>
                      <a:gd name="T2" fmla="*/ 138 w 408"/>
                      <a:gd name="T3" fmla="*/ 6 h 270"/>
                      <a:gd name="T4" fmla="*/ 312 w 408"/>
                      <a:gd name="T5" fmla="*/ 60 h 270"/>
                      <a:gd name="T6" fmla="*/ 408 w 408"/>
                      <a:gd name="T7" fmla="*/ 270 h 27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08"/>
                      <a:gd name="T13" fmla="*/ 0 h 270"/>
                      <a:gd name="T14" fmla="*/ 408 w 408"/>
                      <a:gd name="T15" fmla="*/ 270 h 27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08" h="270" fill="norm" stroke="1" extrusionOk="0">
                        <a:moveTo>
                          <a:pt x="0" y="24"/>
                        </a:moveTo>
                        <a:cubicBezTo>
                          <a:pt x="43" y="12"/>
                          <a:pt x="86" y="0"/>
                          <a:pt x="138" y="6"/>
                        </a:cubicBezTo>
                        <a:cubicBezTo>
                          <a:pt x="190" y="12"/>
                          <a:pt x="267" y="16"/>
                          <a:pt x="312" y="60"/>
                        </a:cubicBezTo>
                        <a:cubicBezTo>
                          <a:pt x="357" y="104"/>
                          <a:pt x="382" y="187"/>
                          <a:pt x="408" y="27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algn="l">
                      <a:defRPr/>
                    </a:pPr>
                    <a:endParaRPr lang="en-US">
                      <a:cs typeface="Arial"/>
                    </a:endParaRPr>
                  </a:p>
                </p:txBody>
              </p:sp>
              <p:sp>
                <p:nvSpPr>
                  <p:cNvPr id="33" name="Freeform 55"/>
                  <p:cNvSpPr/>
                  <p:nvPr/>
                </p:nvSpPr>
                <p:spPr bwMode="auto">
                  <a:xfrm>
                    <a:off x="2045" y="1973"/>
                    <a:ext cx="493" cy="127"/>
                  </a:xfrm>
                  <a:custGeom>
                    <a:avLst/>
                    <a:gdLst>
                      <a:gd name="T0" fmla="*/ 0 w 528"/>
                      <a:gd name="T1" fmla="*/ 49 h 127"/>
                      <a:gd name="T2" fmla="*/ 234 w 528"/>
                      <a:gd name="T3" fmla="*/ 13 h 127"/>
                      <a:gd name="T4" fmla="*/ 528 w 528"/>
                      <a:gd name="T5" fmla="*/ 127 h 127"/>
                      <a:gd name="T6" fmla="*/ 0 60000 65536"/>
                      <a:gd name="T7" fmla="*/ 0 60000 65536"/>
                      <a:gd name="T8" fmla="*/ 0 60000 65536"/>
                      <a:gd name="T9" fmla="*/ 0 w 528"/>
                      <a:gd name="T10" fmla="*/ 0 h 127"/>
                      <a:gd name="T11" fmla="*/ 528 w 528"/>
                      <a:gd name="T12" fmla="*/ 127 h 12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28" h="127" fill="norm" stroke="1" extrusionOk="0">
                        <a:moveTo>
                          <a:pt x="0" y="49"/>
                        </a:moveTo>
                        <a:cubicBezTo>
                          <a:pt x="73" y="24"/>
                          <a:pt x="146" y="0"/>
                          <a:pt x="234" y="13"/>
                        </a:cubicBezTo>
                        <a:cubicBezTo>
                          <a:pt x="322" y="26"/>
                          <a:pt x="425" y="76"/>
                          <a:pt x="528" y="127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algn="l">
                      <a:defRPr/>
                    </a:pPr>
                    <a:endParaRPr lang="en-US">
                      <a:cs typeface="Arial"/>
                    </a:endParaRPr>
                  </a:p>
                </p:txBody>
              </p:sp>
            </p:grpSp>
            <p:grpSp>
              <p:nvGrpSpPr>
                <p:cNvPr id="25" name="Group 60"/>
                <p:cNvGrpSpPr/>
                <p:nvPr/>
              </p:nvGrpSpPr>
              <p:grpSpPr bwMode="auto">
                <a:xfrm>
                  <a:off x="2688" y="1704"/>
                  <a:ext cx="150" cy="352"/>
                  <a:chOff x="2658" y="1692"/>
                  <a:chExt cx="174" cy="352"/>
                </a:xfrm>
              </p:grpSpPr>
              <p:sp>
                <p:nvSpPr>
                  <p:cNvPr id="29" name="Freeform 58"/>
                  <p:cNvSpPr/>
                  <p:nvPr/>
                </p:nvSpPr>
                <p:spPr bwMode="auto">
                  <a:xfrm>
                    <a:off x="2699" y="1854"/>
                    <a:ext cx="133" cy="190"/>
                  </a:xfrm>
                  <a:custGeom>
                    <a:avLst/>
                    <a:gdLst/>
                    <a:ahLst/>
                    <a:cxnLst>
                      <a:cxn ang="0">
                        <a:pos x="0" y="192"/>
                      </a:cxn>
                      <a:cxn ang="0">
                        <a:pos x="90" y="114"/>
                      </a:cxn>
                      <a:cxn ang="0">
                        <a:pos x="132" y="0"/>
                      </a:cxn>
                    </a:cxnLst>
                    <a:rect l="0" t="0" r="r" b="b"/>
                    <a:pathLst>
                      <a:path w="132" h="192" fill="norm" stroke="1" extrusionOk="0">
                        <a:moveTo>
                          <a:pt x="0" y="192"/>
                        </a:moveTo>
                        <a:cubicBezTo>
                          <a:pt x="34" y="169"/>
                          <a:pt x="68" y="146"/>
                          <a:pt x="90" y="114"/>
                        </a:cubicBezTo>
                        <a:cubicBezTo>
                          <a:pt x="112" y="82"/>
                          <a:pt x="122" y="41"/>
                          <a:pt x="132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C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l">
                      <a:defRPr/>
                    </a:pPr>
                    <a:endParaRPr lang="en-US">
                      <a:cs typeface="Arial"/>
                    </a:endParaRPr>
                  </a:p>
                </p:txBody>
              </p:sp>
              <p:sp>
                <p:nvSpPr>
                  <p:cNvPr id="30" name="Freeform 59"/>
                  <p:cNvSpPr/>
                  <p:nvPr/>
                </p:nvSpPr>
                <p:spPr bwMode="auto">
                  <a:xfrm>
                    <a:off x="2658" y="1692"/>
                    <a:ext cx="51" cy="293"/>
                  </a:xfrm>
                  <a:custGeom>
                    <a:avLst/>
                    <a:gdLst/>
                    <a:ahLst/>
                    <a:cxnLst>
                      <a:cxn ang="0">
                        <a:pos x="12" y="294"/>
                      </a:cxn>
                      <a:cxn ang="0">
                        <a:pos x="66" y="18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8" h="294" fill="norm" stroke="1" extrusionOk="0">
                        <a:moveTo>
                          <a:pt x="12" y="294"/>
                        </a:moveTo>
                        <a:cubicBezTo>
                          <a:pt x="40" y="261"/>
                          <a:pt x="68" y="229"/>
                          <a:pt x="66" y="180"/>
                        </a:cubicBezTo>
                        <a:cubicBezTo>
                          <a:pt x="64" y="131"/>
                          <a:pt x="32" y="65"/>
                          <a:pt x="0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C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l">
                      <a:defRPr/>
                    </a:pPr>
                    <a:endParaRPr lang="en-US">
                      <a:cs typeface="Arial"/>
                    </a:endParaRPr>
                  </a:p>
                </p:txBody>
              </p:sp>
            </p:grpSp>
            <p:grpSp>
              <p:nvGrpSpPr>
                <p:cNvPr id="26" name="Group 61"/>
                <p:cNvGrpSpPr/>
                <p:nvPr/>
              </p:nvGrpSpPr>
              <p:grpSpPr bwMode="auto">
                <a:xfrm flipV="1">
                  <a:off x="2693" y="2174"/>
                  <a:ext cx="136" cy="315"/>
                  <a:chOff x="2659" y="1692"/>
                  <a:chExt cx="172" cy="352"/>
                </a:xfrm>
              </p:grpSpPr>
              <p:sp>
                <p:nvSpPr>
                  <p:cNvPr id="27" name="Freeform 62"/>
                  <p:cNvSpPr/>
                  <p:nvPr/>
                </p:nvSpPr>
                <p:spPr bwMode="auto">
                  <a:xfrm>
                    <a:off x="2701" y="1853"/>
                    <a:ext cx="130" cy="191"/>
                  </a:xfrm>
                  <a:custGeom>
                    <a:avLst/>
                    <a:gdLst>
                      <a:gd name="T0" fmla="*/ 0 w 132"/>
                      <a:gd name="T1" fmla="*/ 192 h 192"/>
                      <a:gd name="T2" fmla="*/ 90 w 132"/>
                      <a:gd name="T3" fmla="*/ 114 h 192"/>
                      <a:gd name="T4" fmla="*/ 132 w 132"/>
                      <a:gd name="T5" fmla="*/ 0 h 192"/>
                      <a:gd name="T6" fmla="*/ 0 60000 65536"/>
                      <a:gd name="T7" fmla="*/ 0 60000 65536"/>
                      <a:gd name="T8" fmla="*/ 0 60000 65536"/>
                      <a:gd name="T9" fmla="*/ 0 w 132"/>
                      <a:gd name="T10" fmla="*/ 0 h 192"/>
                      <a:gd name="T11" fmla="*/ 132 w 132"/>
                      <a:gd name="T12" fmla="*/ 192 h 19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2" h="192" fill="norm" stroke="1" extrusionOk="0">
                        <a:moveTo>
                          <a:pt x="0" y="192"/>
                        </a:moveTo>
                        <a:cubicBezTo>
                          <a:pt x="34" y="169"/>
                          <a:pt x="68" y="146"/>
                          <a:pt x="90" y="114"/>
                        </a:cubicBezTo>
                        <a:cubicBezTo>
                          <a:pt x="112" y="82"/>
                          <a:pt x="122" y="41"/>
                          <a:pt x="132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algn="l">
                      <a:defRPr/>
                    </a:pPr>
                    <a:endParaRPr lang="en-US">
                      <a:cs typeface="Arial"/>
                    </a:endParaRPr>
                  </a:p>
                </p:txBody>
              </p:sp>
              <p:sp>
                <p:nvSpPr>
                  <p:cNvPr id="28" name="Freeform 63"/>
                  <p:cNvSpPr/>
                  <p:nvPr/>
                </p:nvSpPr>
                <p:spPr bwMode="auto">
                  <a:xfrm>
                    <a:off x="2659" y="1692"/>
                    <a:ext cx="50" cy="293"/>
                  </a:xfrm>
                  <a:custGeom>
                    <a:avLst/>
                    <a:gdLst>
                      <a:gd name="T0" fmla="*/ 12 w 68"/>
                      <a:gd name="T1" fmla="*/ 294 h 294"/>
                      <a:gd name="T2" fmla="*/ 66 w 68"/>
                      <a:gd name="T3" fmla="*/ 180 h 294"/>
                      <a:gd name="T4" fmla="*/ 0 w 68"/>
                      <a:gd name="T5" fmla="*/ 0 h 294"/>
                      <a:gd name="T6" fmla="*/ 0 60000 65536"/>
                      <a:gd name="T7" fmla="*/ 0 60000 65536"/>
                      <a:gd name="T8" fmla="*/ 0 60000 65536"/>
                      <a:gd name="T9" fmla="*/ 0 w 68"/>
                      <a:gd name="T10" fmla="*/ 0 h 294"/>
                      <a:gd name="T11" fmla="*/ 68 w 68"/>
                      <a:gd name="T12" fmla="*/ 294 h 29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8" h="294" fill="norm" stroke="1" extrusionOk="0">
                        <a:moveTo>
                          <a:pt x="12" y="294"/>
                        </a:moveTo>
                        <a:cubicBezTo>
                          <a:pt x="40" y="261"/>
                          <a:pt x="68" y="229"/>
                          <a:pt x="66" y="180"/>
                        </a:cubicBezTo>
                        <a:cubicBezTo>
                          <a:pt x="64" y="131"/>
                          <a:pt x="32" y="65"/>
                          <a:pt x="0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algn="l">
                      <a:defRPr/>
                    </a:pPr>
                    <a:endParaRPr lang="en-US">
                      <a:cs typeface="Arial"/>
                    </a:endParaRPr>
                  </a:p>
                </p:txBody>
              </p:sp>
            </p:grpSp>
          </p:grpSp>
          <p:sp>
            <p:nvSpPr>
              <p:cNvPr id="18" name="Text Box 75"/>
              <p:cNvSpPr txBox="1">
                <a:spLocks noChangeArrowheads="1"/>
              </p:cNvSpPr>
              <p:nvPr/>
            </p:nvSpPr>
            <p:spPr bwMode="auto">
              <a:xfrm>
                <a:off x="1500165" y="1643050"/>
                <a:ext cx="63013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lang="en-US" sz="1200" b="1">
                    <a:solidFill>
                      <a:schemeClr val="bg1"/>
                    </a:solidFill>
                    <a:cs typeface="Arial"/>
                  </a:rPr>
                  <a:t>orbit</a:t>
                </a:r>
                <a:endParaRPr/>
              </a:p>
            </p:txBody>
          </p:sp>
          <p:sp>
            <p:nvSpPr>
              <p:cNvPr id="19" name="Text Box 76"/>
              <p:cNvSpPr txBox="1">
                <a:spLocks noChangeArrowheads="1"/>
              </p:cNvSpPr>
              <p:nvPr/>
            </p:nvSpPr>
            <p:spPr bwMode="auto">
              <a:xfrm>
                <a:off x="1857356" y="1928802"/>
                <a:ext cx="123876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200" b="1">
                    <a:solidFill>
                      <a:schemeClr val="bg1"/>
                    </a:solidFill>
                    <a:cs typeface="Arial"/>
                  </a:rPr>
                  <a:t>Centripetal</a:t>
                </a:r>
                <a:endParaRPr/>
              </a:p>
              <a:p>
                <a:pPr algn="ctr">
                  <a:defRPr/>
                </a:pPr>
                <a:r>
                  <a:rPr lang="en-US" sz="1200" b="1">
                    <a:solidFill>
                      <a:schemeClr val="bg1"/>
                    </a:solidFill>
                    <a:cs typeface="Arial"/>
                  </a:rPr>
                  <a:t>acceleration</a:t>
                </a:r>
                <a:endParaRPr/>
              </a:p>
            </p:txBody>
          </p:sp>
        </p:grpSp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1285852" y="714356"/>
              <a:ext cx="3143272" cy="954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defRPr/>
              </a:pPr>
              <a:r>
                <a:rPr lang="en-US" sz="2000" b="1" i="1"/>
                <a:t>Classical </a:t>
              </a:r>
              <a:r>
                <a:rPr lang="en-US" sz="2000" b="1"/>
                <a:t>case</a:t>
              </a:r>
              <a:endParaRPr/>
            </a:p>
            <a:p>
              <a:pPr algn="ctr">
                <a:spcBef>
                  <a:spcPts val="0"/>
                </a:spcBef>
                <a:defRPr/>
              </a:pPr>
              <a:r>
                <a:rPr lang="en-US" sz="2400" b="1" i="1">
                  <a:solidFill>
                    <a:srgbClr val="FFFF00"/>
                  </a:solidFill>
                </a:rPr>
                <a:t>v &lt;&lt; c</a:t>
              </a:r>
              <a:endParaRPr/>
            </a:p>
          </p:txBody>
        </p:sp>
      </p:grpSp>
      <p:grpSp>
        <p:nvGrpSpPr>
          <p:cNvPr id="37" name="Group 36"/>
          <p:cNvGrpSpPr/>
          <p:nvPr/>
        </p:nvGrpSpPr>
        <p:grpSpPr bwMode="auto">
          <a:xfrm>
            <a:off x="6492708" y="1074562"/>
            <a:ext cx="3571900" cy="2643206"/>
            <a:chOff x="857224" y="3714752"/>
            <a:chExt cx="3571900" cy="2643206"/>
          </a:xfrm>
        </p:grpSpPr>
        <p:sp>
          <p:nvSpPr>
            <p:cNvPr id="38" name="Rectangle 37"/>
            <p:cNvSpPr/>
            <p:nvPr/>
          </p:nvSpPr>
          <p:spPr bwMode="auto">
            <a:xfrm>
              <a:off x="857224" y="3714752"/>
              <a:ext cx="3571900" cy="2643206"/>
            </a:xfrm>
            <a:prstGeom prst="rect">
              <a:avLst/>
            </a:prstGeom>
            <a:solidFill>
              <a:srgbClr val="4F7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 bwMode="auto">
            <a:xfrm>
              <a:off x="928662" y="4857760"/>
              <a:ext cx="2644749" cy="1362075"/>
              <a:chOff x="4929190" y="1643050"/>
              <a:chExt cx="2644749" cy="1362075"/>
            </a:xfrm>
          </p:grpSpPr>
          <p:sp>
            <p:nvSpPr>
              <p:cNvPr id="41" name="Rechthoek 61"/>
              <p:cNvSpPr>
                <a:spLocks noChangeArrowheads="1"/>
              </p:cNvSpPr>
              <p:nvPr/>
            </p:nvSpPr>
            <p:spPr bwMode="auto">
              <a:xfrm>
                <a:off x="5527652" y="2668575"/>
                <a:ext cx="184150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endParaRPr lang="en-US" sz="1600">
                  <a:cs typeface="Arial"/>
                </a:endParaRPr>
              </a:p>
            </p:txBody>
          </p:sp>
          <p:sp>
            <p:nvSpPr>
              <p:cNvPr id="42" name="Oval 17"/>
              <p:cNvSpPr>
                <a:spLocks noChangeArrowheads="1"/>
              </p:cNvSpPr>
              <p:nvPr/>
            </p:nvSpPr>
            <p:spPr bwMode="auto">
              <a:xfrm>
                <a:off x="5607271" y="1856140"/>
                <a:ext cx="1966668" cy="62520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en-US">
                  <a:cs typeface="Arial"/>
                </a:endParaRPr>
              </a:p>
            </p:txBody>
          </p:sp>
          <p:sp>
            <p:nvSpPr>
              <p:cNvPr id="43" name="AutoShape 18"/>
              <p:cNvSpPr>
                <a:spLocks noChangeArrowheads="1"/>
              </p:cNvSpPr>
              <p:nvPr/>
            </p:nvSpPr>
            <p:spPr bwMode="auto">
              <a:xfrm rot="9558011">
                <a:off x="5793062" y="1910505"/>
                <a:ext cx="120084" cy="113262"/>
              </a:xfrm>
              <a:prstGeom prst="leftArrow">
                <a:avLst>
                  <a:gd name="adj1" fmla="val 30065"/>
                  <a:gd name="adj2" fmla="val 105999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l">
                  <a:defRPr/>
                </a:pPr>
                <a:endParaRPr lang="en-US">
                  <a:cs typeface="Arial"/>
                </a:endParaRPr>
              </a:p>
            </p:txBody>
          </p:sp>
          <p:sp>
            <p:nvSpPr>
              <p:cNvPr id="44" name="Line 19"/>
              <p:cNvSpPr>
                <a:spLocks noChangeShapeType="1"/>
              </p:cNvSpPr>
              <p:nvPr/>
            </p:nvSpPr>
            <p:spPr bwMode="auto">
              <a:xfrm flipH="1">
                <a:off x="6830774" y="2164211"/>
                <a:ext cx="7341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Rectangle 44"/>
              <p:cNvSpPr>
                <a:spLocks noChangeArrowheads="1"/>
              </p:cNvSpPr>
              <p:nvPr/>
            </p:nvSpPr>
            <p:spPr bwMode="auto">
              <a:xfrm>
                <a:off x="6548414" y="2860662"/>
                <a:ext cx="444500" cy="63500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en-US">
                  <a:cs typeface="Arial"/>
                </a:endParaRPr>
              </a:p>
            </p:txBody>
          </p:sp>
          <p:sp>
            <p:nvSpPr>
              <p:cNvPr id="46" name="Line 67"/>
              <p:cNvSpPr>
                <a:spLocks noChangeShapeType="1"/>
              </p:cNvSpPr>
              <p:nvPr/>
            </p:nvSpPr>
            <p:spPr bwMode="auto">
              <a:xfrm flipH="1">
                <a:off x="6557751" y="2163078"/>
                <a:ext cx="1015054" cy="706752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Line 68"/>
              <p:cNvSpPr>
                <a:spLocks noChangeShapeType="1"/>
              </p:cNvSpPr>
              <p:nvPr/>
            </p:nvSpPr>
            <p:spPr bwMode="auto">
              <a:xfrm flipH="1">
                <a:off x="6992775" y="2172139"/>
                <a:ext cx="580031" cy="68863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Line 69"/>
              <p:cNvSpPr>
                <a:spLocks noChangeShapeType="1"/>
              </p:cNvSpPr>
              <p:nvPr/>
            </p:nvSpPr>
            <p:spPr bwMode="auto">
              <a:xfrm flipH="1">
                <a:off x="6992775" y="2172139"/>
                <a:ext cx="580031" cy="761118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Line 71"/>
              <p:cNvSpPr>
                <a:spLocks noChangeShapeType="1"/>
              </p:cNvSpPr>
              <p:nvPr/>
            </p:nvSpPr>
            <p:spPr bwMode="auto">
              <a:xfrm flipH="1">
                <a:off x="6685766" y="2155150"/>
                <a:ext cx="879109" cy="706752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Line 73"/>
              <p:cNvSpPr>
                <a:spLocks noChangeShapeType="1"/>
              </p:cNvSpPr>
              <p:nvPr/>
            </p:nvSpPr>
            <p:spPr bwMode="auto">
              <a:xfrm flipH="1">
                <a:off x="6802451" y="2163078"/>
                <a:ext cx="761290" cy="69769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Line 74"/>
              <p:cNvSpPr>
                <a:spLocks noChangeShapeType="1"/>
              </p:cNvSpPr>
              <p:nvPr/>
            </p:nvSpPr>
            <p:spPr bwMode="auto">
              <a:xfrm flipH="1">
                <a:off x="6902145" y="2163078"/>
                <a:ext cx="652535" cy="69769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Text Box 77"/>
              <p:cNvSpPr txBox="1">
                <a:spLocks noChangeArrowheads="1"/>
              </p:cNvSpPr>
              <p:nvPr/>
            </p:nvSpPr>
            <p:spPr bwMode="auto">
              <a:xfrm>
                <a:off x="4929190" y="1643050"/>
                <a:ext cx="155883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lang="en-US" sz="1200" b="1">
                    <a:solidFill>
                      <a:schemeClr val="bg1"/>
                    </a:solidFill>
                    <a:cs typeface="Arial"/>
                  </a:rPr>
                  <a:t>orbit</a:t>
                </a:r>
                <a:endParaRPr/>
              </a:p>
            </p:txBody>
          </p:sp>
        </p:grpSp>
        <p:sp>
          <p:nvSpPr>
            <p:cNvPr id="40" name="Text Box 26"/>
            <p:cNvSpPr txBox="1">
              <a:spLocks noChangeArrowheads="1"/>
            </p:cNvSpPr>
            <p:nvPr/>
          </p:nvSpPr>
          <p:spPr bwMode="auto">
            <a:xfrm>
              <a:off x="1285852" y="3714752"/>
              <a:ext cx="2928958" cy="954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defRPr/>
              </a:pPr>
              <a:r>
                <a:rPr lang="en-US" sz="2000" b="1" i="1"/>
                <a:t>Relativistic </a:t>
              </a:r>
              <a:r>
                <a:rPr lang="en-US" sz="2000" b="1"/>
                <a:t>case</a:t>
              </a:r>
              <a:endParaRPr/>
            </a:p>
            <a:p>
              <a:pPr algn="ctr">
                <a:spcBef>
                  <a:spcPts val="0"/>
                </a:spcBef>
                <a:defRPr/>
              </a:pPr>
              <a:r>
                <a:rPr lang="en-US" sz="2400" b="1" i="1">
                  <a:solidFill>
                    <a:srgbClr val="FFFF00"/>
                  </a:solidFill>
                </a:rPr>
                <a:t>v ~ c</a:t>
              </a:r>
              <a:endParaRPr/>
            </a:p>
          </p:txBody>
        </p:sp>
      </p:grpSp>
      <p:sp>
        <p:nvSpPr>
          <p:cNvPr id="53" name="TextBox 52"/>
          <p:cNvSpPr txBox="1"/>
          <p:nvPr/>
        </p:nvSpPr>
        <p:spPr bwMode="auto">
          <a:xfrm>
            <a:off x="1992114" y="3789207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/>
              <a:t>Isotropic emission</a:t>
            </a:r>
            <a:endParaRPr/>
          </a:p>
        </p:txBody>
      </p:sp>
      <p:sp>
        <p:nvSpPr>
          <p:cNvPr id="54" name="TextBox 53"/>
          <p:cNvSpPr txBox="1"/>
          <p:nvPr/>
        </p:nvSpPr>
        <p:spPr bwMode="auto">
          <a:xfrm>
            <a:off x="6314716" y="3789206"/>
            <a:ext cx="37417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b="1"/>
              <a:t>Emission concentrated </a:t>
            </a:r>
            <a:endParaRPr/>
          </a:p>
          <a:p>
            <a:pPr algn="ctr">
              <a:defRPr/>
            </a:pPr>
            <a:r>
              <a:rPr lang="en-US" sz="2000" b="1"/>
              <a:t>within a narrow forward cone</a:t>
            </a:r>
            <a:endParaRPr/>
          </a:p>
        </p:txBody>
      </p:sp>
      <p:graphicFrame>
        <p:nvGraphicFramePr>
          <p:cNvPr id="51" name="Object 3"/>
          <p:cNvGraphicFramePr>
            <a:graphicFrameLocks xmlns:a="http://schemas.openxmlformats.org/drawingml/2006/main" noChangeAspect="1"/>
          </p:cNvGraphicFramePr>
          <p:nvPr/>
        </p:nvGraphicFramePr>
        <p:xfrm>
          <a:off x="7675200" y="4503587"/>
          <a:ext cx="1020762" cy="720724"/>
        </p:xfrm>
        <a:graphic>
          <a:graphicData uri="http://schemas.openxmlformats.org/presentationml/2006/ole">
            <p:oleObj name="oleObj" r:id="rId4" imgW="558165" imgH="393065" progId="Equation.3">
              <p:embed/>
              <p:pic>
                <p:nvPicPr>
                  <p:cNvPr id="51" name="Object 3"/>
                  <p:cNvPicPr/>
                  <p:nvPr/>
                </p:nvPicPr>
                <p:blipFill>
                  <a:blip r:embed="rId3"/>
                  <a:stretch/>
                </p:blipFill>
                <p:spPr bwMode="auto">
                  <a:xfrm>
                    <a:off x="7675200" y="4503587"/>
                    <a:ext cx="1020762" cy="720724"/>
                  </a:xfrm>
                  <a:prstGeom prst="rect">
                    <a:avLst/>
                  </a:prstGeom>
                  <a:solidFill>
                    <a:srgbClr val="C0C0C0"/>
                  </a:solidFill>
                </p:spPr>
              </p:pic>
            </p:oleObj>
          </a:graphicData>
        </a:graphic>
      </p:graphicFrame>
      <p:sp>
        <p:nvSpPr>
          <p:cNvPr id="56" name="TextBox 55"/>
          <p:cNvSpPr txBox="1"/>
          <p:nvPr/>
        </p:nvSpPr>
        <p:spPr bwMode="auto">
          <a:xfrm>
            <a:off x="3577462" y="5019557"/>
            <a:ext cx="3129192" cy="1267014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  <a:spcBef>
                <a:spcPts val="0"/>
              </a:spcBef>
              <a:buClrTx/>
              <a:defRPr/>
            </a:pPr>
            <a:r>
              <a:rPr lang="en-US" sz="2400" i="1">
                <a:latin typeface="Times New Roman"/>
                <a:cs typeface="Times New Roman"/>
              </a:rPr>
              <a:t>E</a:t>
            </a:r>
            <a:r>
              <a:rPr lang="en-US" sz="2400" i="1" baseline="-25000">
                <a:latin typeface="Times New Roman"/>
                <a:cs typeface="Times New Roman"/>
              </a:rPr>
              <a:t>e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sz="2000">
                <a:latin typeface="Times New Roman"/>
                <a:cs typeface="Times New Roman"/>
              </a:rPr>
              <a:t>= 6 </a:t>
            </a:r>
            <a:r>
              <a:rPr lang="en-US" sz="2000">
                <a:latin typeface="Times New Roman"/>
                <a:cs typeface="Times New Roman"/>
              </a:rPr>
              <a:t>GeV</a:t>
            </a:r>
            <a:r>
              <a:rPr lang="en-US" sz="2000">
                <a:latin typeface="Times New Roman"/>
                <a:cs typeface="Times New Roman"/>
              </a:rPr>
              <a:t> (ESRF) </a:t>
            </a:r>
            <a:endParaRPr lang="en-US">
              <a:latin typeface="Times New Roman"/>
              <a:cs typeface="Times New Roman"/>
            </a:endParaRPr>
          </a:p>
          <a:p>
            <a:pPr>
              <a:lnSpc>
                <a:spcPct val="75000"/>
              </a:lnSpc>
              <a:spcBef>
                <a:spcPts val="0"/>
              </a:spcBef>
              <a:buClrTx/>
              <a:defRPr/>
            </a:pPr>
            <a:r>
              <a:rPr lang="en-US" sz="2000">
                <a:latin typeface="Times New Roman"/>
                <a:cs typeface="Times New Roman"/>
              </a:rPr>
              <a:t>mc</a:t>
            </a:r>
            <a:r>
              <a:rPr lang="en-US" sz="2000" baseline="30000">
                <a:latin typeface="Times New Roman"/>
                <a:cs typeface="Times New Roman"/>
              </a:rPr>
              <a:t>2 </a:t>
            </a:r>
            <a:r>
              <a:rPr lang="en-US" sz="2000">
                <a:latin typeface="Times New Roman"/>
                <a:cs typeface="Times New Roman"/>
              </a:rPr>
              <a:t>= 511keV </a:t>
            </a:r>
            <a:endParaRPr/>
          </a:p>
          <a:p>
            <a:pPr>
              <a:lnSpc>
                <a:spcPct val="75000"/>
              </a:lnSpc>
              <a:spcBef>
                <a:spcPts val="0"/>
              </a:spcBef>
              <a:buClrTx/>
              <a:defRPr/>
            </a:pPr>
            <a:r>
              <a:rPr lang="el-GR" sz="4000" baseline="30000">
                <a:latin typeface="Times New Roman"/>
                <a:cs typeface="Times New Roman"/>
              </a:rPr>
              <a:t></a:t>
            </a:r>
            <a:r>
              <a:rPr lang="en-US" sz="2800" baseline="-25000">
                <a:latin typeface="Times New Roman"/>
                <a:cs typeface="Times New Roman"/>
              </a:rPr>
              <a:t>=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>
                <a:latin typeface="Times New Roman"/>
                <a:cs typeface="Times New Roman"/>
              </a:rPr>
              <a:t>10</a:t>
            </a:r>
            <a:r>
              <a:rPr lang="en-US" baseline="30000">
                <a:latin typeface="Times New Roman"/>
                <a:cs typeface="Times New Roman"/>
              </a:rPr>
              <a:t>-4 </a:t>
            </a:r>
            <a:r>
              <a:rPr lang="en-US">
                <a:latin typeface="Times New Roman"/>
                <a:cs typeface="Times New Roman"/>
              </a:rPr>
              <a:t>rad</a:t>
            </a:r>
            <a:r>
              <a:rPr lang="en-US">
                <a:latin typeface="Times New Roman"/>
                <a:cs typeface="Times New Roman"/>
              </a:rPr>
              <a:t> = a few 10</a:t>
            </a:r>
            <a:r>
              <a:rPr lang="en-US" baseline="30000">
                <a:latin typeface="Times New Roman"/>
                <a:cs typeface="Times New Roman"/>
              </a:rPr>
              <a:t>-3 </a:t>
            </a:r>
            <a:r>
              <a:rPr lang="en-US">
                <a:latin typeface="Times New Roman"/>
                <a:cs typeface="Times New Roman"/>
              </a:rPr>
              <a:t>deg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69600" y="126000"/>
            <a:ext cx="10982400" cy="662400"/>
          </a:xfrm>
        </p:spPr>
        <p:txBody>
          <a:bodyPr/>
          <a:lstStyle/>
          <a:p>
            <a:pPr>
              <a:defRPr/>
            </a:pPr>
            <a:r>
              <a:rPr lang="en-GB" sz="1800"/>
              <a:t>Insertion Devices</a:t>
            </a:r>
            <a:endParaRPr/>
          </a:p>
        </p:txBody>
      </p:sp>
      <p:sp>
        <p:nvSpPr>
          <p:cNvPr id="3" name="Title 1"/>
          <p:cNvSpPr txBox="1"/>
          <p:nvPr/>
        </p:nvSpPr>
        <p:spPr bwMode="gray">
          <a:xfrm>
            <a:off x="226639" y="116632"/>
            <a:ext cx="691820" cy="679614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16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180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239351" y="6483437"/>
            <a:ext cx="551412" cy="212400"/>
          </a:xfrm>
        </p:spPr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5</a:t>
            </a:fld>
            <a:endParaRPr lang="fr-FR"/>
          </a:p>
        </p:txBody>
      </p:sp>
      <p:sp>
        <p:nvSpPr>
          <p:cNvPr id="9" name="Slide Number Placeholder 3"/>
          <p:cNvSpPr txBox="1"/>
          <p:nvPr/>
        </p:nvSpPr>
        <p:spPr bwMode="gray">
          <a:xfrm>
            <a:off x="239351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>
              <a:defRPr sz="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5</a:t>
            </a:fld>
            <a:endParaRPr lang="fr-FR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959429" y="6572734"/>
            <a:ext cx="8160000" cy="1231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 bwMode="auto">
          <a:xfrm>
            <a:off x="1309655" y="902519"/>
            <a:ext cx="478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/>
              <a:t>In a wiggler or an </a:t>
            </a:r>
            <a:r>
              <a:rPr lang="en-US" sz="2000"/>
              <a:t>undulator</a:t>
            </a:r>
            <a:r>
              <a:rPr lang="en-US" sz="2000"/>
              <a:t>, electrons travel through a periodic magnetic</a:t>
            </a:r>
            <a:endParaRPr/>
          </a:p>
          <a:p>
            <a:pPr>
              <a:defRPr/>
            </a:pPr>
            <a:r>
              <a:rPr lang="en-US" sz="2000"/>
              <a:t>structure. </a:t>
            </a:r>
            <a:endParaRPr/>
          </a:p>
          <a:p>
            <a:pPr>
              <a:defRPr/>
            </a:pPr>
            <a:endParaRPr lang="en-US" sz="2000"/>
          </a:p>
          <a:p>
            <a:pPr>
              <a:defRPr/>
            </a:pPr>
            <a:r>
              <a:rPr lang="en-US" sz="2000"/>
              <a:t>The magnetic field B varies </a:t>
            </a:r>
            <a:r>
              <a:rPr lang="en-US" sz="2000"/>
              <a:t>sinusoidally</a:t>
            </a:r>
            <a:r>
              <a:rPr lang="en-US" sz="2000"/>
              <a:t> and is in the vertical direction:</a:t>
            </a:r>
            <a:endParaRPr/>
          </a:p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095968" y="973956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/>
              <a:buChar char="•"/>
              <a:defRPr/>
            </a:pPr>
            <a:r>
              <a:rPr lang="en-US" i="1"/>
              <a:t>Electron motion is also sinusoidal and lies in the horizontal plane. An important parameter characterizing the electron motion is characterized by </a:t>
            </a:r>
            <a:endParaRPr/>
          </a:p>
          <a:p>
            <a:pPr>
              <a:defRPr/>
            </a:pPr>
            <a:r>
              <a:rPr lang="en-US" i="1"/>
              <a:t>   </a:t>
            </a:r>
            <a:r>
              <a:rPr lang="en-US" i="1">
                <a:solidFill>
                  <a:srgbClr val="FF0000"/>
                </a:solidFill>
              </a:rPr>
              <a:t>the deflection parameter K</a:t>
            </a:r>
            <a:endParaRPr/>
          </a:p>
        </p:txBody>
      </p:sp>
      <p:sp>
        <p:nvSpPr>
          <p:cNvPr id="57" name="Rectangle 56"/>
          <p:cNvSpPr/>
          <p:nvPr/>
        </p:nvSpPr>
        <p:spPr bwMode="auto">
          <a:xfrm>
            <a:off x="6095968" y="3045658"/>
            <a:ext cx="41434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/>
              <a:buChar char="•"/>
              <a:defRPr/>
            </a:pPr>
            <a:r>
              <a:rPr lang="en-US"/>
              <a:t>The maximum angular deflection of the orbit is </a:t>
            </a:r>
            <a:r>
              <a:rPr lang="en-US" sz="2400">
                <a:solidFill>
                  <a:srgbClr val="FF0000"/>
                </a:solidFill>
                <a:latin typeface="Symbol"/>
              </a:rPr>
              <a:t>K/g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 bwMode="auto">
          <a:xfrm>
            <a:off x="6095969" y="5188799"/>
            <a:ext cx="43576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  <a:defRPr/>
            </a:pPr>
            <a:r>
              <a:rPr lang="en-US">
                <a:solidFill>
                  <a:srgbClr val="FF0000"/>
                </a:solidFill>
              </a:rPr>
              <a:t>K &gt;&gt; 1   Wiggler regime</a:t>
            </a:r>
            <a:endParaRPr/>
          </a:p>
          <a:p>
            <a:pPr marL="177800" indent="-177800">
              <a:defRPr/>
            </a:pPr>
            <a:r>
              <a:rPr lang="en-US" sz="1600">
                <a:solidFill>
                  <a:srgbClr val="FFFF00"/>
                </a:solidFill>
              </a:rPr>
              <a:t>	</a:t>
            </a:r>
            <a:r>
              <a:rPr lang="en-US" sz="1600"/>
              <a:t>radiation from different parts of the electron trajectory adds </a:t>
            </a:r>
            <a:r>
              <a:rPr lang="en-US" sz="1600" u="sng"/>
              <a:t>incoherently</a:t>
            </a:r>
            <a:r>
              <a:rPr lang="en-US" sz="1600" u="sng">
                <a:solidFill>
                  <a:srgbClr val="FFFF00"/>
                </a:solidFill>
              </a:rPr>
              <a:t> </a:t>
            </a:r>
            <a:endParaRPr/>
          </a:p>
          <a:p>
            <a:pPr marL="177800" indent="-177800">
              <a:defRPr/>
            </a:pPr>
            <a:r>
              <a:rPr lang="en-US"/>
              <a:t> </a:t>
            </a:r>
            <a:r>
              <a:rPr lang="en-US" sz="1600" i="1"/>
              <a:t>interference effects are less important</a:t>
            </a:r>
            <a:endParaRPr lang="en-US" i="1">
              <a:solidFill>
                <a:srgbClr val="FFFF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 bwMode="auto">
          <a:xfrm>
            <a:off x="6095968" y="3902915"/>
            <a:ext cx="42200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  <a:defRPr/>
            </a:pPr>
            <a:r>
              <a:rPr lang="en-US">
                <a:solidFill>
                  <a:srgbClr val="FF0000"/>
                </a:solidFill>
              </a:rPr>
              <a:t>K &lt; 1   </a:t>
            </a:r>
            <a:r>
              <a:rPr lang="en-US">
                <a:solidFill>
                  <a:srgbClr val="FF0000"/>
                </a:solidFill>
              </a:rPr>
              <a:t>Undulator</a:t>
            </a:r>
            <a:r>
              <a:rPr lang="en-US">
                <a:solidFill>
                  <a:srgbClr val="FF0000"/>
                </a:solidFill>
              </a:rPr>
              <a:t> regime</a:t>
            </a:r>
            <a:r>
              <a:rPr lang="en-US">
                <a:solidFill>
                  <a:srgbClr val="FFFF00"/>
                </a:solidFill>
              </a:rPr>
              <a:t>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 sz="1600"/>
              <a:t>radiation from different periods interferes </a:t>
            </a:r>
            <a:r>
              <a:rPr lang="en-US" sz="1600" u="sng"/>
              <a:t>coherently </a:t>
            </a:r>
            <a:endParaRPr lang="en-US" u="sng"/>
          </a:p>
          <a:p>
            <a:pPr>
              <a:defRPr/>
            </a:pPr>
            <a:r>
              <a:rPr lang="en-US"/>
              <a:t> </a:t>
            </a:r>
            <a:r>
              <a:rPr lang="en-US" sz="1600" i="1"/>
              <a:t>strong interference phenomena</a:t>
            </a:r>
            <a:endParaRPr lang="en-US" i="1">
              <a:solidFill>
                <a:srgbClr val="FFFF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 bwMode="auto">
          <a:xfrm>
            <a:off x="6953224" y="2545592"/>
            <a:ext cx="2712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F0000"/>
                </a:solidFill>
              </a:rPr>
              <a:t>K=0.934 </a:t>
            </a:r>
            <a:r>
              <a:rPr lang="en-US" sz="2000">
                <a:solidFill>
                  <a:srgbClr val="FF0000"/>
                </a:solidFill>
              </a:rPr>
              <a:t></a:t>
            </a:r>
            <a:r>
              <a:rPr lang="en-US" sz="2000" baseline="-25000">
                <a:solidFill>
                  <a:srgbClr val="FF0000"/>
                </a:solidFill>
              </a:rPr>
              <a:t>u</a:t>
            </a:r>
            <a:r>
              <a:rPr lang="en-US" sz="2000">
                <a:solidFill>
                  <a:srgbClr val="FF0000"/>
                </a:solidFill>
              </a:rPr>
              <a:t> [</a:t>
            </a:r>
            <a:r>
              <a:rPr lang="en-US">
                <a:solidFill>
                  <a:srgbClr val="FF0000"/>
                </a:solidFill>
              </a:rPr>
              <a:t>cm</a:t>
            </a:r>
            <a:r>
              <a:rPr lang="en-US" sz="2000">
                <a:solidFill>
                  <a:srgbClr val="FF0000"/>
                </a:solidFill>
              </a:rPr>
              <a:t>] B</a:t>
            </a:r>
            <a:r>
              <a:rPr lang="en-US" sz="2000" baseline="-25000">
                <a:solidFill>
                  <a:srgbClr val="FF0000"/>
                </a:solidFill>
              </a:rPr>
              <a:t>0</a:t>
            </a:r>
            <a:r>
              <a:rPr lang="en-US" sz="2000">
                <a:solidFill>
                  <a:srgbClr val="FF0000"/>
                </a:solidFill>
              </a:rPr>
              <a:t> [</a:t>
            </a:r>
            <a:r>
              <a:rPr lang="en-US">
                <a:solidFill>
                  <a:srgbClr val="FF0000"/>
                </a:solidFill>
              </a:rPr>
              <a:t>T</a:t>
            </a:r>
            <a:r>
              <a:rPr lang="en-US" sz="2000">
                <a:solidFill>
                  <a:srgbClr val="FF0000"/>
                </a:solidFill>
              </a:rPr>
              <a:t>]</a:t>
            </a:r>
            <a:endParaRPr/>
          </a:p>
        </p:txBody>
      </p:sp>
      <p:grpSp>
        <p:nvGrpSpPr>
          <p:cNvPr id="61" name="Group 18"/>
          <p:cNvGrpSpPr/>
          <p:nvPr/>
        </p:nvGrpSpPr>
        <p:grpSpPr bwMode="auto">
          <a:xfrm>
            <a:off x="1452498" y="3421916"/>
            <a:ext cx="4643470" cy="3052766"/>
            <a:chOff x="357156" y="3429000"/>
            <a:chExt cx="4581991" cy="2909890"/>
          </a:xfrm>
        </p:grpSpPr>
        <p:grpSp>
          <p:nvGrpSpPr>
            <p:cNvPr id="62" name="Group 16"/>
            <p:cNvGrpSpPr/>
            <p:nvPr/>
          </p:nvGrpSpPr>
          <p:grpSpPr bwMode="auto">
            <a:xfrm>
              <a:off x="357156" y="3429000"/>
              <a:ext cx="4581991" cy="2909890"/>
              <a:chOff x="357156" y="3429000"/>
              <a:chExt cx="4581991" cy="2909890"/>
            </a:xfrm>
          </p:grpSpPr>
          <p:pic>
            <p:nvPicPr>
              <p:cNvPr id="64" name="Picture 6"/>
              <p:cNvPicPr>
                <a:picLocks noChangeAspect="1" noChangeArrowheads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357156" y="3429000"/>
                <a:ext cx="4581991" cy="29098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" name="Rectangle 64"/>
              <p:cNvSpPr/>
              <p:nvPr/>
            </p:nvSpPr>
            <p:spPr bwMode="auto">
              <a:xfrm>
                <a:off x="1214414" y="4643446"/>
                <a:ext cx="1214446" cy="571504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3" name="Rectangle 62"/>
            <p:cNvSpPr/>
            <p:nvPr/>
          </p:nvSpPr>
          <p:spPr bwMode="auto">
            <a:xfrm>
              <a:off x="500034" y="3429000"/>
              <a:ext cx="3000396" cy="57150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graphicFrame>
        <p:nvGraphicFramePr>
          <p:cNvPr id="28" name="Object 27"/>
          <p:cNvGraphicFramePr>
            <a:graphicFrameLocks xmlns:a="http://schemas.openxmlformats.org/drawingml/2006/main" noChangeAspect="1"/>
          </p:cNvGraphicFramePr>
          <p:nvPr/>
        </p:nvGraphicFramePr>
        <p:xfrm>
          <a:off x="1452498" y="3421917"/>
          <a:ext cx="2665766" cy="1002961"/>
        </p:xfrm>
        <a:graphic>
          <a:graphicData uri="http://schemas.openxmlformats.org/presentationml/2006/ole">
            <p:oleObj name="oleObj" r:id="rId5" imgW="1282065" imgH="481965" progId="Equation.3">
              <p:embed/>
              <p:pic>
                <p:nvPicPr>
                  <p:cNvPr id="28" name="Object 27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1452498" y="3421917"/>
                    <a:ext cx="2665766" cy="1002961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-17451"/>
            <a:ext cx="12192000" cy="5733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7" name="Picture 30"/>
          <p:cNvPicPr>
            <a:picLocks noChangeAspect="1"/>
          </p:cNvPicPr>
          <p:nvPr/>
        </p:nvPicPr>
        <p:blipFill>
          <a:blip r:embed="rId3"/>
          <a:srcRect l="17332" t="0" r="29671" b="0"/>
          <a:stretch/>
        </p:blipFill>
        <p:spPr bwMode="auto">
          <a:xfrm>
            <a:off x="7104112" y="188640"/>
            <a:ext cx="4800000" cy="6034057"/>
          </a:xfrm>
          <a:custGeom>
            <a:avLst/>
            <a:gdLst>
              <a:gd name="connsiteX0" fmla="*/ 0 w 3600000"/>
              <a:gd name="connsiteY0" fmla="*/ 0 h 4525543"/>
              <a:gd name="connsiteX1" fmla="*/ 3600000 w 3600000"/>
              <a:gd name="connsiteY1" fmla="*/ 0 h 4525543"/>
              <a:gd name="connsiteX2" fmla="*/ 3600000 w 3600000"/>
              <a:gd name="connsiteY2" fmla="*/ 4525543 h 4525543"/>
              <a:gd name="connsiteX3" fmla="*/ 0 w 3600000"/>
              <a:gd name="connsiteY3" fmla="*/ 4525543 h 452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0" h="4525543" fill="norm" stroke="1" extrusionOk="0">
                <a:moveTo>
                  <a:pt x="0" y="0"/>
                </a:moveTo>
                <a:lnTo>
                  <a:pt x="3600000" y="0"/>
                </a:lnTo>
                <a:lnTo>
                  <a:pt x="3600000" y="4525543"/>
                </a:lnTo>
                <a:lnTo>
                  <a:pt x="0" y="4525543"/>
                </a:lnTo>
                <a:close/>
              </a:path>
            </a:pathLst>
          </a:custGeom>
        </p:spPr>
      </p:pic>
      <p:sp>
        <p:nvSpPr>
          <p:cNvPr id="10" name="TextBox 34"/>
          <p:cNvSpPr txBox="1"/>
          <p:nvPr/>
        </p:nvSpPr>
        <p:spPr bwMode="auto">
          <a:xfrm>
            <a:off x="0" y="188640"/>
            <a:ext cx="7104112" cy="36004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609585">
              <a:defRPr/>
            </a:pPr>
            <a:r>
              <a:rPr lang="en-GB" b="1">
                <a:solidFill>
                  <a:srgbClr val="FFFFFF"/>
                </a:solidFill>
                <a:latin typeface="Arial"/>
              </a:rPr>
              <a:t>ESRF VALUES AND MISSIONS</a:t>
            </a:r>
            <a:endParaRPr/>
          </a:p>
        </p:txBody>
      </p:sp>
      <p:sp>
        <p:nvSpPr>
          <p:cNvPr id="2" name="TextBox 65"/>
          <p:cNvSpPr txBox="1"/>
          <p:nvPr/>
        </p:nvSpPr>
        <p:spPr bwMode="auto">
          <a:xfrm>
            <a:off x="1055439" y="1035797"/>
            <a:ext cx="5165361" cy="315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SzPct val="115000"/>
              <a:defRPr/>
            </a:pPr>
            <a:r>
              <a:rPr lang="en-GB" sz="1600">
                <a:solidFill>
                  <a:schemeClr val="bg1"/>
                </a:solidFill>
              </a:rPr>
              <a:t>Bring nations together through science</a:t>
            </a:r>
            <a:endParaRPr lang="en-GB" sz="1600">
              <a:solidFill>
                <a:srgbClr val="FFFFFF"/>
              </a:solidFill>
            </a:endParaRPr>
          </a:p>
          <a:p>
            <a:pPr>
              <a:buSzPct val="115000"/>
              <a:defRPr/>
            </a:pP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4" name="TextBox 68"/>
          <p:cNvSpPr txBox="1"/>
          <p:nvPr/>
        </p:nvSpPr>
        <p:spPr bwMode="auto">
          <a:xfrm>
            <a:off x="1055439" y="2348880"/>
            <a:ext cx="5400600" cy="7189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SzPct val="115000"/>
              <a:defRPr/>
            </a:pPr>
            <a:r>
              <a:rPr lang="en-GB" sz="1600">
                <a:solidFill>
                  <a:schemeClr val="bg1"/>
                </a:solidFill>
              </a:rPr>
              <a:t>Design, construct, operate and develop state-of-the-art X-ray facilities </a:t>
            </a:r>
            <a:r>
              <a:rPr lang="fr-FR" sz="1600">
                <a:solidFill>
                  <a:schemeClr val="bg1"/>
                </a:solidFill>
              </a:rPr>
              <a:t>and </a:t>
            </a:r>
            <a:r>
              <a:rPr lang="en-GB" sz="1600">
                <a:solidFill>
                  <a:schemeClr val="bg1"/>
                </a:solidFill>
              </a:rPr>
              <a:t>provide value to all partner countries: new scientific opportunities, new technology</a:t>
            </a:r>
            <a:endParaRPr/>
          </a:p>
        </p:txBody>
      </p:sp>
      <p:sp>
        <p:nvSpPr>
          <p:cNvPr id="5" name="TextBox 71"/>
          <p:cNvSpPr txBox="1"/>
          <p:nvPr/>
        </p:nvSpPr>
        <p:spPr bwMode="auto">
          <a:xfrm>
            <a:off x="1055439" y="3212976"/>
            <a:ext cx="5165361" cy="4559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SzPct val="115000"/>
              <a:defRPr/>
            </a:pPr>
            <a:r>
              <a:rPr lang="en-GB" sz="1600">
                <a:solidFill>
                  <a:schemeClr val="bg1"/>
                </a:solidFill>
              </a:rPr>
              <a:t>Foster the use of X-rays by industry from partner countries to strengthen its competitiveness</a:t>
            </a:r>
            <a:endParaRPr/>
          </a:p>
        </p:txBody>
      </p:sp>
      <p:sp>
        <p:nvSpPr>
          <p:cNvPr id="11" name="TextBox 70"/>
          <p:cNvSpPr txBox="1"/>
          <p:nvPr/>
        </p:nvSpPr>
        <p:spPr bwMode="auto">
          <a:xfrm>
            <a:off x="1055439" y="3823940"/>
            <a:ext cx="5165361" cy="4691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1600">
                <a:solidFill>
                  <a:schemeClr val="bg1"/>
                </a:solidFill>
              </a:rPr>
              <a:t>Train and inspire the young generation of scientists, engineers and technical staff</a:t>
            </a:r>
            <a:endParaRPr lang="en-US"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4" name="Graphic 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0137" t="-9299" r="-10137" b="-9299"/>
          <a:stretch/>
        </p:blipFill>
        <p:spPr bwMode="auto">
          <a:xfrm>
            <a:off x="721244" y="1833882"/>
            <a:ext cx="213222" cy="212400"/>
          </a:xfrm>
          <a:prstGeom prst="rect">
            <a:avLst/>
          </a:prstGeom>
        </p:spPr>
      </p:pic>
      <p:pic>
        <p:nvPicPr>
          <p:cNvPr id="15" name="Graphic 2"/>
          <p:cNvPicPr>
            <a:picLocks noChangeAspect="1"/>
          </p:cNvPicPr>
          <p:nvPr/>
        </p:nvPicPr>
        <p:blipFill>
          <a:blip r:embed="rId4"/>
          <a:srcRect l="-10137" t="-9299" r="-10137" b="-9299"/>
          <a:stretch/>
        </p:blipFill>
        <p:spPr bwMode="auto">
          <a:xfrm>
            <a:off x="707454" y="2681095"/>
            <a:ext cx="213222" cy="212400"/>
          </a:xfrm>
          <a:prstGeom prst="rect">
            <a:avLst/>
          </a:prstGeom>
        </p:spPr>
      </p:pic>
      <p:pic>
        <p:nvPicPr>
          <p:cNvPr id="16" name="Graphic 2"/>
          <p:cNvPicPr>
            <a:picLocks noChangeAspect="1"/>
          </p:cNvPicPr>
          <p:nvPr/>
        </p:nvPicPr>
        <p:blipFill>
          <a:blip r:embed="rId4"/>
          <a:srcRect l="-10137" t="-9299" r="-10137" b="-9299"/>
          <a:stretch/>
        </p:blipFill>
        <p:spPr bwMode="auto">
          <a:xfrm>
            <a:off x="722188" y="3516563"/>
            <a:ext cx="213222" cy="212400"/>
          </a:xfrm>
          <a:prstGeom prst="rect">
            <a:avLst/>
          </a:prstGeom>
        </p:spPr>
      </p:pic>
      <p:pic>
        <p:nvPicPr>
          <p:cNvPr id="17" name="Graphic 2"/>
          <p:cNvPicPr>
            <a:picLocks noChangeAspect="1"/>
          </p:cNvPicPr>
          <p:nvPr/>
        </p:nvPicPr>
        <p:blipFill>
          <a:blip r:embed="rId4"/>
          <a:srcRect l="-10137" t="-9299" r="-10137" b="-9299"/>
          <a:stretch/>
        </p:blipFill>
        <p:spPr bwMode="auto">
          <a:xfrm>
            <a:off x="712025" y="4147429"/>
            <a:ext cx="213222" cy="2124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1055439" y="5221649"/>
            <a:ext cx="5081485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GB" sz="2000" b="1">
                <a:solidFill>
                  <a:schemeClr val="bg1"/>
                </a:solidFill>
                <a:cs typeface="Calibri"/>
              </a:rPr>
              <a:t>ESRF-Extremely Brilliant Source</a:t>
            </a:r>
            <a:endParaRPr/>
          </a:p>
          <a:p>
            <a:pPr algn="ctr">
              <a:defRPr/>
            </a:pPr>
            <a:r>
              <a:rPr lang="en-GB" sz="2000" b="1">
                <a:solidFill>
                  <a:schemeClr val="bg1"/>
                </a:solidFill>
                <a:cs typeface="Calibri"/>
              </a:rPr>
              <a:t>Driving EU science and technology</a:t>
            </a:r>
            <a:endParaRPr/>
          </a:p>
          <a:p>
            <a:pPr algn="ctr">
              <a:defRPr/>
            </a:pPr>
            <a:r>
              <a:rPr lang="en-GB" sz="2000" b="1">
                <a:solidFill>
                  <a:schemeClr val="bg1"/>
                </a:solidFill>
                <a:cs typeface="Calibri"/>
              </a:rPr>
              <a:t>to the benefit of society</a:t>
            </a:r>
            <a:endParaRPr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239351" y="6483437"/>
            <a:ext cx="551412" cy="212400"/>
          </a:xfrm>
        </p:spPr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6</a:t>
            </a:fld>
            <a:endParaRPr lang="fr-FR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959429" y="6572734"/>
            <a:ext cx="8160000" cy="1231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en-US"/>
          </a:p>
        </p:txBody>
      </p:sp>
      <p:sp>
        <p:nvSpPr>
          <p:cNvPr id="35" name="TextBox 65"/>
          <p:cNvSpPr txBox="1"/>
          <p:nvPr/>
        </p:nvSpPr>
        <p:spPr bwMode="auto">
          <a:xfrm>
            <a:off x="1055439" y="1457723"/>
            <a:ext cx="5400601" cy="878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SzPct val="115000"/>
              <a:defRPr/>
            </a:pPr>
            <a:r>
              <a:rPr lang="en-GB" sz="1600">
                <a:solidFill>
                  <a:schemeClr val="bg1"/>
                </a:solidFill>
              </a:rPr>
              <a:t>Pioneer synchrotron science and serve the international community for the advancement of knowledge and to address global societal challenges</a:t>
            </a:r>
            <a:endParaRPr lang="en-GB" sz="1600">
              <a:solidFill>
                <a:srgbClr val="FFFFFF"/>
              </a:solidFill>
            </a:endParaRPr>
          </a:p>
          <a:p>
            <a:pPr>
              <a:buSzPct val="115000"/>
              <a:defRPr/>
            </a:pPr>
            <a:endParaRPr lang="en-GB" sz="1600">
              <a:solidFill>
                <a:schemeClr val="bg1"/>
              </a:solidFill>
            </a:endParaRPr>
          </a:p>
        </p:txBody>
      </p:sp>
      <p:pic>
        <p:nvPicPr>
          <p:cNvPr id="8" name="Graphic 25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10137" t="-9299" r="-10137" b="-9299"/>
          <a:stretch/>
        </p:blipFill>
        <p:spPr bwMode="auto">
          <a:xfrm>
            <a:off x="571203" y="1016768"/>
            <a:ext cx="325256" cy="324000"/>
          </a:xfrm>
          <a:prstGeom prst="rect">
            <a:avLst/>
          </a:prstGeom>
        </p:spPr>
      </p:pic>
      <p:pic>
        <p:nvPicPr>
          <p:cNvPr id="9" name="Graphic 26"/>
          <p:cNvPicPr>
            <a:picLocks noChangeAspect="1"/>
          </p:cNvPicPr>
          <p:nvPr/>
        </p:nvPicPr>
        <p:blipFill>
          <a:blip r:embed="rId6"/>
          <a:srcRect l="-10137" t="-9299" r="-10137" b="-9299"/>
          <a:stretch/>
        </p:blipFill>
        <p:spPr bwMode="auto">
          <a:xfrm>
            <a:off x="571203" y="1448816"/>
            <a:ext cx="325256" cy="324000"/>
          </a:xfrm>
          <a:prstGeom prst="rect">
            <a:avLst/>
          </a:prstGeom>
        </p:spPr>
      </p:pic>
      <p:pic>
        <p:nvPicPr>
          <p:cNvPr id="12" name="Graphic 27"/>
          <p:cNvPicPr>
            <a:picLocks noChangeAspect="1"/>
          </p:cNvPicPr>
          <p:nvPr/>
        </p:nvPicPr>
        <p:blipFill>
          <a:blip r:embed="rId6"/>
          <a:srcRect l="-10137" t="-9299" r="-10137" b="-9299"/>
          <a:stretch/>
        </p:blipFill>
        <p:spPr bwMode="auto">
          <a:xfrm>
            <a:off x="571203" y="2348880"/>
            <a:ext cx="325256" cy="324000"/>
          </a:xfrm>
          <a:prstGeom prst="rect">
            <a:avLst/>
          </a:prstGeom>
        </p:spPr>
      </p:pic>
      <p:pic>
        <p:nvPicPr>
          <p:cNvPr id="13" name="Graphic 28"/>
          <p:cNvPicPr>
            <a:picLocks noChangeAspect="1"/>
          </p:cNvPicPr>
          <p:nvPr/>
        </p:nvPicPr>
        <p:blipFill>
          <a:blip r:embed="rId6"/>
          <a:srcRect l="-10137" t="-9299" r="-10137" b="-9299"/>
          <a:stretch/>
        </p:blipFill>
        <p:spPr bwMode="auto">
          <a:xfrm>
            <a:off x="571203" y="3213016"/>
            <a:ext cx="325256" cy="324000"/>
          </a:xfrm>
          <a:prstGeom prst="rect">
            <a:avLst/>
          </a:prstGeom>
        </p:spPr>
      </p:pic>
      <p:pic>
        <p:nvPicPr>
          <p:cNvPr id="21" name="Graphic 29"/>
          <p:cNvPicPr>
            <a:picLocks noChangeAspect="1"/>
          </p:cNvPicPr>
          <p:nvPr/>
        </p:nvPicPr>
        <p:blipFill>
          <a:blip r:embed="rId6"/>
          <a:srcRect l="-10137" t="-9299" r="-10137" b="-9299"/>
          <a:stretch/>
        </p:blipFill>
        <p:spPr bwMode="auto">
          <a:xfrm>
            <a:off x="571203" y="3825079"/>
            <a:ext cx="325256" cy="3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59902" y="116632"/>
            <a:ext cx="10982400" cy="681734"/>
          </a:xfrm>
        </p:spPr>
        <p:txBody>
          <a:bodyPr/>
          <a:lstStyle/>
          <a:p>
            <a:pPr>
              <a:defRPr/>
            </a:pPr>
            <a:r>
              <a:rPr lang="en-GB" sz="1800"/>
              <a:t>ESRF: BRINGING NATIONS TOGETHER, Pioneering synchrotron science</a:t>
            </a:r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7</a:t>
            </a:fld>
            <a:endParaRPr lang="fr-FR"/>
          </a:p>
        </p:txBody>
      </p:sp>
      <p:sp>
        <p:nvSpPr>
          <p:cNvPr id="31" name="Rectangle 30"/>
          <p:cNvSpPr/>
          <p:nvPr/>
        </p:nvSpPr>
        <p:spPr bwMode="auto">
          <a:xfrm>
            <a:off x="5027994" y="4688456"/>
            <a:ext cx="6441888" cy="21544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GB"/>
              <a:t>74 000 USERS FROM MORE THAN 60 COUNTRIES </a:t>
            </a:r>
            <a:endParaRPr/>
          </a:p>
        </p:txBody>
      </p:sp>
      <p:sp>
        <p:nvSpPr>
          <p:cNvPr id="3" name="Title 1"/>
          <p:cNvSpPr txBox="1"/>
          <p:nvPr/>
        </p:nvSpPr>
        <p:spPr bwMode="gray">
          <a:xfrm>
            <a:off x="226639" y="116632"/>
            <a:ext cx="691820" cy="679614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16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1800"/>
          </a:p>
        </p:txBody>
      </p:sp>
      <p:sp>
        <p:nvSpPr>
          <p:cNvPr id="72" name="Slide Number Placeholder 3"/>
          <p:cNvSpPr txBox="1"/>
          <p:nvPr/>
        </p:nvSpPr>
        <p:spPr bwMode="gray">
          <a:xfrm>
            <a:off x="239351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>
              <a:defRPr sz="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7</a:t>
            </a:fld>
            <a:endParaRPr lang="fr-FR"/>
          </a:p>
        </p:txBody>
      </p:sp>
      <p:sp>
        <p:nvSpPr>
          <p:cNvPr id="73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959429" y="6572734"/>
            <a:ext cx="8160000" cy="1231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en-US"/>
          </a:p>
        </p:txBody>
      </p:sp>
      <p:sp>
        <p:nvSpPr>
          <p:cNvPr id="47" name="Rectangle 46"/>
          <p:cNvSpPr/>
          <p:nvPr/>
        </p:nvSpPr>
        <p:spPr bwMode="auto">
          <a:xfrm>
            <a:off x="407367" y="1017312"/>
            <a:ext cx="3763831" cy="10632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54" name="Rectangle 53"/>
          <p:cNvSpPr/>
          <p:nvPr/>
        </p:nvSpPr>
        <p:spPr bwMode="auto">
          <a:xfrm>
            <a:off x="407367" y="1017312"/>
            <a:ext cx="3763831" cy="3600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400" b="1"/>
              <a:t>19 PARTNER COUNTRIES</a:t>
            </a:r>
            <a:endParaRPr/>
          </a:p>
        </p:txBody>
      </p:sp>
      <p:pic>
        <p:nvPicPr>
          <p:cNvPr id="57" name="Graphic 5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2209147" y="1773209"/>
            <a:ext cx="252000" cy="252000"/>
          </a:xfrm>
          <a:prstGeom prst="rect">
            <a:avLst/>
          </a:prstGeom>
        </p:spPr>
      </p:pic>
      <p:pic>
        <p:nvPicPr>
          <p:cNvPr id="58" name="Graphic 5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2804491" y="1744527"/>
            <a:ext cx="252000" cy="252000"/>
          </a:xfrm>
          <a:prstGeom prst="rect">
            <a:avLst/>
          </a:prstGeom>
        </p:spPr>
      </p:pic>
      <p:pic>
        <p:nvPicPr>
          <p:cNvPr id="60" name="Graphic 5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2503684" y="1770067"/>
            <a:ext cx="252000" cy="252000"/>
          </a:xfrm>
          <a:prstGeom prst="rect">
            <a:avLst/>
          </a:prstGeom>
        </p:spPr>
      </p:pic>
      <p:pic>
        <p:nvPicPr>
          <p:cNvPr id="61" name="Graphic 59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892" t="18720" r="891" b="18720"/>
          <a:stretch/>
        </p:blipFill>
        <p:spPr bwMode="auto">
          <a:xfrm>
            <a:off x="1884136" y="1806067"/>
            <a:ext cx="282589" cy="180000"/>
          </a:xfrm>
          <a:prstGeom prst="rect">
            <a:avLst/>
          </a:prstGeom>
          <a:effectLst>
            <a:outerShdw blurRad="76200" sx="101000" sy="10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65" name="Graphic 63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/>
        </p:blipFill>
        <p:spPr bwMode="auto">
          <a:xfrm>
            <a:off x="1557511" y="1778193"/>
            <a:ext cx="252000" cy="252000"/>
          </a:xfrm>
          <a:prstGeom prst="rect">
            <a:avLst/>
          </a:prstGeom>
          <a:effectLst/>
        </p:spPr>
      </p:pic>
      <p:pic>
        <p:nvPicPr>
          <p:cNvPr id="66" name="Graphic 64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/>
        </p:blipFill>
        <p:spPr bwMode="auto">
          <a:xfrm>
            <a:off x="620748" y="1778193"/>
            <a:ext cx="252000" cy="252000"/>
          </a:xfrm>
          <a:prstGeom prst="rect">
            <a:avLst/>
          </a:prstGeom>
        </p:spPr>
      </p:pic>
      <p:pic>
        <p:nvPicPr>
          <p:cNvPr id="67" name="Graphic 65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/>
        </p:blipFill>
        <p:spPr bwMode="auto">
          <a:xfrm>
            <a:off x="1245257" y="1784086"/>
            <a:ext cx="252000" cy="252000"/>
          </a:xfrm>
          <a:prstGeom prst="rect">
            <a:avLst/>
          </a:prstGeom>
        </p:spPr>
      </p:pic>
      <p:pic>
        <p:nvPicPr>
          <p:cNvPr id="68" name="Graphic 66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/>
        </p:blipFill>
        <p:spPr bwMode="auto">
          <a:xfrm>
            <a:off x="933002" y="1778193"/>
            <a:ext cx="252000" cy="252000"/>
          </a:xfrm>
          <a:prstGeom prst="rect">
            <a:avLst/>
          </a:prstGeom>
        </p:spPr>
      </p:pic>
      <p:pic>
        <p:nvPicPr>
          <p:cNvPr id="69" name="Graphic 67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/>
        </p:blipFill>
        <p:spPr bwMode="auto">
          <a:xfrm>
            <a:off x="1869765" y="1481832"/>
            <a:ext cx="252000" cy="252000"/>
          </a:xfrm>
          <a:prstGeom prst="rect">
            <a:avLst/>
          </a:prstGeom>
        </p:spPr>
      </p:pic>
      <p:pic>
        <p:nvPicPr>
          <p:cNvPr id="70" name="Graphic 68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/>
        </p:blipFill>
        <p:spPr bwMode="auto">
          <a:xfrm>
            <a:off x="2494274" y="1481832"/>
            <a:ext cx="252000" cy="252000"/>
          </a:xfrm>
          <a:prstGeom prst="rect">
            <a:avLst/>
          </a:prstGeom>
          <a:effectLst/>
        </p:spPr>
      </p:pic>
      <p:pic>
        <p:nvPicPr>
          <p:cNvPr id="71" name="Graphic 69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/>
        </p:blipFill>
        <p:spPr bwMode="auto">
          <a:xfrm>
            <a:off x="2182020" y="1481832"/>
            <a:ext cx="252000" cy="252000"/>
          </a:xfrm>
          <a:prstGeom prst="rect">
            <a:avLst/>
          </a:prstGeom>
          <a:effectLst/>
        </p:spPr>
      </p:pic>
      <p:pic>
        <p:nvPicPr>
          <p:cNvPr id="74" name="Graphic 70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/>
        </p:blipFill>
        <p:spPr bwMode="auto">
          <a:xfrm>
            <a:off x="1557511" y="1481832"/>
            <a:ext cx="252000" cy="252000"/>
          </a:xfrm>
          <a:prstGeom prst="rect">
            <a:avLst/>
          </a:prstGeom>
        </p:spPr>
      </p:pic>
      <p:pic>
        <p:nvPicPr>
          <p:cNvPr id="75" name="Graphic 73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/>
        </p:blipFill>
        <p:spPr bwMode="auto">
          <a:xfrm>
            <a:off x="1245257" y="1481832"/>
            <a:ext cx="252000" cy="252000"/>
          </a:xfrm>
          <a:prstGeom prst="rect">
            <a:avLst/>
          </a:prstGeom>
        </p:spPr>
      </p:pic>
      <p:pic>
        <p:nvPicPr>
          <p:cNvPr id="76" name="Graphic 74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/>
        </p:blipFill>
        <p:spPr bwMode="auto">
          <a:xfrm>
            <a:off x="933002" y="1481832"/>
            <a:ext cx="252000" cy="252000"/>
          </a:xfrm>
          <a:prstGeom prst="rect">
            <a:avLst/>
          </a:prstGeom>
        </p:spPr>
      </p:pic>
      <p:pic>
        <p:nvPicPr>
          <p:cNvPr id="77" name="Graphic 75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/>
        </p:blipFill>
        <p:spPr bwMode="auto">
          <a:xfrm>
            <a:off x="620748" y="1481832"/>
            <a:ext cx="252000" cy="252000"/>
          </a:xfrm>
          <a:prstGeom prst="rect">
            <a:avLst/>
          </a:prstGeom>
        </p:spPr>
      </p:pic>
      <p:pic>
        <p:nvPicPr>
          <p:cNvPr id="78" name="Graphic 76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/>
        </p:blipFill>
        <p:spPr bwMode="auto">
          <a:xfrm>
            <a:off x="3743291" y="1481832"/>
            <a:ext cx="252000" cy="252000"/>
          </a:xfrm>
          <a:prstGeom prst="rect">
            <a:avLst/>
          </a:prstGeom>
        </p:spPr>
      </p:pic>
      <p:pic>
        <p:nvPicPr>
          <p:cNvPr id="79" name="Graphic 77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/>
        </p:blipFill>
        <p:spPr bwMode="auto">
          <a:xfrm>
            <a:off x="3431037" y="1481832"/>
            <a:ext cx="252000" cy="252000"/>
          </a:xfrm>
          <a:prstGeom prst="rect">
            <a:avLst/>
          </a:prstGeom>
        </p:spPr>
      </p:pic>
      <p:pic>
        <p:nvPicPr>
          <p:cNvPr id="80" name="Graphic 78"/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rcRect l="0" t="19221" r="0" b="0"/>
          <a:stretch/>
        </p:blipFill>
        <p:spPr bwMode="auto">
          <a:xfrm>
            <a:off x="3118783" y="1523066"/>
            <a:ext cx="285222" cy="230400"/>
          </a:xfrm>
          <a:prstGeom prst="rect">
            <a:avLst/>
          </a:prstGeom>
        </p:spPr>
      </p:pic>
      <p:pic>
        <p:nvPicPr>
          <p:cNvPr id="81" name="Graphic 79"/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/>
        </p:blipFill>
        <p:spPr bwMode="auto">
          <a:xfrm>
            <a:off x="2806528" y="1481832"/>
            <a:ext cx="252000" cy="252000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 bwMode="auto">
          <a:xfrm>
            <a:off x="5180657" y="4085665"/>
            <a:ext cx="6441888" cy="21544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GB" sz="1400" b="1">
                <a:solidFill>
                  <a:schemeClr val="tx2"/>
                </a:solidFill>
              </a:rPr>
              <a:t>74 000 USERS FROM MORE THAN 60 COUNTRIES </a:t>
            </a:r>
            <a:endParaRPr/>
          </a:p>
        </p:txBody>
      </p:sp>
      <p:pic>
        <p:nvPicPr>
          <p:cNvPr id="97" name="Image 5"/>
          <p:cNvPicPr>
            <a:picLocks noChangeAspect="1"/>
          </p:cNvPicPr>
          <p:nvPr/>
        </p:nvPicPr>
        <p:blipFill>
          <a:blip r:embed="rId41"/>
          <a:srcRect l="0" t="4898" r="0" b="10119"/>
          <a:stretch/>
        </p:blipFill>
        <p:spPr bwMode="auto">
          <a:xfrm>
            <a:off x="4417634" y="1003682"/>
            <a:ext cx="7189639" cy="2984389"/>
          </a:xfrm>
          <a:prstGeom prst="rect">
            <a:avLst/>
          </a:prstGeom>
        </p:spPr>
      </p:pic>
      <p:sp>
        <p:nvSpPr>
          <p:cNvPr id="98" name="Rectangle 32"/>
          <p:cNvSpPr/>
          <p:nvPr/>
        </p:nvSpPr>
        <p:spPr bwMode="auto">
          <a:xfrm>
            <a:off x="4469125" y="5356550"/>
            <a:ext cx="1434960" cy="1002960"/>
          </a:xfrm>
          <a:prstGeom prst="rect">
            <a:avLst/>
          </a:prstGeom>
          <a:solidFill>
            <a:schemeClr val="bg2"/>
          </a:solidFill>
          <a:ln w="12700">
            <a:solidFill>
              <a:srgbClr val="51A02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800" b="0" i="0" u="none" strike="noStrike" cap="none" spc="-1">
              <a:ln>
                <a:noFill/>
              </a:ln>
              <a:solidFill>
                <a:srgbClr val="FFFFFF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99" name="Rectangle 33"/>
          <p:cNvSpPr/>
          <p:nvPr/>
        </p:nvSpPr>
        <p:spPr bwMode="auto">
          <a:xfrm>
            <a:off x="5909125" y="5356550"/>
            <a:ext cx="1434960" cy="100296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AF007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b="1" i="0" u="none" strike="noStrike" cap="none" spc="-1">
              <a:ln>
                <a:noFill/>
              </a:ln>
              <a:solidFill>
                <a:srgbClr val="FFFFFF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0" name="Rectangle 34"/>
          <p:cNvSpPr/>
          <p:nvPr/>
        </p:nvSpPr>
        <p:spPr bwMode="auto">
          <a:xfrm>
            <a:off x="7349125" y="5356548"/>
            <a:ext cx="1434960" cy="1002960"/>
          </a:xfrm>
          <a:prstGeom prst="rect">
            <a:avLst/>
          </a:prstGeom>
          <a:solidFill>
            <a:schemeClr val="accent6"/>
          </a:solidFill>
          <a:ln w="12700">
            <a:solidFill>
              <a:srgbClr val="0098D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b="1" i="0" u="none" strike="noStrike" cap="none" spc="-1">
              <a:ln>
                <a:noFill/>
              </a:ln>
              <a:solidFill>
                <a:srgbClr val="FFFFFF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1" name="Rectangle 38"/>
          <p:cNvSpPr/>
          <p:nvPr/>
        </p:nvSpPr>
        <p:spPr bwMode="auto">
          <a:xfrm>
            <a:off x="4505125" y="5906560"/>
            <a:ext cx="1362960" cy="27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Scientific </a:t>
            </a:r>
            <a:br>
              <a:rPr sz="1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en-US" sz="1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visitors each year</a:t>
            </a:r>
            <a:endParaRPr lang="fr-FR" sz="1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2" name="Rectangle 39"/>
          <p:cNvSpPr/>
          <p:nvPr/>
        </p:nvSpPr>
        <p:spPr bwMode="auto">
          <a:xfrm>
            <a:off x="4505125" y="5516320"/>
            <a:ext cx="1362960" cy="3643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10 000</a:t>
            </a:r>
            <a:endParaRPr lang="fr-FR" sz="2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3" name="Rectangle 41"/>
          <p:cNvSpPr/>
          <p:nvPr/>
        </p:nvSpPr>
        <p:spPr bwMode="auto">
          <a:xfrm>
            <a:off x="5945125" y="5906560"/>
            <a:ext cx="1362960" cy="44243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Nobel prizes to ESRF users</a:t>
            </a:r>
            <a:endParaRPr lang="fr-FR" sz="1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4" name="Rectangle 42"/>
          <p:cNvSpPr/>
          <p:nvPr/>
        </p:nvSpPr>
        <p:spPr bwMode="auto">
          <a:xfrm>
            <a:off x="5945125" y="5516320"/>
            <a:ext cx="1362960" cy="3643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4 + 2</a:t>
            </a:r>
            <a:endParaRPr lang="fr-FR" sz="2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5" name="Rectangle 44"/>
          <p:cNvSpPr/>
          <p:nvPr/>
        </p:nvSpPr>
        <p:spPr bwMode="auto">
          <a:xfrm>
            <a:off x="7385125" y="5906560"/>
            <a:ext cx="1362960" cy="44243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Scientific </a:t>
            </a:r>
            <a:br>
              <a:rPr sz="1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en-US" sz="1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publications/year</a:t>
            </a:r>
            <a:endParaRPr lang="fr-FR" sz="1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6" name="Rectangle 45"/>
          <p:cNvSpPr/>
          <p:nvPr/>
        </p:nvSpPr>
        <p:spPr bwMode="auto">
          <a:xfrm>
            <a:off x="7385125" y="5516320"/>
            <a:ext cx="1362960" cy="3643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2 000</a:t>
            </a:r>
            <a:endParaRPr lang="fr-FR" sz="2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7" name="Rectangle 34"/>
          <p:cNvSpPr/>
          <p:nvPr/>
        </p:nvSpPr>
        <p:spPr bwMode="auto">
          <a:xfrm>
            <a:off x="8789125" y="5355489"/>
            <a:ext cx="1434960" cy="100656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b="1" i="0" u="none" strike="noStrike" cap="none" spc="-1">
              <a:ln>
                <a:noFill/>
              </a:ln>
              <a:solidFill>
                <a:srgbClr val="FFFFFF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8" name="Rectangle 14"/>
          <p:cNvSpPr/>
          <p:nvPr/>
        </p:nvSpPr>
        <p:spPr bwMode="auto">
          <a:xfrm>
            <a:off x="10219484" y="5356550"/>
            <a:ext cx="1438560" cy="1006560"/>
          </a:xfrm>
          <a:prstGeom prst="rect">
            <a:avLst/>
          </a:prstGeom>
          <a:solidFill>
            <a:srgbClr val="002060"/>
          </a:solidFill>
          <a:ln w="1270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800" b="0" i="0" u="none" strike="noStrike" cap="none" spc="-1">
              <a:ln>
                <a:noFill/>
              </a:ln>
              <a:solidFill>
                <a:srgbClr val="FFFFFF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9" name="Rectangle 48"/>
          <p:cNvSpPr/>
          <p:nvPr/>
        </p:nvSpPr>
        <p:spPr bwMode="auto">
          <a:xfrm>
            <a:off x="8815485" y="5514427"/>
            <a:ext cx="1362960" cy="36432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10</a:t>
            </a:r>
            <a:endParaRPr lang="fr-FR" sz="2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0" name="Rectangle 47"/>
          <p:cNvSpPr/>
          <p:nvPr/>
        </p:nvSpPr>
        <p:spPr bwMode="auto">
          <a:xfrm>
            <a:off x="8790200" y="5927511"/>
            <a:ext cx="1362960" cy="424028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ERC grants based </a:t>
            </a:r>
            <a:br>
              <a:rPr sz="1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en-US" sz="1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on ESRF-EBS</a:t>
            </a:r>
            <a:endParaRPr lang="fr-FR" sz="1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1" name="Rectangle 51"/>
          <p:cNvSpPr/>
          <p:nvPr/>
        </p:nvSpPr>
        <p:spPr bwMode="auto">
          <a:xfrm>
            <a:off x="10259585" y="5541779"/>
            <a:ext cx="1362960" cy="3643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30%</a:t>
            </a:r>
            <a:endParaRPr lang="fr-FR" sz="2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2" name="Rectangle 50"/>
          <p:cNvSpPr/>
          <p:nvPr/>
        </p:nvSpPr>
        <p:spPr bwMode="auto">
          <a:xfrm>
            <a:off x="10275465" y="5902732"/>
            <a:ext cx="1362960" cy="41217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Of research 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with industry</a:t>
            </a:r>
            <a:endParaRPr lang="fr-FR" sz="1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3" name="Rectangle 35"/>
          <p:cNvSpPr/>
          <p:nvPr/>
        </p:nvSpPr>
        <p:spPr bwMode="auto">
          <a:xfrm>
            <a:off x="7896200" y="4356629"/>
            <a:ext cx="1434960" cy="100296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b="1" i="0" u="none" strike="noStrike" cap="none" spc="-1">
              <a:ln>
                <a:noFill/>
              </a:ln>
              <a:solidFill>
                <a:srgbClr val="FFFFFF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14" name="Rectangle 36"/>
          <p:cNvSpPr/>
          <p:nvPr/>
        </p:nvSpPr>
        <p:spPr bwMode="auto">
          <a:xfrm>
            <a:off x="6453750" y="4356629"/>
            <a:ext cx="1434960" cy="1002960"/>
          </a:xfrm>
          <a:prstGeom prst="rect">
            <a:avLst/>
          </a:prstGeom>
          <a:solidFill>
            <a:srgbClr val="002060"/>
          </a:solidFill>
          <a:ln w="1270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b="1" i="0" u="none" strike="noStrike" cap="none" spc="-1">
              <a:ln>
                <a:noFill/>
              </a:ln>
              <a:solidFill>
                <a:srgbClr val="FFFFFF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15" name="Rectangle 44"/>
          <p:cNvSpPr/>
          <p:nvPr/>
        </p:nvSpPr>
        <p:spPr bwMode="auto">
          <a:xfrm>
            <a:off x="7932200" y="4869297"/>
            <a:ext cx="1362960" cy="455021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Beamlines</a:t>
            </a:r>
            <a:r>
              <a:rPr lang="fr-FR" sz="1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 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(public + CRG)</a:t>
            </a:r>
            <a:endParaRPr lang="fr-FR" sz="1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6" name="Rectangle 45"/>
          <p:cNvSpPr/>
          <p:nvPr/>
        </p:nvSpPr>
        <p:spPr bwMode="auto">
          <a:xfrm>
            <a:off x="7903400" y="4537283"/>
            <a:ext cx="1362960" cy="36432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34 + 12</a:t>
            </a:r>
            <a:endParaRPr lang="fr-FR" sz="2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7" name="Rectangle 19"/>
          <p:cNvSpPr/>
          <p:nvPr/>
        </p:nvSpPr>
        <p:spPr bwMode="auto">
          <a:xfrm>
            <a:off x="6482021" y="4899463"/>
            <a:ext cx="1366560" cy="2754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Synchrotron</a:t>
            </a:r>
            <a:endParaRPr lang="en-US" sz="1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8" name="Rectangle 20"/>
          <p:cNvSpPr/>
          <p:nvPr/>
        </p:nvSpPr>
        <p:spPr bwMode="auto">
          <a:xfrm>
            <a:off x="6482021" y="4521319"/>
            <a:ext cx="1366560" cy="367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6 GeV</a:t>
            </a:r>
            <a:endParaRPr lang="en-US" sz="2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" name="Rectangle 35"/>
          <p:cNvSpPr/>
          <p:nvPr/>
        </p:nvSpPr>
        <p:spPr bwMode="auto">
          <a:xfrm>
            <a:off x="9331160" y="4357899"/>
            <a:ext cx="1434960" cy="100296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b="1" i="0" u="none" strike="noStrike" cap="none" spc="-1">
              <a:ln>
                <a:noFill/>
              </a:ln>
              <a:solidFill>
                <a:srgbClr val="FFFFFF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20" name="Rectangle 44"/>
          <p:cNvSpPr/>
          <p:nvPr/>
        </p:nvSpPr>
        <p:spPr bwMode="auto">
          <a:xfrm>
            <a:off x="9367160" y="4849547"/>
            <a:ext cx="1362960" cy="45502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CryoEM</a:t>
            </a:r>
            <a:endParaRPr lang="fr-FR" sz="1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1" name="Rectangle 45"/>
          <p:cNvSpPr/>
          <p:nvPr/>
        </p:nvSpPr>
        <p:spPr bwMode="auto">
          <a:xfrm>
            <a:off x="9338360" y="4517533"/>
            <a:ext cx="1362960" cy="36432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i="0" u="none" strike="noStrike" cap="none" spc="-1">
                <a:ln>
                  <a:noFill/>
                </a:ln>
                <a:solidFill>
                  <a:srgbClr val="FFFFFF"/>
                </a:solidFill>
                <a:latin typeface="Calibri"/>
                <a:ea typeface="Arial"/>
                <a:cs typeface="Arial"/>
              </a:rPr>
              <a:t>2</a:t>
            </a:r>
            <a:endParaRPr lang="fr-FR" sz="2400" b="0" i="0" u="none" strike="noStrike" cap="none" spc="-1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6" name="Table 28"/>
          <p:cNvGraphicFramePr>
            <a:graphicFrameLocks xmlns:a="http://schemas.openxmlformats.org/drawingml/2006/main"/>
          </p:cNvGraphicFramePr>
          <p:nvPr/>
        </p:nvGraphicFramePr>
        <p:xfrm>
          <a:off x="390240" y="2063918"/>
          <a:ext cx="3763800" cy="2640745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3011040"/>
                <a:gridCol w="752760"/>
              </a:tblGrid>
              <a:tr h="275705">
                <a:tc gridSpan="2"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13 MEMBER STATES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6480" algn="ctr">
                      <a:solidFill>
                        <a:srgbClr val="132577"/>
                      </a:solidFill>
                    </a:lnB>
                    <a:noFill/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233430">
                <a:tc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France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6480" algn="ctr">
                      <a:solidFill>
                        <a:srgbClr val="132577"/>
                      </a:solidFill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27.5%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6480" algn="ctr">
                      <a:solidFill>
                        <a:srgbClr val="132577"/>
                      </a:solidFill>
                    </a:lnT>
                    <a:lnB w="12240" algn="ctr">
                      <a:noFill/>
                    </a:lnB>
                    <a:noFill/>
                  </a:tcPr>
                </a:tc>
              </a:tr>
              <a:tr h="233430">
                <a:tc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Germany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24.0%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</a:tr>
              <a:tr h="261920">
                <a:tc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Italy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13.2%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</a:tr>
              <a:tr h="233430">
                <a:tc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</a:rPr>
                        <a:t>United Kingdom </a:t>
                      </a:r>
                      <a:endParaRPr lang="fr-FR" sz="1000" b="0" strike="noStrike" spc="-1">
                        <a:solidFill>
                          <a:schemeClr val="accent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</a:rPr>
                        <a:t>10.5%</a:t>
                      </a:r>
                      <a:endParaRPr lang="fr-FR" sz="1000" b="1" strike="noStrike" spc="-1">
                        <a:solidFill>
                          <a:schemeClr val="accent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</a:tr>
              <a:tr h="233430">
                <a:tc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Russia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6.0%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</a:tr>
              <a:tr h="233430">
                <a:tc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Benesync (Belgium, The Netherlands)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5.8%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</a:tr>
              <a:tr h="379324">
                <a:tc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Nordsync 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de-DE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(Denmark, Finland, Norway, Sweden)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5.0%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</a:tr>
              <a:tr h="233430">
                <a:tc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de-DE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Spain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4.0%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</a:tr>
              <a:tr h="233430">
                <a:tc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Switzerland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4.0%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29"/>
          <p:cNvGraphicFramePr>
            <a:graphicFrameLocks xmlns:a="http://schemas.openxmlformats.org/drawingml/2006/main"/>
          </p:cNvGraphicFramePr>
          <p:nvPr/>
        </p:nvGraphicFramePr>
        <p:xfrm>
          <a:off x="407520" y="4784288"/>
          <a:ext cx="3760920" cy="1957080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3024000"/>
                <a:gridCol w="736920"/>
              </a:tblGrid>
              <a:tr h="250200">
                <a:tc gridSpan="2"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6 ASSOCIATE COUNTRIES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6480" algn="ctr">
                      <a:solidFill>
                        <a:srgbClr val="132577"/>
                      </a:solidFill>
                    </a:lnB>
                    <a:noFill/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168840">
                <a:tc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Austria   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6480" algn="ctr">
                      <a:solidFill>
                        <a:srgbClr val="132577"/>
                      </a:solidFill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1.75%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6480" algn="ctr">
                      <a:solidFill>
                        <a:srgbClr val="132577"/>
                      </a:solidFill>
                    </a:lnT>
                    <a:lnB w="12240" algn="ctr">
                      <a:noFill/>
                    </a:lnB>
                    <a:noFill/>
                  </a:tcPr>
                </a:tc>
              </a:tr>
              <a:tr h="168840">
                <a:tc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Israel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1.75%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</a:tr>
              <a:tr h="168840">
                <a:tc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Poland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1.00%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</a:tr>
              <a:tr h="168840">
                <a:tc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Portugal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1.00%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</a:tr>
              <a:tr h="168840">
                <a:tc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</a:rPr>
                        <a:t>Czech </a:t>
                      </a: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Republic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0.60%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</a:tr>
              <a:tr h="168840">
                <a:tc>
                  <a:txBody>
                    <a:bodyPr/>
                    <a:p>
                      <a:pPr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</a:rPr>
                        <a:t>South Africa</a:t>
                      </a:r>
                      <a:endParaRPr lang="fr-FR" sz="1000" b="0" strike="noStrike" spc="-1">
                        <a:solidFill>
                          <a:schemeClr val="accent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</a:rPr>
                        <a:t>0.30%</a:t>
                      </a:r>
                      <a:endParaRPr lang="fr-FR" sz="1000" b="1" strike="noStrike" spc="-1">
                        <a:solidFill>
                          <a:schemeClr val="accent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</a:tr>
              <a:tr h="164880">
                <a:tc>
                  <a:txBody>
                    <a:bodyPr/>
                    <a:p>
                      <a:pPr>
                        <a:defRPr/>
                      </a:pPr>
                      <a:endParaRPr lang="en-US" sz="1000" b="0" strike="noStrike" spc="-1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 lang="en-US" sz="1000" b="1" strike="noStrike" spc="-1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anchor="ctr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" name="Picture 127" descr="A tractor spraying a field of crops&#10;&#10;Description automatically generated"/>
          <p:cNvPicPr>
            <a:picLocks noChangeAspect="1"/>
          </p:cNvPicPr>
          <p:nvPr/>
        </p:nvPicPr>
        <p:blipFill>
          <a:blip r:embed="rId3"/>
          <a:srcRect l="36869" t="0" r="16408" b="0"/>
          <a:stretch/>
        </p:blipFill>
        <p:spPr bwMode="auto">
          <a:xfrm>
            <a:off x="5052000" y="3707367"/>
            <a:ext cx="2088000" cy="2520000"/>
          </a:xfrm>
          <a:custGeom>
            <a:avLst/>
            <a:gdLst>
              <a:gd name="connsiteX0" fmla="*/ 0 w 2088000"/>
              <a:gd name="connsiteY0" fmla="*/ 0 h 2520000"/>
              <a:gd name="connsiteX1" fmla="*/ 2088000 w 2088000"/>
              <a:gd name="connsiteY1" fmla="*/ 0 h 2520000"/>
              <a:gd name="connsiteX2" fmla="*/ 2088000 w 2088000"/>
              <a:gd name="connsiteY2" fmla="*/ 2520000 h 2520000"/>
              <a:gd name="connsiteX3" fmla="*/ 0 w 2088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000" h="2520000" fill="norm" stroke="1" extrusionOk="0">
                <a:moveTo>
                  <a:pt x="0" y="0"/>
                </a:moveTo>
                <a:lnTo>
                  <a:pt x="2088000" y="0"/>
                </a:lnTo>
                <a:lnTo>
                  <a:pt x="2088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rcRect l="0" t="5804" r="0" b="0"/>
          <a:stretch/>
        </p:blipFill>
        <p:spPr bwMode="auto">
          <a:xfrm>
            <a:off x="9532800" y="3724209"/>
            <a:ext cx="2088000" cy="219190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815454" y="3721166"/>
            <a:ext cx="2084146" cy="20841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811599" y="1017312"/>
            <a:ext cx="2084146" cy="2123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69600" y="126000"/>
            <a:ext cx="10982400" cy="662400"/>
          </a:xfrm>
        </p:spPr>
        <p:txBody>
          <a:bodyPr/>
          <a:lstStyle/>
          <a:p>
            <a:pPr>
              <a:defRPr/>
            </a:pPr>
            <a:r>
              <a:rPr lang="en-GB" sz="1800"/>
              <a:t>ESRF: a giant microscope for fundamental, applied &amp; industrial research</a:t>
            </a:r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8</a:t>
            </a:fld>
            <a:endParaRPr lang="fr-FR"/>
          </a:p>
        </p:txBody>
      </p:sp>
      <p:pic>
        <p:nvPicPr>
          <p:cNvPr id="130" name="Picture 129" descr="An airplane flying in the sky&#10;&#10;Description automatically generated"/>
          <p:cNvPicPr>
            <a:picLocks noChangeAspect="1"/>
          </p:cNvPicPr>
          <p:nvPr/>
        </p:nvPicPr>
        <p:blipFill>
          <a:blip r:embed="rId7"/>
          <a:srcRect l="20657" t="0" r="32598" b="0"/>
          <a:stretch/>
        </p:blipFill>
        <p:spPr bwMode="auto">
          <a:xfrm>
            <a:off x="571200" y="3717312"/>
            <a:ext cx="2088000" cy="2520000"/>
          </a:xfrm>
          <a:custGeom>
            <a:avLst/>
            <a:gdLst>
              <a:gd name="connsiteX0" fmla="*/ 0 w 2088000"/>
              <a:gd name="connsiteY0" fmla="*/ 0 h 2520000"/>
              <a:gd name="connsiteX1" fmla="*/ 2088000 w 2088000"/>
              <a:gd name="connsiteY1" fmla="*/ 0 h 2520000"/>
              <a:gd name="connsiteX2" fmla="*/ 2088000 w 2088000"/>
              <a:gd name="connsiteY2" fmla="*/ 2520000 h 2520000"/>
              <a:gd name="connsiteX3" fmla="*/ 0 w 2088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000" h="2520000" fill="norm" stroke="1" extrusionOk="0">
                <a:moveTo>
                  <a:pt x="0" y="0"/>
                </a:moveTo>
                <a:lnTo>
                  <a:pt x="2088000" y="0"/>
                </a:lnTo>
                <a:lnTo>
                  <a:pt x="2088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29" name="Picture 128" descr="A close up of a carbon fiber&#10;&#10;Description automatically generated"/>
          <p:cNvPicPr>
            <a:picLocks noChangeAspect="1"/>
          </p:cNvPicPr>
          <p:nvPr/>
        </p:nvPicPr>
        <p:blipFill>
          <a:blip r:embed="rId8"/>
          <a:srcRect l="33429" t="0" r="33429" b="0"/>
          <a:stretch/>
        </p:blipFill>
        <p:spPr bwMode="auto">
          <a:xfrm>
            <a:off x="7292400" y="3717312"/>
            <a:ext cx="2088000" cy="2520000"/>
          </a:xfrm>
          <a:custGeom>
            <a:avLst/>
            <a:gdLst>
              <a:gd name="connsiteX0" fmla="*/ 0 w 2088000"/>
              <a:gd name="connsiteY0" fmla="*/ 0 h 2520000"/>
              <a:gd name="connsiteX1" fmla="*/ 2088000 w 2088000"/>
              <a:gd name="connsiteY1" fmla="*/ 0 h 2520000"/>
              <a:gd name="connsiteX2" fmla="*/ 2088000 w 2088000"/>
              <a:gd name="connsiteY2" fmla="*/ 2520000 h 2520000"/>
              <a:gd name="connsiteX3" fmla="*/ 0 w 2088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000" h="2520000" fill="norm" stroke="1" extrusionOk="0">
                <a:moveTo>
                  <a:pt x="0" y="0"/>
                </a:moveTo>
                <a:lnTo>
                  <a:pt x="2088000" y="0"/>
                </a:lnTo>
                <a:lnTo>
                  <a:pt x="2088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27" name="Picture 126" descr="Solar panels in a field&#10;&#10;Description automatically generated"/>
          <p:cNvPicPr>
            <a:picLocks noChangeAspect="1"/>
          </p:cNvPicPr>
          <p:nvPr/>
        </p:nvPicPr>
        <p:blipFill>
          <a:blip r:embed="rId9"/>
          <a:srcRect l="14477" t="0" r="30271" b="0"/>
          <a:stretch/>
        </p:blipFill>
        <p:spPr bwMode="auto">
          <a:xfrm>
            <a:off x="5052000" y="1017312"/>
            <a:ext cx="2088000" cy="2520000"/>
          </a:xfrm>
          <a:custGeom>
            <a:avLst/>
            <a:gdLst>
              <a:gd name="connsiteX0" fmla="*/ 0 w 2088000"/>
              <a:gd name="connsiteY0" fmla="*/ 0 h 2520000"/>
              <a:gd name="connsiteX1" fmla="*/ 2088000 w 2088000"/>
              <a:gd name="connsiteY1" fmla="*/ 0 h 2520000"/>
              <a:gd name="connsiteX2" fmla="*/ 2088000 w 2088000"/>
              <a:gd name="connsiteY2" fmla="*/ 2520000 h 2520000"/>
              <a:gd name="connsiteX3" fmla="*/ 0 w 2088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000" h="2520000" fill="norm" stroke="1" extrusionOk="0">
                <a:moveTo>
                  <a:pt x="0" y="0"/>
                </a:moveTo>
                <a:lnTo>
                  <a:pt x="2088000" y="0"/>
                </a:lnTo>
                <a:lnTo>
                  <a:pt x="2088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24" name="Picture 123" descr="A close-up of a circuit board&#10;&#10;Description automatically generated"/>
          <p:cNvPicPr>
            <a:picLocks noChangeAspect="1"/>
          </p:cNvPicPr>
          <p:nvPr/>
        </p:nvPicPr>
        <p:blipFill>
          <a:blip r:embed="rId10"/>
          <a:srcRect l="22392" t="0" r="22391" b="0"/>
          <a:stretch/>
        </p:blipFill>
        <p:spPr bwMode="auto">
          <a:xfrm>
            <a:off x="7279845" y="1017312"/>
            <a:ext cx="2088000" cy="2520000"/>
          </a:xfrm>
          <a:custGeom>
            <a:avLst/>
            <a:gdLst>
              <a:gd name="connsiteX0" fmla="*/ 0 w 2088000"/>
              <a:gd name="connsiteY0" fmla="*/ 0 h 2520000"/>
              <a:gd name="connsiteX1" fmla="*/ 2088000 w 2088000"/>
              <a:gd name="connsiteY1" fmla="*/ 0 h 2520000"/>
              <a:gd name="connsiteX2" fmla="*/ 2088000 w 2088000"/>
              <a:gd name="connsiteY2" fmla="*/ 2520000 h 2520000"/>
              <a:gd name="connsiteX3" fmla="*/ 0 w 2088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000" h="2520000" fill="norm" stroke="1" extrusionOk="0">
                <a:moveTo>
                  <a:pt x="0" y="0"/>
                </a:moveTo>
                <a:lnTo>
                  <a:pt x="2088000" y="0"/>
                </a:lnTo>
                <a:lnTo>
                  <a:pt x="2088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21" name="Picture 120" descr="A group of beakers with liquid in them&#10;&#10;Description automatically generated"/>
          <p:cNvPicPr>
            <a:picLocks noChangeAspect="1"/>
          </p:cNvPicPr>
          <p:nvPr/>
        </p:nvPicPr>
        <p:blipFill>
          <a:blip r:embed="rId11"/>
          <a:srcRect l="39626" t="0" r="13632" b="0"/>
          <a:stretch/>
        </p:blipFill>
        <p:spPr bwMode="auto">
          <a:xfrm>
            <a:off x="9532800" y="1017312"/>
            <a:ext cx="2088000" cy="2520000"/>
          </a:xfrm>
          <a:custGeom>
            <a:avLst/>
            <a:gdLst>
              <a:gd name="connsiteX0" fmla="*/ 0 w 2088000"/>
              <a:gd name="connsiteY0" fmla="*/ 0 h 2520000"/>
              <a:gd name="connsiteX1" fmla="*/ 2088000 w 2088000"/>
              <a:gd name="connsiteY1" fmla="*/ 0 h 2520000"/>
              <a:gd name="connsiteX2" fmla="*/ 2088000 w 2088000"/>
              <a:gd name="connsiteY2" fmla="*/ 2520000 h 2520000"/>
              <a:gd name="connsiteX3" fmla="*/ 0 w 2088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000" h="2520000" fill="norm" stroke="1" extrusionOk="0">
                <a:moveTo>
                  <a:pt x="0" y="0"/>
                </a:moveTo>
                <a:lnTo>
                  <a:pt x="2088000" y="0"/>
                </a:lnTo>
                <a:lnTo>
                  <a:pt x="2088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sp>
        <p:nvSpPr>
          <p:cNvPr id="66" name="Freeform: Shape 65"/>
          <p:cNvSpPr/>
          <p:nvPr/>
        </p:nvSpPr>
        <p:spPr bwMode="auto">
          <a:xfrm>
            <a:off x="571200" y="1017312"/>
            <a:ext cx="2088000" cy="2520000"/>
          </a:xfrm>
          <a:custGeom>
            <a:avLst/>
            <a:gdLst>
              <a:gd name="connsiteX0" fmla="*/ 0 w 2664000"/>
              <a:gd name="connsiteY0" fmla="*/ 0 h 2880000"/>
              <a:gd name="connsiteX1" fmla="*/ 2664000 w 2664000"/>
              <a:gd name="connsiteY1" fmla="*/ 0 h 2880000"/>
              <a:gd name="connsiteX2" fmla="*/ 2664000 w 2664000"/>
              <a:gd name="connsiteY2" fmla="*/ 2880000 h 2880000"/>
              <a:gd name="connsiteX3" fmla="*/ 0 w 266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000" h="2880000" fill="norm" stroke="1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72" name="Freeform: Shape 71"/>
          <p:cNvSpPr/>
          <p:nvPr/>
        </p:nvSpPr>
        <p:spPr bwMode="auto">
          <a:xfrm>
            <a:off x="2811600" y="3105312"/>
            <a:ext cx="2088000" cy="432000"/>
          </a:xfrm>
          <a:custGeom>
            <a:avLst/>
            <a:gdLst>
              <a:gd name="connsiteX0" fmla="*/ 0 w 2664000"/>
              <a:gd name="connsiteY0" fmla="*/ 0 h 2880000"/>
              <a:gd name="connsiteX1" fmla="*/ 2664000 w 2664000"/>
              <a:gd name="connsiteY1" fmla="*/ 0 h 2880000"/>
              <a:gd name="connsiteX2" fmla="*/ 2664000 w 2664000"/>
              <a:gd name="connsiteY2" fmla="*/ 2880000 h 2880000"/>
              <a:gd name="connsiteX3" fmla="*/ 0 w 266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000" h="2880000" fill="norm" stroke="1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100" b="1"/>
              <a:t>HEALTH &amp; BIOLOGY </a:t>
            </a:r>
            <a:endParaRPr/>
          </a:p>
        </p:txBody>
      </p:sp>
      <p:grpSp>
        <p:nvGrpSpPr>
          <p:cNvPr id="17" name="Group 16"/>
          <p:cNvGrpSpPr/>
          <p:nvPr/>
        </p:nvGrpSpPr>
        <p:grpSpPr bwMode="auto">
          <a:xfrm>
            <a:off x="695400" y="1340768"/>
            <a:ext cx="1872208" cy="1941206"/>
            <a:chOff x="2481074" y="2863389"/>
            <a:chExt cx="7252998" cy="1941206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958355" y="2863389"/>
              <a:ext cx="6496755" cy="553998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b">
              <a:spAutoFit/>
            </a:bodyPr>
            <a:lstStyle/>
            <a:p>
              <a:pPr algn="ctr">
                <a:defRPr/>
              </a:pPr>
              <a:r>
                <a:rPr lang="en-GB" sz="1200" b="1">
                  <a:solidFill>
                    <a:schemeClr val="bg1"/>
                  </a:solidFill>
                </a:rPr>
                <a:t>ESRF- EBS</a:t>
              </a:r>
              <a:endParaRPr/>
            </a:p>
            <a:p>
              <a:pPr algn="ctr">
                <a:defRPr/>
              </a:pPr>
              <a:r>
                <a:rPr lang="en-GB" sz="1200" b="1">
                  <a:solidFill>
                    <a:schemeClr val="bg1"/>
                  </a:solidFill>
                </a:rPr>
                <a:t>EXTREMELY BRILLIANT SOURCE</a:t>
              </a:r>
              <a:endParaRPr lang="en-GB" sz="110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481074" y="3626821"/>
              <a:ext cx="7252998" cy="1177775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algn="ctr">
                <a:spcAft>
                  <a:spcPts val="600"/>
                </a:spcAft>
                <a:defRPr/>
              </a:pPr>
              <a:r>
                <a:rPr lang="en-GB" sz="1200">
                  <a:solidFill>
                    <a:schemeClr val="bg1"/>
                  </a:solidFill>
                </a:rPr>
                <a:t>A change of paradigm for synchrotron X-ray science</a:t>
              </a:r>
              <a:endParaRPr/>
            </a:p>
            <a:p>
              <a:pPr algn="ctr">
                <a:spcAft>
                  <a:spcPts val="600"/>
                </a:spcAft>
                <a:defRPr/>
              </a:pPr>
              <a:r>
                <a:rPr lang="en-GB" sz="1200">
                  <a:solidFill>
                    <a:schemeClr val="bg1"/>
                  </a:solidFill>
                </a:rPr>
                <a:t>A new insights into the complexity of matter from the atomic to the macroscopic scales </a:t>
              </a:r>
              <a:endParaRPr/>
            </a:p>
          </p:txBody>
        </p:sp>
      </p:grpSp>
      <p:sp>
        <p:nvSpPr>
          <p:cNvPr id="83" name="Freeform: Shape 82"/>
          <p:cNvSpPr/>
          <p:nvPr/>
        </p:nvSpPr>
        <p:spPr bwMode="auto">
          <a:xfrm>
            <a:off x="5052000" y="3105312"/>
            <a:ext cx="2088000" cy="432000"/>
          </a:xfrm>
          <a:custGeom>
            <a:avLst/>
            <a:gdLst>
              <a:gd name="connsiteX0" fmla="*/ 0 w 2664000"/>
              <a:gd name="connsiteY0" fmla="*/ 0 h 2880000"/>
              <a:gd name="connsiteX1" fmla="*/ 2664000 w 2664000"/>
              <a:gd name="connsiteY1" fmla="*/ 0 h 2880000"/>
              <a:gd name="connsiteX2" fmla="*/ 2664000 w 2664000"/>
              <a:gd name="connsiteY2" fmla="*/ 2880000 h 2880000"/>
              <a:gd name="connsiteX3" fmla="*/ 0 w 266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000" h="2880000" fill="norm" stroke="1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100" b="1"/>
              <a:t>ENERGY &amp; ENVIRONMENT</a:t>
            </a:r>
            <a:endParaRPr/>
          </a:p>
        </p:txBody>
      </p:sp>
      <p:sp>
        <p:nvSpPr>
          <p:cNvPr id="84" name="Freeform: Shape 83"/>
          <p:cNvSpPr/>
          <p:nvPr/>
        </p:nvSpPr>
        <p:spPr bwMode="auto">
          <a:xfrm>
            <a:off x="7292400" y="3105312"/>
            <a:ext cx="2075445" cy="432000"/>
          </a:xfrm>
          <a:custGeom>
            <a:avLst/>
            <a:gdLst>
              <a:gd name="connsiteX0" fmla="*/ 0 w 2664000"/>
              <a:gd name="connsiteY0" fmla="*/ 0 h 2880000"/>
              <a:gd name="connsiteX1" fmla="*/ 2664000 w 2664000"/>
              <a:gd name="connsiteY1" fmla="*/ 0 h 2880000"/>
              <a:gd name="connsiteX2" fmla="*/ 2664000 w 2664000"/>
              <a:gd name="connsiteY2" fmla="*/ 2880000 h 2880000"/>
              <a:gd name="connsiteX3" fmla="*/ 0 w 266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000" h="2880000" fill="norm" stroke="1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100" b="1"/>
              <a:t>MICROELECTRONICS</a:t>
            </a:r>
            <a:endParaRPr/>
          </a:p>
        </p:txBody>
      </p:sp>
      <p:sp>
        <p:nvSpPr>
          <p:cNvPr id="85" name="Freeform: Shape 84"/>
          <p:cNvSpPr/>
          <p:nvPr/>
        </p:nvSpPr>
        <p:spPr bwMode="auto">
          <a:xfrm>
            <a:off x="9532800" y="3105312"/>
            <a:ext cx="2088000" cy="432000"/>
          </a:xfrm>
          <a:custGeom>
            <a:avLst/>
            <a:gdLst>
              <a:gd name="connsiteX0" fmla="*/ 0 w 2664000"/>
              <a:gd name="connsiteY0" fmla="*/ 0 h 2880000"/>
              <a:gd name="connsiteX1" fmla="*/ 2664000 w 2664000"/>
              <a:gd name="connsiteY1" fmla="*/ 0 h 2880000"/>
              <a:gd name="connsiteX2" fmla="*/ 2664000 w 2664000"/>
              <a:gd name="connsiteY2" fmla="*/ 2880000 h 2880000"/>
              <a:gd name="connsiteX3" fmla="*/ 0 w 266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000" h="2880000" fill="norm" stroke="1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100" b="1"/>
              <a:t>CHEMISTRY &amp; CATALYSIS</a:t>
            </a:r>
            <a:endParaRPr/>
          </a:p>
        </p:txBody>
      </p:sp>
      <p:sp>
        <p:nvSpPr>
          <p:cNvPr id="86" name="Freeform: Shape 85"/>
          <p:cNvSpPr/>
          <p:nvPr/>
        </p:nvSpPr>
        <p:spPr bwMode="auto">
          <a:xfrm>
            <a:off x="571200" y="5805312"/>
            <a:ext cx="2088000" cy="432000"/>
          </a:xfrm>
          <a:custGeom>
            <a:avLst/>
            <a:gdLst>
              <a:gd name="connsiteX0" fmla="*/ 0 w 2664000"/>
              <a:gd name="connsiteY0" fmla="*/ 0 h 2880000"/>
              <a:gd name="connsiteX1" fmla="*/ 2664000 w 2664000"/>
              <a:gd name="connsiteY1" fmla="*/ 0 h 2880000"/>
              <a:gd name="connsiteX2" fmla="*/ 2664000 w 2664000"/>
              <a:gd name="connsiteY2" fmla="*/ 2880000 h 2880000"/>
              <a:gd name="connsiteX3" fmla="*/ 0 w 266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000" h="2880000" fill="norm" stroke="1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100" b="1"/>
              <a:t>AEROSPACE</a:t>
            </a:r>
            <a:endParaRPr/>
          </a:p>
        </p:txBody>
      </p:sp>
      <p:sp>
        <p:nvSpPr>
          <p:cNvPr id="87" name="Freeform: Shape 86"/>
          <p:cNvSpPr/>
          <p:nvPr/>
        </p:nvSpPr>
        <p:spPr bwMode="auto">
          <a:xfrm>
            <a:off x="2811600" y="5805312"/>
            <a:ext cx="2088000" cy="432000"/>
          </a:xfrm>
          <a:custGeom>
            <a:avLst/>
            <a:gdLst>
              <a:gd name="connsiteX0" fmla="*/ 0 w 2664000"/>
              <a:gd name="connsiteY0" fmla="*/ 0 h 2880000"/>
              <a:gd name="connsiteX1" fmla="*/ 2664000 w 2664000"/>
              <a:gd name="connsiteY1" fmla="*/ 0 h 2880000"/>
              <a:gd name="connsiteX2" fmla="*/ 2664000 w 2664000"/>
              <a:gd name="connsiteY2" fmla="*/ 2880000 h 2880000"/>
              <a:gd name="connsiteX3" fmla="*/ 0 w 266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000" h="2880000" fill="norm" stroke="1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100" b="1"/>
              <a:t>EXTREME CONDITIONS</a:t>
            </a:r>
            <a:endParaRPr/>
          </a:p>
        </p:txBody>
      </p:sp>
      <p:sp>
        <p:nvSpPr>
          <p:cNvPr id="88" name="Freeform: Shape 87"/>
          <p:cNvSpPr/>
          <p:nvPr/>
        </p:nvSpPr>
        <p:spPr bwMode="auto">
          <a:xfrm>
            <a:off x="5052000" y="5805312"/>
            <a:ext cx="2088000" cy="432000"/>
          </a:xfrm>
          <a:custGeom>
            <a:avLst/>
            <a:gdLst>
              <a:gd name="connsiteX0" fmla="*/ 0 w 2664000"/>
              <a:gd name="connsiteY0" fmla="*/ 0 h 2880000"/>
              <a:gd name="connsiteX1" fmla="*/ 2664000 w 2664000"/>
              <a:gd name="connsiteY1" fmla="*/ 0 h 2880000"/>
              <a:gd name="connsiteX2" fmla="*/ 2664000 w 2664000"/>
              <a:gd name="connsiteY2" fmla="*/ 2880000 h 2880000"/>
              <a:gd name="connsiteX3" fmla="*/ 0 w 266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000" h="2880000" fill="norm" stroke="1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100" b="1"/>
              <a:t>FOOD SAFETY</a:t>
            </a:r>
            <a:endParaRPr/>
          </a:p>
        </p:txBody>
      </p:sp>
      <p:sp>
        <p:nvSpPr>
          <p:cNvPr id="89" name="Freeform: Shape 88"/>
          <p:cNvSpPr/>
          <p:nvPr/>
        </p:nvSpPr>
        <p:spPr bwMode="auto">
          <a:xfrm>
            <a:off x="7292400" y="5805312"/>
            <a:ext cx="2084146" cy="432000"/>
          </a:xfrm>
          <a:custGeom>
            <a:avLst/>
            <a:gdLst>
              <a:gd name="connsiteX0" fmla="*/ 0 w 2664000"/>
              <a:gd name="connsiteY0" fmla="*/ 0 h 2880000"/>
              <a:gd name="connsiteX1" fmla="*/ 2664000 w 2664000"/>
              <a:gd name="connsiteY1" fmla="*/ 0 h 2880000"/>
              <a:gd name="connsiteX2" fmla="*/ 2664000 w 2664000"/>
              <a:gd name="connsiteY2" fmla="*/ 2880000 h 2880000"/>
              <a:gd name="connsiteX3" fmla="*/ 0 w 266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000" h="2880000" fill="norm" stroke="1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endParaRPr lang="en-US" sz="1000" b="1"/>
          </a:p>
          <a:p>
            <a:pPr algn="ctr">
              <a:defRPr/>
            </a:pPr>
            <a:r>
              <a:rPr lang="en-US" sz="1100" b="1"/>
              <a:t>ADVANCED MATERIALS</a:t>
            </a:r>
            <a:endParaRPr/>
          </a:p>
          <a:p>
            <a:pPr algn="ctr">
              <a:defRPr/>
            </a:pPr>
            <a:endParaRPr lang="en-US" sz="1000" b="1"/>
          </a:p>
        </p:txBody>
      </p:sp>
      <p:sp>
        <p:nvSpPr>
          <p:cNvPr id="90" name="Freeform: Shape 89"/>
          <p:cNvSpPr/>
          <p:nvPr/>
        </p:nvSpPr>
        <p:spPr bwMode="auto">
          <a:xfrm>
            <a:off x="9532800" y="5805312"/>
            <a:ext cx="2088000" cy="432000"/>
          </a:xfrm>
          <a:custGeom>
            <a:avLst/>
            <a:gdLst>
              <a:gd name="connsiteX0" fmla="*/ 0 w 2664000"/>
              <a:gd name="connsiteY0" fmla="*/ 0 h 2880000"/>
              <a:gd name="connsiteX1" fmla="*/ 2664000 w 2664000"/>
              <a:gd name="connsiteY1" fmla="*/ 0 h 2880000"/>
              <a:gd name="connsiteX2" fmla="*/ 2664000 w 2664000"/>
              <a:gd name="connsiteY2" fmla="*/ 2880000 h 2880000"/>
              <a:gd name="connsiteX3" fmla="*/ 0 w 266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000" h="2880000" fill="norm" stroke="1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100" b="1"/>
              <a:t>CULTURAL HERITAGE</a:t>
            </a:r>
            <a:endParaRPr/>
          </a:p>
        </p:txBody>
      </p:sp>
      <p:sp>
        <p:nvSpPr>
          <p:cNvPr id="3" name="Title 1"/>
          <p:cNvSpPr txBox="1"/>
          <p:nvPr/>
        </p:nvSpPr>
        <p:spPr bwMode="gray">
          <a:xfrm>
            <a:off x="226639" y="116632"/>
            <a:ext cx="691820" cy="679614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16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1800"/>
          </a:p>
        </p:txBody>
      </p:sp>
      <p:sp>
        <p:nvSpPr>
          <p:cNvPr id="22" name="Slide Number Placeholder 3"/>
          <p:cNvSpPr txBox="1"/>
          <p:nvPr/>
        </p:nvSpPr>
        <p:spPr bwMode="gray">
          <a:xfrm>
            <a:off x="239351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>
              <a:defRPr sz="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8</a:t>
            </a:fld>
            <a:endParaRPr lang="fr-FR"/>
          </a:p>
        </p:txBody>
      </p:sp>
      <p:sp>
        <p:nvSpPr>
          <p:cNvPr id="23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959429" y="6572734"/>
            <a:ext cx="8160000" cy="1231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0" rIns="7200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en-GB" sz="1600" b="1" strike="noStrike" cap="all" spc="-1">
                <a:solidFill>
                  <a:schemeClr val="lt1"/>
                </a:solidFill>
                <a:latin typeface="Arial"/>
              </a:rPr>
              <a:t>FOOD SAFETY</a:t>
            </a:r>
            <a:r>
              <a:rPr lang="en-GB" sz="1600" b="1" strike="noStrike" cap="all" spc="-1">
                <a:solidFill>
                  <a:schemeClr val="lt1"/>
                </a:solidFill>
                <a:latin typeface="Arial"/>
              </a:rPr>
              <a:t>: TOWARDS CROPS SECURITY</a:t>
            </a:r>
            <a:endParaRPr lang="en-US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7" name="PlaceHolder 2"/>
          <p:cNvSpPr>
            <a:spLocks noGrp="1"/>
          </p:cNvSpPr>
          <p:nvPr>
            <p:ph type="sldNum" sz="quarter" idx="11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fr-FR" sz="800" b="1" strike="noStrike" spc="-1">
                <a:solidFill>
                  <a:schemeClr val="dk2"/>
                </a:solidFill>
                <a:latin typeface="Arial"/>
              </a:rPr>
              <a:t>Page </a:t>
            </a:r>
            <a:fld id="{F0CAFC16-BA5B-4748-AF53-E388F4FD2DE9}" type="slidenum">
              <a:rPr lang="fr-FR" sz="800" b="1" strike="noStrike" spc="-1">
                <a:solidFill>
                  <a:schemeClr val="dk2"/>
                </a:solidFill>
                <a:latin typeface="Arial"/>
              </a:rPr>
              <a:t>9</a:t>
            </a:fld>
            <a:endParaRPr lang="en-U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8" name="Rectangle 8"/>
          <p:cNvSpPr/>
          <p:nvPr/>
        </p:nvSpPr>
        <p:spPr bwMode="auto">
          <a:xfrm>
            <a:off x="5951880" y="1017360"/>
            <a:ext cx="5831280" cy="500256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2F2F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endParaRPr lang="en-US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689" name="Rectangle 15"/>
          <p:cNvSpPr/>
          <p:nvPr/>
        </p:nvSpPr>
        <p:spPr bwMode="auto">
          <a:xfrm>
            <a:off x="6095880" y="1089360"/>
            <a:ext cx="5543280" cy="873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GB" sz="1800" b="1" strike="noStrike" spc="-1">
                <a:solidFill>
                  <a:schemeClr val="dk2"/>
                </a:solidFill>
                <a:latin typeface="Calibri"/>
              </a:rPr>
              <a:t>FINDING WAYS OF SECURING CROPS WITHOUT DAMAGING THE ENVIRONMENT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" name="Rectangle 21"/>
          <p:cNvSpPr/>
          <p:nvPr/>
        </p:nvSpPr>
        <p:spPr bwMode="auto">
          <a:xfrm>
            <a:off x="6023880" y="2163480"/>
            <a:ext cx="5615280" cy="372996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numCol="1" spcCol="432000" anchor="t">
            <a:noAutofit/>
          </a:bodyPr>
          <a:lstStyle/>
          <a:p>
            <a:pPr marL="285840" lvl="2" indent="-285840" algn="just" defTabSz="914400">
              <a:lnSpc>
                <a:spcPct val="100000"/>
              </a:lnSpc>
              <a:spcAft>
                <a:spcPts val="901"/>
              </a:spcAft>
              <a:buClr>
                <a:srgbClr val="0098D4"/>
              </a:buClr>
              <a:buSzPct val="80000"/>
              <a:buFont typeface="Arial"/>
              <a:buChar char="•"/>
              <a:defRPr/>
            </a:pP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A team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from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La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Trobe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University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(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Australia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), Aarhus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University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(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Denmark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), the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Universidad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Politécnica de Madrid (Spain) and the ESRF 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has 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identified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 a 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genetic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 « off switch » 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that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shut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 down the process in 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which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legume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 plants 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convert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atmospheric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nitrogen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into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nutrients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. </a:t>
            </a:r>
            <a:endParaRPr lang="en-US" sz="1700" b="0" strike="noStrike" spc="-1">
              <a:solidFill>
                <a:srgbClr val="000000"/>
              </a:solidFill>
              <a:latin typeface="Calibri"/>
              <a:cs typeface="Calibri"/>
            </a:endParaRPr>
          </a:p>
          <a:p>
            <a:pPr marL="285840" lvl="2" indent="-285840" algn="just" defTabSz="914400">
              <a:lnSpc>
                <a:spcPct val="100000"/>
              </a:lnSpc>
              <a:spcAft>
                <a:spcPts val="901"/>
              </a:spcAft>
              <a:buClr>
                <a:srgbClr val="0098D4"/>
              </a:buClr>
              <a:buSzPct val="80000"/>
              <a:buFont typeface="Arial"/>
              <a:buChar char="•"/>
              <a:defRPr/>
            </a:pP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It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could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be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key to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understanding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how to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increase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the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crop’s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capacity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to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convert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nitrogen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from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the air and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improve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soil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quality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. </a:t>
            </a:r>
            <a:endParaRPr/>
          </a:p>
          <a:p>
            <a:pPr marL="285840" lvl="2" indent="-285840" algn="just" defTabSz="914400">
              <a:lnSpc>
                <a:spcPct val="100000"/>
              </a:lnSpc>
              <a:spcAft>
                <a:spcPts val="901"/>
              </a:spcAft>
              <a:buClr>
                <a:srgbClr val="0098D4"/>
              </a:buClr>
              <a:buSzPct val="80000"/>
              <a:buFont typeface="Arial"/>
              <a:buChar char="•"/>
              <a:defRPr/>
            </a:pP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The team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used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X-ray fluorescence on ID21 </a:t>
            </a:r>
            <a:r>
              <a:rPr lang="fr-FR" sz="1700" b="0" strike="noStrike" spc="-1">
                <a:solidFill>
                  <a:srgbClr val="002060"/>
                </a:solidFill>
                <a:latin typeface="Calibri"/>
                <a:cs typeface="Calibri"/>
              </a:rPr>
              <a:t>to</a:t>
            </a:r>
            <a:r>
              <a:rPr lang="fr-FR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track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the distribution of zinc in the root nodules of Lotus plants in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low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-nitrate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soils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and in nitrate-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rich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 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soils</a:t>
            </a:r>
            <a:r>
              <a:rPr lang="fr-FR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.</a:t>
            </a:r>
            <a:endParaRPr lang="en-US" sz="1700" b="0" strike="noStrike" spc="-1">
              <a:solidFill>
                <a:srgbClr val="000000"/>
              </a:solidFill>
              <a:latin typeface="Calibri"/>
              <a:cs typeface="Calibri"/>
            </a:endParaRPr>
          </a:p>
          <a:p>
            <a:pPr marL="285840" lvl="2" indent="-285840" algn="just" defTabSz="914400">
              <a:lnSpc>
                <a:spcPct val="100000"/>
              </a:lnSpc>
              <a:spcAft>
                <a:spcPts val="901"/>
              </a:spcAft>
              <a:buClr>
                <a:srgbClr val="0098D4"/>
              </a:buClr>
              <a:buSzPct val="80000"/>
              <a:buFont typeface="Arial"/>
              <a:buChar char="•"/>
              <a:defRPr/>
            </a:pPr>
            <a:r>
              <a:rPr lang="en-GB" sz="1700" b="0" strike="noStrike" spc="-1">
                <a:solidFill>
                  <a:schemeClr val="dk2"/>
                </a:solidFill>
                <a:latin typeface="Calibri"/>
                <a:cs typeface="Calibri"/>
              </a:rPr>
              <a:t>Lin et al</a:t>
            </a:r>
            <a:r>
              <a:rPr lang="en-GB" sz="1700" b="0" i="1" strike="noStrike" spc="-1">
                <a:solidFill>
                  <a:schemeClr val="dk2"/>
                </a:solidFill>
                <a:latin typeface="Calibri"/>
                <a:cs typeface="Calibri"/>
              </a:rPr>
              <a:t>., </a:t>
            </a:r>
            <a:r>
              <a:rPr lang="en-GB" sz="1700" b="0" i="1" strike="noStrike" spc="-1">
                <a:solidFill>
                  <a:schemeClr val="accent5"/>
                </a:solidFill>
                <a:latin typeface="Calibri"/>
                <a:cs typeface="Calibri"/>
              </a:rPr>
              <a:t>Nature </a:t>
            </a:r>
            <a:r>
              <a:rPr lang="en-GB" sz="1700" b="0" strike="noStrike" spc="-1">
                <a:solidFill>
                  <a:schemeClr val="accent5"/>
                </a:solidFill>
                <a:latin typeface="Calibri"/>
                <a:cs typeface="Calibri"/>
              </a:rPr>
              <a:t>2024, </a:t>
            </a:r>
            <a:r>
              <a:rPr lang="en-GB" sz="1700" b="0" i="1" strike="noStrike" spc="-1">
                <a:solidFill>
                  <a:schemeClr val="accent5"/>
                </a:solidFill>
                <a:latin typeface="Calibri"/>
                <a:cs typeface="Calibri"/>
              </a:rPr>
              <a:t>26 June 2024</a:t>
            </a:r>
            <a:endParaRPr lang="en-US" sz="1700" b="0" strike="noStrike" spc="-1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693" name="Image 6"/>
          <p:cNvPicPr/>
          <p:nvPr/>
        </p:nvPicPr>
        <p:blipFill>
          <a:blip r:embed="rId3"/>
          <a:srcRect l="0" t="0" r="0" b="29030"/>
          <a:stretch/>
        </p:blipFill>
        <p:spPr bwMode="auto">
          <a:xfrm>
            <a:off x="165240" y="1017360"/>
            <a:ext cx="2408760" cy="5146560"/>
          </a:xfrm>
          <a:prstGeom prst="rect">
            <a:avLst/>
          </a:prstGeom>
          <a:ln w="0">
            <a:noFill/>
          </a:ln>
        </p:spPr>
      </p:pic>
      <p:pic>
        <p:nvPicPr>
          <p:cNvPr id="694" name="Image 7"/>
          <p:cNvPicPr/>
          <p:nvPr/>
        </p:nvPicPr>
        <p:blipFill>
          <a:blip r:embed="rId4"/>
          <a:srcRect l="778" t="-17660" r="11043" b="17659"/>
          <a:stretch/>
        </p:blipFill>
        <p:spPr bwMode="auto">
          <a:xfrm>
            <a:off x="2563200" y="2427840"/>
            <a:ext cx="2699640" cy="4036320"/>
          </a:xfrm>
          <a:prstGeom prst="rect">
            <a:avLst/>
          </a:prstGeom>
          <a:ln w="0">
            <a:noFill/>
          </a:ln>
        </p:spPr>
      </p:pic>
      <p:pic>
        <p:nvPicPr>
          <p:cNvPr id="695" name="Image 9"/>
          <p:cNvPicPr/>
          <p:nvPr/>
        </p:nvPicPr>
        <p:blipFill>
          <a:blip r:embed="rId3"/>
          <a:srcRect l="0" t="70776" r="0" b="3096"/>
          <a:stretch/>
        </p:blipFill>
        <p:spPr bwMode="auto">
          <a:xfrm>
            <a:off x="2495519" y="918360"/>
            <a:ext cx="3206519" cy="2518200"/>
          </a:xfrm>
          <a:prstGeom prst="rect">
            <a:avLst/>
          </a:prstGeom>
          <a:ln w="0"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EIROForum IWG Workshop | Feb 2025 | V.A. Solé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ESRF-default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tx2"/>
        </a:solidFill>
        <a:ln w="12700"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prstGeom prst="rect">
          <a:avLst/>
        </a:prstGeom>
        <a:noFill/>
      </a:spPr>
      <a:bodyPr/>
      <a:lstStyle/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0</Words>
  <Application>onlyoffice/8.2.0.143</Application>
  <PresentationFormat>On-screen Show (4:3)</PresentationFormat>
  <Paragraphs>0</Paragraphs>
  <Slides>15</Slides>
  <Notes>15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ESRF</Company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DEMESSIEUX Laura</dc:creator>
  <cp:lastModifiedBy>Anonymous</cp:lastModifiedBy>
  <cp:revision>1465</cp:revision>
  <dcterms:created xsi:type="dcterms:W3CDTF">2015-04-08T05:55:09Z</dcterms:created>
  <dcterms:modified xsi:type="dcterms:W3CDTF">2025-02-05T10:02:57Z</dcterms:modified>
</cp:coreProperties>
</file>