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saveSubsetFonts="1">
  <p:sldMasterIdLst>
    <p:sldMasterId id="2147483689" r:id="rId1"/>
  </p:sldMasterIdLst>
  <p:notesMasterIdLst>
    <p:notesMasterId r:id="rId18"/>
  </p:notesMasterIdLst>
  <p:sldIdLst>
    <p:sldId id="256" r:id="rId2"/>
    <p:sldId id="257" r:id="rId3"/>
    <p:sldId id="311" r:id="rId4"/>
    <p:sldId id="258" r:id="rId5"/>
    <p:sldId id="312" r:id="rId6"/>
    <p:sldId id="314" r:id="rId7"/>
    <p:sldId id="259" r:id="rId8"/>
    <p:sldId id="261" r:id="rId9"/>
    <p:sldId id="260" r:id="rId10"/>
    <p:sldId id="313" r:id="rId11"/>
    <p:sldId id="262" r:id="rId12"/>
    <p:sldId id="263" r:id="rId13"/>
    <p:sldId id="264" r:id="rId14"/>
    <p:sldId id="265" r:id="rId15"/>
    <p:sldId id="310" r:id="rId16"/>
    <p:sldId id="266" r:id="rId17"/>
  </p:sldIdLst>
  <p:sldSz cx="9144000" cy="5143500" type="screen16x9"/>
  <p:notesSz cx="6797675" cy="9928225"/>
  <p:embeddedFontLst>
    <p:embeddedFont>
      <p:font typeface="Arial Black" panose="020B0A04020102020204" pitchFamily="34" charset="0"/>
      <p:regular r:id="rId19"/>
      <p:bold r:id="rId20"/>
    </p:embeddedFont>
    <p:embeddedFont>
      <p:font typeface="Franklin Gothic" panose="020B0604020202020204" charset="0"/>
      <p:bold r:id="rId21"/>
    </p:embeddedFont>
    <p:embeddedFont>
      <p:font typeface="Libre Franklin" pitchFamily="2" charset="0"/>
      <p:regular r:id="rId22"/>
      <p:bold r:id="rId23"/>
      <p:italic r:id="rId24"/>
      <p:boldItalic r:id="rId25"/>
    </p:embeddedFont>
    <p:embeddedFont>
      <p:font typeface="Libre Franklin Medium" pitchFamily="2" charset="0"/>
      <p:regular r:id="rId26"/>
      <p:italic r:id="rId27"/>
    </p:embeddedFont>
    <p:embeddedFont>
      <p:font typeface="Libre Franklin Thin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99" autoAdjust="0"/>
  </p:normalViewPr>
  <p:slideViewPr>
    <p:cSldViewPr snapToGrid="0">
      <p:cViewPr varScale="1">
        <p:scale>
          <a:sx n="103" d="100"/>
          <a:sy n="103" d="100"/>
        </p:scale>
        <p:origin x="113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289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705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86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413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552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528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17d78d0725_2_127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0" name="Google Shape;1460;g217d78d0725_2_1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5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60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53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60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45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720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24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4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79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Barcelon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291" y="0"/>
            <a:ext cx="3635709" cy="328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_individual_image">
  <p:cSld name="Divider_individual_imag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>
            <a:spLocks noGrp="1"/>
          </p:cNvSpPr>
          <p:nvPr>
            <p:ph type="pic" idx="2"/>
          </p:nvPr>
        </p:nvSpPr>
        <p:spPr>
          <a:xfrm>
            <a:off x="0" y="2"/>
            <a:ext cx="9144000" cy="4623197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2"/>
          <p:cNvSpPr txBox="1">
            <a:spLocks noGrp="1"/>
          </p:cNvSpPr>
          <p:nvPr>
            <p:ph type="title"/>
          </p:nvPr>
        </p:nvSpPr>
        <p:spPr>
          <a:xfrm>
            <a:off x="0" y="1112941"/>
            <a:ext cx="7527664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1"/>
          </p:nvPr>
        </p:nvSpPr>
        <p:spPr>
          <a:xfrm>
            <a:off x="0" y="1638301"/>
            <a:ext cx="7535466" cy="92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elements_white">
  <p:cSld name="Title_and_elements_whit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1"/>
          </p:nvPr>
        </p:nvSpPr>
        <p:spPr>
          <a:xfrm>
            <a:off x="338138" y="889824"/>
            <a:ext cx="8452247" cy="37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Elements_grey">
  <p:cSld name="Two Elements_gre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0" y="869951"/>
            <a:ext cx="9144000" cy="37544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330994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2"/>
          </p:nvPr>
        </p:nvSpPr>
        <p:spPr>
          <a:xfrm>
            <a:off x="4572000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Elements_white">
  <p:cSld name="Two Elements_whi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330994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2"/>
          </p:nvPr>
        </p:nvSpPr>
        <p:spPr>
          <a:xfrm>
            <a:off x="4572000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Elements_grey_green">
  <p:cSld name="Two_Elements_grey_gree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1" y="887016"/>
            <a:ext cx="3155156" cy="3719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2"/>
          </p:nvPr>
        </p:nvSpPr>
        <p:spPr>
          <a:xfrm>
            <a:off x="3146611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50"/>
              <a:buChar char="•"/>
              <a:defRPr>
                <a:solidFill>
                  <a:schemeClr val="dk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Elements_grey_green_right">
  <p:cSld name="Two Elements_grey_green_righ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5988844" y="887016"/>
            <a:ext cx="3155156" cy="3719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2"/>
          </p:nvPr>
        </p:nvSpPr>
        <p:spPr>
          <a:xfrm>
            <a:off x="0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50"/>
              <a:buChar char="•"/>
              <a:defRPr>
                <a:solidFill>
                  <a:schemeClr val="dk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grey_green_right">
  <p:cSld name="Three Elements_grey_green_righ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5988844" y="880036"/>
            <a:ext cx="3155156" cy="185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2"/>
          </p:nvPr>
        </p:nvSpPr>
        <p:spPr>
          <a:xfrm>
            <a:off x="0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50"/>
              <a:buChar char="•"/>
              <a:defRPr>
                <a:solidFill>
                  <a:schemeClr val="dk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3"/>
          </p:nvPr>
        </p:nvSpPr>
        <p:spPr>
          <a:xfrm>
            <a:off x="5988844" y="2757758"/>
            <a:ext cx="3155156" cy="185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dark_grey">
  <p:cSld name="Three Elements_dark_gre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>
            <a:off x="0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50"/>
              <a:buChar char="•"/>
              <a:defRPr>
                <a:solidFill>
                  <a:schemeClr val="dk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5988844" y="880036"/>
            <a:ext cx="3155156" cy="18561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3"/>
          </p:nvPr>
        </p:nvSpPr>
        <p:spPr>
          <a:xfrm>
            <a:off x="5988844" y="2757758"/>
            <a:ext cx="3155156" cy="18561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Elements_green_left_grey">
  <p:cSld name="Three Elements_green_left_gre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3146611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50"/>
              <a:buChar char="•"/>
              <a:defRPr>
                <a:solidFill>
                  <a:schemeClr val="dk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2"/>
          </p:nvPr>
        </p:nvSpPr>
        <p:spPr>
          <a:xfrm>
            <a:off x="794" y="880036"/>
            <a:ext cx="3155156" cy="185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body" idx="3"/>
          </p:nvPr>
        </p:nvSpPr>
        <p:spPr>
          <a:xfrm>
            <a:off x="794" y="2757758"/>
            <a:ext cx="3155156" cy="185618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333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50"/>
              <a:buChar char="•"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Elements_green">
  <p:cSld name="Six Elements_gree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>
            <a:spLocks noGrp="1"/>
          </p:cNvSpPr>
          <p:nvPr>
            <p:ph type="pic" idx="2"/>
          </p:nvPr>
        </p:nvSpPr>
        <p:spPr>
          <a:xfrm>
            <a:off x="6103800" y="870349"/>
            <a:ext cx="3040200" cy="1865708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1"/>
          <p:cNvSpPr>
            <a:spLocks noGrp="1"/>
          </p:cNvSpPr>
          <p:nvPr>
            <p:ph type="pic" idx="3"/>
          </p:nvPr>
        </p:nvSpPr>
        <p:spPr>
          <a:xfrm>
            <a:off x="0" y="870349"/>
            <a:ext cx="3040200" cy="1865708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1"/>
          <p:cNvSpPr>
            <a:spLocks noGrp="1"/>
          </p:cNvSpPr>
          <p:nvPr>
            <p:ph type="pic" idx="4"/>
          </p:nvPr>
        </p:nvSpPr>
        <p:spPr>
          <a:xfrm>
            <a:off x="3051900" y="870349"/>
            <a:ext cx="3040200" cy="1865708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1"/>
          <p:cNvSpPr txBox="1">
            <a:spLocks noGrp="1"/>
          </p:cNvSpPr>
          <p:nvPr>
            <p:ph type="body" idx="1"/>
          </p:nvPr>
        </p:nvSpPr>
        <p:spPr>
          <a:xfrm>
            <a:off x="6103144" y="2746675"/>
            <a:ext cx="3040856" cy="1864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5"/>
          </p:nvPr>
        </p:nvSpPr>
        <p:spPr>
          <a:xfrm>
            <a:off x="1" y="2746675"/>
            <a:ext cx="3040856" cy="1864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6"/>
          </p:nvPr>
        </p:nvSpPr>
        <p:spPr>
          <a:xfrm>
            <a:off x="3051573" y="2746675"/>
            <a:ext cx="3040856" cy="18646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" name="Google Shape;176;p21"/>
          <p:cNvCxnSpPr/>
          <p:nvPr/>
        </p:nvCxnSpPr>
        <p:spPr>
          <a:xfrm>
            <a:off x="3051573" y="2736057"/>
            <a:ext cx="0" cy="190738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7" name="Google Shape;177;p21"/>
          <p:cNvCxnSpPr/>
          <p:nvPr/>
        </p:nvCxnSpPr>
        <p:spPr>
          <a:xfrm>
            <a:off x="6097513" y="2736057"/>
            <a:ext cx="0" cy="190738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-EBI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291" y="0"/>
            <a:ext cx="3635709" cy="328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3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4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Elements_green">
  <p:cSld name="Eight Elements_gree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>
            <a:spLocks noGrp="1"/>
          </p:cNvSpPr>
          <p:nvPr>
            <p:ph type="pic" idx="2"/>
          </p:nvPr>
        </p:nvSpPr>
        <p:spPr>
          <a:xfrm>
            <a:off x="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2"/>
          <p:cNvSpPr>
            <a:spLocks noGrp="1"/>
          </p:cNvSpPr>
          <p:nvPr>
            <p:ph type="pic" idx="3"/>
          </p:nvPr>
        </p:nvSpPr>
        <p:spPr>
          <a:xfrm>
            <a:off x="22893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2"/>
          <p:cNvSpPr>
            <a:spLocks noGrp="1"/>
          </p:cNvSpPr>
          <p:nvPr>
            <p:ph type="pic" idx="4"/>
          </p:nvPr>
        </p:nvSpPr>
        <p:spPr>
          <a:xfrm>
            <a:off x="4578599" y="879477"/>
            <a:ext cx="2279821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2"/>
          <p:cNvSpPr>
            <a:spLocks noGrp="1"/>
          </p:cNvSpPr>
          <p:nvPr>
            <p:ph type="pic" idx="5"/>
          </p:nvPr>
        </p:nvSpPr>
        <p:spPr>
          <a:xfrm>
            <a:off x="68679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xfrm>
            <a:off x="1" y="2761060"/>
            <a:ext cx="2279822" cy="185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6"/>
          </p:nvPr>
        </p:nvSpPr>
        <p:spPr>
          <a:xfrm>
            <a:off x="2288060" y="2761060"/>
            <a:ext cx="2279822" cy="18502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7"/>
          </p:nvPr>
        </p:nvSpPr>
        <p:spPr>
          <a:xfrm>
            <a:off x="4576119" y="2761060"/>
            <a:ext cx="2279822" cy="185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body" idx="8"/>
          </p:nvPr>
        </p:nvSpPr>
        <p:spPr>
          <a:xfrm>
            <a:off x="6864178" y="2761060"/>
            <a:ext cx="2279822" cy="18502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1" name="Google Shape;191;p22"/>
          <p:cNvCxnSpPr/>
          <p:nvPr/>
        </p:nvCxnSpPr>
        <p:spPr>
          <a:xfrm>
            <a:off x="2285095" y="2742235"/>
            <a:ext cx="0" cy="187523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2"/>
          <p:cNvCxnSpPr/>
          <p:nvPr/>
        </p:nvCxnSpPr>
        <p:spPr>
          <a:xfrm>
            <a:off x="4571578" y="2742235"/>
            <a:ext cx="0" cy="187523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22"/>
          <p:cNvCxnSpPr/>
          <p:nvPr/>
        </p:nvCxnSpPr>
        <p:spPr>
          <a:xfrm>
            <a:off x="6869932" y="2742235"/>
            <a:ext cx="0" cy="187523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22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Elements_grey">
  <p:cSld name="Eight Elements_gre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>
            <a:spLocks noGrp="1"/>
          </p:cNvSpPr>
          <p:nvPr>
            <p:ph type="pic" idx="2"/>
          </p:nvPr>
        </p:nvSpPr>
        <p:spPr>
          <a:xfrm>
            <a:off x="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3"/>
          <p:cNvSpPr>
            <a:spLocks noGrp="1"/>
          </p:cNvSpPr>
          <p:nvPr>
            <p:ph type="pic" idx="3"/>
          </p:nvPr>
        </p:nvSpPr>
        <p:spPr>
          <a:xfrm>
            <a:off x="22893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3"/>
          <p:cNvSpPr>
            <a:spLocks noGrp="1"/>
          </p:cNvSpPr>
          <p:nvPr>
            <p:ph type="pic" idx="4"/>
          </p:nvPr>
        </p:nvSpPr>
        <p:spPr>
          <a:xfrm>
            <a:off x="4578599" y="879477"/>
            <a:ext cx="2279821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3"/>
          <p:cNvSpPr>
            <a:spLocks noGrp="1"/>
          </p:cNvSpPr>
          <p:nvPr>
            <p:ph type="pic" idx="5"/>
          </p:nvPr>
        </p:nvSpPr>
        <p:spPr>
          <a:xfrm>
            <a:off x="68679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3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body" idx="1"/>
          </p:nvPr>
        </p:nvSpPr>
        <p:spPr>
          <a:xfrm>
            <a:off x="1" y="2761060"/>
            <a:ext cx="2279822" cy="1850232"/>
          </a:xfrm>
          <a:prstGeom prst="rect">
            <a:avLst/>
          </a:prstGeom>
          <a:solidFill>
            <a:srgbClr val="A8ABAA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body" idx="6"/>
          </p:nvPr>
        </p:nvSpPr>
        <p:spPr>
          <a:xfrm>
            <a:off x="2288060" y="2761060"/>
            <a:ext cx="2279822" cy="18502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body" idx="7"/>
          </p:nvPr>
        </p:nvSpPr>
        <p:spPr>
          <a:xfrm>
            <a:off x="4576119" y="2761060"/>
            <a:ext cx="2279822" cy="1850232"/>
          </a:xfrm>
          <a:prstGeom prst="rect">
            <a:avLst/>
          </a:prstGeom>
          <a:solidFill>
            <a:srgbClr val="A8ABAA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body" idx="8"/>
          </p:nvPr>
        </p:nvSpPr>
        <p:spPr>
          <a:xfrm>
            <a:off x="6864178" y="2761060"/>
            <a:ext cx="2279822" cy="18502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7" name="Google Shape;207;p23"/>
          <p:cNvCxnSpPr/>
          <p:nvPr/>
        </p:nvCxnSpPr>
        <p:spPr>
          <a:xfrm>
            <a:off x="2285095" y="2742235"/>
            <a:ext cx="0" cy="187523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8" name="Google Shape;208;p23"/>
          <p:cNvCxnSpPr/>
          <p:nvPr/>
        </p:nvCxnSpPr>
        <p:spPr>
          <a:xfrm>
            <a:off x="4571578" y="2742235"/>
            <a:ext cx="0" cy="187523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9" name="Google Shape;209;p23"/>
          <p:cNvCxnSpPr/>
          <p:nvPr/>
        </p:nvCxnSpPr>
        <p:spPr>
          <a:xfrm>
            <a:off x="6869932" y="2742235"/>
            <a:ext cx="0" cy="187523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0" name="Google Shape;210;p23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ith_Footer">
  <p:cSld name="Blank_with_Footer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5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1964">
          <p15:clr>
            <a:srgbClr val="FBAE40"/>
          </p15:clr>
        </p15:guide>
        <p15:guide id="4" orient="horz" pos="1742">
          <p15:clr>
            <a:srgbClr val="FBAE40"/>
          </p15:clr>
        </p15:guide>
        <p15:guide id="5" orient="horz" pos="1521">
          <p15:clr>
            <a:srgbClr val="FBAE40"/>
          </p15:clr>
        </p15:guide>
        <p15:guide id="6" orient="horz" pos="1300">
          <p15:clr>
            <a:srgbClr val="FBAE40"/>
          </p15:clr>
        </p15:guide>
        <p15:guide id="7" orient="horz" pos="1079">
          <p15:clr>
            <a:srgbClr val="FBAE40"/>
          </p15:clr>
        </p15:guide>
        <p15:guide id="8" orient="horz" pos="858">
          <p15:clr>
            <a:srgbClr val="FBAE40"/>
          </p15:clr>
        </p15:guide>
        <p15:guide id="9" orient="horz" pos="637">
          <p15:clr>
            <a:srgbClr val="FBAE40"/>
          </p15:clr>
        </p15:guide>
        <p15:guide id="10" orient="horz" pos="411">
          <p15:clr>
            <a:srgbClr val="FBAE40"/>
          </p15:clr>
        </p15:guide>
        <p15:guide id="11" orient="horz" pos="194">
          <p15:clr>
            <a:srgbClr val="FBAE40"/>
          </p15:clr>
        </p15:guide>
        <p15:guide id="12" pos="2381">
          <p15:clr>
            <a:srgbClr val="FBAE40"/>
          </p15:clr>
        </p15:guide>
        <p15:guide id="13" pos="2603">
          <p15:clr>
            <a:srgbClr val="FBAE40"/>
          </p15:clr>
        </p15:guide>
        <p15:guide id="14" pos="2824">
          <p15:clr>
            <a:srgbClr val="FBAE40"/>
          </p15:clr>
        </p15:guide>
        <p15:guide id="15" pos="3044">
          <p15:clr>
            <a:srgbClr val="FBAE40"/>
          </p15:clr>
        </p15:guide>
        <p15:guide id="16" pos="3266">
          <p15:clr>
            <a:srgbClr val="FBAE40"/>
          </p15:clr>
        </p15:guide>
        <p15:guide id="17" pos="3487">
          <p15:clr>
            <a:srgbClr val="FBAE40"/>
          </p15:clr>
        </p15:guide>
        <p15:guide id="18" pos="3708">
          <p15:clr>
            <a:srgbClr val="FBAE40"/>
          </p15:clr>
        </p15:guide>
        <p15:guide id="19" pos="3929">
          <p15:clr>
            <a:srgbClr val="FBAE40"/>
          </p15:clr>
        </p15:guide>
        <p15:guide id="20" pos="4151">
          <p15:clr>
            <a:srgbClr val="FBAE40"/>
          </p15:clr>
        </p15:guide>
        <p15:guide id="21" pos="1939">
          <p15:clr>
            <a:srgbClr val="FBAE40"/>
          </p15:clr>
        </p15:guide>
        <p15:guide id="22" pos="1718">
          <p15:clr>
            <a:srgbClr val="FBAE40"/>
          </p15:clr>
        </p15:guide>
        <p15:guide id="23" pos="1496">
          <p15:clr>
            <a:srgbClr val="FBAE40"/>
          </p15:clr>
        </p15:guide>
        <p15:guide id="24" pos="1276">
          <p15:clr>
            <a:srgbClr val="FBAE40"/>
          </p15:clr>
        </p15:guide>
        <p15:guide id="25" pos="1055">
          <p15:clr>
            <a:srgbClr val="FBAE40"/>
          </p15:clr>
        </p15:guide>
        <p15:guide id="26" pos="833">
          <p15:clr>
            <a:srgbClr val="FBAE40"/>
          </p15:clr>
        </p15:guide>
        <p15:guide id="27" pos="612">
          <p15:clr>
            <a:srgbClr val="FBAE40"/>
          </p15:clr>
        </p15:guide>
        <p15:guide id="28" pos="391">
          <p15:clr>
            <a:srgbClr val="FBAE40"/>
          </p15:clr>
        </p15:guide>
        <p15:guide id="29" pos="17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/>
          <p:nvPr/>
        </p:nvSpPr>
        <p:spPr>
          <a:xfrm>
            <a:off x="7793831" y="4557712"/>
            <a:ext cx="1143000" cy="5286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3">
  <p:cSld name="Section Headline_3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6"/>
          <p:cNvSpPr txBox="1">
            <a:spLocks noGrp="1"/>
          </p:cNvSpPr>
          <p:nvPr>
            <p:ph type="body" idx="1"/>
          </p:nvPr>
        </p:nvSpPr>
        <p:spPr>
          <a:xfrm>
            <a:off x="403622" y="665164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body" idx="2"/>
          </p:nvPr>
        </p:nvSpPr>
        <p:spPr>
          <a:xfrm>
            <a:off x="1335122" y="665164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88000" tIns="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500"/>
              <a:buFont typeface="Arial"/>
              <a:buNone/>
              <a:defRPr sz="15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3" preserve="1">
  <p:cSld name="1_Section Headline_3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6"/>
          <p:cNvSpPr txBox="1">
            <a:spLocks noGrp="1"/>
          </p:cNvSpPr>
          <p:nvPr>
            <p:ph type="body" idx="1"/>
          </p:nvPr>
        </p:nvSpPr>
        <p:spPr>
          <a:xfrm>
            <a:off x="403622" y="665164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3" name="Google Shape;223;p26"/>
          <p:cNvSpPr txBox="1">
            <a:spLocks noGrp="1"/>
          </p:cNvSpPr>
          <p:nvPr>
            <p:ph type="body" idx="2"/>
          </p:nvPr>
        </p:nvSpPr>
        <p:spPr>
          <a:xfrm>
            <a:off x="1335122" y="665164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88000" tIns="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500"/>
              <a:buFont typeface="Arial"/>
              <a:buNone/>
              <a:defRPr sz="15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267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4">
  <p:cSld name="Section Headline_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27"/>
          <p:cNvSpPr txBox="1">
            <a:spLocks noGrp="1"/>
          </p:cNvSpPr>
          <p:nvPr>
            <p:ph type="body" idx="1"/>
          </p:nvPr>
        </p:nvSpPr>
        <p:spPr>
          <a:xfrm>
            <a:off x="1298972" y="884238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3"/>
          </p:nvPr>
        </p:nvSpPr>
        <p:spPr>
          <a:xfrm>
            <a:off x="2230472" y="884238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88000" tIns="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line_5">
  <p:cSld name="Section Headline_5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8"/>
          <p:cNvSpPr txBox="1">
            <a:spLocks noGrp="1"/>
          </p:cNvSpPr>
          <p:nvPr>
            <p:ph type="body" idx="1"/>
          </p:nvPr>
        </p:nvSpPr>
        <p:spPr>
          <a:xfrm>
            <a:off x="4939075" y="3225498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spcFirstLastPara="1" wrap="square" lIns="0" tIns="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3"/>
          </p:nvPr>
        </p:nvSpPr>
        <p:spPr>
          <a:xfrm>
            <a:off x="5870575" y="3225498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88000" tIns="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500"/>
              <a:buFont typeface="Arial"/>
              <a:buNone/>
              <a:defRPr sz="15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29"/>
          <p:cNvCxnSpPr/>
          <p:nvPr/>
        </p:nvCxnSpPr>
        <p:spPr>
          <a:xfrm rot="10800000">
            <a:off x="-8" y="2749548"/>
            <a:ext cx="60960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5962650" y="870348"/>
            <a:ext cx="3181350" cy="3773090"/>
          </a:xfrm>
          <a:prstGeom prst="rect">
            <a:avLst/>
          </a:prstGeom>
          <a:solidFill>
            <a:srgbClr val="C4C7C6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/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2"/>
          </p:nvPr>
        </p:nvSpPr>
        <p:spPr>
          <a:xfrm>
            <a:off x="-18510" y="2759927"/>
            <a:ext cx="5981160" cy="1883511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/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body" idx="3"/>
          </p:nvPr>
        </p:nvSpPr>
        <p:spPr>
          <a:xfrm>
            <a:off x="-18510" y="870348"/>
            <a:ext cx="5981160" cy="1873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>
                <a:solidFill>
                  <a:schemeClr val="lt1"/>
                </a:solidFill>
              </a:defRPr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75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>
            <a:off x="0" y="870348"/>
            <a:ext cx="9144000" cy="3758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5962650" y="870348"/>
            <a:ext cx="3181342" cy="93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400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7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2"/>
          </p:nvPr>
        </p:nvSpPr>
        <p:spPr>
          <a:xfrm>
            <a:off x="5962650" y="1810044"/>
            <a:ext cx="3181342" cy="93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400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7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body" idx="3"/>
          </p:nvPr>
        </p:nvSpPr>
        <p:spPr>
          <a:xfrm>
            <a:off x="5962650" y="2749740"/>
            <a:ext cx="3181342" cy="93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400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7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body" idx="4"/>
          </p:nvPr>
        </p:nvSpPr>
        <p:spPr>
          <a:xfrm>
            <a:off x="5962650" y="3689436"/>
            <a:ext cx="3181342" cy="93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400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7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0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Grenob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291" y="0"/>
            <a:ext cx="3635709" cy="328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/>
          <p:nvPr/>
        </p:nvSpPr>
        <p:spPr>
          <a:xfrm>
            <a:off x="0" y="2764154"/>
            <a:ext cx="9144000" cy="18792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1"/>
          <p:cNvSpPr>
            <a:spLocks noGrp="1"/>
          </p:cNvSpPr>
          <p:nvPr>
            <p:ph type="pic" idx="2"/>
          </p:nvPr>
        </p:nvSpPr>
        <p:spPr>
          <a:xfrm>
            <a:off x="-1" y="879476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31"/>
          <p:cNvSpPr>
            <a:spLocks noGrp="1"/>
          </p:cNvSpPr>
          <p:nvPr>
            <p:ph type="pic" idx="3"/>
          </p:nvPr>
        </p:nvSpPr>
        <p:spPr>
          <a:xfrm>
            <a:off x="3048001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31"/>
          <p:cNvSpPr>
            <a:spLocks noGrp="1"/>
          </p:cNvSpPr>
          <p:nvPr>
            <p:ph type="pic" idx="4"/>
          </p:nvPr>
        </p:nvSpPr>
        <p:spPr>
          <a:xfrm>
            <a:off x="6096004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31"/>
          <p:cNvSpPr txBox="1">
            <a:spLocks noGrp="1"/>
          </p:cNvSpPr>
          <p:nvPr>
            <p:ph type="body" idx="1"/>
          </p:nvPr>
        </p:nvSpPr>
        <p:spPr>
          <a:xfrm>
            <a:off x="-1" y="2764154"/>
            <a:ext cx="3048000" cy="1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1"/>
          <p:cNvSpPr txBox="1">
            <a:spLocks noGrp="1"/>
          </p:cNvSpPr>
          <p:nvPr>
            <p:ph type="body" idx="5"/>
          </p:nvPr>
        </p:nvSpPr>
        <p:spPr>
          <a:xfrm>
            <a:off x="6095976" y="2764154"/>
            <a:ext cx="3048024" cy="1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body" idx="6"/>
          </p:nvPr>
        </p:nvSpPr>
        <p:spPr>
          <a:xfrm>
            <a:off x="-1" y="4049438"/>
            <a:ext cx="3048000" cy="594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body" idx="7"/>
          </p:nvPr>
        </p:nvSpPr>
        <p:spPr>
          <a:xfrm>
            <a:off x="3047987" y="4049438"/>
            <a:ext cx="3048000" cy="594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body" idx="8"/>
          </p:nvPr>
        </p:nvSpPr>
        <p:spPr>
          <a:xfrm>
            <a:off x="6095976" y="4049438"/>
            <a:ext cx="3047987" cy="594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body" idx="9"/>
          </p:nvPr>
        </p:nvSpPr>
        <p:spPr>
          <a:xfrm>
            <a:off x="3063239" y="2764154"/>
            <a:ext cx="3048000" cy="197994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 layout 6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2"/>
          <p:cNvSpPr>
            <a:spLocks noGrp="1"/>
          </p:cNvSpPr>
          <p:nvPr>
            <p:ph type="pic" idx="2"/>
          </p:nvPr>
        </p:nvSpPr>
        <p:spPr>
          <a:xfrm>
            <a:off x="-1" y="879476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32"/>
          <p:cNvSpPr>
            <a:spLocks noGrp="1"/>
          </p:cNvSpPr>
          <p:nvPr>
            <p:ph type="pic" idx="3"/>
          </p:nvPr>
        </p:nvSpPr>
        <p:spPr>
          <a:xfrm>
            <a:off x="3048001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32"/>
          <p:cNvSpPr>
            <a:spLocks noGrp="1"/>
          </p:cNvSpPr>
          <p:nvPr>
            <p:ph type="pic" idx="4"/>
          </p:nvPr>
        </p:nvSpPr>
        <p:spPr>
          <a:xfrm>
            <a:off x="6096004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32"/>
          <p:cNvSpPr txBox="1">
            <a:spLocks noGrp="1"/>
          </p:cNvSpPr>
          <p:nvPr>
            <p:ph type="body" idx="1"/>
          </p:nvPr>
        </p:nvSpPr>
        <p:spPr>
          <a:xfrm>
            <a:off x="-1" y="2764153"/>
            <a:ext cx="3048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body" idx="5"/>
          </p:nvPr>
        </p:nvSpPr>
        <p:spPr>
          <a:xfrm>
            <a:off x="3048004" y="2764153"/>
            <a:ext cx="3048000" cy="45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2"/>
          <p:cNvSpPr txBox="1">
            <a:spLocks noGrp="1"/>
          </p:cNvSpPr>
          <p:nvPr>
            <p:ph type="body" idx="6"/>
          </p:nvPr>
        </p:nvSpPr>
        <p:spPr>
          <a:xfrm>
            <a:off x="-1" y="3219449"/>
            <a:ext cx="3048000" cy="144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32"/>
          <p:cNvSpPr txBox="1">
            <a:spLocks noGrp="1"/>
          </p:cNvSpPr>
          <p:nvPr>
            <p:ph type="body" idx="7"/>
          </p:nvPr>
        </p:nvSpPr>
        <p:spPr>
          <a:xfrm>
            <a:off x="6095993" y="2764153"/>
            <a:ext cx="3048000" cy="45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32"/>
          <p:cNvSpPr txBox="1">
            <a:spLocks noGrp="1"/>
          </p:cNvSpPr>
          <p:nvPr>
            <p:ph type="body" idx="8"/>
          </p:nvPr>
        </p:nvSpPr>
        <p:spPr>
          <a:xfrm>
            <a:off x="6095993" y="3219449"/>
            <a:ext cx="3048000" cy="144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9"/>
          </p:nvPr>
        </p:nvSpPr>
        <p:spPr>
          <a:xfrm>
            <a:off x="3048004" y="3219449"/>
            <a:ext cx="3048000" cy="144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custom layout 7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>
            <a:spLocks noGrp="1"/>
          </p:cNvSpPr>
          <p:nvPr>
            <p:ph type="body" idx="1"/>
          </p:nvPr>
        </p:nvSpPr>
        <p:spPr>
          <a:xfrm>
            <a:off x="5976156" y="1356109"/>
            <a:ext cx="3167844" cy="2322922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3"/>
          <p:cNvSpPr txBox="1">
            <a:spLocks noGrp="1"/>
          </p:cNvSpPr>
          <p:nvPr>
            <p:ph type="body" idx="2"/>
          </p:nvPr>
        </p:nvSpPr>
        <p:spPr>
          <a:xfrm>
            <a:off x="1" y="3687365"/>
            <a:ext cx="5976900" cy="9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body" idx="3"/>
          </p:nvPr>
        </p:nvSpPr>
        <p:spPr>
          <a:xfrm>
            <a:off x="5976902" y="3687366"/>
            <a:ext cx="3167100" cy="94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4"/>
          </p:nvPr>
        </p:nvSpPr>
        <p:spPr>
          <a:xfrm>
            <a:off x="0" y="1338146"/>
            <a:ext cx="5962650" cy="23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body" idx="5"/>
          </p:nvPr>
        </p:nvSpPr>
        <p:spPr>
          <a:xfrm>
            <a:off x="-1" y="879475"/>
            <a:ext cx="9144000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4000" tIns="0" rIns="54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90" name="Google Shape;290;p33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3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custom layout 8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4" name="Google Shape;294;p34"/>
          <p:cNvCxnSpPr/>
          <p:nvPr/>
        </p:nvCxnSpPr>
        <p:spPr>
          <a:xfrm>
            <a:off x="-1" y="868209"/>
            <a:ext cx="9144001" cy="0"/>
          </a:xfrm>
          <a:prstGeom prst="straightConnector1">
            <a:avLst/>
          </a:prstGeom>
          <a:noFill/>
          <a:ln w="9525" cap="flat" cmpd="sng">
            <a:solidFill>
              <a:srgbClr val="C4C7C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" name="Google Shape;295;p34"/>
          <p:cNvSpPr txBox="1">
            <a:spLocks noGrp="1"/>
          </p:cNvSpPr>
          <p:nvPr>
            <p:ph type="body" idx="1"/>
          </p:nvPr>
        </p:nvSpPr>
        <p:spPr>
          <a:xfrm>
            <a:off x="0" y="4156473"/>
            <a:ext cx="9144000" cy="4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4"/>
          <p:cNvSpPr>
            <a:spLocks noGrp="1"/>
          </p:cNvSpPr>
          <p:nvPr>
            <p:ph type="pic" idx="2"/>
          </p:nvPr>
        </p:nvSpPr>
        <p:spPr>
          <a:xfrm>
            <a:off x="-1" y="876301"/>
            <a:ext cx="3048000" cy="3281044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34"/>
          <p:cNvSpPr>
            <a:spLocks noGrp="1"/>
          </p:cNvSpPr>
          <p:nvPr>
            <p:ph type="pic" idx="3"/>
          </p:nvPr>
        </p:nvSpPr>
        <p:spPr>
          <a:xfrm>
            <a:off x="6096004" y="876301"/>
            <a:ext cx="3048000" cy="3281045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34"/>
          <p:cNvSpPr txBox="1">
            <a:spLocks noGrp="1"/>
          </p:cNvSpPr>
          <p:nvPr>
            <p:ph type="body" idx="4"/>
          </p:nvPr>
        </p:nvSpPr>
        <p:spPr>
          <a:xfrm>
            <a:off x="3048004" y="876301"/>
            <a:ext cx="3048000" cy="32861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custom layout 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35"/>
          <p:cNvSpPr>
            <a:spLocks noGrp="1"/>
          </p:cNvSpPr>
          <p:nvPr>
            <p:ph type="pic" idx="2"/>
          </p:nvPr>
        </p:nvSpPr>
        <p:spPr>
          <a:xfrm>
            <a:off x="6096004" y="879475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35"/>
          <p:cNvSpPr>
            <a:spLocks noGrp="1"/>
          </p:cNvSpPr>
          <p:nvPr>
            <p:ph type="pic" idx="3"/>
          </p:nvPr>
        </p:nvSpPr>
        <p:spPr>
          <a:xfrm>
            <a:off x="6096004" y="2756056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35"/>
          <p:cNvSpPr>
            <a:spLocks noGrp="1"/>
          </p:cNvSpPr>
          <p:nvPr>
            <p:ph type="pic" idx="4"/>
          </p:nvPr>
        </p:nvSpPr>
        <p:spPr>
          <a:xfrm>
            <a:off x="3048008" y="879475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35"/>
          <p:cNvSpPr>
            <a:spLocks noGrp="1"/>
          </p:cNvSpPr>
          <p:nvPr>
            <p:ph type="pic" idx="5"/>
          </p:nvPr>
        </p:nvSpPr>
        <p:spPr>
          <a:xfrm>
            <a:off x="3048008" y="2756056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-12" y="2751534"/>
            <a:ext cx="1524000" cy="187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 Thin"/>
              <a:buNone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5"/>
          <p:cNvSpPr txBox="1">
            <a:spLocks noGrp="1"/>
          </p:cNvSpPr>
          <p:nvPr>
            <p:ph type="body" idx="6"/>
          </p:nvPr>
        </p:nvSpPr>
        <p:spPr>
          <a:xfrm>
            <a:off x="-1" y="879475"/>
            <a:ext cx="3048000" cy="468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35"/>
          <p:cNvSpPr txBox="1">
            <a:spLocks noGrp="1"/>
          </p:cNvSpPr>
          <p:nvPr>
            <p:ph type="body" idx="7"/>
          </p:nvPr>
        </p:nvSpPr>
        <p:spPr>
          <a:xfrm>
            <a:off x="-1" y="1348781"/>
            <a:ext cx="3048000" cy="7008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35"/>
          <p:cNvSpPr txBox="1">
            <a:spLocks noGrp="1"/>
          </p:cNvSpPr>
          <p:nvPr>
            <p:ph type="body" idx="8"/>
          </p:nvPr>
        </p:nvSpPr>
        <p:spPr>
          <a:xfrm>
            <a:off x="-1" y="2049656"/>
            <a:ext cx="3048000" cy="6975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35"/>
          <p:cNvSpPr txBox="1">
            <a:spLocks noGrp="1"/>
          </p:cNvSpPr>
          <p:nvPr>
            <p:ph type="body" idx="9"/>
          </p:nvPr>
        </p:nvSpPr>
        <p:spPr>
          <a:xfrm>
            <a:off x="1523999" y="2751534"/>
            <a:ext cx="1524000" cy="1872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 Thin"/>
              <a:buNone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35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14" name="Google Shape;314;p35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5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 layout 10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body" idx="1"/>
          </p:nvPr>
        </p:nvSpPr>
        <p:spPr>
          <a:xfrm>
            <a:off x="6857775" y="870347"/>
            <a:ext cx="2286300" cy="126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body" idx="2"/>
          </p:nvPr>
        </p:nvSpPr>
        <p:spPr>
          <a:xfrm>
            <a:off x="6857775" y="2119209"/>
            <a:ext cx="2286300" cy="126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6"/>
          <p:cNvSpPr txBox="1">
            <a:spLocks noGrp="1"/>
          </p:cNvSpPr>
          <p:nvPr>
            <p:ph type="body" idx="3"/>
          </p:nvPr>
        </p:nvSpPr>
        <p:spPr>
          <a:xfrm>
            <a:off x="6857775" y="3368072"/>
            <a:ext cx="2286300" cy="126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6"/>
          <p:cNvSpPr>
            <a:spLocks noGrp="1"/>
          </p:cNvSpPr>
          <p:nvPr>
            <p:ph type="pic" idx="4"/>
          </p:nvPr>
        </p:nvSpPr>
        <p:spPr>
          <a:xfrm>
            <a:off x="0" y="879476"/>
            <a:ext cx="2286000" cy="32769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36"/>
          <p:cNvSpPr>
            <a:spLocks noGrp="1"/>
          </p:cNvSpPr>
          <p:nvPr>
            <p:ph type="pic" idx="5"/>
          </p:nvPr>
        </p:nvSpPr>
        <p:spPr>
          <a:xfrm>
            <a:off x="4571960" y="879475"/>
            <a:ext cx="2286000" cy="3276900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36"/>
          <p:cNvSpPr txBox="1">
            <a:spLocks noGrp="1"/>
          </p:cNvSpPr>
          <p:nvPr>
            <p:ph type="body" idx="6"/>
          </p:nvPr>
        </p:nvSpPr>
        <p:spPr>
          <a:xfrm>
            <a:off x="-1" y="4156472"/>
            <a:ext cx="2286000" cy="4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36"/>
          <p:cNvSpPr txBox="1">
            <a:spLocks noGrp="1"/>
          </p:cNvSpPr>
          <p:nvPr>
            <p:ph type="body" idx="7"/>
          </p:nvPr>
        </p:nvSpPr>
        <p:spPr>
          <a:xfrm>
            <a:off x="4571888" y="4156472"/>
            <a:ext cx="2286000" cy="4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36"/>
          <p:cNvSpPr>
            <a:spLocks noGrp="1"/>
          </p:cNvSpPr>
          <p:nvPr>
            <p:ph type="pic" idx="8"/>
          </p:nvPr>
        </p:nvSpPr>
        <p:spPr>
          <a:xfrm>
            <a:off x="2285811" y="879475"/>
            <a:ext cx="2286000" cy="32769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36"/>
          <p:cNvSpPr txBox="1">
            <a:spLocks noGrp="1"/>
          </p:cNvSpPr>
          <p:nvPr>
            <p:ph type="body" idx="9"/>
          </p:nvPr>
        </p:nvSpPr>
        <p:spPr>
          <a:xfrm>
            <a:off x="2285811" y="4156472"/>
            <a:ext cx="2286000" cy="4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108000" rIns="0" bIns="0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27" name="Google Shape;327;p36"/>
          <p:cNvCxnSpPr/>
          <p:nvPr/>
        </p:nvCxnSpPr>
        <p:spPr>
          <a:xfrm>
            <a:off x="6857775" y="2119209"/>
            <a:ext cx="2286225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36"/>
          <p:cNvCxnSpPr/>
          <p:nvPr/>
        </p:nvCxnSpPr>
        <p:spPr>
          <a:xfrm>
            <a:off x="6857775" y="3371937"/>
            <a:ext cx="2286225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p36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30" name="Google Shape;330;p36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custom layout 1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>
            <a:spLocks noGrp="1"/>
          </p:cNvSpPr>
          <p:nvPr>
            <p:ph type="body" idx="1"/>
          </p:nvPr>
        </p:nvSpPr>
        <p:spPr>
          <a:xfrm>
            <a:off x="6443663" y="870347"/>
            <a:ext cx="27006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37"/>
          <p:cNvSpPr txBox="1">
            <a:spLocks noGrp="1"/>
          </p:cNvSpPr>
          <p:nvPr>
            <p:ph type="body" idx="2"/>
          </p:nvPr>
        </p:nvSpPr>
        <p:spPr>
          <a:xfrm>
            <a:off x="6443663" y="2135557"/>
            <a:ext cx="2700600" cy="123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37"/>
          <p:cNvSpPr txBox="1">
            <a:spLocks noGrp="1"/>
          </p:cNvSpPr>
          <p:nvPr>
            <p:ph type="body" idx="3"/>
          </p:nvPr>
        </p:nvSpPr>
        <p:spPr>
          <a:xfrm>
            <a:off x="6443663" y="3378568"/>
            <a:ext cx="2700600" cy="124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37"/>
          <p:cNvSpPr txBox="1">
            <a:spLocks noGrp="1"/>
          </p:cNvSpPr>
          <p:nvPr>
            <p:ph type="body" idx="4"/>
          </p:nvPr>
        </p:nvSpPr>
        <p:spPr>
          <a:xfrm>
            <a:off x="0" y="870347"/>
            <a:ext cx="27006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37"/>
          <p:cNvSpPr txBox="1">
            <a:spLocks noGrp="1"/>
          </p:cNvSpPr>
          <p:nvPr>
            <p:ph type="body" idx="5"/>
          </p:nvPr>
        </p:nvSpPr>
        <p:spPr>
          <a:xfrm>
            <a:off x="0" y="2135557"/>
            <a:ext cx="2700600" cy="123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37"/>
          <p:cNvSpPr txBox="1">
            <a:spLocks noGrp="1"/>
          </p:cNvSpPr>
          <p:nvPr>
            <p:ph type="body" idx="6"/>
          </p:nvPr>
        </p:nvSpPr>
        <p:spPr>
          <a:xfrm>
            <a:off x="0" y="3378568"/>
            <a:ext cx="2700600" cy="124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37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7"/>
          <p:cNvSpPr>
            <a:spLocks noGrp="1"/>
          </p:cNvSpPr>
          <p:nvPr>
            <p:ph type="pic" idx="7"/>
          </p:nvPr>
        </p:nvSpPr>
        <p:spPr>
          <a:xfrm>
            <a:off x="2700338" y="879475"/>
            <a:ext cx="3758100" cy="3744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41" name="Google Shape;341;p37"/>
          <p:cNvCxnSpPr/>
          <p:nvPr/>
        </p:nvCxnSpPr>
        <p:spPr>
          <a:xfrm>
            <a:off x="6443663" y="2119209"/>
            <a:ext cx="27003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2" name="Google Shape;342;p37"/>
          <p:cNvCxnSpPr/>
          <p:nvPr/>
        </p:nvCxnSpPr>
        <p:spPr>
          <a:xfrm>
            <a:off x="6443663" y="3371937"/>
            <a:ext cx="27003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3" name="Google Shape;343;p37"/>
          <p:cNvCxnSpPr/>
          <p:nvPr/>
        </p:nvCxnSpPr>
        <p:spPr>
          <a:xfrm>
            <a:off x="-2857" y="2119209"/>
            <a:ext cx="27003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4" name="Google Shape;344;p37"/>
          <p:cNvCxnSpPr/>
          <p:nvPr/>
        </p:nvCxnSpPr>
        <p:spPr>
          <a:xfrm>
            <a:off x="-2857" y="3371937"/>
            <a:ext cx="270033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46" name="Google Shape;346;p37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37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custom layout 12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>
            <a:spLocks noGrp="1"/>
          </p:cNvSpPr>
          <p:nvPr>
            <p:ph type="body" idx="1"/>
          </p:nvPr>
        </p:nvSpPr>
        <p:spPr>
          <a:xfrm>
            <a:off x="3047996" y="134778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8"/>
          <p:cNvSpPr txBox="1">
            <a:spLocks noGrp="1"/>
          </p:cNvSpPr>
          <p:nvPr>
            <p:ph type="body" idx="2"/>
          </p:nvPr>
        </p:nvSpPr>
        <p:spPr>
          <a:xfrm>
            <a:off x="3047996" y="380523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38"/>
          <p:cNvSpPr txBox="1">
            <a:spLocks noGrp="1"/>
          </p:cNvSpPr>
          <p:nvPr>
            <p:ph type="body" idx="3"/>
          </p:nvPr>
        </p:nvSpPr>
        <p:spPr>
          <a:xfrm>
            <a:off x="3047996" y="298608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38"/>
          <p:cNvSpPr txBox="1">
            <a:spLocks noGrp="1"/>
          </p:cNvSpPr>
          <p:nvPr>
            <p:ph type="body" idx="4"/>
          </p:nvPr>
        </p:nvSpPr>
        <p:spPr>
          <a:xfrm>
            <a:off x="3047996" y="216693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5"/>
          </p:nvPr>
        </p:nvSpPr>
        <p:spPr>
          <a:xfrm>
            <a:off x="-1" y="879475"/>
            <a:ext cx="9144000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" tIns="0" rIns="540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38"/>
          <p:cNvSpPr>
            <a:spLocks noGrp="1"/>
          </p:cNvSpPr>
          <p:nvPr>
            <p:ph type="pic" idx="6"/>
          </p:nvPr>
        </p:nvSpPr>
        <p:spPr>
          <a:xfrm>
            <a:off x="-1" y="1347788"/>
            <a:ext cx="3048000" cy="32766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38"/>
          <p:cNvSpPr>
            <a:spLocks noGrp="1"/>
          </p:cNvSpPr>
          <p:nvPr>
            <p:ph type="pic" idx="7"/>
          </p:nvPr>
        </p:nvSpPr>
        <p:spPr>
          <a:xfrm>
            <a:off x="6096004" y="1347787"/>
            <a:ext cx="3048000" cy="32766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57" name="Google Shape;357;p38"/>
          <p:cNvCxnSpPr/>
          <p:nvPr/>
        </p:nvCxnSpPr>
        <p:spPr>
          <a:xfrm>
            <a:off x="3047996" y="2137497"/>
            <a:ext cx="30480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8" name="Google Shape;358;p38"/>
          <p:cNvCxnSpPr/>
          <p:nvPr/>
        </p:nvCxnSpPr>
        <p:spPr>
          <a:xfrm>
            <a:off x="3047996" y="2987889"/>
            <a:ext cx="30480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9" name="Google Shape;359;p38"/>
          <p:cNvCxnSpPr/>
          <p:nvPr/>
        </p:nvCxnSpPr>
        <p:spPr>
          <a:xfrm>
            <a:off x="3047996" y="3810849"/>
            <a:ext cx="30480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0" name="Google Shape;360;p38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61" name="Google Shape;361;p38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8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custom layout 13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9"/>
          <p:cNvSpPr>
            <a:spLocks noGrp="1"/>
          </p:cNvSpPr>
          <p:nvPr>
            <p:ph type="pic" idx="2"/>
          </p:nvPr>
        </p:nvSpPr>
        <p:spPr>
          <a:xfrm>
            <a:off x="5039917" y="879475"/>
            <a:ext cx="4104000" cy="37449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39"/>
          <p:cNvSpPr txBox="1">
            <a:spLocks noGrp="1"/>
          </p:cNvSpPr>
          <p:nvPr>
            <p:ph type="body" idx="1"/>
          </p:nvPr>
        </p:nvSpPr>
        <p:spPr>
          <a:xfrm>
            <a:off x="1" y="879475"/>
            <a:ext cx="2700300" cy="187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39"/>
          <p:cNvSpPr txBox="1">
            <a:spLocks noGrp="1"/>
          </p:cNvSpPr>
          <p:nvPr>
            <p:ph type="body" idx="3"/>
          </p:nvPr>
        </p:nvSpPr>
        <p:spPr>
          <a:xfrm>
            <a:off x="0" y="2752344"/>
            <a:ext cx="2700300" cy="187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39"/>
          <p:cNvSpPr>
            <a:spLocks noGrp="1"/>
          </p:cNvSpPr>
          <p:nvPr>
            <p:ph type="pic" idx="4"/>
          </p:nvPr>
        </p:nvSpPr>
        <p:spPr>
          <a:xfrm>
            <a:off x="2700338" y="895692"/>
            <a:ext cx="2339700" cy="18558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39"/>
          <p:cNvSpPr>
            <a:spLocks noGrp="1"/>
          </p:cNvSpPr>
          <p:nvPr>
            <p:ph type="pic" idx="5"/>
          </p:nvPr>
        </p:nvSpPr>
        <p:spPr>
          <a:xfrm>
            <a:off x="2700338" y="2768544"/>
            <a:ext cx="2339700" cy="18558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39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71" name="Google Shape;371;p39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9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5">
  <p:cSld name="custom layout 15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body" idx="1"/>
          </p:nvPr>
        </p:nvSpPr>
        <p:spPr>
          <a:xfrm>
            <a:off x="1350169" y="879480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0"/>
          <p:cNvSpPr>
            <a:spLocks noGrp="1"/>
          </p:cNvSpPr>
          <p:nvPr>
            <p:ph type="pic" idx="2"/>
          </p:nvPr>
        </p:nvSpPr>
        <p:spPr>
          <a:xfrm>
            <a:off x="2700337" y="895696"/>
            <a:ext cx="3743400" cy="3728700"/>
          </a:xfrm>
          <a:prstGeom prst="rect">
            <a:avLst/>
          </a:prstGeom>
          <a:noFill/>
          <a:ln>
            <a:noFill/>
          </a:ln>
        </p:spPr>
      </p:sp>
      <p:sp>
        <p:nvSpPr>
          <p:cNvPr id="377" name="Google Shape;377;p40"/>
          <p:cNvSpPr txBox="1">
            <a:spLocks noGrp="1"/>
          </p:cNvSpPr>
          <p:nvPr>
            <p:ph type="body" idx="3"/>
          </p:nvPr>
        </p:nvSpPr>
        <p:spPr>
          <a:xfrm>
            <a:off x="1" y="879480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8575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body" idx="4"/>
          </p:nvPr>
        </p:nvSpPr>
        <p:spPr>
          <a:xfrm>
            <a:off x="1350169" y="2127784"/>
            <a:ext cx="1350300" cy="124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body" idx="5"/>
          </p:nvPr>
        </p:nvSpPr>
        <p:spPr>
          <a:xfrm>
            <a:off x="1" y="2127785"/>
            <a:ext cx="1350300" cy="124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8575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body" idx="6"/>
          </p:nvPr>
        </p:nvSpPr>
        <p:spPr>
          <a:xfrm>
            <a:off x="1350169" y="3376088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body" idx="7"/>
          </p:nvPr>
        </p:nvSpPr>
        <p:spPr>
          <a:xfrm>
            <a:off x="1" y="3376089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8575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body" idx="8"/>
          </p:nvPr>
        </p:nvSpPr>
        <p:spPr>
          <a:xfrm>
            <a:off x="7793832" y="879476"/>
            <a:ext cx="13503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8575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29A43"/>
              </a:buClr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29A43"/>
              </a:buClr>
              <a:buSzPts val="1200"/>
              <a:buChar char="•"/>
              <a:defRPr sz="1200"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000"/>
              <a:buNone/>
              <a:defRPr sz="2000">
                <a:solidFill>
                  <a:srgbClr val="000000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800"/>
              <a:buChar char="•"/>
              <a:defRPr sz="1800">
                <a:solidFill>
                  <a:srgbClr val="000000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800"/>
              <a:buChar char="•"/>
              <a:defRPr sz="1800"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body" idx="9"/>
          </p:nvPr>
        </p:nvSpPr>
        <p:spPr>
          <a:xfrm>
            <a:off x="7793832" y="2763758"/>
            <a:ext cx="1350300" cy="186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8575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40"/>
          <p:cNvSpPr txBox="1">
            <a:spLocks noGrp="1"/>
          </p:cNvSpPr>
          <p:nvPr>
            <p:ph type="body" idx="13"/>
          </p:nvPr>
        </p:nvSpPr>
        <p:spPr>
          <a:xfrm>
            <a:off x="6443662" y="879476"/>
            <a:ext cx="13503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body" idx="14"/>
          </p:nvPr>
        </p:nvSpPr>
        <p:spPr>
          <a:xfrm>
            <a:off x="6443662" y="2763758"/>
            <a:ext cx="1350300" cy="186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0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87" name="Google Shape;387;p40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40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Hambur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291" y="0"/>
            <a:ext cx="3635709" cy="328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6">
  <p:cSld name="custom layout 16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1"/>
          <p:cNvSpPr>
            <a:spLocks noGrp="1"/>
          </p:cNvSpPr>
          <p:nvPr>
            <p:ph type="pic" idx="2"/>
          </p:nvPr>
        </p:nvSpPr>
        <p:spPr>
          <a:xfrm>
            <a:off x="5962650" y="898538"/>
            <a:ext cx="3181387" cy="3744900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41"/>
          <p:cNvSpPr txBox="1">
            <a:spLocks noGrp="1"/>
          </p:cNvSpPr>
          <p:nvPr>
            <p:ph type="body" idx="1"/>
          </p:nvPr>
        </p:nvSpPr>
        <p:spPr>
          <a:xfrm>
            <a:off x="0" y="898538"/>
            <a:ext cx="4085222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" tIns="0" rIns="5400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Medium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body" idx="3"/>
          </p:nvPr>
        </p:nvSpPr>
        <p:spPr>
          <a:xfrm>
            <a:off x="0" y="1364457"/>
            <a:ext cx="4081750" cy="3278981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/>
            </a:lvl1pPr>
            <a:lvl2pPr marL="914400" lvl="1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2pPr>
            <a:lvl3pPr marL="1371600" lvl="2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3pPr>
            <a:lvl4pPr marL="1828800" lvl="3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4pPr>
            <a:lvl5pPr marL="2286000" lvl="4" indent="-3095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body" idx="4"/>
          </p:nvPr>
        </p:nvSpPr>
        <p:spPr>
          <a:xfrm>
            <a:off x="4104252" y="898538"/>
            <a:ext cx="1856017" cy="1867522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2pPr>
            <a:lvl3pPr marL="1371600" lvl="2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4pPr>
            <a:lvl5pPr marL="2286000" lvl="4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body" idx="5"/>
          </p:nvPr>
        </p:nvSpPr>
        <p:spPr>
          <a:xfrm>
            <a:off x="4104252" y="2788920"/>
            <a:ext cx="1856017" cy="1854518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2pPr>
            <a:lvl3pPr marL="1371600" lvl="2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4pPr>
            <a:lvl5pPr marL="2286000" lvl="4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41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97" name="Google Shape;397;p41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1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 1">
  <p:cSld name="1_Title_Slide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5" cy="327707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2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9" name="Google Shape;399;p42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8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0" name="Google Shape;400;p42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01" name="Google Shape;401;p42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2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2" name="Google Shape;402;p42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03" name="Google Shape;403;p4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8175" y="4044425"/>
            <a:ext cx="1959252" cy="937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26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 preserve="1">
  <p:cSld name="2_Title_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3996" y="0"/>
            <a:ext cx="3560003" cy="327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9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Heidelberg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291" y="-17263"/>
            <a:ext cx="3635709" cy="328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Title_Slide_EMBL_Rom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9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291" y="0"/>
            <a:ext cx="3635709" cy="328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2_Title_Slide_NoImag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3999" cy="327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0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Slide">
  <p:cSld name="1_Title_Slide_noImag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327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95" y="4161409"/>
            <a:ext cx="1610399" cy="77036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2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5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75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3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4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38138" y="889824"/>
            <a:ext cx="8452247" cy="375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333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956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4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714" y="4654711"/>
            <a:ext cx="928177" cy="4440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9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9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90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13">
          <p15:clr>
            <a:srgbClr val="F26B43"/>
          </p15:clr>
        </p15:guide>
        <p15:guide id="4" pos="5537">
          <p15:clr>
            <a:srgbClr val="F26B43"/>
          </p15:clr>
        </p15:guide>
        <p15:guide id="5" orient="horz" pos="170">
          <p15:clr>
            <a:srgbClr val="F26B43"/>
          </p15:clr>
        </p15:guide>
        <p15:guide id="6" orient="horz" pos="2925">
          <p15:clr>
            <a:srgbClr val="F26B43"/>
          </p15:clr>
        </p15:guide>
        <p15:guide id="7" pos="1988">
          <p15:clr>
            <a:srgbClr val="F26B43"/>
          </p15:clr>
        </p15:guide>
        <p15:guide id="8" pos="37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4250A2-D0E4-436D-BBD8-5EBB69AAA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557" y="4457227"/>
            <a:ext cx="5081938" cy="452051"/>
          </a:xfrm>
        </p:spPr>
        <p:txBody>
          <a:bodyPr/>
          <a:lstStyle/>
          <a:p>
            <a:r>
              <a:rPr lang="en-GB" dirty="0"/>
              <a:t>EIROforum </a:t>
            </a:r>
            <a:r>
              <a:rPr lang="en-US" dirty="0"/>
              <a:t>IWG Workshop on Systems Engineering – 05/02/2025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230B6-D6B8-4C06-9144-BF8B857900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0557" y="2310299"/>
            <a:ext cx="5374246" cy="460263"/>
          </a:xfrm>
        </p:spPr>
        <p:txBody>
          <a:bodyPr/>
          <a:lstStyle/>
          <a:p>
            <a:pPr marL="180000"/>
            <a:r>
              <a:rPr lang="en-US" dirty="0"/>
              <a:t>EMBL Hamburg Instrumentation Team's Approach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F679FA-8E18-4C28-A1FC-22DEE551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Streamlining Systems Engineering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22CE0-624C-440F-91DD-366014CC5FD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dirty="0"/>
              <a:t>Enrique Rodríguez García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148509-9FCC-4B17-9971-2BDF8170001D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40557" y="3896005"/>
            <a:ext cx="3369312" cy="335278"/>
          </a:xfrm>
        </p:spPr>
        <p:txBody>
          <a:bodyPr/>
          <a:lstStyle/>
          <a:p>
            <a:r>
              <a:rPr lang="en-GB" dirty="0"/>
              <a:t>Mechanical and mechatronics engineer</a:t>
            </a:r>
          </a:p>
        </p:txBody>
      </p:sp>
    </p:spTree>
    <p:extLst>
      <p:ext uri="{BB962C8B-B14F-4D97-AF65-F5344CB8AC3E}">
        <p14:creationId xmlns:p14="http://schemas.microsoft.com/office/powerpoint/2010/main" val="3896416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5CE4-AFCB-4177-8A61-6B6C4744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F90F3-79DB-4F14-AD92-29BA5D494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P14 Double Multilayer Monochromator (on-going project).</a:t>
            </a:r>
          </a:p>
          <a:p>
            <a:pPr lvl="1"/>
            <a:r>
              <a:rPr lang="en-GB" dirty="0"/>
              <a:t>Requirements were gathered at the beginning and updated (modified or added) during the design.</a:t>
            </a:r>
          </a:p>
          <a:p>
            <a:pPr lvl="1"/>
            <a:r>
              <a:rPr lang="en-GB" dirty="0"/>
              <a:t>Modelling and simulation tools (Mathcad and ANSYS) were used at different design stages.</a:t>
            </a:r>
          </a:p>
          <a:p>
            <a:pPr lvl="1"/>
            <a:r>
              <a:rPr lang="en-GB" dirty="0"/>
              <a:t>Tests were and are developed.</a:t>
            </a:r>
          </a:p>
          <a:p>
            <a:pPr lvl="1"/>
            <a:r>
              <a:rPr lang="en-GB" dirty="0"/>
              <a:t>Collaboration platform (Asana) used throughout the whole design phases.</a:t>
            </a:r>
          </a:p>
          <a:p>
            <a:pPr lvl="1"/>
            <a:r>
              <a:rPr lang="en-GB" dirty="0"/>
              <a:t>Common PDM system for sharing CAD information for manufacturing and assembly.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3463038-29E4-4B46-9D80-591B85119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522" y="3703649"/>
            <a:ext cx="1501529" cy="124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74173-A55E-4F9A-B282-B957F14E5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5" y="2685117"/>
            <a:ext cx="2906322" cy="211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57356-6696-4A11-B86C-2255D4ACBF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539" y="2394443"/>
            <a:ext cx="2906323" cy="2557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9D259-A696-4598-A8EF-E58FCF3EA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205" y="2637644"/>
            <a:ext cx="1797926" cy="11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8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AF1A-1A87-476F-80F9-64A59382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and Situations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87334-7D4B-4F1F-87D0-9FB29E8C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Challenge 1</a:t>
            </a:r>
            <a:r>
              <a:rPr lang="en-US" dirty="0"/>
              <a:t>: Resistance to change. Implementation of a new PDM system.</a:t>
            </a:r>
          </a:p>
          <a:p>
            <a:r>
              <a:rPr lang="en-US" dirty="0"/>
              <a:t>Solution: Conducted extensive meetings to communicate the benefits of the new system and address concerns. Also, produced a guidelines document to be used as reference.</a:t>
            </a:r>
          </a:p>
          <a:p>
            <a:r>
              <a:rPr lang="en-US" b="1" dirty="0"/>
              <a:t>Challenge 2</a:t>
            </a:r>
            <a:r>
              <a:rPr lang="en-US" dirty="0"/>
              <a:t>: Integration issues with legacy PDM system and unmanaged CAD files.</a:t>
            </a:r>
          </a:p>
          <a:p>
            <a:r>
              <a:rPr lang="en-US" dirty="0"/>
              <a:t>Solution: Produced a guideline document to use data migration tools to ensure seamless integration.</a:t>
            </a:r>
          </a:p>
          <a:p>
            <a:r>
              <a:rPr lang="en-US" b="1" dirty="0"/>
              <a:t>Challenge 3</a:t>
            </a:r>
            <a:r>
              <a:rPr lang="en-US" dirty="0"/>
              <a:t>: Unrealistic expectations.</a:t>
            </a:r>
          </a:p>
          <a:p>
            <a:r>
              <a:rPr lang="en-US" dirty="0"/>
              <a:t>Solution: Used a project management tool to communicate estimated durations, tasks involved and show how limited are the resources available.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15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BB7B2-89FB-41BB-81C1-3053C36C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and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ECD80-63E8-4FD7-91FF-82CEED0EC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0DFCCD-C96B-5353-7C51-56CC1DF005E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/>
              <a:t>Centralized CAD Data:</a:t>
            </a:r>
            <a:r>
              <a:rPr lang="en-US" dirty="0"/>
              <a:t> Established a single source of truth for CAD models, improving accessibility and version control.</a:t>
            </a:r>
          </a:p>
          <a:p>
            <a:r>
              <a:rPr lang="en-US" b="1" dirty="0"/>
              <a:t>Enhanced Documentation:</a:t>
            </a:r>
            <a:r>
              <a:rPr lang="en-US" dirty="0"/>
              <a:t> Improved project documentation, facilitating knowledge sharing and reducing errors.</a:t>
            </a:r>
          </a:p>
          <a:p>
            <a:r>
              <a:rPr lang="en-US" b="1" dirty="0"/>
              <a:t>Increased Efficiency:</a:t>
            </a:r>
            <a:r>
              <a:rPr lang="en-US" dirty="0"/>
              <a:t> Streamlined workflows, reduced errors, and minimized rework, leading to greater efficiency. While difficult to quantify precisely, the impact on efficiency is evident.</a:t>
            </a:r>
          </a:p>
          <a:p>
            <a:r>
              <a:rPr lang="en-US" b="1" dirty="0">
                <a:solidFill>
                  <a:schemeClr val="tx1"/>
                </a:solidFill>
              </a:rPr>
              <a:t>Stronger Collaboration:</a:t>
            </a:r>
            <a:r>
              <a:rPr lang="en-US" dirty="0">
                <a:solidFill>
                  <a:schemeClr val="tx1"/>
                </a:solidFill>
              </a:rPr>
              <a:t> Fostered a more collaborative environment, improving communication and coordination among team members.</a:t>
            </a:r>
            <a:endParaRPr lang="en-US" dirty="0"/>
          </a:p>
        </p:txBody>
      </p:sp>
      <p:pic>
        <p:nvPicPr>
          <p:cNvPr id="8" name="Imagen 7" descr="Imagen que contiene interior, objeto, lavabo, tabla&#10;&#10;Descripción generada automáticamente">
            <a:extLst>
              <a:ext uri="{FF2B5EF4-FFF2-40B4-BE49-F238E27FC236}">
                <a16:creationId xmlns:a16="http://schemas.microsoft.com/office/drawing/2014/main" id="{B091C815-A3D4-2033-0348-CAA532239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806" y="988660"/>
            <a:ext cx="2683545" cy="35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AECE-CD98-4194-A93C-B0730314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9CFCB-0E26-4CE2-AA2A-A076AADB1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676534-3B51-FFDA-9FAC-05A68CF2532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/>
              <a:t>Early Stakeholder Involvement:</a:t>
            </a:r>
            <a:r>
              <a:rPr lang="en-US" dirty="0"/>
              <a:t> Engaging stakeholders early and often is crucial for gathering accurate requirements and ensuring buy-in.</a:t>
            </a:r>
          </a:p>
          <a:p>
            <a:r>
              <a:rPr lang="en-US" b="1" dirty="0"/>
              <a:t>Clear Communication:</a:t>
            </a:r>
            <a:r>
              <a:rPr lang="en-US" dirty="0"/>
              <a:t> Effective communication is essential throughout the project lifecycle to keep everyone informed and aligned.</a:t>
            </a:r>
          </a:p>
          <a:p>
            <a:r>
              <a:rPr lang="en-US" b="1" dirty="0"/>
              <a:t>Continuous Improvement: </a:t>
            </a:r>
            <a:r>
              <a:rPr lang="en-US" dirty="0"/>
              <a:t>Regularly review and adapt processes to improve efficiency and address new challenges.</a:t>
            </a:r>
          </a:p>
          <a:p>
            <a:r>
              <a:rPr lang="es-ES" b="1" dirty="0" err="1"/>
              <a:t>Contingency</a:t>
            </a:r>
            <a:r>
              <a:rPr lang="es-ES" b="1" dirty="0"/>
              <a:t> </a:t>
            </a:r>
            <a:r>
              <a:rPr lang="es-ES" b="1" dirty="0" err="1"/>
              <a:t>planning</a:t>
            </a:r>
            <a:r>
              <a:rPr lang="en-US" b="1" dirty="0"/>
              <a:t>:</a:t>
            </a:r>
            <a:r>
              <a:rPr lang="en-US" dirty="0"/>
              <a:t> Developing alternative plans enables effective responses to unforeseen challenges.</a:t>
            </a:r>
            <a:endParaRPr lang="en-GB" dirty="0"/>
          </a:p>
          <a:p>
            <a:endParaRPr lang="en-GB" dirty="0"/>
          </a:p>
        </p:txBody>
      </p:sp>
      <p:pic>
        <p:nvPicPr>
          <p:cNvPr id="6" name="Imagen 5" descr="Una sala de estar&#10;&#10;Descripción generada automáticamente con confianza baja">
            <a:extLst>
              <a:ext uri="{FF2B5EF4-FFF2-40B4-BE49-F238E27FC236}">
                <a16:creationId xmlns:a16="http://schemas.microsoft.com/office/drawing/2014/main" id="{84998528-31EF-A434-B32E-F521B8DD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177" y="1065335"/>
            <a:ext cx="2892489" cy="33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7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D359-07CA-4088-8E4A-A837E041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E8B89-0719-4325-A457-4FB2B5045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3825" indent="0">
              <a:buNone/>
            </a:pPr>
            <a:endParaRPr lang="en-GB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0D2F0BB-EBE8-C7F7-9C36-9628008660F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Systems engineering plays a vital role in the present and future of the Instrumentation Team at EMBL Hamburg.</a:t>
            </a:r>
          </a:p>
          <a:p>
            <a:r>
              <a:rPr lang="en-US" dirty="0"/>
              <a:t>By applying a structured and holistic approach, we were able to overcome challenges, deliver high-quality systems, and achieve significant benefits.</a:t>
            </a:r>
          </a:p>
          <a:p>
            <a:r>
              <a:rPr lang="en-US" dirty="0"/>
              <a:t>The principles of systems engineering can be applied to a wide range of projects to improve outcomes and drive organizational success.</a:t>
            </a:r>
            <a:endParaRPr lang="en-GB" dirty="0"/>
          </a:p>
        </p:txBody>
      </p:sp>
      <p:pic>
        <p:nvPicPr>
          <p:cNvPr id="5" name="Imagen 4" descr="Imagen que contiene interior, edificio, cocina, tabla&#10;&#10;Descripción generada automáticamente">
            <a:extLst>
              <a:ext uri="{FF2B5EF4-FFF2-40B4-BE49-F238E27FC236}">
                <a16:creationId xmlns:a16="http://schemas.microsoft.com/office/drawing/2014/main" id="{852F468B-7695-912F-FA8F-A5245485E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196" y="1110636"/>
            <a:ext cx="2760270" cy="314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6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03"/>
          <p:cNvSpPr txBox="1"/>
          <p:nvPr/>
        </p:nvSpPr>
        <p:spPr>
          <a:xfrm>
            <a:off x="640550" y="582800"/>
            <a:ext cx="48678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GB" sz="4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4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71431-4CD6-4609-B3EB-9FF52372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6" y="282907"/>
            <a:ext cx="8452247" cy="518489"/>
          </a:xfrm>
        </p:spPr>
        <p:txBody>
          <a:bodyPr/>
          <a:lstStyle/>
          <a:p>
            <a:r>
              <a:rPr lang="en-GB" dirty="0"/>
              <a:t>Questions and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71037-205B-4646-BE28-0BA40EBBA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2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5241897-B43B-4703-8C8E-7CCC4A5A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273844"/>
            <a:ext cx="8452247" cy="51848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Introduction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6D9F094-152C-9FCF-FE8D-477FEEDA7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844" y="887016"/>
            <a:ext cx="3155156" cy="37199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83C4EE-2D88-4425-9AB6-450D9CBCF71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887016"/>
            <a:ext cx="5997389" cy="3719946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Systems engineering is traditionally applied to large-scale projects, but systems engineering principles can also benefit small teams and smaller projects.</a:t>
            </a:r>
          </a:p>
          <a:p>
            <a:r>
              <a:rPr lang="en-US" dirty="0"/>
              <a:t>This presentation explores how we apply these principles to the engineering design of new instruments at EMBL Hamburg Instrumentation, highlighting both the advantages and the challenges.</a:t>
            </a:r>
          </a:p>
          <a:p>
            <a:r>
              <a:rPr lang="en-US" dirty="0"/>
              <a:t>Our team's diverse responsibilities range from new instrument design to maintaining the three EMBL beamlines at DESY.</a:t>
            </a:r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0161ED-87AD-2A6E-53DE-2620D1F86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351" y="1107943"/>
            <a:ext cx="2220686" cy="32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3AE3D8-DA5C-483A-BE30-E4BFF362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Team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A1AA58-33C4-417F-B721-805D6ECFE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EMBL Hamburg Instrumentation Team members involved in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EB414C-618F-4FE2-87A0-AFD1BFD2A3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/>
              <a:t>2 mechanical technicians.</a:t>
            </a:r>
          </a:p>
          <a:p>
            <a:r>
              <a:rPr lang="en-GB" dirty="0"/>
              <a:t>1 electrical technician.</a:t>
            </a:r>
          </a:p>
          <a:p>
            <a:r>
              <a:rPr lang="en-GB" dirty="0"/>
              <a:t>1 control and software engineer.</a:t>
            </a:r>
          </a:p>
          <a:p>
            <a:r>
              <a:rPr lang="en-GB" dirty="0"/>
              <a:t>1 mechanical and mechatronics engineer.</a:t>
            </a:r>
          </a:p>
        </p:txBody>
      </p:sp>
    </p:spTree>
    <p:extLst>
      <p:ext uri="{BB962C8B-B14F-4D97-AF65-F5344CB8AC3E}">
        <p14:creationId xmlns:p14="http://schemas.microsoft.com/office/powerpoint/2010/main" val="62874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03F9FA-D44C-4BA6-8853-0AF9B99E6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81" y="1134319"/>
            <a:ext cx="5568172" cy="3829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BB486-BC99-4936-A751-08DC0833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Streamlining Instrument Design at EMBL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6788F-F296-4C2C-B7FA-B1F6151DC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goals:</a:t>
            </a:r>
          </a:p>
          <a:p>
            <a:pPr lvl="1"/>
            <a:r>
              <a:rPr lang="en-US" dirty="0"/>
              <a:t>Improve efficiency and reduce lead times.</a:t>
            </a:r>
          </a:p>
          <a:p>
            <a:pPr lvl="1"/>
            <a:r>
              <a:rPr lang="en-US" dirty="0"/>
              <a:t>Enhance collaboration and communication.</a:t>
            </a:r>
          </a:p>
          <a:p>
            <a:pPr lvl="1"/>
            <a:r>
              <a:rPr lang="en-US" dirty="0"/>
              <a:t>Reduce errors and rework.</a:t>
            </a:r>
          </a:p>
          <a:p>
            <a:pPr lvl="1"/>
            <a:r>
              <a:rPr lang="en-US" dirty="0"/>
              <a:t>Increase design quality.</a:t>
            </a:r>
          </a:p>
          <a:p>
            <a:pPr lvl="1"/>
            <a:r>
              <a:rPr lang="en-GB" dirty="0"/>
              <a:t>Optimise</a:t>
            </a:r>
            <a:r>
              <a:rPr lang="en-US" dirty="0"/>
              <a:t> resources.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Limited resources.</a:t>
            </a:r>
          </a:p>
          <a:p>
            <a:pPr lvl="1"/>
            <a:r>
              <a:rPr lang="en-US" dirty="0"/>
              <a:t>Resistance to change.</a:t>
            </a:r>
          </a:p>
          <a:p>
            <a:pPr lvl="1"/>
            <a:r>
              <a:rPr lang="en-US" dirty="0"/>
              <a:t>Integrating with existing legacy systems.</a:t>
            </a:r>
          </a:p>
          <a:p>
            <a:pPr lvl="1"/>
            <a:r>
              <a:rPr lang="en-US" dirty="0"/>
              <a:t>Ambiguous and changing requirements.</a:t>
            </a:r>
          </a:p>
          <a:p>
            <a:pPr lvl="1"/>
            <a:r>
              <a:rPr lang="en-US" dirty="0"/>
              <a:t>Competing priorities.</a:t>
            </a:r>
          </a:p>
        </p:txBody>
      </p:sp>
    </p:spTree>
    <p:extLst>
      <p:ext uri="{BB962C8B-B14F-4D97-AF65-F5344CB8AC3E}">
        <p14:creationId xmlns:p14="http://schemas.microsoft.com/office/powerpoint/2010/main" val="100036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61ADA-8818-4445-81A2-0355091C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Tailoring Systems Engineering for Small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2FEFC-FF62-4057-900F-68061F53A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Simplify processes.</a:t>
            </a:r>
          </a:p>
          <a:p>
            <a:r>
              <a:rPr lang="en-GB" dirty="0"/>
              <a:t>Lightweight documentation.</a:t>
            </a:r>
          </a:p>
          <a:p>
            <a:r>
              <a:rPr lang="en-GB" dirty="0"/>
              <a:t>Focus on critical requirements.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1A151-3979-4606-AB54-8F77FD4F0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81" y="1134319"/>
            <a:ext cx="5568172" cy="38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C083E-E67F-499F-BCF5-9EA9E5E7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Systems Engineering Approach for Small Teams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8C056F82-1C48-4DD4-AB56-548577AF1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862" y="2225161"/>
            <a:ext cx="2234857" cy="2376187"/>
          </a:xfrm>
          <a:prstGeom prst="rect">
            <a:avLst/>
          </a:prstGeom>
          <a:solidFill>
            <a:srgbClr val="3689C7">
              <a:alpha val="60000"/>
            </a:srgbClr>
          </a:solidFill>
          <a:ln>
            <a:noFill/>
          </a:ln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en-GB" sz="1100" dirty="0">
                <a:solidFill>
                  <a:srgbClr val="232E5B">
                    <a:alpha val="60000"/>
                  </a:srgbClr>
                </a:solidFill>
              </a:rPr>
              <a:t>Assess the Solution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4A03B7D6-BBE3-45DC-986B-5DF9EB6A8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56" y="2225161"/>
            <a:ext cx="2236410" cy="2376187"/>
          </a:xfrm>
          <a:prstGeom prst="rect">
            <a:avLst/>
          </a:prstGeom>
          <a:solidFill>
            <a:srgbClr val="83D0F5">
              <a:alpha val="60000"/>
            </a:srgbClr>
          </a:solidFill>
          <a:ln>
            <a:noFill/>
          </a:ln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/>
          <a:p>
            <a:r>
              <a:rPr lang="en-GB" sz="1100" dirty="0">
                <a:solidFill>
                  <a:srgbClr val="232E5B">
                    <a:alpha val="60000"/>
                  </a:srgbClr>
                </a:solidFill>
              </a:rPr>
              <a:t>Understand the Solution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88883EB-5705-72E1-AF8E-69BC50F67FBC}"/>
              </a:ext>
            </a:extLst>
          </p:cNvPr>
          <p:cNvGrpSpPr/>
          <p:nvPr/>
        </p:nvGrpSpPr>
        <p:grpSpPr>
          <a:xfrm>
            <a:off x="514366" y="1001348"/>
            <a:ext cx="8291496" cy="3201417"/>
            <a:chOff x="514366" y="1001348"/>
            <a:chExt cx="8291496" cy="32014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B0C7BE-0D13-4F4A-AA00-B9BDF38D6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862" y="1001348"/>
              <a:ext cx="2234857" cy="1151518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GB" sz="1100" dirty="0">
                  <a:solidFill>
                    <a:srgbClr val="232E5B">
                      <a:alpha val="60000"/>
                    </a:srgbClr>
                  </a:solidFill>
                </a:rPr>
                <a:t>Assess the Benefits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3300C5-D241-45D5-9B80-3096EEC19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956" y="1001348"/>
              <a:ext cx="2236410" cy="1151518"/>
            </a:xfrm>
            <a:prstGeom prst="rect">
              <a:avLst/>
            </a:prstGeom>
            <a:solidFill>
              <a:srgbClr val="D8DB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sz="1100" dirty="0">
                  <a:solidFill>
                    <a:srgbClr val="232E5B">
                      <a:alpha val="60000"/>
                    </a:srgbClr>
                  </a:solidFill>
                </a:rPr>
                <a:t>Understand the Problem</a:t>
              </a: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7CC6B26-2621-4437-88D9-F5B63B135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98" y="1613254"/>
              <a:ext cx="4941843" cy="2312511"/>
            </a:xfrm>
            <a:custGeom>
              <a:avLst/>
              <a:gdLst>
                <a:gd name="T0" fmla="*/ 2905 w 3182"/>
                <a:gd name="T1" fmla="*/ 281 h 1489"/>
                <a:gd name="T2" fmla="*/ 3182 w 3182"/>
                <a:gd name="T3" fmla="*/ 141 h 1489"/>
                <a:gd name="T4" fmla="*/ 2905 w 3182"/>
                <a:gd name="T5" fmla="*/ 0 h 1489"/>
                <a:gd name="T6" fmla="*/ 2905 w 3182"/>
                <a:gd name="T7" fmla="*/ 57 h 1489"/>
                <a:gd name="T8" fmla="*/ 2435 w 3182"/>
                <a:gd name="T9" fmla="*/ 57 h 1489"/>
                <a:gd name="T10" fmla="*/ 1494 w 3182"/>
                <a:gd name="T11" fmla="*/ 1338 h 1489"/>
                <a:gd name="T12" fmla="*/ 554 w 3182"/>
                <a:gd name="T13" fmla="*/ 57 h 1489"/>
                <a:gd name="T14" fmla="*/ 0 w 3182"/>
                <a:gd name="T15" fmla="*/ 57 h 1489"/>
                <a:gd name="T16" fmla="*/ 0 w 3182"/>
                <a:gd name="T17" fmla="*/ 238 h 1489"/>
                <a:gd name="T18" fmla="*/ 466 w 3182"/>
                <a:gd name="T19" fmla="*/ 238 h 1489"/>
                <a:gd name="T20" fmla="*/ 1384 w 3182"/>
                <a:gd name="T21" fmla="*/ 1489 h 1489"/>
                <a:gd name="T22" fmla="*/ 1605 w 3182"/>
                <a:gd name="T23" fmla="*/ 1489 h 1489"/>
                <a:gd name="T24" fmla="*/ 2523 w 3182"/>
                <a:gd name="T25" fmla="*/ 238 h 1489"/>
                <a:gd name="T26" fmla="*/ 2905 w 3182"/>
                <a:gd name="T27" fmla="*/ 238 h 1489"/>
                <a:gd name="T28" fmla="*/ 2905 w 3182"/>
                <a:gd name="T29" fmla="*/ 281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2" h="1489">
                  <a:moveTo>
                    <a:pt x="2905" y="281"/>
                  </a:moveTo>
                  <a:lnTo>
                    <a:pt x="3182" y="141"/>
                  </a:lnTo>
                  <a:lnTo>
                    <a:pt x="2905" y="0"/>
                  </a:lnTo>
                  <a:lnTo>
                    <a:pt x="2905" y="57"/>
                  </a:lnTo>
                  <a:lnTo>
                    <a:pt x="2435" y="57"/>
                  </a:lnTo>
                  <a:lnTo>
                    <a:pt x="1494" y="1338"/>
                  </a:lnTo>
                  <a:lnTo>
                    <a:pt x="554" y="57"/>
                  </a:lnTo>
                  <a:lnTo>
                    <a:pt x="0" y="57"/>
                  </a:lnTo>
                  <a:lnTo>
                    <a:pt x="0" y="238"/>
                  </a:lnTo>
                  <a:lnTo>
                    <a:pt x="466" y="238"/>
                  </a:lnTo>
                  <a:lnTo>
                    <a:pt x="1384" y="1489"/>
                  </a:lnTo>
                  <a:lnTo>
                    <a:pt x="1605" y="1489"/>
                  </a:lnTo>
                  <a:lnTo>
                    <a:pt x="2523" y="238"/>
                  </a:lnTo>
                  <a:lnTo>
                    <a:pt x="2905" y="238"/>
                  </a:lnTo>
                  <a:lnTo>
                    <a:pt x="2905" y="281"/>
                  </a:lnTo>
                  <a:close/>
                </a:path>
              </a:pathLst>
            </a:custGeom>
            <a:solidFill>
              <a:srgbClr val="232E5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D28AD24-7814-4ECC-A04D-9DBBF37371FE}"/>
                </a:ext>
              </a:extLst>
            </p:cNvPr>
            <p:cNvCxnSpPr/>
            <p:nvPr/>
          </p:nvCxnSpPr>
          <p:spPr>
            <a:xfrm>
              <a:off x="2617806" y="1844660"/>
              <a:ext cx="1581018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B00213-F3E6-4040-AA09-1BCD81870B07}"/>
                </a:ext>
              </a:extLst>
            </p:cNvPr>
            <p:cNvSpPr txBox="1"/>
            <p:nvPr/>
          </p:nvSpPr>
          <p:spPr>
            <a:xfrm>
              <a:off x="2359376" y="1476273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232E5B"/>
                  </a:solidFill>
                </a:rPr>
                <a:t>Need</a:t>
              </a:r>
              <a:endParaRPr lang="en-GB" sz="1333" dirty="0">
                <a:solidFill>
                  <a:srgbClr val="232E5B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E5BC867-4AC5-4E58-8DC8-00E19F8183C4}"/>
                </a:ext>
              </a:extLst>
            </p:cNvPr>
            <p:cNvCxnSpPr/>
            <p:nvPr/>
          </p:nvCxnSpPr>
          <p:spPr>
            <a:xfrm>
              <a:off x="3007936" y="2364833"/>
              <a:ext cx="1190888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73D37D-5811-4AEF-BA31-E9F3CDF859CE}"/>
                </a:ext>
              </a:extLst>
            </p:cNvPr>
            <p:cNvSpPr txBox="1"/>
            <p:nvPr/>
          </p:nvSpPr>
          <p:spPr>
            <a:xfrm>
              <a:off x="1693987" y="2243020"/>
              <a:ext cx="1138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solidFill>
                    <a:srgbClr val="232E5B"/>
                  </a:solidFill>
                </a:rPr>
                <a:t>Requirements</a:t>
              </a:r>
              <a:endParaRPr lang="en-GB" sz="1333" dirty="0">
                <a:solidFill>
                  <a:srgbClr val="232E5B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7F24D5B-8DCE-466E-A0B8-181BCEB7229C}"/>
                </a:ext>
              </a:extLst>
            </p:cNvPr>
            <p:cNvCxnSpPr/>
            <p:nvPr/>
          </p:nvCxnSpPr>
          <p:spPr>
            <a:xfrm>
              <a:off x="3385019" y="2885005"/>
              <a:ext cx="813804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B45DE1-07A3-40B8-B122-F83C761EFF15}"/>
                </a:ext>
              </a:extLst>
            </p:cNvPr>
            <p:cNvSpPr txBox="1"/>
            <p:nvPr/>
          </p:nvSpPr>
          <p:spPr>
            <a:xfrm>
              <a:off x="2010428" y="2764566"/>
              <a:ext cx="12170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solidFill>
                    <a:srgbClr val="232E5B"/>
                  </a:solidFill>
                </a:rPr>
                <a:t>System Design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502A902-3823-4DA5-A0C0-8CC75757CF30}"/>
                </a:ext>
              </a:extLst>
            </p:cNvPr>
            <p:cNvCxnSpPr/>
            <p:nvPr/>
          </p:nvCxnSpPr>
          <p:spPr>
            <a:xfrm>
              <a:off x="3757754" y="3405178"/>
              <a:ext cx="441069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5FD489-DB6E-4A99-B923-64D5DDA429A6}"/>
                </a:ext>
              </a:extLst>
            </p:cNvPr>
            <p:cNvSpPr txBox="1"/>
            <p:nvPr/>
          </p:nvSpPr>
          <p:spPr>
            <a:xfrm>
              <a:off x="2561611" y="3294757"/>
              <a:ext cx="10534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solidFill>
                    <a:srgbClr val="232E5B"/>
                  </a:solidFill>
                </a:rPr>
                <a:t>Specification</a:t>
              </a:r>
              <a:endParaRPr lang="en-GB" sz="1333" dirty="0">
                <a:solidFill>
                  <a:srgbClr val="232E5B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7791011-68C4-4F80-968B-9DB5E2231783}"/>
                </a:ext>
              </a:extLst>
            </p:cNvPr>
            <p:cNvSpPr txBox="1"/>
            <p:nvPr/>
          </p:nvSpPr>
          <p:spPr>
            <a:xfrm>
              <a:off x="2779438" y="3925766"/>
              <a:ext cx="1265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solidFill>
                    <a:srgbClr val="232E5B"/>
                  </a:solidFill>
                </a:rPr>
                <a:t>Detailed Design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AD39182-CE42-40CB-A71A-B46C7117A212}"/>
                </a:ext>
              </a:extLst>
            </p:cNvPr>
            <p:cNvSpPr txBox="1"/>
            <p:nvPr/>
          </p:nvSpPr>
          <p:spPr>
            <a:xfrm>
              <a:off x="4225225" y="3925766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232E5B"/>
                  </a:solidFill>
                </a:rPr>
                <a:t>Manufacture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B82E040-24AE-49C6-A0C0-21DEDEBF8BFF}"/>
                </a:ext>
              </a:extLst>
            </p:cNvPr>
            <p:cNvCxnSpPr/>
            <p:nvPr/>
          </p:nvCxnSpPr>
          <p:spPr>
            <a:xfrm>
              <a:off x="4080791" y="3405178"/>
              <a:ext cx="441069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CFD4E54-2F16-4C10-9381-12783EEDA1F2}"/>
                </a:ext>
              </a:extLst>
            </p:cNvPr>
            <p:cNvCxnSpPr/>
            <p:nvPr/>
          </p:nvCxnSpPr>
          <p:spPr>
            <a:xfrm>
              <a:off x="4080791" y="2883142"/>
              <a:ext cx="823145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FD3B2C-C475-47F8-AC15-735A6760E5A1}"/>
                </a:ext>
              </a:extLst>
            </p:cNvPr>
            <p:cNvCxnSpPr/>
            <p:nvPr/>
          </p:nvCxnSpPr>
          <p:spPr>
            <a:xfrm>
              <a:off x="4080791" y="2364833"/>
              <a:ext cx="1205195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99E42B5-1BBC-4FDC-A082-3B3121636298}"/>
                </a:ext>
              </a:extLst>
            </p:cNvPr>
            <p:cNvCxnSpPr/>
            <p:nvPr/>
          </p:nvCxnSpPr>
          <p:spPr>
            <a:xfrm>
              <a:off x="4080791" y="1846110"/>
              <a:ext cx="1582606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AD9182-E9AA-4348-8A9F-18702A623E80}"/>
                </a:ext>
              </a:extLst>
            </p:cNvPr>
            <p:cNvSpPr txBox="1"/>
            <p:nvPr/>
          </p:nvSpPr>
          <p:spPr>
            <a:xfrm>
              <a:off x="4705170" y="3292814"/>
              <a:ext cx="8579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232E5B"/>
                  </a:solidFill>
                </a:rPr>
                <a:t>Assemble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E1C466-5F8C-4759-9D62-54F6AEEC21D2}"/>
                </a:ext>
              </a:extLst>
            </p:cNvPr>
            <p:cNvSpPr txBox="1"/>
            <p:nvPr/>
          </p:nvSpPr>
          <p:spPr>
            <a:xfrm>
              <a:off x="5095131" y="2767336"/>
              <a:ext cx="7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232E5B"/>
                  </a:solidFill>
                </a:rPr>
                <a:t>Integrate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F309099-EF78-4CDC-B33C-F525343F9E85}"/>
                </a:ext>
              </a:extLst>
            </p:cNvPr>
            <p:cNvSpPr txBox="1"/>
            <p:nvPr/>
          </p:nvSpPr>
          <p:spPr>
            <a:xfrm>
              <a:off x="5491079" y="2244393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232E5B"/>
                  </a:solidFill>
                </a:rPr>
                <a:t>Verify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5F8814E-E060-4904-9D6A-E195320B9760}"/>
                </a:ext>
              </a:extLst>
            </p:cNvPr>
            <p:cNvSpPr txBox="1"/>
            <p:nvPr/>
          </p:nvSpPr>
          <p:spPr>
            <a:xfrm>
              <a:off x="5302188" y="1477049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232E5B"/>
                  </a:solidFill>
                </a:rPr>
                <a:t>Validate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43D669-F451-478A-B79D-508BC466062C}"/>
                </a:ext>
              </a:extLst>
            </p:cNvPr>
            <p:cNvSpPr txBox="1"/>
            <p:nvPr/>
          </p:nvSpPr>
          <p:spPr>
            <a:xfrm>
              <a:off x="6772933" y="1723521"/>
              <a:ext cx="20329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232E5B"/>
                  </a:solidFill>
                </a:rPr>
                <a:t>Operate, Maintain, Dispose…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C9EF9A-88DC-4E1E-9F0D-BACB11C44D4C}"/>
                </a:ext>
              </a:extLst>
            </p:cNvPr>
            <p:cNvSpPr txBox="1"/>
            <p:nvPr/>
          </p:nvSpPr>
          <p:spPr>
            <a:xfrm>
              <a:off x="514366" y="1723521"/>
              <a:ext cx="13051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>
                  <a:solidFill>
                    <a:srgbClr val="232E5B"/>
                  </a:solidFill>
                </a:rPr>
                <a:t>New instrument…</a:t>
              </a:r>
            </a:p>
          </p:txBody>
        </p:sp>
      </p:grpSp>
      <p:sp>
        <p:nvSpPr>
          <p:cNvPr id="55" name="Freeform 33">
            <a:extLst>
              <a:ext uri="{FF2B5EF4-FFF2-40B4-BE49-F238E27FC236}">
                <a16:creationId xmlns:a16="http://schemas.microsoft.com/office/drawing/2014/main" id="{34158753-8A20-BB92-B7DA-77FCFD59F343}"/>
              </a:ext>
            </a:extLst>
          </p:cNvPr>
          <p:cNvSpPr>
            <a:spLocks/>
          </p:cNvSpPr>
          <p:nvPr/>
        </p:nvSpPr>
        <p:spPr bwMode="auto">
          <a:xfrm>
            <a:off x="2132098" y="1918054"/>
            <a:ext cx="4941843" cy="2312511"/>
          </a:xfrm>
          <a:custGeom>
            <a:avLst/>
            <a:gdLst>
              <a:gd name="T0" fmla="*/ 2905 w 3182"/>
              <a:gd name="T1" fmla="*/ 281 h 1489"/>
              <a:gd name="T2" fmla="*/ 3182 w 3182"/>
              <a:gd name="T3" fmla="*/ 141 h 1489"/>
              <a:gd name="T4" fmla="*/ 2905 w 3182"/>
              <a:gd name="T5" fmla="*/ 0 h 1489"/>
              <a:gd name="T6" fmla="*/ 2905 w 3182"/>
              <a:gd name="T7" fmla="*/ 57 h 1489"/>
              <a:gd name="T8" fmla="*/ 2435 w 3182"/>
              <a:gd name="T9" fmla="*/ 57 h 1489"/>
              <a:gd name="T10" fmla="*/ 1494 w 3182"/>
              <a:gd name="T11" fmla="*/ 1338 h 1489"/>
              <a:gd name="T12" fmla="*/ 554 w 3182"/>
              <a:gd name="T13" fmla="*/ 57 h 1489"/>
              <a:gd name="T14" fmla="*/ 0 w 3182"/>
              <a:gd name="T15" fmla="*/ 57 h 1489"/>
              <a:gd name="T16" fmla="*/ 0 w 3182"/>
              <a:gd name="T17" fmla="*/ 238 h 1489"/>
              <a:gd name="T18" fmla="*/ 466 w 3182"/>
              <a:gd name="T19" fmla="*/ 238 h 1489"/>
              <a:gd name="T20" fmla="*/ 1384 w 3182"/>
              <a:gd name="T21" fmla="*/ 1489 h 1489"/>
              <a:gd name="T22" fmla="*/ 1605 w 3182"/>
              <a:gd name="T23" fmla="*/ 1489 h 1489"/>
              <a:gd name="T24" fmla="*/ 2523 w 3182"/>
              <a:gd name="T25" fmla="*/ 238 h 1489"/>
              <a:gd name="T26" fmla="*/ 2905 w 3182"/>
              <a:gd name="T27" fmla="*/ 238 h 1489"/>
              <a:gd name="T28" fmla="*/ 2905 w 3182"/>
              <a:gd name="T29" fmla="*/ 281 h 1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82" h="1489">
                <a:moveTo>
                  <a:pt x="2905" y="281"/>
                </a:moveTo>
                <a:lnTo>
                  <a:pt x="3182" y="141"/>
                </a:lnTo>
                <a:lnTo>
                  <a:pt x="2905" y="0"/>
                </a:lnTo>
                <a:lnTo>
                  <a:pt x="2905" y="57"/>
                </a:lnTo>
                <a:lnTo>
                  <a:pt x="2435" y="57"/>
                </a:lnTo>
                <a:lnTo>
                  <a:pt x="1494" y="1338"/>
                </a:lnTo>
                <a:lnTo>
                  <a:pt x="554" y="57"/>
                </a:lnTo>
                <a:lnTo>
                  <a:pt x="0" y="57"/>
                </a:lnTo>
                <a:lnTo>
                  <a:pt x="0" y="238"/>
                </a:lnTo>
                <a:lnTo>
                  <a:pt x="466" y="238"/>
                </a:lnTo>
                <a:lnTo>
                  <a:pt x="1384" y="1489"/>
                </a:lnTo>
                <a:lnTo>
                  <a:pt x="1605" y="1489"/>
                </a:lnTo>
                <a:lnTo>
                  <a:pt x="2523" y="238"/>
                </a:lnTo>
                <a:lnTo>
                  <a:pt x="2905" y="238"/>
                </a:lnTo>
                <a:lnTo>
                  <a:pt x="2905" y="281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DE7FAC98-CC77-E8D8-840F-C6D1CCA22039}"/>
              </a:ext>
            </a:extLst>
          </p:cNvPr>
          <p:cNvSpPr>
            <a:spLocks/>
          </p:cNvSpPr>
          <p:nvPr/>
        </p:nvSpPr>
        <p:spPr bwMode="auto">
          <a:xfrm>
            <a:off x="1979698" y="1765654"/>
            <a:ext cx="4941843" cy="2312511"/>
          </a:xfrm>
          <a:custGeom>
            <a:avLst/>
            <a:gdLst>
              <a:gd name="T0" fmla="*/ 2905 w 3182"/>
              <a:gd name="T1" fmla="*/ 281 h 1489"/>
              <a:gd name="T2" fmla="*/ 3182 w 3182"/>
              <a:gd name="T3" fmla="*/ 141 h 1489"/>
              <a:gd name="T4" fmla="*/ 2905 w 3182"/>
              <a:gd name="T5" fmla="*/ 0 h 1489"/>
              <a:gd name="T6" fmla="*/ 2905 w 3182"/>
              <a:gd name="T7" fmla="*/ 57 h 1489"/>
              <a:gd name="T8" fmla="*/ 2435 w 3182"/>
              <a:gd name="T9" fmla="*/ 57 h 1489"/>
              <a:gd name="T10" fmla="*/ 1494 w 3182"/>
              <a:gd name="T11" fmla="*/ 1338 h 1489"/>
              <a:gd name="T12" fmla="*/ 554 w 3182"/>
              <a:gd name="T13" fmla="*/ 57 h 1489"/>
              <a:gd name="T14" fmla="*/ 0 w 3182"/>
              <a:gd name="T15" fmla="*/ 57 h 1489"/>
              <a:gd name="T16" fmla="*/ 0 w 3182"/>
              <a:gd name="T17" fmla="*/ 238 h 1489"/>
              <a:gd name="T18" fmla="*/ 466 w 3182"/>
              <a:gd name="T19" fmla="*/ 238 h 1489"/>
              <a:gd name="T20" fmla="*/ 1384 w 3182"/>
              <a:gd name="T21" fmla="*/ 1489 h 1489"/>
              <a:gd name="T22" fmla="*/ 1605 w 3182"/>
              <a:gd name="T23" fmla="*/ 1489 h 1489"/>
              <a:gd name="T24" fmla="*/ 2523 w 3182"/>
              <a:gd name="T25" fmla="*/ 238 h 1489"/>
              <a:gd name="T26" fmla="*/ 2905 w 3182"/>
              <a:gd name="T27" fmla="*/ 238 h 1489"/>
              <a:gd name="T28" fmla="*/ 2905 w 3182"/>
              <a:gd name="T29" fmla="*/ 281 h 1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82" h="1489">
                <a:moveTo>
                  <a:pt x="2905" y="281"/>
                </a:moveTo>
                <a:lnTo>
                  <a:pt x="3182" y="141"/>
                </a:lnTo>
                <a:lnTo>
                  <a:pt x="2905" y="0"/>
                </a:lnTo>
                <a:lnTo>
                  <a:pt x="2905" y="57"/>
                </a:lnTo>
                <a:lnTo>
                  <a:pt x="2435" y="57"/>
                </a:lnTo>
                <a:lnTo>
                  <a:pt x="1494" y="1338"/>
                </a:lnTo>
                <a:lnTo>
                  <a:pt x="554" y="57"/>
                </a:lnTo>
                <a:lnTo>
                  <a:pt x="0" y="57"/>
                </a:lnTo>
                <a:lnTo>
                  <a:pt x="0" y="238"/>
                </a:lnTo>
                <a:lnTo>
                  <a:pt x="466" y="238"/>
                </a:lnTo>
                <a:lnTo>
                  <a:pt x="1384" y="1489"/>
                </a:lnTo>
                <a:lnTo>
                  <a:pt x="1605" y="1489"/>
                </a:lnTo>
                <a:lnTo>
                  <a:pt x="2523" y="238"/>
                </a:lnTo>
                <a:lnTo>
                  <a:pt x="2905" y="238"/>
                </a:lnTo>
                <a:lnTo>
                  <a:pt x="2905" y="281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Freeform 33">
            <a:extLst>
              <a:ext uri="{FF2B5EF4-FFF2-40B4-BE49-F238E27FC236}">
                <a16:creationId xmlns:a16="http://schemas.microsoft.com/office/drawing/2014/main" id="{DD92C80C-DF33-B4EB-CE13-C4F0287C3CD3}"/>
              </a:ext>
            </a:extLst>
          </p:cNvPr>
          <p:cNvSpPr>
            <a:spLocks/>
          </p:cNvSpPr>
          <p:nvPr/>
        </p:nvSpPr>
        <p:spPr bwMode="auto">
          <a:xfrm>
            <a:off x="2284498" y="2070454"/>
            <a:ext cx="4941843" cy="2312511"/>
          </a:xfrm>
          <a:custGeom>
            <a:avLst/>
            <a:gdLst>
              <a:gd name="T0" fmla="*/ 2905 w 3182"/>
              <a:gd name="T1" fmla="*/ 281 h 1489"/>
              <a:gd name="T2" fmla="*/ 3182 w 3182"/>
              <a:gd name="T3" fmla="*/ 141 h 1489"/>
              <a:gd name="T4" fmla="*/ 2905 w 3182"/>
              <a:gd name="T5" fmla="*/ 0 h 1489"/>
              <a:gd name="T6" fmla="*/ 2905 w 3182"/>
              <a:gd name="T7" fmla="*/ 57 h 1489"/>
              <a:gd name="T8" fmla="*/ 2435 w 3182"/>
              <a:gd name="T9" fmla="*/ 57 h 1489"/>
              <a:gd name="T10" fmla="*/ 1494 w 3182"/>
              <a:gd name="T11" fmla="*/ 1338 h 1489"/>
              <a:gd name="T12" fmla="*/ 554 w 3182"/>
              <a:gd name="T13" fmla="*/ 57 h 1489"/>
              <a:gd name="T14" fmla="*/ 0 w 3182"/>
              <a:gd name="T15" fmla="*/ 57 h 1489"/>
              <a:gd name="T16" fmla="*/ 0 w 3182"/>
              <a:gd name="T17" fmla="*/ 238 h 1489"/>
              <a:gd name="T18" fmla="*/ 466 w 3182"/>
              <a:gd name="T19" fmla="*/ 238 h 1489"/>
              <a:gd name="T20" fmla="*/ 1384 w 3182"/>
              <a:gd name="T21" fmla="*/ 1489 h 1489"/>
              <a:gd name="T22" fmla="*/ 1605 w 3182"/>
              <a:gd name="T23" fmla="*/ 1489 h 1489"/>
              <a:gd name="T24" fmla="*/ 2523 w 3182"/>
              <a:gd name="T25" fmla="*/ 238 h 1489"/>
              <a:gd name="T26" fmla="*/ 2905 w 3182"/>
              <a:gd name="T27" fmla="*/ 238 h 1489"/>
              <a:gd name="T28" fmla="*/ 2905 w 3182"/>
              <a:gd name="T29" fmla="*/ 281 h 1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82" h="1489">
                <a:moveTo>
                  <a:pt x="2905" y="281"/>
                </a:moveTo>
                <a:lnTo>
                  <a:pt x="3182" y="141"/>
                </a:lnTo>
                <a:lnTo>
                  <a:pt x="2905" y="0"/>
                </a:lnTo>
                <a:lnTo>
                  <a:pt x="2905" y="57"/>
                </a:lnTo>
                <a:lnTo>
                  <a:pt x="2435" y="57"/>
                </a:lnTo>
                <a:lnTo>
                  <a:pt x="1494" y="1338"/>
                </a:lnTo>
                <a:lnTo>
                  <a:pt x="554" y="57"/>
                </a:lnTo>
                <a:lnTo>
                  <a:pt x="0" y="57"/>
                </a:lnTo>
                <a:lnTo>
                  <a:pt x="0" y="238"/>
                </a:lnTo>
                <a:lnTo>
                  <a:pt x="466" y="238"/>
                </a:lnTo>
                <a:lnTo>
                  <a:pt x="1384" y="1489"/>
                </a:lnTo>
                <a:lnTo>
                  <a:pt x="1605" y="1489"/>
                </a:lnTo>
                <a:lnTo>
                  <a:pt x="2523" y="238"/>
                </a:lnTo>
                <a:lnTo>
                  <a:pt x="2905" y="238"/>
                </a:lnTo>
                <a:lnTo>
                  <a:pt x="2905" y="281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042EB544-A19C-5520-8F36-C67ACA4EE421}"/>
              </a:ext>
            </a:extLst>
          </p:cNvPr>
          <p:cNvSpPr txBox="1"/>
          <p:nvPr/>
        </p:nvSpPr>
        <p:spPr>
          <a:xfrm>
            <a:off x="1846387" y="2395420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>
                <a:solidFill>
                  <a:schemeClr val="accent3"/>
                </a:solidFill>
              </a:rPr>
              <a:t>Requirements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1021233D-1229-BB26-3B24-6BFF2C0C2113}"/>
              </a:ext>
            </a:extLst>
          </p:cNvPr>
          <p:cNvSpPr txBox="1"/>
          <p:nvPr/>
        </p:nvSpPr>
        <p:spPr>
          <a:xfrm>
            <a:off x="1998787" y="2547820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>
                <a:solidFill>
                  <a:schemeClr val="accent5"/>
                </a:solidFill>
              </a:rPr>
              <a:t>Requirements</a:t>
            </a:r>
            <a:endParaRPr lang="en-GB" sz="1333" dirty="0">
              <a:solidFill>
                <a:schemeClr val="accent5"/>
              </a:solidFill>
            </a:endParaRPr>
          </a:p>
        </p:txBody>
      </p:sp>
      <p:sp>
        <p:nvSpPr>
          <p:cNvPr id="61" name="TextBox 36">
            <a:extLst>
              <a:ext uri="{FF2B5EF4-FFF2-40B4-BE49-F238E27FC236}">
                <a16:creationId xmlns:a16="http://schemas.microsoft.com/office/drawing/2014/main" id="{B9FAA13F-3305-E827-DFD0-D0FCF9839D64}"/>
              </a:ext>
            </a:extLst>
          </p:cNvPr>
          <p:cNvSpPr txBox="1"/>
          <p:nvPr/>
        </p:nvSpPr>
        <p:spPr>
          <a:xfrm>
            <a:off x="2151187" y="2700220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>
                <a:solidFill>
                  <a:schemeClr val="accent1"/>
                </a:solidFill>
              </a:rPr>
              <a:t>Requirements</a:t>
            </a:r>
            <a:endParaRPr lang="en-GB" sz="1333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9" grpId="0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6788-DB1C-42BB-8963-C06DCB08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Systems Engineering Approach for Small Teams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4EF5-DE7C-4718-B6A2-EC7494BFB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Requirements Analysis:</a:t>
            </a:r>
          </a:p>
          <a:p>
            <a:pPr lvl="1"/>
            <a:r>
              <a:rPr lang="en-US" dirty="0"/>
              <a:t>Gathered stakeholder needs through meetings.</a:t>
            </a:r>
          </a:p>
          <a:p>
            <a:pPr lvl="1"/>
            <a:r>
              <a:rPr lang="en-US" dirty="0"/>
              <a:t>Employed past experiences to capture functional and non-functional requirements.</a:t>
            </a:r>
          </a:p>
          <a:p>
            <a:pPr lvl="1"/>
            <a:r>
              <a:rPr lang="en-US" dirty="0"/>
              <a:t>Prioritized requirements based on value and feasibility.</a:t>
            </a:r>
          </a:p>
          <a:p>
            <a:r>
              <a:rPr lang="en-US" dirty="0"/>
              <a:t>System Design:</a:t>
            </a:r>
          </a:p>
          <a:p>
            <a:pPr lvl="1"/>
            <a:r>
              <a:rPr lang="en-US" dirty="0"/>
              <a:t>Utilized collaboration tools to ensure transparency and keep everyone informed.</a:t>
            </a:r>
          </a:p>
          <a:p>
            <a:pPr lvl="1"/>
            <a:r>
              <a:rPr lang="en-US" dirty="0"/>
              <a:t>Developed prototypes to evaluate design choices and gather feedback.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F81EA-FE30-471D-928A-E2462E7D4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4460">
            <a:off x="496546" y="3028838"/>
            <a:ext cx="2215116" cy="19806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B686A1-9D8D-4B2B-9D5D-C9EF2DC7CA25}"/>
              </a:ext>
            </a:extLst>
          </p:cNvPr>
          <p:cNvGrpSpPr>
            <a:grpSpLocks noChangeAspect="1"/>
          </p:cNvGrpSpPr>
          <p:nvPr/>
        </p:nvGrpSpPr>
        <p:grpSpPr>
          <a:xfrm>
            <a:off x="5393786" y="2801348"/>
            <a:ext cx="3817454" cy="1800001"/>
            <a:chOff x="-669802" y="105123"/>
            <a:chExt cx="10405607" cy="49064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7E2A6D-3C97-4788-A5C0-7151F28A4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183" y="105123"/>
              <a:ext cx="3045883" cy="156940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Assess the Benefits</a:t>
              </a: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F390D0EC-435C-4DD3-B65C-679757F26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183" y="1773056"/>
              <a:ext cx="3045883" cy="3238500"/>
            </a:xfrm>
            <a:prstGeom prst="rect">
              <a:avLst/>
            </a:prstGeom>
            <a:solidFill>
              <a:srgbClr val="3689C7">
                <a:alpha val="6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b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Assess the Solution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8A8790-81C1-41CF-B892-57D6FA18D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105123"/>
              <a:ext cx="3048000" cy="1569401"/>
            </a:xfrm>
            <a:prstGeom prst="rect">
              <a:avLst/>
            </a:prstGeom>
            <a:solidFill>
              <a:srgbClr val="D8DB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Understand the Problem</a:t>
              </a: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FDF20207-6FFC-455E-AE83-C6AE5FACE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1773056"/>
              <a:ext cx="3048000" cy="3238500"/>
            </a:xfrm>
            <a:prstGeom prst="rect">
              <a:avLst/>
            </a:prstGeom>
            <a:solidFill>
              <a:srgbClr val="83D0F5">
                <a:alpha val="6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b" anchorCtr="0" compatLnSpc="1">
              <a:prstTxWarp prst="textNoShape">
                <a:avLst/>
              </a:prstTxWarp>
            </a:bodyPr>
            <a:lstStyle/>
            <a:p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Understand the Solution</a:t>
              </a: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B87AFDD5-1A69-471C-AC5D-2B4AD2B42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939089"/>
              <a:ext cx="6735232" cy="3151717"/>
            </a:xfrm>
            <a:custGeom>
              <a:avLst/>
              <a:gdLst>
                <a:gd name="T0" fmla="*/ 2905 w 3182"/>
                <a:gd name="T1" fmla="*/ 281 h 1489"/>
                <a:gd name="T2" fmla="*/ 3182 w 3182"/>
                <a:gd name="T3" fmla="*/ 141 h 1489"/>
                <a:gd name="T4" fmla="*/ 2905 w 3182"/>
                <a:gd name="T5" fmla="*/ 0 h 1489"/>
                <a:gd name="T6" fmla="*/ 2905 w 3182"/>
                <a:gd name="T7" fmla="*/ 57 h 1489"/>
                <a:gd name="T8" fmla="*/ 2435 w 3182"/>
                <a:gd name="T9" fmla="*/ 57 h 1489"/>
                <a:gd name="T10" fmla="*/ 1494 w 3182"/>
                <a:gd name="T11" fmla="*/ 1338 h 1489"/>
                <a:gd name="T12" fmla="*/ 554 w 3182"/>
                <a:gd name="T13" fmla="*/ 57 h 1489"/>
                <a:gd name="T14" fmla="*/ 0 w 3182"/>
                <a:gd name="T15" fmla="*/ 57 h 1489"/>
                <a:gd name="T16" fmla="*/ 0 w 3182"/>
                <a:gd name="T17" fmla="*/ 238 h 1489"/>
                <a:gd name="T18" fmla="*/ 466 w 3182"/>
                <a:gd name="T19" fmla="*/ 238 h 1489"/>
                <a:gd name="T20" fmla="*/ 1384 w 3182"/>
                <a:gd name="T21" fmla="*/ 1489 h 1489"/>
                <a:gd name="T22" fmla="*/ 1605 w 3182"/>
                <a:gd name="T23" fmla="*/ 1489 h 1489"/>
                <a:gd name="T24" fmla="*/ 2523 w 3182"/>
                <a:gd name="T25" fmla="*/ 238 h 1489"/>
                <a:gd name="T26" fmla="*/ 2905 w 3182"/>
                <a:gd name="T27" fmla="*/ 238 h 1489"/>
                <a:gd name="T28" fmla="*/ 2905 w 3182"/>
                <a:gd name="T29" fmla="*/ 281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2" h="1489">
                  <a:moveTo>
                    <a:pt x="2905" y="281"/>
                  </a:moveTo>
                  <a:lnTo>
                    <a:pt x="3182" y="141"/>
                  </a:lnTo>
                  <a:lnTo>
                    <a:pt x="2905" y="0"/>
                  </a:lnTo>
                  <a:lnTo>
                    <a:pt x="2905" y="57"/>
                  </a:lnTo>
                  <a:lnTo>
                    <a:pt x="2435" y="57"/>
                  </a:lnTo>
                  <a:lnTo>
                    <a:pt x="1494" y="1338"/>
                  </a:lnTo>
                  <a:lnTo>
                    <a:pt x="554" y="57"/>
                  </a:lnTo>
                  <a:lnTo>
                    <a:pt x="0" y="57"/>
                  </a:lnTo>
                  <a:lnTo>
                    <a:pt x="0" y="238"/>
                  </a:lnTo>
                  <a:lnTo>
                    <a:pt x="466" y="238"/>
                  </a:lnTo>
                  <a:lnTo>
                    <a:pt x="1384" y="1489"/>
                  </a:lnTo>
                  <a:lnTo>
                    <a:pt x="1605" y="1489"/>
                  </a:lnTo>
                  <a:lnTo>
                    <a:pt x="2523" y="238"/>
                  </a:lnTo>
                  <a:lnTo>
                    <a:pt x="2905" y="238"/>
                  </a:lnTo>
                  <a:lnTo>
                    <a:pt x="2905" y="281"/>
                  </a:lnTo>
                  <a:close/>
                </a:path>
              </a:pathLst>
            </a:custGeom>
            <a:solidFill>
              <a:srgbClr val="232E5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A0D6311-2AEE-477B-919F-90C3A9418890}"/>
                </a:ext>
              </a:extLst>
            </p:cNvPr>
            <p:cNvCxnSpPr/>
            <p:nvPr/>
          </p:nvCxnSpPr>
          <p:spPr>
            <a:xfrm>
              <a:off x="2595034" y="1254471"/>
              <a:ext cx="2154767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F83D23-3C6E-4DD1-B1F4-83CE4B24E962}"/>
                </a:ext>
              </a:extLst>
            </p:cNvPr>
            <p:cNvSpPr txBox="1"/>
            <p:nvPr/>
          </p:nvSpPr>
          <p:spPr>
            <a:xfrm>
              <a:off x="2242819" y="752396"/>
              <a:ext cx="1010219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Need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72449D7-C8DF-4221-82D0-DD89C7C410DB}"/>
                </a:ext>
              </a:extLst>
            </p:cNvPr>
            <p:cNvCxnSpPr/>
            <p:nvPr/>
          </p:nvCxnSpPr>
          <p:spPr>
            <a:xfrm>
              <a:off x="3126741" y="1963414"/>
              <a:ext cx="1623060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35CAA5-9472-4EE4-8E26-EC21207FB2C7}"/>
                </a:ext>
              </a:extLst>
            </p:cNvPr>
            <p:cNvSpPr txBox="1"/>
            <p:nvPr/>
          </p:nvSpPr>
          <p:spPr>
            <a:xfrm>
              <a:off x="1068987" y="1797395"/>
              <a:ext cx="1818570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Requirements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687118-3753-4CAD-8D2B-416C1CC7A158}"/>
                </a:ext>
              </a:extLst>
            </p:cNvPr>
            <p:cNvCxnSpPr/>
            <p:nvPr/>
          </p:nvCxnSpPr>
          <p:spPr>
            <a:xfrm>
              <a:off x="3640667" y="2672356"/>
              <a:ext cx="110913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036516-54AD-4403-B154-D9C21DDC397C}"/>
                </a:ext>
              </a:extLst>
            </p:cNvPr>
            <p:cNvSpPr txBox="1"/>
            <p:nvPr/>
          </p:nvSpPr>
          <p:spPr>
            <a:xfrm>
              <a:off x="1506818" y="2508209"/>
              <a:ext cx="191906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System Design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2BA77B5-2192-43FB-84B0-80BF3A4A5D28}"/>
                </a:ext>
              </a:extLst>
            </p:cNvPr>
            <p:cNvCxnSpPr/>
            <p:nvPr/>
          </p:nvCxnSpPr>
          <p:spPr>
            <a:xfrm>
              <a:off x="4148667" y="3381298"/>
              <a:ext cx="60113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834D91-F32E-4870-B737-A4DB96667279}"/>
                </a:ext>
              </a:extLst>
            </p:cNvPr>
            <p:cNvSpPr txBox="1"/>
            <p:nvPr/>
          </p:nvSpPr>
          <p:spPr>
            <a:xfrm>
              <a:off x="2253657" y="3230807"/>
              <a:ext cx="1700595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Specification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04F3F6-E029-41A2-BE89-68366BFD0507}"/>
                </a:ext>
              </a:extLst>
            </p:cNvPr>
            <p:cNvSpPr txBox="1"/>
            <p:nvPr/>
          </p:nvSpPr>
          <p:spPr>
            <a:xfrm>
              <a:off x="2541793" y="4090807"/>
              <a:ext cx="1997721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Detailed Design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4B42FA-1CEC-4F49-A08A-1BD2FD1DA70D}"/>
                </a:ext>
              </a:extLst>
            </p:cNvPr>
            <p:cNvSpPr txBox="1"/>
            <p:nvPr/>
          </p:nvSpPr>
          <p:spPr>
            <a:xfrm>
              <a:off x="4785784" y="4090807"/>
              <a:ext cx="167437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Manufacture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CC72855-411A-44AA-BE2F-40E6DC26D494}"/>
                </a:ext>
              </a:extLst>
            </p:cNvPr>
            <p:cNvCxnSpPr/>
            <p:nvPr/>
          </p:nvCxnSpPr>
          <p:spPr>
            <a:xfrm>
              <a:off x="4588934" y="3381298"/>
              <a:ext cx="60113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9FBB694-91B3-4D3A-B129-BE1DB06BF673}"/>
                </a:ext>
              </a:extLst>
            </p:cNvPr>
            <p:cNvCxnSpPr/>
            <p:nvPr/>
          </p:nvCxnSpPr>
          <p:spPr>
            <a:xfrm>
              <a:off x="4588934" y="2669816"/>
              <a:ext cx="112186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6473A2-C04A-4EAE-9BC7-11351B462C54}"/>
                </a:ext>
              </a:extLst>
            </p:cNvPr>
            <p:cNvCxnSpPr/>
            <p:nvPr/>
          </p:nvCxnSpPr>
          <p:spPr>
            <a:xfrm>
              <a:off x="4588934" y="1963414"/>
              <a:ext cx="1642559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B2376DF-E54F-4BFC-94E8-9346741D7FC7}"/>
                </a:ext>
              </a:extLst>
            </p:cNvPr>
            <p:cNvCxnSpPr/>
            <p:nvPr/>
          </p:nvCxnSpPr>
          <p:spPr>
            <a:xfrm>
              <a:off x="4588934" y="1256447"/>
              <a:ext cx="2156932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03FF70-7B82-406E-A3D3-97BE2DF59472}"/>
                </a:ext>
              </a:extLst>
            </p:cNvPr>
            <p:cNvSpPr txBox="1"/>
            <p:nvPr/>
          </p:nvSpPr>
          <p:spPr>
            <a:xfrm>
              <a:off x="5439899" y="3228158"/>
              <a:ext cx="1429689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Assemble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17C3DE-CA2D-4772-898C-C5C9C09009B8}"/>
                </a:ext>
              </a:extLst>
            </p:cNvPr>
            <p:cNvSpPr txBox="1"/>
            <p:nvPr/>
          </p:nvSpPr>
          <p:spPr>
            <a:xfrm>
              <a:off x="5971378" y="2511985"/>
              <a:ext cx="133355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Integrate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3186F1-95A8-4098-BEE6-A51799F39067}"/>
                </a:ext>
              </a:extLst>
            </p:cNvPr>
            <p:cNvSpPr txBox="1"/>
            <p:nvPr/>
          </p:nvSpPr>
          <p:spPr>
            <a:xfrm>
              <a:off x="6511015" y="1799268"/>
              <a:ext cx="104080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Verify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1CD505-CAAC-4E9D-94DB-0CD7E8680634}"/>
                </a:ext>
              </a:extLst>
            </p:cNvPr>
            <p:cNvSpPr txBox="1"/>
            <p:nvPr/>
          </p:nvSpPr>
          <p:spPr>
            <a:xfrm>
              <a:off x="6122272" y="753456"/>
              <a:ext cx="1268019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" dirty="0">
                  <a:solidFill>
                    <a:srgbClr val="232E5B"/>
                  </a:solidFill>
                </a:rPr>
                <a:t>Validate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A3E23E-B96E-4823-8A94-8B5161E66D59}"/>
                </a:ext>
              </a:extLst>
            </p:cNvPr>
            <p:cNvSpPr txBox="1"/>
            <p:nvPr/>
          </p:nvSpPr>
          <p:spPr>
            <a:xfrm>
              <a:off x="8258052" y="1089370"/>
              <a:ext cx="1477753" cy="1006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Operate,</a:t>
              </a:r>
            </a:p>
            <a:p>
              <a:r>
                <a:rPr lang="en-GB" sz="600" dirty="0">
                  <a:solidFill>
                    <a:srgbClr val="232E5B"/>
                  </a:solidFill>
                </a:rPr>
                <a:t>Maintain,</a:t>
              </a:r>
            </a:p>
            <a:p>
              <a:r>
                <a:rPr lang="en-GB" sz="600" dirty="0">
                  <a:solidFill>
                    <a:srgbClr val="232E5B"/>
                  </a:solidFill>
                </a:rPr>
                <a:t>Dispose…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56A776-C0FE-47B9-9A12-FDF8E36BA581}"/>
                </a:ext>
              </a:extLst>
            </p:cNvPr>
            <p:cNvSpPr txBox="1"/>
            <p:nvPr/>
          </p:nvSpPr>
          <p:spPr>
            <a:xfrm>
              <a:off x="-669802" y="1089370"/>
              <a:ext cx="217686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New instrument…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91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6788-DB1C-42BB-8963-C06DCB08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Systems Engineering Approach for Small Teams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4EF5-DE7C-4718-B6A2-EC7494BFB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Integration and Testing:</a:t>
            </a:r>
          </a:p>
          <a:p>
            <a:pPr lvl="1"/>
            <a:r>
              <a:rPr lang="en-US" dirty="0"/>
              <a:t>Implemented a phased integration approach to minimize risks.</a:t>
            </a:r>
          </a:p>
          <a:p>
            <a:pPr lvl="1"/>
            <a:r>
              <a:rPr lang="en-US" dirty="0"/>
              <a:t>Conducted testing at each stage, including unit, integration, and system testing.</a:t>
            </a:r>
          </a:p>
          <a:p>
            <a:r>
              <a:rPr lang="en-US" dirty="0"/>
              <a:t>Verification and Validation:</a:t>
            </a:r>
          </a:p>
          <a:p>
            <a:pPr lvl="1"/>
            <a:r>
              <a:rPr lang="en-US" dirty="0"/>
              <a:t>Performed acceptance testing to confirm that the system meets user needs.</a:t>
            </a:r>
          </a:p>
          <a:p>
            <a:pPr lvl="1"/>
            <a:r>
              <a:rPr lang="en-US" dirty="0"/>
              <a:t>Tracked and resolved defects throughout the development process.</a:t>
            </a:r>
          </a:p>
          <a:p>
            <a:pPr lvl="1"/>
            <a:r>
              <a:rPr lang="en-US" dirty="0"/>
              <a:t>Documented the system design and test results for future reference.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9783A9-61BF-4412-9D77-5F226D809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5" y="2903988"/>
            <a:ext cx="2696901" cy="19063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3908C0-57F6-40E3-ABE7-DEC2F59EAE8E}"/>
              </a:ext>
            </a:extLst>
          </p:cNvPr>
          <p:cNvGrpSpPr>
            <a:grpSpLocks noChangeAspect="1"/>
          </p:cNvGrpSpPr>
          <p:nvPr/>
        </p:nvGrpSpPr>
        <p:grpSpPr>
          <a:xfrm>
            <a:off x="5393786" y="2801348"/>
            <a:ext cx="3817454" cy="1800001"/>
            <a:chOff x="-669802" y="105123"/>
            <a:chExt cx="10405607" cy="49064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20E451-0E3E-44B0-A52C-E0D64E883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183" y="105123"/>
              <a:ext cx="3045883" cy="156940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Assess the Benefits</a:t>
              </a: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6713EA27-949E-4828-B022-8D5896DAE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183" y="1773056"/>
              <a:ext cx="3045883" cy="3238500"/>
            </a:xfrm>
            <a:prstGeom prst="rect">
              <a:avLst/>
            </a:prstGeom>
            <a:solidFill>
              <a:srgbClr val="3689C7">
                <a:alpha val="6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b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Assess the Solution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20608B-7394-4A24-9B92-0B7A563B8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105123"/>
              <a:ext cx="3048000" cy="1569401"/>
            </a:xfrm>
            <a:prstGeom prst="rect">
              <a:avLst/>
            </a:prstGeom>
            <a:solidFill>
              <a:srgbClr val="D8DBE2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Understand the Problem</a:t>
              </a: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C74FE030-668A-4473-927B-192E8C5C3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1773056"/>
              <a:ext cx="3048000" cy="3238500"/>
            </a:xfrm>
            <a:prstGeom prst="rect">
              <a:avLst/>
            </a:prstGeom>
            <a:solidFill>
              <a:srgbClr val="83D0F5">
                <a:alpha val="6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b" anchorCtr="0" compatLnSpc="1">
              <a:prstTxWarp prst="textNoShape">
                <a:avLst/>
              </a:prstTxWarp>
            </a:bodyPr>
            <a:lstStyle/>
            <a:p>
              <a:r>
                <a:rPr lang="en-GB" sz="600" dirty="0">
                  <a:solidFill>
                    <a:srgbClr val="232E5B">
                      <a:alpha val="60000"/>
                    </a:srgbClr>
                  </a:solidFill>
                </a:rPr>
                <a:t>Understand the Solution</a:t>
              </a: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0F6FAAD8-F4C1-45C0-A480-9D564CC9E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939089"/>
              <a:ext cx="6735232" cy="3151717"/>
            </a:xfrm>
            <a:custGeom>
              <a:avLst/>
              <a:gdLst>
                <a:gd name="T0" fmla="*/ 2905 w 3182"/>
                <a:gd name="T1" fmla="*/ 281 h 1489"/>
                <a:gd name="T2" fmla="*/ 3182 w 3182"/>
                <a:gd name="T3" fmla="*/ 141 h 1489"/>
                <a:gd name="T4" fmla="*/ 2905 w 3182"/>
                <a:gd name="T5" fmla="*/ 0 h 1489"/>
                <a:gd name="T6" fmla="*/ 2905 w 3182"/>
                <a:gd name="T7" fmla="*/ 57 h 1489"/>
                <a:gd name="T8" fmla="*/ 2435 w 3182"/>
                <a:gd name="T9" fmla="*/ 57 h 1489"/>
                <a:gd name="T10" fmla="*/ 1494 w 3182"/>
                <a:gd name="T11" fmla="*/ 1338 h 1489"/>
                <a:gd name="T12" fmla="*/ 554 w 3182"/>
                <a:gd name="T13" fmla="*/ 57 h 1489"/>
                <a:gd name="T14" fmla="*/ 0 w 3182"/>
                <a:gd name="T15" fmla="*/ 57 h 1489"/>
                <a:gd name="T16" fmla="*/ 0 w 3182"/>
                <a:gd name="T17" fmla="*/ 238 h 1489"/>
                <a:gd name="T18" fmla="*/ 466 w 3182"/>
                <a:gd name="T19" fmla="*/ 238 h 1489"/>
                <a:gd name="T20" fmla="*/ 1384 w 3182"/>
                <a:gd name="T21" fmla="*/ 1489 h 1489"/>
                <a:gd name="T22" fmla="*/ 1605 w 3182"/>
                <a:gd name="T23" fmla="*/ 1489 h 1489"/>
                <a:gd name="T24" fmla="*/ 2523 w 3182"/>
                <a:gd name="T25" fmla="*/ 238 h 1489"/>
                <a:gd name="T26" fmla="*/ 2905 w 3182"/>
                <a:gd name="T27" fmla="*/ 238 h 1489"/>
                <a:gd name="T28" fmla="*/ 2905 w 3182"/>
                <a:gd name="T29" fmla="*/ 281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2" h="1489">
                  <a:moveTo>
                    <a:pt x="2905" y="281"/>
                  </a:moveTo>
                  <a:lnTo>
                    <a:pt x="3182" y="141"/>
                  </a:lnTo>
                  <a:lnTo>
                    <a:pt x="2905" y="0"/>
                  </a:lnTo>
                  <a:lnTo>
                    <a:pt x="2905" y="57"/>
                  </a:lnTo>
                  <a:lnTo>
                    <a:pt x="2435" y="57"/>
                  </a:lnTo>
                  <a:lnTo>
                    <a:pt x="1494" y="1338"/>
                  </a:lnTo>
                  <a:lnTo>
                    <a:pt x="554" y="57"/>
                  </a:lnTo>
                  <a:lnTo>
                    <a:pt x="0" y="57"/>
                  </a:lnTo>
                  <a:lnTo>
                    <a:pt x="0" y="238"/>
                  </a:lnTo>
                  <a:lnTo>
                    <a:pt x="466" y="238"/>
                  </a:lnTo>
                  <a:lnTo>
                    <a:pt x="1384" y="1489"/>
                  </a:lnTo>
                  <a:lnTo>
                    <a:pt x="1605" y="1489"/>
                  </a:lnTo>
                  <a:lnTo>
                    <a:pt x="2523" y="238"/>
                  </a:lnTo>
                  <a:lnTo>
                    <a:pt x="2905" y="238"/>
                  </a:lnTo>
                  <a:lnTo>
                    <a:pt x="2905" y="281"/>
                  </a:lnTo>
                  <a:close/>
                </a:path>
              </a:pathLst>
            </a:custGeom>
            <a:solidFill>
              <a:srgbClr val="232E5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70B084-A9EB-4DC7-A59D-D018BDAEB34F}"/>
                </a:ext>
              </a:extLst>
            </p:cNvPr>
            <p:cNvCxnSpPr/>
            <p:nvPr/>
          </p:nvCxnSpPr>
          <p:spPr>
            <a:xfrm>
              <a:off x="2595034" y="1254471"/>
              <a:ext cx="2154767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5C860E-167C-4B42-A900-6BC38CD1DBA4}"/>
                </a:ext>
              </a:extLst>
            </p:cNvPr>
            <p:cNvSpPr txBox="1"/>
            <p:nvPr/>
          </p:nvSpPr>
          <p:spPr>
            <a:xfrm>
              <a:off x="2242819" y="752396"/>
              <a:ext cx="1010219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Need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A9B3B7-A6CD-4D88-9DBE-2CCCBDC8C85F}"/>
                </a:ext>
              </a:extLst>
            </p:cNvPr>
            <p:cNvCxnSpPr/>
            <p:nvPr/>
          </p:nvCxnSpPr>
          <p:spPr>
            <a:xfrm>
              <a:off x="3126741" y="1963414"/>
              <a:ext cx="1623060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F3B214-7B52-4189-8910-2839CC75B088}"/>
                </a:ext>
              </a:extLst>
            </p:cNvPr>
            <p:cNvSpPr txBox="1"/>
            <p:nvPr/>
          </p:nvSpPr>
          <p:spPr>
            <a:xfrm>
              <a:off x="1068987" y="1797395"/>
              <a:ext cx="1818570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Requirements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B23FAA7-E11C-4F13-9466-73C1C0B40D32}"/>
                </a:ext>
              </a:extLst>
            </p:cNvPr>
            <p:cNvCxnSpPr/>
            <p:nvPr/>
          </p:nvCxnSpPr>
          <p:spPr>
            <a:xfrm>
              <a:off x="3640667" y="2672356"/>
              <a:ext cx="110913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1699C2-DE07-4221-B32F-5F75E7FCCF4E}"/>
                </a:ext>
              </a:extLst>
            </p:cNvPr>
            <p:cNvSpPr txBox="1"/>
            <p:nvPr/>
          </p:nvSpPr>
          <p:spPr>
            <a:xfrm>
              <a:off x="1506818" y="2508209"/>
              <a:ext cx="191906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System Design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ECE4E9D-FF13-49B7-BD26-6A2AD33C0FC4}"/>
                </a:ext>
              </a:extLst>
            </p:cNvPr>
            <p:cNvCxnSpPr/>
            <p:nvPr/>
          </p:nvCxnSpPr>
          <p:spPr>
            <a:xfrm>
              <a:off x="4148667" y="3381298"/>
              <a:ext cx="60113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E7E0A0-07CF-4476-BADB-095406F95843}"/>
                </a:ext>
              </a:extLst>
            </p:cNvPr>
            <p:cNvSpPr txBox="1"/>
            <p:nvPr/>
          </p:nvSpPr>
          <p:spPr>
            <a:xfrm>
              <a:off x="2253657" y="3230807"/>
              <a:ext cx="1700595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Specification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DFA359-7457-4F39-BFCE-FDA8467DBA8F}"/>
                </a:ext>
              </a:extLst>
            </p:cNvPr>
            <p:cNvSpPr txBox="1"/>
            <p:nvPr/>
          </p:nvSpPr>
          <p:spPr>
            <a:xfrm>
              <a:off x="2541793" y="4090807"/>
              <a:ext cx="1997721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Detailed Design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3CA66C-C46B-4251-8241-821A1BC58EB5}"/>
                </a:ext>
              </a:extLst>
            </p:cNvPr>
            <p:cNvSpPr txBox="1"/>
            <p:nvPr/>
          </p:nvSpPr>
          <p:spPr>
            <a:xfrm>
              <a:off x="4785784" y="4090807"/>
              <a:ext cx="167437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Manufacture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E1D3920-56DD-45FD-A2EC-978CE0DD09C5}"/>
                </a:ext>
              </a:extLst>
            </p:cNvPr>
            <p:cNvCxnSpPr/>
            <p:nvPr/>
          </p:nvCxnSpPr>
          <p:spPr>
            <a:xfrm>
              <a:off x="4588934" y="3381298"/>
              <a:ext cx="60113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4774A5F-AE76-440D-ABEB-FC3A97024681}"/>
                </a:ext>
              </a:extLst>
            </p:cNvPr>
            <p:cNvCxnSpPr/>
            <p:nvPr/>
          </p:nvCxnSpPr>
          <p:spPr>
            <a:xfrm>
              <a:off x="4588934" y="2669816"/>
              <a:ext cx="1121863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D2C1356-1192-4B4F-B158-60687F6466E1}"/>
                </a:ext>
              </a:extLst>
            </p:cNvPr>
            <p:cNvCxnSpPr/>
            <p:nvPr/>
          </p:nvCxnSpPr>
          <p:spPr>
            <a:xfrm>
              <a:off x="4588934" y="1963414"/>
              <a:ext cx="1642559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B3DFD68-373E-4EE0-AEE8-3F89E8234040}"/>
                </a:ext>
              </a:extLst>
            </p:cNvPr>
            <p:cNvCxnSpPr/>
            <p:nvPr/>
          </p:nvCxnSpPr>
          <p:spPr>
            <a:xfrm>
              <a:off x="4588934" y="1256447"/>
              <a:ext cx="2156932" cy="0"/>
            </a:xfrm>
            <a:prstGeom prst="straightConnector1">
              <a:avLst/>
            </a:prstGeom>
            <a:ln w="25400">
              <a:solidFill>
                <a:srgbClr val="CE5B72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C0BDAC-AE9A-4964-9C31-42234613ABF1}"/>
                </a:ext>
              </a:extLst>
            </p:cNvPr>
            <p:cNvSpPr txBox="1"/>
            <p:nvPr/>
          </p:nvSpPr>
          <p:spPr>
            <a:xfrm>
              <a:off x="5439899" y="3228158"/>
              <a:ext cx="1429689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Assemble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B1CAF1-EE40-4B59-BE98-1DA81F2278F4}"/>
                </a:ext>
              </a:extLst>
            </p:cNvPr>
            <p:cNvSpPr txBox="1"/>
            <p:nvPr/>
          </p:nvSpPr>
          <p:spPr>
            <a:xfrm>
              <a:off x="5971378" y="2511985"/>
              <a:ext cx="133355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Integrate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6F6966-4CA0-4705-BD54-D01F3C76BC0F}"/>
                </a:ext>
              </a:extLst>
            </p:cNvPr>
            <p:cNvSpPr txBox="1"/>
            <p:nvPr/>
          </p:nvSpPr>
          <p:spPr>
            <a:xfrm>
              <a:off x="6511015" y="1799268"/>
              <a:ext cx="104080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Verify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AEF90C-A077-409F-A2B4-0C2FC45344A9}"/>
                </a:ext>
              </a:extLst>
            </p:cNvPr>
            <p:cNvSpPr txBox="1"/>
            <p:nvPr/>
          </p:nvSpPr>
          <p:spPr>
            <a:xfrm>
              <a:off x="6122272" y="753456"/>
              <a:ext cx="1268019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" dirty="0">
                  <a:solidFill>
                    <a:srgbClr val="232E5B"/>
                  </a:solidFill>
                </a:rPr>
                <a:t>Validate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55363D-3918-4902-8EDD-1BA8F372E48F}"/>
                </a:ext>
              </a:extLst>
            </p:cNvPr>
            <p:cNvSpPr txBox="1"/>
            <p:nvPr/>
          </p:nvSpPr>
          <p:spPr>
            <a:xfrm>
              <a:off x="8258052" y="1089370"/>
              <a:ext cx="1477753" cy="1006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232E5B"/>
                  </a:solidFill>
                </a:rPr>
                <a:t>Operate,</a:t>
              </a:r>
            </a:p>
            <a:p>
              <a:r>
                <a:rPr lang="en-GB" sz="600" dirty="0">
                  <a:solidFill>
                    <a:srgbClr val="232E5B"/>
                  </a:solidFill>
                </a:rPr>
                <a:t>Maintain,</a:t>
              </a:r>
            </a:p>
            <a:p>
              <a:r>
                <a:rPr lang="en-GB" sz="600" dirty="0">
                  <a:solidFill>
                    <a:srgbClr val="232E5B"/>
                  </a:solidFill>
                </a:rPr>
                <a:t>Dispose…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3FA362-32FC-4767-BD4B-A1C2281A7DF3}"/>
                </a:ext>
              </a:extLst>
            </p:cNvPr>
            <p:cNvSpPr txBox="1"/>
            <p:nvPr/>
          </p:nvSpPr>
          <p:spPr>
            <a:xfrm>
              <a:off x="-669802" y="1089370"/>
              <a:ext cx="2176868" cy="503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600" dirty="0">
                  <a:solidFill>
                    <a:srgbClr val="232E5B"/>
                  </a:solidFill>
                </a:rPr>
                <a:t>New instrument…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57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919A-F257-41C2-9CB8-43F8B660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Engineering Tools for Small Teams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C5193-3440-4C1A-9F60-260E86226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Requirements &amp; Risk Management</a:t>
            </a:r>
            <a:r>
              <a:rPr lang="en-GB" dirty="0"/>
              <a:t>: MS Excel was used for efficient tracking and management of requirements and risks, ensuring traceability and version control.</a:t>
            </a:r>
          </a:p>
          <a:p>
            <a:r>
              <a:rPr lang="en-GB" b="1" dirty="0"/>
              <a:t>CAD Data Management</a:t>
            </a:r>
            <a:r>
              <a:rPr lang="en-GB" dirty="0"/>
              <a:t>: Solid Edge Data Management streamlined our CAD data organization and accessibility, facilitating collaboration and version control.</a:t>
            </a:r>
          </a:p>
          <a:p>
            <a:r>
              <a:rPr lang="en-GB" b="1" dirty="0"/>
              <a:t>Modelling &amp; Simulation</a:t>
            </a:r>
            <a:r>
              <a:rPr lang="en-GB" dirty="0"/>
              <a:t>: Mathcad and ANSYS enabled us to analyse system behaviour and predict performance, optimising design choices and reducing potential issues.</a:t>
            </a:r>
          </a:p>
          <a:p>
            <a:r>
              <a:rPr lang="en-US" b="1" dirty="0"/>
              <a:t>Collaboration &amp; Project Management:</a:t>
            </a:r>
            <a:r>
              <a:rPr lang="en-US" dirty="0"/>
              <a:t> Asana enhanced communication and project coordination, ensuring everyone was informed and aligned.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46835-9CEB-41EB-BD63-DCDAD8183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0" y="3703308"/>
            <a:ext cx="2233914" cy="729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9C06B-1E27-4E25-B5E8-202F7FA0E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38" y="3548605"/>
            <a:ext cx="1234633" cy="1150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83D1E-349F-428F-AA5A-534078418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5" y="4050370"/>
            <a:ext cx="2233915" cy="833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8C01F9-597F-4C89-AC2A-83C2CC19C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01" y="3882295"/>
            <a:ext cx="1892461" cy="371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702C72-01C5-4124-9987-590F06965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5" y="3587757"/>
            <a:ext cx="2208177" cy="3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31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.8|2.2|5.2|1.8|0.6|8.7"/>
</p:tagLst>
</file>

<file path=ppt/theme/theme1.xml><?xml version="1.0" encoding="utf-8"?>
<a:theme xmlns:a="http://schemas.openxmlformats.org/drawingml/2006/main" name="Custom Design">
  <a:themeElements>
    <a:clrScheme name="EMBL">
      <a:dk1>
        <a:srgbClr val="000000"/>
      </a:dk1>
      <a:lt1>
        <a:srgbClr val="FFFFFF"/>
      </a:lt1>
      <a:dk2>
        <a:srgbClr val="007B53"/>
      </a:dk2>
      <a:lt2>
        <a:srgbClr val="707372"/>
      </a:lt2>
      <a:accent1>
        <a:srgbClr val="18974C"/>
      </a:accent1>
      <a:accent2>
        <a:srgbClr val="A1BE1F"/>
      </a:accent2>
      <a:accent3>
        <a:srgbClr val="F49E17"/>
      </a:accent3>
      <a:accent4>
        <a:srgbClr val="F4C61F"/>
      </a:accent4>
      <a:accent5>
        <a:srgbClr val="D41645"/>
      </a:accent5>
      <a:accent6>
        <a:srgbClr val="3B6FB6"/>
      </a:accent6>
      <a:hlink>
        <a:srgbClr val="3E3E3E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Microsoft Office PowerPoint</Application>
  <PresentationFormat>Presentación en pantalla (16:9)</PresentationFormat>
  <Paragraphs>155</Paragraphs>
  <Slides>16</Slides>
  <Notes>16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Libre Franklin Medium</vt:lpstr>
      <vt:lpstr>Libre Franklin Thin</vt:lpstr>
      <vt:lpstr>Franklin Gothic</vt:lpstr>
      <vt:lpstr>Libre Franklin</vt:lpstr>
      <vt:lpstr>Custom Design</vt:lpstr>
      <vt:lpstr>Streamlining Systems Engineering</vt:lpstr>
      <vt:lpstr>Introduction</vt:lpstr>
      <vt:lpstr>Team overview</vt:lpstr>
      <vt:lpstr>Streamlining Instrument Design at EMBL</vt:lpstr>
      <vt:lpstr>Tailoring Systems Engineering for Small Teams</vt:lpstr>
      <vt:lpstr>Systems Engineering Approach for Small Teams</vt:lpstr>
      <vt:lpstr>Systems Engineering Approach for Small Teams (cont.)</vt:lpstr>
      <vt:lpstr>Systems Engineering Approach for Small Teams (cont.)</vt:lpstr>
      <vt:lpstr>Systems Engineering Tools for Small Teams</vt:lpstr>
      <vt:lpstr>Example</vt:lpstr>
      <vt:lpstr>Challenges and Situations</vt:lpstr>
      <vt:lpstr>Results and Outcomes</vt:lpstr>
      <vt:lpstr>Lessons Learnt</vt:lpstr>
      <vt:lpstr>Conclusion</vt:lpstr>
      <vt:lpstr>Presentación de PowerPoint</vt:lpstr>
      <vt:lpstr>Questions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2025-02-04T21:01:25Z</dcterms:modified>
</cp:coreProperties>
</file>