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6"/>
  </p:notesMasterIdLst>
  <p:handoutMasterIdLst>
    <p:handoutMasterId r:id="rId27"/>
  </p:handoutMasterIdLst>
  <p:sldIdLst>
    <p:sldId id="545" r:id="rId9"/>
    <p:sldId id="347" r:id="rId10"/>
    <p:sldId id="539" r:id="rId11"/>
    <p:sldId id="350" r:id="rId12"/>
    <p:sldId id="352" r:id="rId13"/>
    <p:sldId id="331" r:id="rId14"/>
    <p:sldId id="343" r:id="rId15"/>
    <p:sldId id="355" r:id="rId16"/>
    <p:sldId id="356" r:id="rId17"/>
    <p:sldId id="358" r:id="rId18"/>
    <p:sldId id="357" r:id="rId19"/>
    <p:sldId id="359" r:id="rId20"/>
    <p:sldId id="360" r:id="rId21"/>
    <p:sldId id="361" r:id="rId22"/>
    <p:sldId id="362" r:id="rId23"/>
    <p:sldId id="363" r:id="rId24"/>
    <p:sldId id="364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EFFFF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035" autoAdjust="0"/>
  </p:normalViewPr>
  <p:slideViewPr>
    <p:cSldViewPr snapToGrid="0">
      <p:cViewPr varScale="1">
        <p:scale>
          <a:sx n="107" d="100"/>
          <a:sy n="107" d="100"/>
        </p:scale>
        <p:origin x="576" y="12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64"/>
    </p:cViewPr>
  </p:sorterViewPr>
  <p:notesViewPr>
    <p:cSldViewPr snapToGrid="0">
      <p:cViewPr varScale="1">
        <p:scale>
          <a:sx n="54" d="100"/>
          <a:sy n="54" d="100"/>
        </p:scale>
        <p:origin x="2874" y="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E1833-9B7C-4AFF-B2D9-0D4D7F05FD4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8CB0210-A5EC-4B84-8BDC-9827E435FBE8}">
      <dgm:prSet phldrT="[Text]" custT="1"/>
      <dgm:spPr/>
      <dgm:t>
        <a:bodyPr/>
        <a:lstStyle/>
        <a:p>
          <a:r>
            <a:rPr lang="en-GB" sz="2800" dirty="0"/>
            <a:t>Methodology</a:t>
          </a:r>
        </a:p>
      </dgm:t>
    </dgm:pt>
    <dgm:pt modelId="{526CE332-B42B-4D5A-9272-022BCFF2F483}" type="parTrans" cxnId="{08B77D9D-77BF-4E87-BA70-093468E631F9}">
      <dgm:prSet/>
      <dgm:spPr/>
      <dgm:t>
        <a:bodyPr/>
        <a:lstStyle/>
        <a:p>
          <a:endParaRPr lang="en-GB" sz="1600"/>
        </a:p>
      </dgm:t>
    </dgm:pt>
    <dgm:pt modelId="{EFF86655-DDC6-4CFB-960C-40E4176B4F59}" type="sibTrans" cxnId="{08B77D9D-77BF-4E87-BA70-093468E631F9}">
      <dgm:prSet/>
      <dgm:spPr/>
      <dgm:t>
        <a:bodyPr/>
        <a:lstStyle/>
        <a:p>
          <a:endParaRPr lang="en-GB" sz="1600"/>
        </a:p>
      </dgm:t>
    </dgm:pt>
    <dgm:pt modelId="{3FB0553B-73E7-42A6-8357-EA8D24F7A303}">
      <dgm:prSet phldrT="[Text]" custT="1"/>
      <dgm:spPr/>
      <dgm:t>
        <a:bodyPr/>
        <a:lstStyle/>
        <a:p>
          <a:r>
            <a:rPr lang="en-GB" sz="2800" dirty="0"/>
            <a:t>Tools and infrastructure</a:t>
          </a:r>
        </a:p>
      </dgm:t>
    </dgm:pt>
    <dgm:pt modelId="{C679B0F4-E4BC-4CFD-AC06-6C090951E7BD}" type="parTrans" cxnId="{9C91183B-3EAC-4794-AB12-85848E4F4A6B}">
      <dgm:prSet/>
      <dgm:spPr/>
      <dgm:t>
        <a:bodyPr/>
        <a:lstStyle/>
        <a:p>
          <a:endParaRPr lang="en-GB" sz="1600"/>
        </a:p>
      </dgm:t>
    </dgm:pt>
    <dgm:pt modelId="{78010A40-4B03-4C57-A9D3-FAABBB552031}" type="sibTrans" cxnId="{9C91183B-3EAC-4794-AB12-85848E4F4A6B}">
      <dgm:prSet/>
      <dgm:spPr/>
      <dgm:t>
        <a:bodyPr/>
        <a:lstStyle/>
        <a:p>
          <a:endParaRPr lang="en-GB" sz="1600"/>
        </a:p>
      </dgm:t>
    </dgm:pt>
    <dgm:pt modelId="{FEFE786F-E0F4-47AA-9616-0CC11638305A}">
      <dgm:prSet phldrT="[Text]" custT="1"/>
      <dgm:spPr/>
      <dgm:t>
        <a:bodyPr/>
        <a:lstStyle/>
        <a:p>
          <a:r>
            <a:rPr lang="en-GB" sz="2800" dirty="0"/>
            <a:t>Accessibility</a:t>
          </a:r>
        </a:p>
      </dgm:t>
    </dgm:pt>
    <dgm:pt modelId="{F293EC4F-F731-4E82-8C8A-EB82F6E6D89C}" type="parTrans" cxnId="{D422CB84-9B1C-4909-9F8B-A86DB5E61898}">
      <dgm:prSet/>
      <dgm:spPr/>
      <dgm:t>
        <a:bodyPr/>
        <a:lstStyle/>
        <a:p>
          <a:endParaRPr lang="en-GB" sz="1600"/>
        </a:p>
      </dgm:t>
    </dgm:pt>
    <dgm:pt modelId="{D4C2D9EB-86FC-43EC-99A2-529EFF4D3399}" type="sibTrans" cxnId="{D422CB84-9B1C-4909-9F8B-A86DB5E61898}">
      <dgm:prSet/>
      <dgm:spPr/>
      <dgm:t>
        <a:bodyPr/>
        <a:lstStyle/>
        <a:p>
          <a:endParaRPr lang="en-GB" sz="1600"/>
        </a:p>
      </dgm:t>
    </dgm:pt>
    <dgm:pt modelId="{E934D9DA-F04A-43FA-9474-2D5939EE3C2A}" type="pres">
      <dgm:prSet presAssocID="{6F1E1833-9B7C-4AFF-B2D9-0D4D7F05FD44}" presName="linearFlow" presStyleCnt="0">
        <dgm:presLayoutVars>
          <dgm:dir/>
          <dgm:resizeHandles val="exact"/>
        </dgm:presLayoutVars>
      </dgm:prSet>
      <dgm:spPr/>
    </dgm:pt>
    <dgm:pt modelId="{3743B5CC-AAA0-4C42-8D2A-B253FDED047D}" type="pres">
      <dgm:prSet presAssocID="{F8CB0210-A5EC-4B84-8BDC-9827E435FBE8}" presName="composite" presStyleCnt="0"/>
      <dgm:spPr/>
    </dgm:pt>
    <dgm:pt modelId="{1A9F0190-0049-4F25-9D8D-BB7F63C61E6D}" type="pres">
      <dgm:prSet presAssocID="{F8CB0210-A5EC-4B84-8BDC-9827E435FBE8}" presName="imgShp" presStyleLbl="fgImgPlace1" presStyleIdx="0" presStyleCnt="3" custScaleX="9336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A8F38AC-8FEE-43A7-AA3C-D272CB79DB90}" type="pres">
      <dgm:prSet presAssocID="{F8CB0210-A5EC-4B84-8BDC-9827E435FBE8}" presName="txShp" presStyleLbl="node1" presStyleIdx="0" presStyleCnt="3">
        <dgm:presLayoutVars>
          <dgm:bulletEnabled val="1"/>
        </dgm:presLayoutVars>
      </dgm:prSet>
      <dgm:spPr/>
    </dgm:pt>
    <dgm:pt modelId="{20F398FB-C9CC-4154-BC6B-7A90EE707076}" type="pres">
      <dgm:prSet presAssocID="{EFF86655-DDC6-4CFB-960C-40E4176B4F59}" presName="spacing" presStyleCnt="0"/>
      <dgm:spPr/>
    </dgm:pt>
    <dgm:pt modelId="{20679029-176E-4FCA-91D0-EA7BE1C92251}" type="pres">
      <dgm:prSet presAssocID="{3FB0553B-73E7-42A6-8357-EA8D24F7A303}" presName="composite" presStyleCnt="0"/>
      <dgm:spPr/>
    </dgm:pt>
    <dgm:pt modelId="{77511605-AC7A-4E5E-827E-88EBF7570A80}" type="pres">
      <dgm:prSet presAssocID="{3FB0553B-73E7-42A6-8357-EA8D24F7A303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3D955EB-6749-4C51-A276-9B2F043EE0F9}" type="pres">
      <dgm:prSet presAssocID="{3FB0553B-73E7-42A6-8357-EA8D24F7A303}" presName="txShp" presStyleLbl="node1" presStyleIdx="1" presStyleCnt="3">
        <dgm:presLayoutVars>
          <dgm:bulletEnabled val="1"/>
        </dgm:presLayoutVars>
      </dgm:prSet>
      <dgm:spPr/>
    </dgm:pt>
    <dgm:pt modelId="{217FB162-CF38-47D6-8513-6AF70C8302BF}" type="pres">
      <dgm:prSet presAssocID="{78010A40-4B03-4C57-A9D3-FAABBB552031}" presName="spacing" presStyleCnt="0"/>
      <dgm:spPr/>
    </dgm:pt>
    <dgm:pt modelId="{34177DE1-D98A-450C-9162-5CCA673339BD}" type="pres">
      <dgm:prSet presAssocID="{FEFE786F-E0F4-47AA-9616-0CC11638305A}" presName="composite" presStyleCnt="0"/>
      <dgm:spPr/>
    </dgm:pt>
    <dgm:pt modelId="{F50781FC-24BB-4CF4-9DA9-A3151BAA783E}" type="pres">
      <dgm:prSet presAssocID="{FEFE786F-E0F4-47AA-9616-0CC11638305A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34BB3A4-EDFB-4A4C-8698-76DEA614D7A2}" type="pres">
      <dgm:prSet presAssocID="{FEFE786F-E0F4-47AA-9616-0CC11638305A}" presName="txShp" presStyleLbl="node1" presStyleIdx="2" presStyleCnt="3">
        <dgm:presLayoutVars>
          <dgm:bulletEnabled val="1"/>
        </dgm:presLayoutVars>
      </dgm:prSet>
      <dgm:spPr/>
    </dgm:pt>
  </dgm:ptLst>
  <dgm:cxnLst>
    <dgm:cxn modelId="{6752A435-A84D-4423-8A3C-06634ADA5CA9}" type="presOf" srcId="{FEFE786F-E0F4-47AA-9616-0CC11638305A}" destId="{934BB3A4-EDFB-4A4C-8698-76DEA614D7A2}" srcOrd="0" destOrd="0" presId="urn:microsoft.com/office/officeart/2005/8/layout/vList3"/>
    <dgm:cxn modelId="{9C91183B-3EAC-4794-AB12-85848E4F4A6B}" srcId="{6F1E1833-9B7C-4AFF-B2D9-0D4D7F05FD44}" destId="{3FB0553B-73E7-42A6-8357-EA8D24F7A303}" srcOrd="1" destOrd="0" parTransId="{C679B0F4-E4BC-4CFD-AC06-6C090951E7BD}" sibTransId="{78010A40-4B03-4C57-A9D3-FAABBB552031}"/>
    <dgm:cxn modelId="{11DB5F74-B386-4F53-BDEB-9E01BB6B25F4}" type="presOf" srcId="{6F1E1833-9B7C-4AFF-B2D9-0D4D7F05FD44}" destId="{E934D9DA-F04A-43FA-9474-2D5939EE3C2A}" srcOrd="0" destOrd="0" presId="urn:microsoft.com/office/officeart/2005/8/layout/vList3"/>
    <dgm:cxn modelId="{D422CB84-9B1C-4909-9F8B-A86DB5E61898}" srcId="{6F1E1833-9B7C-4AFF-B2D9-0D4D7F05FD44}" destId="{FEFE786F-E0F4-47AA-9616-0CC11638305A}" srcOrd="2" destOrd="0" parTransId="{F293EC4F-F731-4E82-8C8A-EB82F6E6D89C}" sibTransId="{D4C2D9EB-86FC-43EC-99A2-529EFF4D3399}"/>
    <dgm:cxn modelId="{08B77D9D-77BF-4E87-BA70-093468E631F9}" srcId="{6F1E1833-9B7C-4AFF-B2D9-0D4D7F05FD44}" destId="{F8CB0210-A5EC-4B84-8BDC-9827E435FBE8}" srcOrd="0" destOrd="0" parTransId="{526CE332-B42B-4D5A-9272-022BCFF2F483}" sibTransId="{EFF86655-DDC6-4CFB-960C-40E4176B4F59}"/>
    <dgm:cxn modelId="{1C751BAB-E794-4D07-A27E-60A45B0050C2}" type="presOf" srcId="{F8CB0210-A5EC-4B84-8BDC-9827E435FBE8}" destId="{3A8F38AC-8FEE-43A7-AA3C-D272CB79DB90}" srcOrd="0" destOrd="0" presId="urn:microsoft.com/office/officeart/2005/8/layout/vList3"/>
    <dgm:cxn modelId="{5425CDE3-8B55-4D3F-8187-BF8956802441}" type="presOf" srcId="{3FB0553B-73E7-42A6-8357-EA8D24F7A303}" destId="{F3D955EB-6749-4C51-A276-9B2F043EE0F9}" srcOrd="0" destOrd="0" presId="urn:microsoft.com/office/officeart/2005/8/layout/vList3"/>
    <dgm:cxn modelId="{312649F8-0C33-4AD6-8498-E85C1E3E5D8F}" type="presParOf" srcId="{E934D9DA-F04A-43FA-9474-2D5939EE3C2A}" destId="{3743B5CC-AAA0-4C42-8D2A-B253FDED047D}" srcOrd="0" destOrd="0" presId="urn:microsoft.com/office/officeart/2005/8/layout/vList3"/>
    <dgm:cxn modelId="{5106EB92-CEF9-4039-84FE-D83991A7D9FE}" type="presParOf" srcId="{3743B5CC-AAA0-4C42-8D2A-B253FDED047D}" destId="{1A9F0190-0049-4F25-9D8D-BB7F63C61E6D}" srcOrd="0" destOrd="0" presId="urn:microsoft.com/office/officeart/2005/8/layout/vList3"/>
    <dgm:cxn modelId="{95FEC22B-E032-4115-9D3D-A0A95B3BCEFA}" type="presParOf" srcId="{3743B5CC-AAA0-4C42-8D2A-B253FDED047D}" destId="{3A8F38AC-8FEE-43A7-AA3C-D272CB79DB90}" srcOrd="1" destOrd="0" presId="urn:microsoft.com/office/officeart/2005/8/layout/vList3"/>
    <dgm:cxn modelId="{B89C78B1-B3F8-48E2-8CE1-311591BEE410}" type="presParOf" srcId="{E934D9DA-F04A-43FA-9474-2D5939EE3C2A}" destId="{20F398FB-C9CC-4154-BC6B-7A90EE707076}" srcOrd="1" destOrd="0" presId="urn:microsoft.com/office/officeart/2005/8/layout/vList3"/>
    <dgm:cxn modelId="{E8CDD44C-D226-4343-A21B-95CBA9D82AF7}" type="presParOf" srcId="{E934D9DA-F04A-43FA-9474-2D5939EE3C2A}" destId="{20679029-176E-4FCA-91D0-EA7BE1C92251}" srcOrd="2" destOrd="0" presId="urn:microsoft.com/office/officeart/2005/8/layout/vList3"/>
    <dgm:cxn modelId="{1F68FCE6-E21F-4444-9CEE-42B72FAE46A5}" type="presParOf" srcId="{20679029-176E-4FCA-91D0-EA7BE1C92251}" destId="{77511605-AC7A-4E5E-827E-88EBF7570A80}" srcOrd="0" destOrd="0" presId="urn:microsoft.com/office/officeart/2005/8/layout/vList3"/>
    <dgm:cxn modelId="{385B5416-2F0C-4B82-9EEC-59B41F3510A5}" type="presParOf" srcId="{20679029-176E-4FCA-91D0-EA7BE1C92251}" destId="{F3D955EB-6749-4C51-A276-9B2F043EE0F9}" srcOrd="1" destOrd="0" presId="urn:microsoft.com/office/officeart/2005/8/layout/vList3"/>
    <dgm:cxn modelId="{6C31CA9C-F633-4DF9-98AE-1FE4BF673C1D}" type="presParOf" srcId="{E934D9DA-F04A-43FA-9474-2D5939EE3C2A}" destId="{217FB162-CF38-47D6-8513-6AF70C8302BF}" srcOrd="3" destOrd="0" presId="urn:microsoft.com/office/officeart/2005/8/layout/vList3"/>
    <dgm:cxn modelId="{F6B22285-987B-4169-B156-6DA87EE8C3C5}" type="presParOf" srcId="{E934D9DA-F04A-43FA-9474-2D5939EE3C2A}" destId="{34177DE1-D98A-450C-9162-5CCA673339BD}" srcOrd="4" destOrd="0" presId="urn:microsoft.com/office/officeart/2005/8/layout/vList3"/>
    <dgm:cxn modelId="{97E93409-74CE-4450-BB9D-D1CDB3342A1E}" type="presParOf" srcId="{34177DE1-D98A-450C-9162-5CCA673339BD}" destId="{F50781FC-24BB-4CF4-9DA9-A3151BAA783E}" srcOrd="0" destOrd="0" presId="urn:microsoft.com/office/officeart/2005/8/layout/vList3"/>
    <dgm:cxn modelId="{AD44D693-2E27-4067-A19C-A59AEB755C48}" type="presParOf" srcId="{34177DE1-D98A-450C-9162-5CCA673339BD}" destId="{934BB3A4-EDFB-4A4C-8698-76DEA614D7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F38AC-8FEE-43A7-AA3C-D272CB79DB90}">
      <dsp:nvSpPr>
        <dsp:cNvPr id="0" name=""/>
        <dsp:cNvSpPr/>
      </dsp:nvSpPr>
      <dsp:spPr>
        <a:xfrm rot="10800000">
          <a:off x="2316050" y="2217"/>
          <a:ext cx="7823700" cy="147989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9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Methodology</a:t>
          </a:r>
        </a:p>
      </dsp:txBody>
      <dsp:txXfrm rot="10800000">
        <a:off x="2686024" y="2217"/>
        <a:ext cx="7453726" cy="1479897"/>
      </dsp:txXfrm>
    </dsp:sp>
    <dsp:sp modelId="{1A9F0190-0049-4F25-9D8D-BB7F63C61E6D}">
      <dsp:nvSpPr>
        <dsp:cNvPr id="0" name=""/>
        <dsp:cNvSpPr/>
      </dsp:nvSpPr>
      <dsp:spPr>
        <a:xfrm>
          <a:off x="1625212" y="2217"/>
          <a:ext cx="1381677" cy="14798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955EB-6749-4C51-A276-9B2F043EE0F9}">
      <dsp:nvSpPr>
        <dsp:cNvPr id="0" name=""/>
        <dsp:cNvSpPr/>
      </dsp:nvSpPr>
      <dsp:spPr>
        <a:xfrm rot="10800000">
          <a:off x="2340605" y="1923876"/>
          <a:ext cx="7823700" cy="147989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9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Tools and infrastructure</a:t>
          </a:r>
        </a:p>
      </dsp:txBody>
      <dsp:txXfrm rot="10800000">
        <a:off x="2710579" y="1923876"/>
        <a:ext cx="7453726" cy="1479897"/>
      </dsp:txXfrm>
    </dsp:sp>
    <dsp:sp modelId="{77511605-AC7A-4E5E-827E-88EBF7570A80}">
      <dsp:nvSpPr>
        <dsp:cNvPr id="0" name=""/>
        <dsp:cNvSpPr/>
      </dsp:nvSpPr>
      <dsp:spPr>
        <a:xfrm>
          <a:off x="1600656" y="1923876"/>
          <a:ext cx="1479897" cy="147989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BB3A4-EDFB-4A4C-8698-76DEA614D7A2}">
      <dsp:nvSpPr>
        <dsp:cNvPr id="0" name=""/>
        <dsp:cNvSpPr/>
      </dsp:nvSpPr>
      <dsp:spPr>
        <a:xfrm rot="10800000">
          <a:off x="2340605" y="3845534"/>
          <a:ext cx="7823700" cy="147989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9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Accessibility</a:t>
          </a:r>
        </a:p>
      </dsp:txBody>
      <dsp:txXfrm rot="10800000">
        <a:off x="2710579" y="3845534"/>
        <a:ext cx="7453726" cy="1479897"/>
      </dsp:txXfrm>
    </dsp:sp>
    <dsp:sp modelId="{F50781FC-24BB-4CF4-9DA9-A3151BAA783E}">
      <dsp:nvSpPr>
        <dsp:cNvPr id="0" name=""/>
        <dsp:cNvSpPr/>
      </dsp:nvSpPr>
      <dsp:spPr>
        <a:xfrm>
          <a:off x="1600656" y="3845534"/>
          <a:ext cx="1479897" cy="147989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2/6/2025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85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44000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EFFFF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872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3DFCA419-798B-4A85-9CB9-0CC110EDC3C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" y="6458298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F9C73A-7B63-46A0-AF65-FB008D7B243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1D34A1-A85F-4AB9-A14F-720A9143490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E95074FC-90B8-4B56-BD4B-F0811B2E09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E1F460-950B-425E-B5D1-80B3597D930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8B9D84-E353-4864-96E7-23BBF52A7D38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E94D7-200B-499D-8560-F14FD5A2D41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83FBC-1301-40DC-A42B-EBA4F27E6D3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45158A-2A8D-437F-903C-C03187D0BC7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25337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685DA0-8643-4F78-942D-E0F5AC953F3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5C1A6-E95B-4684-B90E-1AB073216CB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95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070BDC-06FB-4960-A8DE-239278850BE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E8473C0F-96FF-442B-AD1A-D164754D0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69177D-0A1A-473D-A441-30308DA5D34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A1C08A2A-43B0-4D03-AF1E-0D004DAB9E1F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64575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267" y="1354667"/>
            <a:ext cx="11002804" cy="489796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38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224000" cy="6876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7998"/>
            <a:ext cx="12225600" cy="6893996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982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080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72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9ED2187-7931-40B7-9BC1-1A6AE8B73A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>
            <a:extLst>
              <a:ext uri="{FF2B5EF4-FFF2-40B4-BE49-F238E27FC236}">
                <a16:creationId xmlns:a16="http://schemas.microsoft.com/office/drawing/2014/main" id="{27D117D3-3E70-4E67-AADE-F4BE2C9CBADB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" y="646291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070BDC-06FB-4960-A8DE-239278850BE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40A77-6BB0-440C-B4B4-E095D11A8E6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685DA0-8643-4F78-942D-E0F5AC953F3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5C1A6-E95B-4684-B90E-1AB073216CB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F47824-5F4C-42F6-B2CB-5C8D93933C8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298AB-B73B-4BCE-AD0B-615D07924CA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AA659B-2889-412E-B001-118542FA805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9EA0-FA2B-4636-BCE8-61BB80EF578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075600-BA77-42EA-BD8B-FEC3968926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37CAC-2596-4110-B647-8349D245EFE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32E14-FE8F-48C1-9574-E90E820F005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5A0856-D4D7-48CA-BEB5-F03C57058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F7EBEFD-575C-41B1-A67E-5CFB4555D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07C0CE-868D-441F-9172-855E6BBC993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9BD8BD-E627-4DB4-995D-EF9C10CE7A3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A082AF12-8B0D-46A0-A0F7-B4CDDC2964B6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" y="6455482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F7FC02-E96C-496F-8FE0-B826EAA32C9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1290CC-4BA6-42BC-A7F8-883A979F93E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1754D-8A8B-4A11-BDAF-DD4DE65012F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F9685A-3C9D-46AF-96E3-144FC01E8D9B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693492" y="0"/>
            <a:ext cx="12938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267" y="1354667"/>
            <a:ext cx="11002804" cy="489796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79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5081683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11267" y="1417638"/>
            <a:ext cx="11002804" cy="4810700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0000"/>
              </a:lnSpc>
              <a:buFont typeface="Arial" charset="0"/>
              <a:buChar char="•"/>
              <a:defRPr sz="2133">
                <a:solidFill>
                  <a:srgbClr val="4D4F53"/>
                </a:solidFill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libero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quam </a:t>
            </a:r>
            <a:r>
              <a:rPr lang="en-GB" dirty="0" err="1"/>
              <a:t>massa</a:t>
            </a:r>
            <a:r>
              <a:rPr lang="en-GB" dirty="0"/>
              <a:t>,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. </a:t>
            </a:r>
            <a:r>
              <a:rPr lang="en-GB" dirty="0" err="1"/>
              <a:t>Nulla</a:t>
            </a:r>
            <a:endParaRPr lang="en-GB" dirty="0"/>
          </a:p>
          <a:p>
            <a:pPr lvl="1"/>
            <a:r>
              <a:rPr lang="en-GB" dirty="0" err="1"/>
              <a:t>fff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267" y="559681"/>
            <a:ext cx="11002804" cy="748988"/>
          </a:xfrm>
          <a:prstGeom prst="rect">
            <a:avLst/>
          </a:prstGeom>
        </p:spPr>
        <p:txBody>
          <a:bodyPr/>
          <a:lstStyle>
            <a:lvl1pPr>
              <a:defRPr sz="42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845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192" y="271483"/>
            <a:ext cx="933879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267" y="1412877"/>
            <a:ext cx="5399524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4547" y="1412875"/>
            <a:ext cx="5399524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4547" y="3973515"/>
            <a:ext cx="5399524" cy="2408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01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267" y="1354667"/>
            <a:ext cx="11002804" cy="489796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036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1914C-858A-4B0F-850A-1FE5BA427F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A5977A4-BB16-49BB-AB1A-4481F0EDC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D0BD0C-90FA-4A65-A211-20F51E26211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218FD4-D33E-4CCA-83D9-138CB8B5B44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D090B4E4-9F3E-4CA2-B242-40F8E5033645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" y="64563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A3B2CC-22C7-4C59-85A3-CCCBA769164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9158341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C25CBC-BE3D-46D1-BD43-1C74BF3C27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38956742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3576-B81F-4D84-AFEF-710D604A14C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44DB30-7F29-4F51-82E6-3F45F638C91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C175A7-9FD4-4A17-AB83-163F19D77D5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FAAE4D0-8000-49FB-BBA1-5FEEBEED9E96}"/>
              </a:ext>
            </a:extLst>
          </p:cNvPr>
          <p:cNvPicPr>
            <a:picLocks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" y="6456358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87" r:id="rId18"/>
    <p:sldLayoutId id="2147483988" r:id="rId19"/>
    <p:sldLayoutId id="2147483990" r:id="rId20"/>
  </p:sldLayoutIdLst>
  <p:hf hdr="0" dt="0"/>
  <p:txStyles>
    <p:titleStyle>
      <a:lvl1pPr algn="just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41CA98-6277-436B-BBF2-FB20C44A8434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46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0C5015-6083-49C3-BE86-2DA42357DF9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AFEF84A-97F2-4A57-817D-F056C6F92852}"/>
              </a:ext>
            </a:extLst>
          </p:cNvPr>
          <p:cNvPicPr>
            <a:picLocks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" y="645287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83" r:id="rId12"/>
    <p:sldLayoutId id="2147483984" r:id="rId13"/>
    <p:sldLayoutId id="2147483985" r:id="rId14"/>
    <p:sldLayoutId id="2147483986" r:id="rId15"/>
    <p:sldLayoutId id="2147483989" r:id="rId16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9D5396F-AB17-46DD-BF61-FB3F73DE4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761AADA-AC2C-47AD-A8CE-42FB2303BF88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6456814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i-prolab.estec.esa.int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B3F1EE8-7242-574A-8563-883F7E98C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704FF-CA63-B745-590D-5DA9D4684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ESA - MBSE practices and example</a:t>
            </a:r>
          </a:p>
        </p:txBody>
      </p:sp>
    </p:spTree>
    <p:extLst>
      <p:ext uri="{BB962C8B-B14F-4D97-AF65-F5344CB8AC3E}">
        <p14:creationId xmlns:p14="http://schemas.microsoft.com/office/powerpoint/2010/main" val="252178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PLATO MBSE  Architecture characteristics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0EDA52-D2DF-4F54-60E6-57E0AD652C2B}"/>
              </a:ext>
            </a:extLst>
          </p:cNvPr>
          <p:cNvSpPr/>
          <p:nvPr/>
        </p:nvSpPr>
        <p:spPr>
          <a:xfrm>
            <a:off x="1643029" y="1676400"/>
            <a:ext cx="2495217" cy="109024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9E73E0-3F78-BF78-8DB1-195D6D19F153}"/>
              </a:ext>
            </a:extLst>
          </p:cNvPr>
          <p:cNvSpPr/>
          <p:nvPr/>
        </p:nvSpPr>
        <p:spPr>
          <a:xfrm>
            <a:off x="966688" y="1881020"/>
            <a:ext cx="514017" cy="478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BA460-9924-7611-67BE-089C7EBAB5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06" y="1340491"/>
            <a:ext cx="11226904" cy="433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67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PLATO MBSE  Architecture characteristics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EBFE-984D-298B-F2DF-E7C1956A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DE616-13E4-1205-71D5-0ED1562216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29" y="1004582"/>
            <a:ext cx="8681771" cy="52189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0E7473-91CA-C9BD-AF5C-0C80F406347C}"/>
              </a:ext>
            </a:extLst>
          </p:cNvPr>
          <p:cNvSpPr txBox="1"/>
          <p:nvPr/>
        </p:nvSpPr>
        <p:spPr>
          <a:xfrm>
            <a:off x="7334193" y="1143418"/>
            <a:ext cx="4886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Self-hosted (at ESA) cloud infrastructure to ensure compliance with security and data protection measures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9E73E0-3F78-BF78-8DB1-195D6D19F153}"/>
              </a:ext>
            </a:extLst>
          </p:cNvPr>
          <p:cNvSpPr/>
          <p:nvPr/>
        </p:nvSpPr>
        <p:spPr>
          <a:xfrm>
            <a:off x="6674986" y="2343747"/>
            <a:ext cx="514017" cy="478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022243-295A-56CF-6DC3-BA742CEC57E1}"/>
              </a:ext>
            </a:extLst>
          </p:cNvPr>
          <p:cNvCxnSpPr/>
          <p:nvPr/>
        </p:nvCxnSpPr>
        <p:spPr>
          <a:xfrm flipV="1">
            <a:off x="6581422" y="1467556"/>
            <a:ext cx="701145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6D1CE8-B943-236E-837B-F9D26B05077B}"/>
              </a:ext>
            </a:extLst>
          </p:cNvPr>
          <p:cNvSpPr/>
          <p:nvPr/>
        </p:nvSpPr>
        <p:spPr>
          <a:xfrm>
            <a:off x="5102577" y="1982501"/>
            <a:ext cx="2991555" cy="2984609"/>
          </a:xfrm>
          <a:custGeom>
            <a:avLst/>
            <a:gdLst>
              <a:gd name="connsiteX0" fmla="*/ 246480 w 2991555"/>
              <a:gd name="connsiteY0" fmla="*/ 0 h 2984609"/>
              <a:gd name="connsiteX1" fmla="*/ 1232366 w 2991555"/>
              <a:gd name="connsiteY1" fmla="*/ 0 h 2984609"/>
              <a:gd name="connsiteX2" fmla="*/ 1478845 w 2991555"/>
              <a:gd name="connsiteY2" fmla="*/ 246479 h 2984609"/>
              <a:gd name="connsiteX3" fmla="*/ 1478845 w 2991555"/>
              <a:gd name="connsiteY3" fmla="*/ 1062166 h 2984609"/>
              <a:gd name="connsiteX4" fmla="*/ 2671141 w 2991555"/>
              <a:gd name="connsiteY4" fmla="*/ 1062166 h 2984609"/>
              <a:gd name="connsiteX5" fmla="*/ 2991555 w 2991555"/>
              <a:gd name="connsiteY5" fmla="*/ 1382580 h 2984609"/>
              <a:gd name="connsiteX6" fmla="*/ 2991555 w 2991555"/>
              <a:gd name="connsiteY6" fmla="*/ 2664195 h 2984609"/>
              <a:gd name="connsiteX7" fmla="*/ 2671141 w 2991555"/>
              <a:gd name="connsiteY7" fmla="*/ 2984609 h 2984609"/>
              <a:gd name="connsiteX8" fmla="*/ 1232366 w 2991555"/>
              <a:gd name="connsiteY8" fmla="*/ 2984609 h 2984609"/>
              <a:gd name="connsiteX9" fmla="*/ 320414 w 2991555"/>
              <a:gd name="connsiteY9" fmla="*/ 2984609 h 2984609"/>
              <a:gd name="connsiteX10" fmla="*/ 246480 w 2991555"/>
              <a:gd name="connsiteY10" fmla="*/ 2984609 h 2984609"/>
              <a:gd name="connsiteX11" fmla="*/ 1 w 2991555"/>
              <a:gd name="connsiteY11" fmla="*/ 2738130 h 2984609"/>
              <a:gd name="connsiteX12" fmla="*/ 1 w 2991555"/>
              <a:gd name="connsiteY12" fmla="*/ 2664205 h 2984609"/>
              <a:gd name="connsiteX13" fmla="*/ 0 w 2991555"/>
              <a:gd name="connsiteY13" fmla="*/ 2664195 h 2984609"/>
              <a:gd name="connsiteX14" fmla="*/ 0 w 2991555"/>
              <a:gd name="connsiteY14" fmla="*/ 1382580 h 2984609"/>
              <a:gd name="connsiteX15" fmla="*/ 1 w 2991555"/>
              <a:gd name="connsiteY15" fmla="*/ 1382570 h 2984609"/>
              <a:gd name="connsiteX16" fmla="*/ 1 w 2991555"/>
              <a:gd name="connsiteY16" fmla="*/ 246479 h 2984609"/>
              <a:gd name="connsiteX17" fmla="*/ 246480 w 2991555"/>
              <a:gd name="connsiteY17" fmla="*/ 0 h 29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91555" h="2984609">
                <a:moveTo>
                  <a:pt x="246480" y="0"/>
                </a:moveTo>
                <a:lnTo>
                  <a:pt x="1232366" y="0"/>
                </a:lnTo>
                <a:cubicBezTo>
                  <a:pt x="1368493" y="0"/>
                  <a:pt x="1478845" y="110352"/>
                  <a:pt x="1478845" y="246479"/>
                </a:cubicBezTo>
                <a:lnTo>
                  <a:pt x="1478845" y="1062166"/>
                </a:lnTo>
                <a:lnTo>
                  <a:pt x="2671141" y="1062166"/>
                </a:lnTo>
                <a:cubicBezTo>
                  <a:pt x="2848101" y="1062166"/>
                  <a:pt x="2991555" y="1205620"/>
                  <a:pt x="2991555" y="1382580"/>
                </a:cubicBezTo>
                <a:lnTo>
                  <a:pt x="2991555" y="2664195"/>
                </a:lnTo>
                <a:cubicBezTo>
                  <a:pt x="2991555" y="2841155"/>
                  <a:pt x="2848101" y="2984609"/>
                  <a:pt x="2671141" y="2984609"/>
                </a:cubicBezTo>
                <a:lnTo>
                  <a:pt x="1232366" y="2984609"/>
                </a:lnTo>
                <a:lnTo>
                  <a:pt x="320414" y="2984609"/>
                </a:lnTo>
                <a:lnTo>
                  <a:pt x="246480" y="2984609"/>
                </a:lnTo>
                <a:cubicBezTo>
                  <a:pt x="110353" y="2984609"/>
                  <a:pt x="1" y="2874257"/>
                  <a:pt x="1" y="2738130"/>
                </a:cubicBezTo>
                <a:lnTo>
                  <a:pt x="1" y="2664205"/>
                </a:lnTo>
                <a:lnTo>
                  <a:pt x="0" y="2664195"/>
                </a:lnTo>
                <a:lnTo>
                  <a:pt x="0" y="1382580"/>
                </a:lnTo>
                <a:lnTo>
                  <a:pt x="1" y="1382570"/>
                </a:lnTo>
                <a:lnTo>
                  <a:pt x="1" y="246479"/>
                </a:lnTo>
                <a:cubicBezTo>
                  <a:pt x="1" y="110352"/>
                  <a:pt x="110353" y="0"/>
                  <a:pt x="246480" y="0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3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PLATO MBSE  Architecture characteristics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82B13-6197-1106-0910-D48F2164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DE616-13E4-1205-71D5-0ED1562216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29" y="1004582"/>
            <a:ext cx="8681771" cy="52189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0E7473-91CA-C9BD-AF5C-0C80F406347C}"/>
              </a:ext>
            </a:extLst>
          </p:cNvPr>
          <p:cNvSpPr txBox="1"/>
          <p:nvPr/>
        </p:nvSpPr>
        <p:spPr>
          <a:xfrm>
            <a:off x="7881415" y="913834"/>
            <a:ext cx="412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API/programmatic interface created to allow integration in pipeline development and/or custom tools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0EDA52-D2DF-4F54-60E6-57E0AD652C2B}"/>
              </a:ext>
            </a:extLst>
          </p:cNvPr>
          <p:cNvSpPr/>
          <p:nvPr/>
        </p:nvSpPr>
        <p:spPr>
          <a:xfrm>
            <a:off x="8063124" y="2121746"/>
            <a:ext cx="2261675" cy="101656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9E73E0-3F78-BF78-8DB1-195D6D19F153}"/>
              </a:ext>
            </a:extLst>
          </p:cNvPr>
          <p:cNvSpPr/>
          <p:nvPr/>
        </p:nvSpPr>
        <p:spPr>
          <a:xfrm>
            <a:off x="10457545" y="2555541"/>
            <a:ext cx="514017" cy="478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022243-295A-56CF-6DC3-BA742CEC57E1}"/>
              </a:ext>
            </a:extLst>
          </p:cNvPr>
          <p:cNvCxnSpPr>
            <a:cxnSpLocks/>
          </p:cNvCxnSpPr>
          <p:nvPr/>
        </p:nvCxnSpPr>
        <p:spPr>
          <a:xfrm flipH="1" flipV="1">
            <a:off x="9193961" y="1837164"/>
            <a:ext cx="85506" cy="28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1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D0E-DF2E-1A21-4D64-3CF7C089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PLATO MBSE Modelling aspects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1D0C-4A84-FCA4-F66C-4EFCD912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0178F-2E6F-DDB1-B947-484155581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03" y="982135"/>
            <a:ext cx="5158554" cy="215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77F8F-D17F-B0F9-FDD9-CA0C6EA8F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827" y="925689"/>
            <a:ext cx="3206911" cy="390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74598-3FB4-E981-646A-D077AB1C0B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092" y="925690"/>
            <a:ext cx="3182772" cy="390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C0D036-6C3B-7232-096C-8075FF38B1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03" y="3257788"/>
            <a:ext cx="3638464" cy="31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A90091-E0E5-BDA6-B53F-9799481214A0}"/>
              </a:ext>
            </a:extLst>
          </p:cNvPr>
          <p:cNvSpPr txBox="1"/>
          <p:nvPr/>
        </p:nvSpPr>
        <p:spPr>
          <a:xfrm>
            <a:off x="3533422" y="107244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C16E4-2788-706F-B616-87BC6B789FF4}"/>
              </a:ext>
            </a:extLst>
          </p:cNvPr>
          <p:cNvSpPr txBox="1"/>
          <p:nvPr/>
        </p:nvSpPr>
        <p:spPr>
          <a:xfrm>
            <a:off x="6291296" y="44623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0C739-5A2D-60BF-4E4A-28DF179AC713}"/>
              </a:ext>
            </a:extLst>
          </p:cNvPr>
          <p:cNvSpPr txBox="1"/>
          <p:nvPr/>
        </p:nvSpPr>
        <p:spPr>
          <a:xfrm>
            <a:off x="10124600" y="92568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Interfaces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3F4CB-DECA-3190-EF40-10B463D3CADC}"/>
              </a:ext>
            </a:extLst>
          </p:cNvPr>
          <p:cNvSpPr txBox="1"/>
          <p:nvPr/>
        </p:nvSpPr>
        <p:spPr>
          <a:xfrm>
            <a:off x="2581487" y="60361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Functional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38F6F-8895-0514-960D-72A96A91F08F}"/>
              </a:ext>
            </a:extLst>
          </p:cNvPr>
          <p:cNvSpPr txBox="1"/>
          <p:nvPr/>
        </p:nvSpPr>
        <p:spPr>
          <a:xfrm>
            <a:off x="4481690" y="5215467"/>
            <a:ext cx="71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Modelling extended to several domains building up on the experience of Euclid</a:t>
            </a:r>
          </a:p>
        </p:txBody>
      </p:sp>
    </p:spTree>
    <p:extLst>
      <p:ext uri="{BB962C8B-B14F-4D97-AF65-F5344CB8AC3E}">
        <p14:creationId xmlns:p14="http://schemas.microsoft.com/office/powerpoint/2010/main" val="160287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293F-3D57-F9E8-8691-A43A9493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E311-3662-A6BE-CE41-6D75FC92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The usage of the MBSE in PLATO is still a </a:t>
            </a:r>
            <a:r>
              <a:rPr lang="en-GB" b="1" u="sng" dirty="0">
                <a:solidFill>
                  <a:schemeClr val="bg2">
                    <a:lumMod val="25000"/>
                  </a:schemeClr>
                </a:solidFill>
              </a:rPr>
              <a:t>pilot test case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to build experience for full implementation:</a:t>
            </a:r>
          </a:p>
          <a:p>
            <a:endParaRPr lang="en-GB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PLATO does not completely abandoned traditional document-based approach.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Model is used as the master repository for requirements traceability at mission and Agency level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Functional aspects ‘shadowed’ from documents tracking and control.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BFF3B4B-8B6E-EA1C-D330-2E047CAF88DE}"/>
              </a:ext>
            </a:extLst>
          </p:cNvPr>
          <p:cNvSpPr/>
          <p:nvPr/>
        </p:nvSpPr>
        <p:spPr>
          <a:xfrm>
            <a:off x="4101862" y="5033716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Methodology consolidation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261846-746D-38B4-2AAE-37BC80502A17}"/>
              </a:ext>
            </a:extLst>
          </p:cNvPr>
          <p:cNvSpPr/>
          <p:nvPr/>
        </p:nvSpPr>
        <p:spPr>
          <a:xfrm>
            <a:off x="5887715" y="5033716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Data Model and exchange standards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4BCC76-FCFC-0A7A-85ED-14FEBCF14DFD}"/>
              </a:ext>
            </a:extLst>
          </p:cNvPr>
          <p:cNvSpPr/>
          <p:nvPr/>
        </p:nvSpPr>
        <p:spPr>
          <a:xfrm>
            <a:off x="7673576" y="5033718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Tools and training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ABE73-DDC3-EB97-8294-A09FD8199050}"/>
              </a:ext>
            </a:extLst>
          </p:cNvPr>
          <p:cNvSpPr/>
          <p:nvPr/>
        </p:nvSpPr>
        <p:spPr>
          <a:xfrm>
            <a:off x="9459437" y="5033716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Contractual setup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013463-BB68-8138-839A-039F34E4B65C}"/>
              </a:ext>
            </a:extLst>
          </p:cNvPr>
          <p:cNvSpPr txBox="1">
            <a:spLocks/>
          </p:cNvSpPr>
          <p:nvPr/>
        </p:nvSpPr>
        <p:spPr bwMode="auto">
          <a:xfrm>
            <a:off x="343157" y="4125903"/>
            <a:ext cx="3720842" cy="17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00" kern="0" dirty="0">
                <a:solidFill>
                  <a:schemeClr val="bg2">
                    <a:lumMod val="25000"/>
                  </a:schemeClr>
                </a:solidFill>
              </a:rPr>
              <a:t>Future work areas for consolidation of the approach in future missions: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sz="2000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5F147914-F2F5-B6C5-5D95-7063B6018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203" y="3819654"/>
            <a:ext cx="1361913" cy="1273858"/>
          </a:xfrm>
          <a:prstGeom prst="rect">
            <a:avLst/>
          </a:prstGeom>
        </p:spPr>
      </p:pic>
      <p:pic>
        <p:nvPicPr>
          <p:cNvPr id="11" name="Picture 10" descr="A logo of a person reading a book&#10;&#10;Description automatically generated">
            <a:extLst>
              <a:ext uri="{FF2B5EF4-FFF2-40B4-BE49-F238E27FC236}">
                <a16:creationId xmlns:a16="http://schemas.microsoft.com/office/drawing/2014/main" id="{5645D58F-E6ED-7A08-CFF0-BEBC232F28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00" y="3796452"/>
            <a:ext cx="1361913" cy="1297060"/>
          </a:xfrm>
          <a:prstGeom prst="rect">
            <a:avLst/>
          </a:prstGeom>
        </p:spPr>
      </p:pic>
      <p:pic>
        <p:nvPicPr>
          <p:cNvPr id="2050" name="Picture 2" descr="Rounded Vector Icon With Flat Grey And Cyan Color Scheme Depicting An  Acquisition Diagram Vector, Relationship, Contract, Friendship PNG and  Vector with Transparent Background for Free Download">
            <a:extLst>
              <a:ext uri="{FF2B5EF4-FFF2-40B4-BE49-F238E27FC236}">
                <a16:creationId xmlns:a16="http://schemas.microsoft.com/office/drawing/2014/main" id="{F150032D-B1FB-9F6E-DBF4-BFBCAC4E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6806" y="3800265"/>
            <a:ext cx="1312635" cy="13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4" descr="Service Tools Icon Stock Vector by ©ahasoft 85963428">
            <a:extLst>
              <a:ext uri="{FF2B5EF4-FFF2-40B4-BE49-F238E27FC236}">
                <a16:creationId xmlns:a16="http://schemas.microsoft.com/office/drawing/2014/main" id="{703D5B57-4B57-FEAF-BEFC-177253BAC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947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B7B0166-8048-1D47-A634-A001A9B7DB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663" y="3819654"/>
            <a:ext cx="1312635" cy="13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4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D587-1A8C-6F10-D53D-114827FC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268A-22C0-57AF-D68E-5FD5D0BB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434" y="882196"/>
            <a:ext cx="9554965" cy="53280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</a:rPr>
              <a:t>SysML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is a language but does not come with a modelling methodology.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 consolidated modelling methodology or framework and data model shared by all stakeholders to ensure:</a:t>
            </a:r>
          </a:p>
          <a:p>
            <a:pPr marL="1067076" lvl="1" indent="-285750">
              <a:buFontTx/>
              <a:buChar char="-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Model coherence</a:t>
            </a:r>
          </a:p>
          <a:p>
            <a:pPr marL="1067076" lvl="1" indent="-285750">
              <a:buFontTx/>
              <a:buChar char="-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Automated model checking and auditing</a:t>
            </a:r>
          </a:p>
          <a:p>
            <a:pPr marL="1067076" lvl="1" indent="-285750">
              <a:buFontTx/>
              <a:buChar char="-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Information exchange between models.</a:t>
            </a:r>
          </a:p>
          <a:p>
            <a:pPr marL="1067076" lvl="1" indent="-285750">
              <a:buFontTx/>
              <a:buChar char="-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1067076" lvl="1" indent="-285750">
              <a:buFontTx/>
              <a:buChar char="-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1067076" lvl="1" indent="-285750">
              <a:buFontTx/>
              <a:buChar char="-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1067076" lvl="1" indent="-285750">
              <a:buFontTx/>
              <a:buChar char="-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1067076" lvl="1" indent="-285750">
              <a:buFontTx/>
              <a:buChar char="-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1CE258-5643-1EE9-1F89-EB845A848099}"/>
              </a:ext>
            </a:extLst>
          </p:cNvPr>
          <p:cNvSpPr/>
          <p:nvPr/>
        </p:nvSpPr>
        <p:spPr>
          <a:xfrm>
            <a:off x="387818" y="2346961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Methodology consolidation</a:t>
            </a:r>
          </a:p>
        </p:txBody>
      </p:sp>
      <p:pic>
        <p:nvPicPr>
          <p:cNvPr id="5" name="Picture 4" descr="A logo of a person reading a book&#10;&#10;Description automatically generated">
            <a:extLst>
              <a:ext uri="{FF2B5EF4-FFF2-40B4-BE49-F238E27FC236}">
                <a16:creationId xmlns:a16="http://schemas.microsoft.com/office/drawing/2014/main" id="{A68DD557-EBFF-9EAF-3889-0DB4CAAD18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56" y="1109697"/>
            <a:ext cx="1361913" cy="129706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66A1B59-498D-8F8B-5E73-593AFE5474E2}"/>
              </a:ext>
            </a:extLst>
          </p:cNvPr>
          <p:cNvSpPr/>
          <p:nvPr/>
        </p:nvSpPr>
        <p:spPr>
          <a:xfrm>
            <a:off x="387818" y="4965982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Data Model and exchange standards</a:t>
            </a:r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3CBC86E9-D32F-88C5-6EE2-37FCC2AD4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6" y="3751920"/>
            <a:ext cx="1361913" cy="127385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4A15444-13D5-ACAE-2B72-5799AC225657}"/>
              </a:ext>
            </a:extLst>
          </p:cNvPr>
          <p:cNvSpPr/>
          <p:nvPr/>
        </p:nvSpPr>
        <p:spPr>
          <a:xfrm>
            <a:off x="2856088" y="3751648"/>
            <a:ext cx="880534" cy="3572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OSMoSE Banner">
            <a:extLst>
              <a:ext uri="{FF2B5EF4-FFF2-40B4-BE49-F238E27FC236}">
                <a16:creationId xmlns:a16="http://schemas.microsoft.com/office/drawing/2014/main" id="{812D90C9-3E1A-A4B8-F624-06510E90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110" y="3488902"/>
            <a:ext cx="3916715" cy="1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59C19-ED01-8643-135B-37BDAD0E99BA}"/>
              </a:ext>
            </a:extLst>
          </p:cNvPr>
          <p:cNvSpPr txBox="1"/>
          <p:nvPr/>
        </p:nvSpPr>
        <p:spPr>
          <a:xfrm>
            <a:off x="8067685" y="3591196"/>
            <a:ext cx="391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Ongoing </a:t>
            </a:r>
            <a:r>
              <a:rPr lang="en-GB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Space Systems Ontology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group led by ESA involving European Space community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2F9529F-76F3-DE36-56B3-1665B326AD8F}"/>
              </a:ext>
            </a:extLst>
          </p:cNvPr>
          <p:cNvSpPr/>
          <p:nvPr/>
        </p:nvSpPr>
        <p:spPr>
          <a:xfrm>
            <a:off x="2856088" y="5228728"/>
            <a:ext cx="880534" cy="3572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CC67C-C657-0C5D-BB79-793542639121}"/>
              </a:ext>
            </a:extLst>
          </p:cNvPr>
          <p:cNvSpPr txBox="1"/>
          <p:nvPr/>
        </p:nvSpPr>
        <p:spPr>
          <a:xfrm>
            <a:off x="8067684" y="4848183"/>
            <a:ext cx="391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Group led by ESA involving European Space community to define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standards and practices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for 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D8612-8C06-05D3-1604-A5AA364EA39C}"/>
              </a:ext>
            </a:extLst>
          </p:cNvPr>
          <p:cNvSpPr txBox="1"/>
          <p:nvPr/>
        </p:nvSpPr>
        <p:spPr>
          <a:xfrm>
            <a:off x="3951110" y="5975804"/>
            <a:ext cx="341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https://mb4se.esa.int/</a:t>
            </a:r>
          </a:p>
        </p:txBody>
      </p:sp>
      <p:pic>
        <p:nvPicPr>
          <p:cNvPr id="3076" name="Picture 4" descr="MB4SE Banner">
            <a:extLst>
              <a:ext uri="{FF2B5EF4-FFF2-40B4-BE49-F238E27FC236}">
                <a16:creationId xmlns:a16="http://schemas.microsoft.com/office/drawing/2014/main" id="{24C840FA-C0D3-38A6-FB25-2E44408CD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2690" y="4728865"/>
            <a:ext cx="4025135" cy="11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1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3206-A181-3BCF-177B-B4D3A38A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and lessons learned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251EF60-A887-635A-DA55-02507FADFD33}"/>
              </a:ext>
            </a:extLst>
          </p:cNvPr>
          <p:cNvSpPr/>
          <p:nvPr/>
        </p:nvSpPr>
        <p:spPr>
          <a:xfrm>
            <a:off x="216000" y="2392118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Tools and training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5A2776-0A67-D924-9391-FD06EB718214}"/>
              </a:ext>
            </a:extLst>
          </p:cNvPr>
          <p:cNvSpPr/>
          <p:nvPr/>
        </p:nvSpPr>
        <p:spPr>
          <a:xfrm>
            <a:off x="252982" y="5046642"/>
            <a:ext cx="1623440" cy="602296"/>
          </a:xfrm>
          <a:custGeom>
            <a:avLst/>
            <a:gdLst>
              <a:gd name="connsiteX0" fmla="*/ 0 w 1623440"/>
              <a:gd name="connsiteY0" fmla="*/ 0 h 602296"/>
              <a:gd name="connsiteX1" fmla="*/ 1623440 w 1623440"/>
              <a:gd name="connsiteY1" fmla="*/ 0 h 602296"/>
              <a:gd name="connsiteX2" fmla="*/ 1623440 w 1623440"/>
              <a:gd name="connsiteY2" fmla="*/ 602296 h 602296"/>
              <a:gd name="connsiteX3" fmla="*/ 0 w 1623440"/>
              <a:gd name="connsiteY3" fmla="*/ 602296 h 602296"/>
              <a:gd name="connsiteX4" fmla="*/ 0 w 1623440"/>
              <a:gd name="connsiteY4" fmla="*/ 0 h 60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40" h="602296">
                <a:moveTo>
                  <a:pt x="0" y="0"/>
                </a:moveTo>
                <a:lnTo>
                  <a:pt x="1623440" y="0"/>
                </a:lnTo>
                <a:lnTo>
                  <a:pt x="1623440" y="602296"/>
                </a:lnTo>
                <a:lnTo>
                  <a:pt x="0" y="602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Contractual setup</a:t>
            </a:r>
          </a:p>
        </p:txBody>
      </p:sp>
      <p:pic>
        <p:nvPicPr>
          <p:cNvPr id="6" name="Picture 2" descr="Rounded Vector Icon With Flat Grey And Cyan Color Scheme Depicting An  Acquisition Diagram Vector, Relationship, Contract, Friendship PNG and  Vector with Transparent Background for Free Download">
            <a:extLst>
              <a:ext uri="{FF2B5EF4-FFF2-40B4-BE49-F238E27FC236}">
                <a16:creationId xmlns:a16="http://schemas.microsoft.com/office/drawing/2014/main" id="{F4913FDC-69CA-9BEE-81B5-14B5452A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51" y="3813191"/>
            <a:ext cx="1312635" cy="13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A2137-FB2E-DBC2-26E2-4DC643FE2E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87" y="1178054"/>
            <a:ext cx="1312635" cy="131263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091B40-9496-CB4C-3CB4-4B9595880263}"/>
              </a:ext>
            </a:extLst>
          </p:cNvPr>
          <p:cNvSpPr txBox="1">
            <a:spLocks/>
          </p:cNvSpPr>
          <p:nvPr/>
        </p:nvSpPr>
        <p:spPr bwMode="auto">
          <a:xfrm>
            <a:off x="2664178" y="882196"/>
            <a:ext cx="9320222" cy="25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Usability and learnability of commercial tools still lacking.</a:t>
            </a:r>
          </a:p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Interoperability and exchange hindered by the lack of agreed standardization.</a:t>
            </a:r>
          </a:p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Affects acceptability in teams and dependence on </a:t>
            </a:r>
            <a:r>
              <a:rPr lang="en-GB" b="1" kern="0" dirty="0">
                <a:solidFill>
                  <a:schemeClr val="bg2">
                    <a:lumMod val="25000"/>
                  </a:schemeClr>
                </a:solidFill>
              </a:rPr>
              <a:t>key personnel</a:t>
            </a:r>
          </a:p>
          <a:p>
            <a:pPr marL="1067076" lvl="1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Experience in PLATO and Euclid: effort driven by a few individuals and usage drops when they left the project.</a:t>
            </a:r>
          </a:p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Training </a:t>
            </a:r>
          </a:p>
          <a:p>
            <a:endParaRPr lang="en-GB" kern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kern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Contractual setup (at least in Europe) largely based on waterfall model, with defined milestones and deliverables (documents or review materials).</a:t>
            </a:r>
          </a:p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Approach for ‘continuous’ data and information exchange with a data hub not defined in contracts.</a:t>
            </a:r>
          </a:p>
          <a:p>
            <a:pPr marL="285750" indent="-285750">
              <a:buFontTx/>
              <a:buChar char="-"/>
            </a:pPr>
            <a:r>
              <a:rPr lang="en-GB" kern="0" dirty="0">
                <a:solidFill>
                  <a:schemeClr val="bg2">
                    <a:lumMod val="25000"/>
                  </a:schemeClr>
                </a:solidFill>
              </a:rPr>
              <a:t>Security and intellectual property aspects across the supply chain (white vs black box model) to be defined to transition to full digital SE.</a:t>
            </a:r>
          </a:p>
          <a:p>
            <a:pPr marL="1067076" lvl="1" indent="-285750">
              <a:buFontTx/>
              <a:buChar char="-"/>
            </a:pPr>
            <a:endParaRPr lang="en-GB" kern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kern="0" dirty="0">
              <a:solidFill>
                <a:schemeClr val="bg2">
                  <a:lumMod val="25000"/>
                </a:schemeClr>
              </a:solidFill>
            </a:endParaRPr>
          </a:p>
          <a:p>
            <a:pPr marL="1067076" lvl="1" indent="-285750">
              <a:buFontTx/>
              <a:buChar char="-"/>
            </a:pPr>
            <a:endParaRPr lang="en-GB" kern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8746-46AD-3996-3247-75100812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thoughts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9307-26A5-9E2A-A850-F19C4616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Exponentially increasing pace of introduction of digital SE practices in space projects: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Length of space missions (typical ~10 years) limits introduction of process changes after project start.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Assessment of benefit and return on investment of MBSE still an open discussion point, however the trend is clearly towards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Agile Engineering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digitization.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Standardization of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data models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exchange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formats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required to allow tool-vendors to provide solutions for modelling.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Urgent need to define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contractual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security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aspects of digital transition in collaboration with all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Feedback from ESA ongoing MBSE efforts in missions like PLATO provide inputs to the process definition. 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0D72-0CAE-EDC6-A67F-787C3535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Digitization &amp; MBSE: motivations and ESA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885702-704A-BDD3-557F-7BA88CEF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Basic need for digitization of Systems Engineering practices: </a:t>
            </a: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NotesEsa" panose="0200050603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Manage large amounts of (complex) information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NotesEsa" panose="0200050603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NotesEsa" panose="02000506030000020004" pitchFamily="2" charset="0"/>
            </a:endParaRPr>
          </a:p>
          <a:p>
            <a:pPr marL="11529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Maintain coherent repository(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ies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) for information / data</a:t>
            </a:r>
          </a:p>
          <a:p>
            <a:pPr marL="11529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Record nature of information / data relationships</a:t>
            </a:r>
          </a:p>
          <a:p>
            <a:pPr marL="11529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Maintain traceability and data continuity across engineering domains.</a:t>
            </a:r>
          </a:p>
          <a:p>
            <a:pPr marL="11529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Allow adequate access to users to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common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and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coherent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 data sets</a:t>
            </a:r>
            <a:endParaRPr lang="en-GB" sz="2400" u="sng" dirty="0">
              <a:solidFill>
                <a:schemeClr val="bg2">
                  <a:lumMod val="25000"/>
                </a:schemeClr>
              </a:solidFill>
              <a:latin typeface="NotesEsa" panose="02000506030000020004" pitchFamily="2" charset="0"/>
            </a:endParaRPr>
          </a:p>
          <a:p>
            <a:pPr marL="1152900" lvl="1" indent="-342900">
              <a:buFont typeface="Wingdings" panose="05000000000000000000" pitchFamily="2" charset="2"/>
              <a:buChar char="§"/>
            </a:pPr>
            <a:endParaRPr lang="en-GB" sz="2400" dirty="0">
              <a:latin typeface="NotesEsa" panose="02000506030000020004" pitchFamily="2" charset="0"/>
            </a:endParaRPr>
          </a:p>
          <a:p>
            <a:pPr lvl="1"/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“Get 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right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 information, at 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right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 time to 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right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NotesEsa" panose="02000506030000020004" pitchFamily="2" charset="0"/>
              </a:rPr>
              <a:t> people”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GB" sz="2400" dirty="0">
              <a:latin typeface="NotesEs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0D72-0CAE-EDC6-A67F-787C3535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Digitization &amp; MBSE: motivations and ESA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885702-704A-BDD3-557F-7BA88CEF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“Model Based Systems Engineering” (MBSE) term used loosely to refer to different aspects : digitalization concept, processes, tools, etc.</a:t>
            </a:r>
          </a:p>
          <a:p>
            <a:endParaRPr lang="en-GB" sz="2000" dirty="0">
              <a:solidFill>
                <a:schemeClr val="bg2">
                  <a:lumMod val="25000"/>
                </a:schemeClr>
              </a:solidFill>
              <a:latin typeface="NotesEsa" panose="02000506030000020004" pitchFamily="2" charset="0"/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The definition of MBSE we adopt: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  <a:ea typeface="MS PGothic"/>
                <a:cs typeface="Arial"/>
              </a:rPr>
              <a:t>Framework to represent complex systems.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  <a:ea typeface="MS PGothic"/>
                <a:cs typeface="Arial"/>
              </a:rPr>
              <a:t>Model centric approach to data and information management providing unambiguous source-of-truth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  <a:ea typeface="MS PGothic"/>
                <a:cs typeface="Arial"/>
              </a:rPr>
              <a:t>Data models defined to create digital representation of (space) mission elements and their interdisciplinary relationships.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Part of extended digital engineering approach allowing data continuity across:</a:t>
            </a:r>
          </a:p>
          <a:p>
            <a:pPr marL="112395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Disciplines</a:t>
            </a:r>
          </a:p>
          <a:p>
            <a:pPr marL="112395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Project life-time</a:t>
            </a:r>
          </a:p>
          <a:p>
            <a:pPr marL="112395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NotesEsa" panose="02000506030000020004" pitchFamily="2" charset="0"/>
              </a:rPr>
              <a:t>Supply chain</a:t>
            </a:r>
            <a:endParaRPr lang="en-GB" sz="2000" dirty="0">
              <a:latin typeface="NotesEsa" panose="02000506030000020004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0931113-FF2B-8581-762E-2899CD8899B3}"/>
              </a:ext>
            </a:extLst>
          </p:cNvPr>
          <p:cNvSpPr/>
          <p:nvPr/>
        </p:nvSpPr>
        <p:spPr>
          <a:xfrm>
            <a:off x="7006375" y="5765865"/>
            <a:ext cx="1352938" cy="419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A3D05-C587-0049-DCCC-8F0EDEA2B6F1}"/>
              </a:ext>
            </a:extLst>
          </p:cNvPr>
          <p:cNvSpPr txBox="1"/>
          <p:nvPr/>
        </p:nvSpPr>
        <p:spPr>
          <a:xfrm>
            <a:off x="8461585" y="5791137"/>
            <a:ext cx="288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i="1" dirty="0">
                <a:solidFill>
                  <a:srgbClr val="8197A6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But we are not there yet…</a:t>
            </a:r>
          </a:p>
        </p:txBody>
      </p:sp>
    </p:spTree>
    <p:extLst>
      <p:ext uri="{BB962C8B-B14F-4D97-AF65-F5344CB8AC3E}">
        <p14:creationId xmlns:p14="http://schemas.microsoft.com/office/powerpoint/2010/main" val="41465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EC5C-D5D9-54F0-4C9E-ED590EF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MBSE at ESA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B8A083-8B7C-6CC8-44E4-3A290D90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NotesEsa" panose="02000506030000020004" pitchFamily="2" charset="0"/>
                <a:ea typeface="MS PGothic"/>
                <a:cs typeface="Arial"/>
              </a:rPr>
              <a:t>Several ESA missions embraced MBSE approaches already at different project phases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30FB7-1B97-1DF3-A08C-4DA099791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82" y="1417139"/>
            <a:ext cx="10070196" cy="454484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3D8273F-EC33-760B-586F-FCDB44B066B1}"/>
              </a:ext>
            </a:extLst>
          </p:cNvPr>
          <p:cNvSpPr/>
          <p:nvPr/>
        </p:nvSpPr>
        <p:spPr>
          <a:xfrm>
            <a:off x="9764964" y="5719168"/>
            <a:ext cx="559836" cy="419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8ABDC-BEBD-C1AB-1A7C-3F634931A93A}"/>
              </a:ext>
            </a:extLst>
          </p:cNvPr>
          <p:cNvSpPr txBox="1"/>
          <p:nvPr/>
        </p:nvSpPr>
        <p:spPr>
          <a:xfrm>
            <a:off x="10324800" y="5744441"/>
            <a:ext cx="11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i="1" dirty="0">
                <a:solidFill>
                  <a:schemeClr val="tx2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Test cases</a:t>
            </a:r>
          </a:p>
        </p:txBody>
      </p:sp>
    </p:spTree>
    <p:extLst>
      <p:ext uri="{BB962C8B-B14F-4D97-AF65-F5344CB8AC3E}">
        <p14:creationId xmlns:p14="http://schemas.microsoft.com/office/powerpoint/2010/main" val="19822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EE09-0A6A-4D4E-F23F-B6EA0C4B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MBSE at 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A9BC-3C05-6F4C-71DB-0801280B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A5157-4203-DA65-19D0-101B39E609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3187" r="1879" b="2609"/>
          <a:stretch/>
        </p:blipFill>
        <p:spPr bwMode="auto">
          <a:xfrm>
            <a:off x="216000" y="3705260"/>
            <a:ext cx="2352564" cy="2360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BC80A-00B4-D39D-88E1-B6414D8E0F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89" y="1129534"/>
            <a:ext cx="3431821" cy="257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A3BC6AC-C0C7-E4F9-F1A0-3BFC3700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281" y="3705260"/>
            <a:ext cx="3655958" cy="2360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5FF6D40-DAE8-2345-E131-E16A495F3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3"/>
          <a:stretch/>
        </p:blipFill>
        <p:spPr bwMode="auto">
          <a:xfrm>
            <a:off x="6417956" y="3792756"/>
            <a:ext cx="5591382" cy="2179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C543198-05F9-F809-9D60-3C976665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455" y="1176090"/>
            <a:ext cx="4646294" cy="17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6EE8A85-F8C2-8B8E-6E64-8B8D848668C0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2" y="1129534"/>
            <a:ext cx="3647170" cy="2447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200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MBSE Enablers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16117"/>
              </p:ext>
            </p:extLst>
          </p:nvPr>
        </p:nvGraphicFramePr>
        <p:xfrm>
          <a:off x="219075" y="882650"/>
          <a:ext cx="11764963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Picture 8" descr="http://mbse-core.io.esa.int/site/assets/img/mbse-co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724" y="1527209"/>
            <a:ext cx="2434020" cy="5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1724" y="2907129"/>
            <a:ext cx="30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Infrastructure in D-SCI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034318" y="1778001"/>
            <a:ext cx="587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034318" y="3132659"/>
            <a:ext cx="587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24329" y="1380066"/>
            <a:ext cx="382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Methodology defined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‘Toolbox’ created based on Space centric </a:t>
            </a:r>
            <a:r>
              <a:rPr lang="en-GB" sz="1600" i="1" dirty="0" err="1">
                <a:latin typeface="NotesEsa" panose="02000506030000020004" pitchFamily="2" charset="0"/>
              </a:rPr>
              <a:t>datamodel</a:t>
            </a:r>
            <a:endParaRPr lang="en-GB" sz="1600" i="1" dirty="0">
              <a:latin typeface="NotesEsa" panose="02000506030000020004" pitchFamily="2" charset="0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034318" y="4450438"/>
            <a:ext cx="587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786" y="3829225"/>
            <a:ext cx="2424470" cy="1501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E62EEA-E0FE-DE3A-A590-64127D2827A6}"/>
              </a:ext>
            </a:extLst>
          </p:cNvPr>
          <p:cNvSpPr txBox="1"/>
          <p:nvPr/>
        </p:nvSpPr>
        <p:spPr>
          <a:xfrm>
            <a:off x="8524329" y="2368520"/>
            <a:ext cx="355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Common internal Cloud infrastructure created.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Simplified overhead effort for new projects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Standard model structure defined</a:t>
            </a:r>
          </a:p>
          <a:p>
            <a:pPr marL="285750" indent="-285750">
              <a:buFontTx/>
              <a:buChar char="-"/>
            </a:pPr>
            <a:endParaRPr lang="en-GB" sz="1600" i="1" dirty="0">
              <a:latin typeface="NotesEsa" panose="0200050603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D9B59-C871-552E-A5FA-88D8EF33242F}"/>
              </a:ext>
            </a:extLst>
          </p:cNvPr>
          <p:cNvSpPr txBox="1"/>
          <p:nvPr/>
        </p:nvSpPr>
        <p:spPr>
          <a:xfrm>
            <a:off x="8575814" y="4083670"/>
            <a:ext cx="355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Improvement on web access tools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NotesEsa" panose="02000506030000020004" pitchFamily="2" charset="0"/>
              </a:rPr>
              <a:t>Creation of Dashboards for model access and search.</a:t>
            </a:r>
          </a:p>
          <a:p>
            <a:pPr marL="285750" indent="-285750">
              <a:buFontTx/>
              <a:buChar char="-"/>
            </a:pPr>
            <a:endParaRPr lang="en-GB" sz="1600" i="1" dirty="0">
              <a:latin typeface="NotesEsa" panose="02000506030000020004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8C01E45-BF2D-8EFA-B146-3BC6E6C5EDDB}"/>
              </a:ext>
            </a:extLst>
          </p:cNvPr>
          <p:cNvSpPr/>
          <p:nvPr/>
        </p:nvSpPr>
        <p:spPr>
          <a:xfrm>
            <a:off x="5402194" y="5765411"/>
            <a:ext cx="559836" cy="419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80F9C-A6BB-09AC-B997-9CD860B8139C}"/>
              </a:ext>
            </a:extLst>
          </p:cNvPr>
          <p:cNvSpPr txBox="1"/>
          <p:nvPr/>
        </p:nvSpPr>
        <p:spPr>
          <a:xfrm>
            <a:off x="5962030" y="5790684"/>
            <a:ext cx="474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i="1" dirty="0">
                <a:solidFill>
                  <a:srgbClr val="8197A6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Toolsets becoming more user friendly</a:t>
            </a:r>
          </a:p>
        </p:txBody>
      </p:sp>
    </p:spTree>
    <p:extLst>
      <p:ext uri="{BB962C8B-B14F-4D97-AF65-F5344CB8AC3E}">
        <p14:creationId xmlns:p14="http://schemas.microsoft.com/office/powerpoint/2010/main" val="18627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PLATO MBSE 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0EA2-DF35-44DA-6EAB-A45EBEBCC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DE616-13E4-1205-71D5-0ED1562216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29" y="1004582"/>
            <a:ext cx="8681771" cy="52189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87EB91-04C7-76E6-FC04-80D92984EEA6}"/>
              </a:ext>
            </a:extLst>
          </p:cNvPr>
          <p:cNvSpPr/>
          <p:nvPr/>
        </p:nvSpPr>
        <p:spPr>
          <a:xfrm>
            <a:off x="1524000" y="1512711"/>
            <a:ext cx="5192889" cy="4809067"/>
          </a:xfrm>
          <a:prstGeom prst="roundRect">
            <a:avLst>
              <a:gd name="adj" fmla="val 5868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89654-5FED-96F3-0227-ADACEE16FEE4}"/>
              </a:ext>
            </a:extLst>
          </p:cNvPr>
          <p:cNvSpPr txBox="1"/>
          <p:nvPr/>
        </p:nvSpPr>
        <p:spPr>
          <a:xfrm>
            <a:off x="1643029" y="590331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System Model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5BEAB0-9A1E-B96B-0933-236A6F7CBA4A}"/>
              </a:ext>
            </a:extLst>
          </p:cNvPr>
          <p:cNvSpPr/>
          <p:nvPr/>
        </p:nvSpPr>
        <p:spPr>
          <a:xfrm>
            <a:off x="6802052" y="1512711"/>
            <a:ext cx="3780258" cy="3747911"/>
          </a:xfrm>
          <a:prstGeom prst="roundRect">
            <a:avLst>
              <a:gd name="adj" fmla="val 5868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B3712-1701-2BBF-2610-6770CC660495}"/>
              </a:ext>
            </a:extLst>
          </p:cNvPr>
          <p:cNvSpPr txBox="1"/>
          <p:nvPr/>
        </p:nvSpPr>
        <p:spPr>
          <a:xfrm>
            <a:off x="7422470" y="475575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Mission Parameter Database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E74043-9FB7-8CB0-E536-041565FEA315}"/>
              </a:ext>
            </a:extLst>
          </p:cNvPr>
          <p:cNvSpPr/>
          <p:nvPr/>
        </p:nvSpPr>
        <p:spPr>
          <a:xfrm>
            <a:off x="6979982" y="5822004"/>
            <a:ext cx="559836" cy="419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3FDBD-B64C-8BDC-0FC6-36125DB27C46}"/>
              </a:ext>
            </a:extLst>
          </p:cNvPr>
          <p:cNvSpPr txBox="1"/>
          <p:nvPr/>
        </p:nvSpPr>
        <p:spPr>
          <a:xfrm>
            <a:off x="7539818" y="5862665"/>
            <a:ext cx="45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rgbClr val="8197A6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More details on MBSE presentation tomorrow</a:t>
            </a:r>
          </a:p>
        </p:txBody>
      </p:sp>
    </p:spTree>
    <p:extLst>
      <p:ext uri="{BB962C8B-B14F-4D97-AF65-F5344CB8AC3E}">
        <p14:creationId xmlns:p14="http://schemas.microsoft.com/office/powerpoint/2010/main" val="26496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PLATO MBSE  Architecture characteristics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DE616-13E4-1205-71D5-0ED1562216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29" y="1004582"/>
            <a:ext cx="8681771" cy="52189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41250B-75B0-ADA3-269F-A77770540413}"/>
              </a:ext>
            </a:extLst>
          </p:cNvPr>
          <p:cNvSpPr/>
          <p:nvPr/>
        </p:nvSpPr>
        <p:spPr>
          <a:xfrm>
            <a:off x="1643029" y="2810933"/>
            <a:ext cx="5367371" cy="3570632"/>
          </a:xfrm>
          <a:custGeom>
            <a:avLst/>
            <a:gdLst>
              <a:gd name="connsiteX0" fmla="*/ 266152 w 5367371"/>
              <a:gd name="connsiteY0" fmla="*/ 0 h 3570632"/>
              <a:gd name="connsiteX1" fmla="*/ 1330730 w 5367371"/>
              <a:gd name="connsiteY1" fmla="*/ 0 h 3570632"/>
              <a:gd name="connsiteX2" fmla="*/ 1596882 w 5367371"/>
              <a:gd name="connsiteY2" fmla="*/ 266152 h 3570632"/>
              <a:gd name="connsiteX3" fmla="*/ 1596882 w 5367371"/>
              <a:gd name="connsiteY3" fmla="*/ 2111024 h 3570632"/>
              <a:gd name="connsiteX4" fmla="*/ 5124098 w 5367371"/>
              <a:gd name="connsiteY4" fmla="*/ 2111024 h 3570632"/>
              <a:gd name="connsiteX5" fmla="*/ 5367371 w 5367371"/>
              <a:gd name="connsiteY5" fmla="*/ 2354297 h 3570632"/>
              <a:gd name="connsiteX6" fmla="*/ 5367371 w 5367371"/>
              <a:gd name="connsiteY6" fmla="*/ 3327359 h 3570632"/>
              <a:gd name="connsiteX7" fmla="*/ 5124098 w 5367371"/>
              <a:gd name="connsiteY7" fmla="*/ 3570632 h 3570632"/>
              <a:gd name="connsiteX8" fmla="*/ 243273 w 5367371"/>
              <a:gd name="connsiteY8" fmla="*/ 3570632 h 3570632"/>
              <a:gd name="connsiteX9" fmla="*/ 0 w 5367371"/>
              <a:gd name="connsiteY9" fmla="*/ 3327359 h 3570632"/>
              <a:gd name="connsiteX10" fmla="*/ 0 w 5367371"/>
              <a:gd name="connsiteY10" fmla="*/ 3289848 h 3570632"/>
              <a:gd name="connsiteX11" fmla="*/ 0 w 5367371"/>
              <a:gd name="connsiteY11" fmla="*/ 2354297 h 3570632"/>
              <a:gd name="connsiteX12" fmla="*/ 0 w 5367371"/>
              <a:gd name="connsiteY12" fmla="*/ 266152 h 3570632"/>
              <a:gd name="connsiteX13" fmla="*/ 266152 w 5367371"/>
              <a:gd name="connsiteY13" fmla="*/ 0 h 35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7371" h="3570632">
                <a:moveTo>
                  <a:pt x="266152" y="0"/>
                </a:moveTo>
                <a:lnTo>
                  <a:pt x="1330730" y="0"/>
                </a:lnTo>
                <a:cubicBezTo>
                  <a:pt x="1477722" y="0"/>
                  <a:pt x="1596882" y="119160"/>
                  <a:pt x="1596882" y="266152"/>
                </a:cubicBezTo>
                <a:lnTo>
                  <a:pt x="1596882" y="2111024"/>
                </a:lnTo>
                <a:lnTo>
                  <a:pt x="5124098" y="2111024"/>
                </a:lnTo>
                <a:cubicBezTo>
                  <a:pt x="5258454" y="2111024"/>
                  <a:pt x="5367371" y="2219941"/>
                  <a:pt x="5367371" y="2354297"/>
                </a:cubicBezTo>
                <a:lnTo>
                  <a:pt x="5367371" y="3327359"/>
                </a:lnTo>
                <a:cubicBezTo>
                  <a:pt x="5367371" y="3461715"/>
                  <a:pt x="5258454" y="3570632"/>
                  <a:pt x="5124098" y="3570632"/>
                </a:cubicBezTo>
                <a:lnTo>
                  <a:pt x="243273" y="3570632"/>
                </a:lnTo>
                <a:cubicBezTo>
                  <a:pt x="108917" y="3570632"/>
                  <a:pt x="0" y="3461715"/>
                  <a:pt x="0" y="3327359"/>
                </a:cubicBezTo>
                <a:lnTo>
                  <a:pt x="0" y="3289848"/>
                </a:lnTo>
                <a:lnTo>
                  <a:pt x="0" y="2354297"/>
                </a:lnTo>
                <a:lnTo>
                  <a:pt x="0" y="266152"/>
                </a:lnTo>
                <a:cubicBezTo>
                  <a:pt x="0" y="119160"/>
                  <a:pt x="119160" y="0"/>
                  <a:pt x="266152" y="0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B62486-8018-37BC-C9AF-2B712F951386}"/>
              </a:ext>
            </a:extLst>
          </p:cNvPr>
          <p:cNvCxnSpPr/>
          <p:nvPr/>
        </p:nvCxnSpPr>
        <p:spPr>
          <a:xfrm>
            <a:off x="7010400" y="5531556"/>
            <a:ext cx="8353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0E7473-91CA-C9BD-AF5C-0C80F406347C}"/>
              </a:ext>
            </a:extLst>
          </p:cNvPr>
          <p:cNvSpPr txBox="1"/>
          <p:nvPr/>
        </p:nvSpPr>
        <p:spPr>
          <a:xfrm>
            <a:off x="7970973" y="4596249"/>
            <a:ext cx="4011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Based on </a:t>
            </a:r>
            <a:r>
              <a:rPr lang="en-GB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transformations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–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Modeling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tool or language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imposed to subsystems/partners, but information incorporated using “connectors” (e.g. JIRA importer,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ReqIF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format from DOORs etc.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442FA3-5E3F-56C2-FDBB-EF58C2D25169}"/>
              </a:ext>
            </a:extLst>
          </p:cNvPr>
          <p:cNvSpPr/>
          <p:nvPr/>
        </p:nvSpPr>
        <p:spPr>
          <a:xfrm>
            <a:off x="1060472" y="2810933"/>
            <a:ext cx="514017" cy="478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364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PLATO MBSE  Architecture characteristics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DE616-13E4-1205-71D5-0ED1562216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29" y="1004582"/>
            <a:ext cx="8681771" cy="52189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0E7473-91CA-C9BD-AF5C-0C80F406347C}"/>
              </a:ext>
            </a:extLst>
          </p:cNvPr>
          <p:cNvSpPr txBox="1"/>
          <p:nvPr/>
        </p:nvSpPr>
        <p:spPr>
          <a:xfrm>
            <a:off x="98788" y="957690"/>
            <a:ext cx="517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Web Access interface for model data consumers and browsing, without modelling knowledge required.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0EDA52-D2DF-4F54-60E6-57E0AD652C2B}"/>
              </a:ext>
            </a:extLst>
          </p:cNvPr>
          <p:cNvSpPr/>
          <p:nvPr/>
        </p:nvSpPr>
        <p:spPr>
          <a:xfrm>
            <a:off x="1643029" y="1676400"/>
            <a:ext cx="2495217" cy="109024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9E73E0-3F78-BF78-8DB1-195D6D19F153}"/>
              </a:ext>
            </a:extLst>
          </p:cNvPr>
          <p:cNvSpPr/>
          <p:nvPr/>
        </p:nvSpPr>
        <p:spPr>
          <a:xfrm>
            <a:off x="966688" y="1881020"/>
            <a:ext cx="514017" cy="478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084716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95E5C889-A0E6-4C42-9D0A-A8293F16A577}" vid="{AE615598-3067-47A8-9724-1697B889870B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95E5C889-A0E6-4C42-9D0A-A8293F16A577}" vid="{D8AB3806-CE68-4E5B-AE19-704F1892DF1A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95E5C889-A0E6-4C42-9D0A-A8293F16A577}" vid="{CBC1B754-6456-4E6F-AE1E-9465434CEDD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95E5C889-A0E6-4C42-9D0A-A8293F16A577}" vid="{46CCA068-682A-4E7A-A50C-191DD9E49D1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2023-07-12T22:00:00+00:00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PKKMWAM5UKCP-1108600927-1304</_dlc_DocId>
    <_dlc_DocIdUrl xmlns="ddc99d1b-0883-4f2c-a8e6-6d8ebaa0e5d6">
      <Url>https://esateamsite.sso.esa.int/support/EOT2018/_layouts/15/DocIdRedir.aspx?ID=PKKMWAM5UKCP-1108600927-1304</Url>
      <Description>PKKMWAM5UKCP-1108600927-1304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schemas.microsoft.com/sharepoint/v3/fields"/>
    <ds:schemaRef ds:uri="ddc99d1b-0883-4f2c-a8e6-6d8ebaa0e5d6"/>
  </ds:schemaRefs>
</ds:datastoreItem>
</file>

<file path=customXml/itemProps2.xml><?xml version="1.0" encoding="utf-8"?>
<ds:datastoreItem xmlns:ds="http://schemas.openxmlformats.org/officeDocument/2006/customXml" ds:itemID="{E9B7289A-D72A-462C-BF83-31CDC180414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30D8A0-44D7-44C6-BF38-85E496E7B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2020_ESA_Presentation_Tutorial</Template>
  <TotalTime>1850</TotalTime>
  <Words>815</Words>
  <Application>Microsoft Office PowerPoint</Application>
  <PresentationFormat>Custom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NotesEsa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ESA - MBSE practices and example</vt:lpstr>
      <vt:lpstr>Digitization &amp; MBSE: motivations and ESA approach</vt:lpstr>
      <vt:lpstr>Digitization &amp; MBSE: motivations and ESA approach</vt:lpstr>
      <vt:lpstr>MBSE at ESA</vt:lpstr>
      <vt:lpstr>MBSE at ESA</vt:lpstr>
      <vt:lpstr>MBSE Enablers </vt:lpstr>
      <vt:lpstr>PLATO MBSE  Architecture </vt:lpstr>
      <vt:lpstr>PLATO MBSE  Architecture characteristics </vt:lpstr>
      <vt:lpstr>PLATO MBSE  Architecture characteristics </vt:lpstr>
      <vt:lpstr>PLATO MBSE  Architecture characteristics </vt:lpstr>
      <vt:lpstr>PLATO MBSE  Architecture characteristics </vt:lpstr>
      <vt:lpstr>PLATO MBSE  Architecture characteristics </vt:lpstr>
      <vt:lpstr>PLATO MBSE Modelling aspects - examples</vt:lpstr>
      <vt:lpstr>Limitations and lessons learned</vt:lpstr>
      <vt:lpstr>Limitations and lessons learned</vt:lpstr>
      <vt:lpstr>Limitations and lessons learned</vt:lpstr>
      <vt:lpstr>Final thoughts and conclusions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Alpbach Summer School - Instrumentation</dc:title>
  <dc:subject>Alpbach Summer School - Instrumentation</dc:subject>
  <dc:creator>Jose Lorenzo Alvarez</dc:creator>
  <cp:keywords/>
  <dc:description/>
  <cp:lastModifiedBy>Jose Lorenzo Alvarez</cp:lastModifiedBy>
  <cp:revision>3</cp:revision>
  <cp:lastPrinted>2008-08-26T16:26:23Z</cp:lastPrinted>
  <dcterms:created xsi:type="dcterms:W3CDTF">2023-07-13T06:59:26Z</dcterms:created>
  <dcterms:modified xsi:type="dcterms:W3CDTF">2025-02-06T06:51:13Z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Jose Lorenzo Alvarez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2023-07-12T22:00:00Z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4a00021d-1ae8-4ecb-b967-5539d02b5596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2020-09-30T12:14:03Z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c41b7b93-7688-49e1-93f2-2611d3e7665f</vt:lpwstr>
  </property>
  <property fmtid="{D5CDD505-2E9C-101B-9397-08002B2CF9AE}" pid="41" name="MSIP_Label_3976fa30-1907-4356-8241-62ea5e1c0256_ContentBits">
    <vt:lpwstr>0</vt:lpwstr>
  </property>
</Properties>
</file>