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70" r:id="rId5"/>
    <p:sldId id="563" r:id="rId6"/>
    <p:sldId id="579" r:id="rId7"/>
    <p:sldId id="564" r:id="rId8"/>
    <p:sldId id="580" r:id="rId9"/>
    <p:sldId id="565" r:id="rId10"/>
    <p:sldId id="566" r:id="rId11"/>
    <p:sldId id="577" r:id="rId12"/>
    <p:sldId id="578" r:id="rId1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lit" initials="X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1F5"/>
    <a:srgbClr val="BB9348"/>
    <a:srgbClr val="003399"/>
    <a:srgbClr val="FF9900"/>
    <a:srgbClr val="DEDEDE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7213D-09E1-4725-B1F8-4637D0F1B443}" v="9" dt="2025-02-07T09:09:59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558" autoAdjust="0"/>
  </p:normalViewPr>
  <p:slideViewPr>
    <p:cSldViewPr showGuides="1">
      <p:cViewPr>
        <p:scale>
          <a:sx n="125" d="100"/>
          <a:sy n="125" d="100"/>
        </p:scale>
        <p:origin x="1548" y="10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07/02/2025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07/02/2025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7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3200" b="0">
                <a:solidFill>
                  <a:srgbClr val="0070C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400600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200">
                <a:latin typeface="+mn-lt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667">
                <a:latin typeface="+mn-lt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1568608" cy="26813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Template for input to facilities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59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Template for input to facilities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6960097" y="5733256"/>
            <a:ext cx="5187847" cy="91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67" y="5727214"/>
            <a:ext cx="4836995" cy="992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230" y="2442953"/>
            <a:ext cx="10238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Complexity management: </a:t>
            </a:r>
            <a:br>
              <a:rPr lang="en-GB" sz="3600" dirty="0"/>
            </a:br>
            <a:r>
              <a:rPr lang="en-GB" sz="3600" dirty="0"/>
              <a:t>The role of MBSE and Dependency Structure Matrices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405" y="6213310"/>
            <a:ext cx="585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/>
              <a:t>EIROforum</a:t>
            </a:r>
            <a:r>
              <a:rPr lang="en-US" sz="1600" b="0" dirty="0"/>
              <a:t> Systems Engineering workshop</a:t>
            </a:r>
            <a:r>
              <a:rPr lang="en-US" sz="1600" dirty="0"/>
              <a:t> | </a:t>
            </a:r>
            <a:r>
              <a:rPr lang="en-US" sz="1600" b="0" dirty="0"/>
              <a:t>Feb 5, 2025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AC5EB6E-9B67-5140-33E3-63A19D8F6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728" y="4261614"/>
            <a:ext cx="5302263" cy="1183610"/>
          </a:xfrm>
        </p:spPr>
        <p:txBody>
          <a:bodyPr>
            <a:noAutofit/>
          </a:bodyPr>
          <a:lstStyle/>
          <a:p>
            <a:r>
              <a:rPr lang="en-US" sz="1600" b="0" u="sng" dirty="0"/>
              <a:t>Torben Beernaert</a:t>
            </a:r>
            <a:r>
              <a:rPr lang="en-US" sz="1600" b="0" dirty="0"/>
              <a:t>, Tim Wilschut</a:t>
            </a:r>
          </a:p>
        </p:txBody>
      </p:sp>
    </p:spTree>
    <p:extLst>
      <p:ext uri="{BB962C8B-B14F-4D97-AF65-F5344CB8AC3E}">
        <p14:creationId xmlns:p14="http://schemas.microsoft.com/office/powerpoint/2010/main" val="11954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4769-1A5A-9727-8147-2EA6F14E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Elephant Specification Language (ESL)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CAD29F7-1723-C683-14F3-BD06C01489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908050"/>
            <a:ext cx="10972800" cy="5400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/>
              <a:t>Elephant Specification Language (ESL) is a textual systems modelling language. It uses relatively natural language in a structured syntax to specify a system’s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functional architecture 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multi-level component breakdown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needs, requirements and constraints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Relations between these design elements are automatically inferred and stored in a graph object. The graph can be visualized via Dependency Structure Matrices (DSM) and other user-defined visualizations. Viewpoints exist to generate functional diagrams, cabling/piping diagrams, interface reports and requirements extracts.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Can be installed in python via ‘pip install </a:t>
            </a:r>
            <a:r>
              <a:rPr lang="en-GB" sz="2400" dirty="0" err="1"/>
              <a:t>raesl</a:t>
            </a:r>
            <a:r>
              <a:rPr lang="en-GB" sz="2400" dirty="0"/>
              <a:t>’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Open-source: https://gitlab.com/ratio-case-os/python/raesl</a:t>
            </a:r>
          </a:p>
        </p:txBody>
      </p:sp>
    </p:spTree>
    <p:extLst>
      <p:ext uri="{BB962C8B-B14F-4D97-AF65-F5344CB8AC3E}">
        <p14:creationId xmlns:p14="http://schemas.microsoft.com/office/powerpoint/2010/main" val="59949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0487-85FF-65CA-104F-A3F17CB0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MBSE Workflow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6A310F-EF17-E91C-8862-3965863FE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229" y="1052736"/>
            <a:ext cx="7637541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27043-8E09-A127-42BD-8C71F2BD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30E280-990F-41A5-64AD-22017B6B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GB" dirty="0"/>
              <a:t>ESL </a:t>
            </a:r>
            <a:r>
              <a:rPr lang="en-GB" dirty="0">
                <a:sym typeface="Wingdings" panose="05000000000000000000" pitchFamily="2" charset="2"/>
              </a:rPr>
              <a:t> Graph  DSM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DDCBA-C527-CB9D-208C-E00F9AD2A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5" y="2235380"/>
            <a:ext cx="8008498" cy="335262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D0EE58E-EA8A-1354-AAF8-28B7B25D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124744"/>
            <a:ext cx="5040560" cy="26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E0727D3-C75A-0D0D-E621-8BE3934B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204864"/>
            <a:ext cx="4112831" cy="41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7DC9-BB97-6E7B-6F4F-B8D77AA2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A9ECC2-8F2D-975A-6CFF-2C69EB3CD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62" y="908050"/>
            <a:ext cx="9134475" cy="54006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20C490-B61F-7346-46E2-5AFA2EE54140}"/>
              </a:ext>
            </a:extLst>
          </p:cNvPr>
          <p:cNvSpPr/>
          <p:nvPr/>
        </p:nvSpPr>
        <p:spPr>
          <a:xfrm>
            <a:off x="119336" y="2905412"/>
            <a:ext cx="172819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ESL specification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73FB7-44D6-87B3-CB93-7C12E9093E3A}"/>
              </a:ext>
            </a:extLst>
          </p:cNvPr>
          <p:cNvSpPr/>
          <p:nvPr/>
        </p:nvSpPr>
        <p:spPr>
          <a:xfrm>
            <a:off x="9552384" y="2653384"/>
            <a:ext cx="187220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Jupyter</a:t>
            </a:r>
            <a:r>
              <a:rPr lang="en-GB" dirty="0"/>
              <a:t> notebook with customizable views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381946D-5145-A8E4-070A-82D3E5C0580E}"/>
              </a:ext>
            </a:extLst>
          </p:cNvPr>
          <p:cNvSpPr/>
          <p:nvPr/>
        </p:nvSpPr>
        <p:spPr>
          <a:xfrm>
            <a:off x="4583832" y="3212976"/>
            <a:ext cx="1584177" cy="9361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Compiler</a:t>
            </a:r>
          </a:p>
        </p:txBody>
      </p:sp>
    </p:spTree>
    <p:extLst>
      <p:ext uri="{BB962C8B-B14F-4D97-AF65-F5344CB8AC3E}">
        <p14:creationId xmlns:p14="http://schemas.microsoft.com/office/powerpoint/2010/main" val="148083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22C04-F21F-3B64-D245-D863584F0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8BC444-FE62-FF01-8D49-E3EE5AFB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GB" dirty="0"/>
              <a:t>DSM view of a nuclear fusion diagnostic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B66AC-1F21-B98C-2A45-48417730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01" y="1281957"/>
            <a:ext cx="6467434" cy="5191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8104A9-7AA3-6DFE-805B-F784E156A1B0}"/>
              </a:ext>
            </a:extLst>
          </p:cNvPr>
          <p:cNvSpPr/>
          <p:nvPr/>
        </p:nvSpPr>
        <p:spPr>
          <a:xfrm>
            <a:off x="7957456" y="1774904"/>
            <a:ext cx="2238829" cy="125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Shows all internal and external interfaces </a:t>
            </a:r>
          </a:p>
          <a:p>
            <a:r>
              <a:rPr lang="en-GB" dirty="0"/>
              <a:t>Organized in a modular structure</a:t>
            </a:r>
          </a:p>
        </p:txBody>
      </p:sp>
    </p:spTree>
    <p:extLst>
      <p:ext uri="{BB962C8B-B14F-4D97-AF65-F5344CB8AC3E}">
        <p14:creationId xmlns:p14="http://schemas.microsoft.com/office/powerpoint/2010/main" val="133483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F7AF1-75C1-8BD5-237B-5367E549E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1C4696-7C1C-23F3-42D1-FB22ADB7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Views for architecture, interface and cable management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C88E4-C64B-61A1-0EC3-C3213F1A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08" y="1526195"/>
            <a:ext cx="2222684" cy="4366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BFD917-4D88-8CBB-204E-B5F2DD17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523" y="1526194"/>
            <a:ext cx="2223907" cy="4366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34C872-B746-FDCD-2981-20A97F40C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532" y="1526194"/>
            <a:ext cx="4732015" cy="1403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810543-8934-E0DC-8F74-0C02E1F31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535" y="3371494"/>
            <a:ext cx="4732014" cy="25333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FC02D3-9C0C-0322-715F-EDB08A425B5E}"/>
              </a:ext>
            </a:extLst>
          </p:cNvPr>
          <p:cNvSpPr/>
          <p:nvPr/>
        </p:nvSpPr>
        <p:spPr>
          <a:xfrm>
            <a:off x="1062734" y="5761797"/>
            <a:ext cx="2222684" cy="924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Interface report can be generated for any two components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876CF3-997F-B56B-CCA0-3914B89B47EE}"/>
              </a:ext>
            </a:extLst>
          </p:cNvPr>
          <p:cNvSpPr/>
          <p:nvPr/>
        </p:nvSpPr>
        <p:spPr>
          <a:xfrm>
            <a:off x="3980526" y="5796535"/>
            <a:ext cx="1955104" cy="66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Cabling diagram / electrical layout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4BFBD-AC07-4BA7-7B94-094A0D203C26}"/>
              </a:ext>
            </a:extLst>
          </p:cNvPr>
          <p:cNvSpPr/>
          <p:nvPr/>
        </p:nvSpPr>
        <p:spPr>
          <a:xfrm>
            <a:off x="7897576" y="5412730"/>
            <a:ext cx="2690595" cy="1215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Functional flow diagram shows components and interactions to realize a particular system function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C750FD-4124-F919-1EA8-D765FEA7ADE1}"/>
              </a:ext>
            </a:extLst>
          </p:cNvPr>
          <p:cNvSpPr/>
          <p:nvPr/>
        </p:nvSpPr>
        <p:spPr>
          <a:xfrm>
            <a:off x="7435845" y="837484"/>
            <a:ext cx="2349510" cy="795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Mapping requirements to cables</a:t>
            </a:r>
          </a:p>
        </p:txBody>
      </p:sp>
    </p:spTree>
    <p:extLst>
      <p:ext uri="{BB962C8B-B14F-4D97-AF65-F5344CB8AC3E}">
        <p14:creationId xmlns:p14="http://schemas.microsoft.com/office/powerpoint/2010/main" val="261914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098D1-E56B-6FD3-6BB5-CDC8EC8BF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B8B94-9687-7BB4-072C-EE1414B4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/>
              <a:t>Further reading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C134A4-9B9E-F6E9-C036-95243A34A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Elephant Specification Language</a:t>
            </a:r>
          </a:p>
          <a:p>
            <a:r>
              <a:rPr lang="en-GB" sz="2000" dirty="0"/>
              <a:t>Wilschut, T. et al. (2024). </a:t>
            </a:r>
            <a:r>
              <a:rPr lang="en-GB" sz="2000" i="1" dirty="0"/>
              <a:t>Bridging the gap between requirements engineering and systems architecting: The Elephant Specification Language</a:t>
            </a:r>
            <a:r>
              <a:rPr lang="en-GB" sz="2000" dirty="0"/>
              <a:t>. Design Science.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VSRS</a:t>
            </a:r>
            <a:endParaRPr lang="en-GB" sz="3200" b="1" dirty="0"/>
          </a:p>
          <a:p>
            <a:r>
              <a:rPr lang="en-GB" sz="2000" dirty="0"/>
              <a:t>Beernaert, T. F. et al. (2024). </a:t>
            </a:r>
            <a:r>
              <a:rPr lang="en-GB" sz="2000" i="1" dirty="0"/>
              <a:t>Multi-Level Architecture Modelling and Analysis: The Case for Model-Based Systems Engineering of Fusion Diagnostics</a:t>
            </a:r>
            <a:r>
              <a:rPr lang="en-GB" sz="2000" dirty="0"/>
              <a:t>. Fusion Engineering and Design.</a:t>
            </a:r>
          </a:p>
          <a:p>
            <a:r>
              <a:rPr lang="en-GB" sz="2000" dirty="0"/>
              <a:t>Beernaert, T.F. et al. (2022). </a:t>
            </a:r>
            <a:r>
              <a:rPr lang="en-GB" sz="2000" i="1" dirty="0"/>
              <a:t>Challenges Of Big-Science: A Matrix-Based Interface Model To Manage Technical Integration Risks In Multi-Organizational Engineering Projects</a:t>
            </a:r>
            <a:r>
              <a:rPr lang="en-GB" sz="2000" dirty="0"/>
              <a:t>. Proceedings of the 24th International DSM Conference (DSM 2022), Eindhoven, The Netherlands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DSM &amp; MBSE in fusion</a:t>
            </a:r>
            <a:endParaRPr lang="en-GB" sz="2800" dirty="0"/>
          </a:p>
          <a:p>
            <a:r>
              <a:rPr lang="en-GB" sz="2000" dirty="0"/>
              <a:t>Beernaert, T.F. (2024). </a:t>
            </a:r>
            <a:r>
              <a:rPr lang="en-GB" sz="2000" i="1" dirty="0"/>
              <a:t>Discovering the Potential of Dependency Structure Modelling for Fusion Systems Engineering</a:t>
            </a:r>
            <a:r>
              <a:rPr lang="en-GB" sz="2000" dirty="0"/>
              <a:t>. PhD Thesis, Eindhoven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39209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A3BF-1021-6E9B-AAE8-7C864F53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217-7433-FD9B-2F05-811241B72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73B62-3953-33E7-4E1D-2458F92E8448}"/>
              </a:ext>
            </a:extLst>
          </p:cNvPr>
          <p:cNvSpPr/>
          <p:nvPr/>
        </p:nvSpPr>
        <p:spPr>
          <a:xfrm>
            <a:off x="6960097" y="5733256"/>
            <a:ext cx="5187847" cy="91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D6E5B-0B9A-0265-FFD8-3E4BEE040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67" y="5727214"/>
            <a:ext cx="4836995" cy="992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DC0FA-3DE3-1EFB-33C6-D50D051F37AF}"/>
              </a:ext>
            </a:extLst>
          </p:cNvPr>
          <p:cNvSpPr txBox="1"/>
          <p:nvPr/>
        </p:nvSpPr>
        <p:spPr>
          <a:xfrm>
            <a:off x="676230" y="2442953"/>
            <a:ext cx="10238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Complexity management: </a:t>
            </a:r>
            <a:br>
              <a:rPr lang="en-GB" sz="3600" dirty="0"/>
            </a:br>
            <a:r>
              <a:rPr lang="en-GB" sz="3600" dirty="0"/>
              <a:t>The role of MBSE and Dependency Structure Matrices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ED9BF-CEE9-698D-FD35-099CB90A0F2D}"/>
              </a:ext>
            </a:extLst>
          </p:cNvPr>
          <p:cNvSpPr txBox="1"/>
          <p:nvPr/>
        </p:nvSpPr>
        <p:spPr>
          <a:xfrm>
            <a:off x="743405" y="6213310"/>
            <a:ext cx="585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/>
              <a:t>EIROforum</a:t>
            </a:r>
            <a:r>
              <a:rPr lang="en-US" sz="1600" b="0" dirty="0"/>
              <a:t> Systems Engineering workshop</a:t>
            </a:r>
            <a:r>
              <a:rPr lang="en-US" sz="1600" dirty="0"/>
              <a:t> | </a:t>
            </a:r>
            <a:r>
              <a:rPr lang="en-US" sz="1600" b="0" dirty="0"/>
              <a:t>Feb 5, 2025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D7E8CB9-0264-577B-8AAE-5C37CF7B2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728" y="4261614"/>
            <a:ext cx="5302263" cy="1183610"/>
          </a:xfrm>
        </p:spPr>
        <p:txBody>
          <a:bodyPr>
            <a:noAutofit/>
          </a:bodyPr>
          <a:lstStyle/>
          <a:p>
            <a:r>
              <a:rPr lang="en-US" sz="1600" b="0" u="sng" dirty="0"/>
              <a:t>Torben Beernaert</a:t>
            </a:r>
            <a:r>
              <a:rPr lang="en-US" sz="1600" b="0" dirty="0"/>
              <a:t>, Tim Wilschut</a:t>
            </a:r>
          </a:p>
        </p:txBody>
      </p:sp>
    </p:spTree>
    <p:extLst>
      <p:ext uri="{BB962C8B-B14F-4D97-AF65-F5344CB8AC3E}">
        <p14:creationId xmlns:p14="http://schemas.microsoft.com/office/powerpoint/2010/main" val="284324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73394f-2f10-4c7a-91a4-199590ad128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1E1BF8D74F049BCD2CAFABCD7C8B3" ma:contentTypeVersion="10" ma:contentTypeDescription="Create a new document." ma:contentTypeScope="" ma:versionID="f47dc9e9a4e4791775e223ef17d31f17">
  <xsd:schema xmlns:xsd="http://www.w3.org/2001/XMLSchema" xmlns:xs="http://www.w3.org/2001/XMLSchema" xmlns:p="http://schemas.microsoft.com/office/2006/metadata/properties" xmlns:ns3="6073394f-2f10-4c7a-91a4-199590ad1286" targetNamespace="http://schemas.microsoft.com/office/2006/metadata/properties" ma:root="true" ma:fieldsID="0d1654661bc09aa30904329dd1b997a8" ns3:_="">
    <xsd:import namespace="6073394f-2f10-4c7a-91a4-199590ad128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3394f-2f10-4c7a-91a4-199590ad128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46C451-DDA7-4977-BDC7-68ABEFBCEADF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073394f-2f10-4c7a-91a4-199590ad128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034F150-5EA9-40A4-B4F1-4C5C53D53C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35D063-0FDC-4926-8C3D-9597C890D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73394f-2f10-4c7a-91a4-199590ad1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Office Theme</vt:lpstr>
      <vt:lpstr> </vt:lpstr>
      <vt:lpstr>Elephant Specification Language (ESL)</vt:lpstr>
      <vt:lpstr>MBSE Workflow</vt:lpstr>
      <vt:lpstr>ESL  Graph  DSM</vt:lpstr>
      <vt:lpstr>Demo</vt:lpstr>
      <vt:lpstr>DSM view of a nuclear fusion diagnostic</vt:lpstr>
      <vt:lpstr>Views for architecture, interface and cable management</vt:lpstr>
      <vt:lpstr>Further reading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Sebastian Elias Egner</cp:lastModifiedBy>
  <cp:revision>211</cp:revision>
  <cp:lastPrinted>2014-10-16T14:51:28Z</cp:lastPrinted>
  <dcterms:created xsi:type="dcterms:W3CDTF">2014-10-17T14:45:18Z</dcterms:created>
  <dcterms:modified xsi:type="dcterms:W3CDTF">2025-02-07T12:52:22Z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0x0101004331E1BF8D74F049BCD2CAFABCD7C8B3</vt:lpwstr>
  </property>
</Properties>
</file>