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4"/>
  </p:normalViewPr>
  <p:slideViewPr>
    <p:cSldViewPr snapToGrid="0">
      <p:cViewPr varScale="1">
        <p:scale>
          <a:sx n="117" d="100"/>
          <a:sy n="117" d="100"/>
        </p:scale>
        <p:origin x="50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1" y="6522359"/>
            <a:ext cx="4933772" cy="331788"/>
          </a:xfrm>
        </p:spPr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  <a:latin typeface="Times New Roman"/>
                <a:ea typeface="ＭＳ Ｐゴシック"/>
              </a:rPr>
              <a:t>05/02/2025</a:t>
            </a:r>
            <a:endParaRPr lang="en-GB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39269" y="6561593"/>
            <a:ext cx="3962400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7169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  <a:latin typeface="Times New Roman"/>
                <a:ea typeface="ＭＳ Ｐゴシック"/>
              </a:rPr>
              <a:t>05/02/2025</a:t>
            </a:r>
            <a:endParaRPr lang="en-GB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39269" y="6561593"/>
            <a:ext cx="3962400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5101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284" y="193676"/>
            <a:ext cx="2641600" cy="6289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3135" y="193676"/>
            <a:ext cx="7727951" cy="6289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  <a:latin typeface="Times New Roman"/>
                <a:ea typeface="ＭＳ Ｐゴシック"/>
              </a:rPr>
              <a:t>05/02/2025</a:t>
            </a:r>
            <a:endParaRPr lang="en-GB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39269" y="6561593"/>
            <a:ext cx="3962400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86120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135" y="193675"/>
            <a:ext cx="9573684" cy="5222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1819" y="820738"/>
            <a:ext cx="5160433" cy="566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775453" y="820739"/>
            <a:ext cx="5160433" cy="2754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775453" y="3727451"/>
            <a:ext cx="5160433" cy="275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52400" y="6575426"/>
            <a:ext cx="4099984" cy="296863"/>
          </a:xfrm>
        </p:spPr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  <a:latin typeface="Times New Roman"/>
                <a:ea typeface="ＭＳ Ｐゴシック"/>
              </a:rPr>
              <a:t>05/02/2025</a:t>
            </a:r>
            <a:endParaRPr lang="en-GB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094133" y="6570665"/>
            <a:ext cx="3962400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14544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135" y="193675"/>
            <a:ext cx="9573684" cy="5222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11819" y="820739"/>
            <a:ext cx="5160433" cy="2754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411819" y="3727451"/>
            <a:ext cx="5160433" cy="275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775453" y="820738"/>
            <a:ext cx="5160433" cy="566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52400" y="6575426"/>
            <a:ext cx="4099984" cy="296863"/>
          </a:xfrm>
        </p:spPr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  <a:latin typeface="Times New Roman"/>
                <a:ea typeface="ＭＳ Ｐゴシック"/>
              </a:rPr>
              <a:t>05/02/2025</a:t>
            </a:r>
            <a:endParaRPr lang="en-GB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094133" y="6570665"/>
            <a:ext cx="3962400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82805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135" y="193675"/>
            <a:ext cx="9573684" cy="5222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1817" y="820739"/>
            <a:ext cx="10524067" cy="2754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1817" y="3727451"/>
            <a:ext cx="10524067" cy="275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6575426"/>
            <a:ext cx="4099984" cy="296863"/>
          </a:xfrm>
        </p:spPr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  <a:latin typeface="Times New Roman"/>
                <a:ea typeface="ＭＳ Ｐゴシック"/>
              </a:rPr>
              <a:t>05/02/2025</a:t>
            </a:r>
            <a:endParaRPr lang="en-GB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94133" y="6570665"/>
            <a:ext cx="3962400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33139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63135" y="193675"/>
            <a:ext cx="9573684" cy="5222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11819" y="820739"/>
            <a:ext cx="5160433" cy="2754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775453" y="820739"/>
            <a:ext cx="5160433" cy="2754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411819" y="3727451"/>
            <a:ext cx="5160433" cy="275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75453" y="3727451"/>
            <a:ext cx="5160433" cy="275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2400" y="6575426"/>
            <a:ext cx="4099984" cy="296863"/>
          </a:xfrm>
        </p:spPr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  <a:latin typeface="Times New Roman"/>
                <a:ea typeface="ＭＳ Ｐゴシック"/>
              </a:rPr>
              <a:t>05/02/2025</a:t>
            </a:r>
            <a:endParaRPr lang="en-GB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94133" y="6570665"/>
            <a:ext cx="3962400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66301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32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1"/>
            <a:ext cx="11177897" cy="752475"/>
          </a:xfrm>
        </p:spPr>
        <p:txBody>
          <a:bodyPr/>
          <a:lstStyle>
            <a:lvl1pPr algn="l">
              <a:lnSpc>
                <a:spcPct val="90000"/>
              </a:lnSpc>
              <a:defRPr sz="37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2359"/>
            <a:ext cx="4854011" cy="331788"/>
          </a:xfrm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de-CH">
                <a:solidFill>
                  <a:srgbClr val="000000"/>
                </a:solidFill>
              </a:rPr>
              <a:t>05/02/2025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39269" y="6570665"/>
            <a:ext cx="3962400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06183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893" y="2910115"/>
            <a:ext cx="10363200" cy="1362075"/>
          </a:xfrm>
        </p:spPr>
        <p:txBody>
          <a:bodyPr anchor="t"/>
          <a:lstStyle>
            <a:lvl1pPr algn="l">
              <a:defRPr sz="3733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de-CH">
                <a:solidFill>
                  <a:srgbClr val="000000"/>
                </a:solidFill>
              </a:rPr>
              <a:t>05/02/2025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39269" y="6561593"/>
            <a:ext cx="3962400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4744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7333" cy="709155"/>
          </a:xfrm>
        </p:spPr>
        <p:txBody>
          <a:bodyPr/>
          <a:lstStyle>
            <a:lvl1pPr algn="l">
              <a:lnSpc>
                <a:spcPct val="90000"/>
              </a:lnSpc>
              <a:defRPr sz="37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48164"/>
            <a:ext cx="6142299" cy="5735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2301" y="748166"/>
            <a:ext cx="6049703" cy="5735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de-CH">
                <a:solidFill>
                  <a:srgbClr val="000000"/>
                </a:solidFill>
              </a:rPr>
              <a:t>05/02/2025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39269" y="6570665"/>
            <a:ext cx="3962400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9883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  <a:latin typeface="Times New Roman"/>
                <a:ea typeface="ＭＳ Ｐゴシック"/>
              </a:rPr>
              <a:t>05/02/2025</a:t>
            </a:r>
            <a:endParaRPr lang="en-GB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239269" y="6561593"/>
            <a:ext cx="3962400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6727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39" y="87159"/>
            <a:ext cx="11025512" cy="522288"/>
          </a:xfrm>
        </p:spPr>
        <p:txBody>
          <a:bodyPr/>
          <a:lstStyle>
            <a:lvl1pPr algn="l">
              <a:lnSpc>
                <a:spcPct val="90000"/>
              </a:lnSpc>
              <a:defRPr sz="37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  <a:latin typeface="Times New Roman"/>
                <a:ea typeface="ＭＳ Ｐゴシック"/>
              </a:rPr>
              <a:t>05/02/2025</a:t>
            </a:r>
            <a:endParaRPr lang="en-GB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239269" y="6561593"/>
            <a:ext cx="3962400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6553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  <a:latin typeface="Times New Roman"/>
                <a:ea typeface="ＭＳ Ｐゴシック"/>
              </a:rPr>
              <a:t>05/02/2025</a:t>
            </a:r>
            <a:endParaRPr lang="en-GB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239269" y="6561593"/>
            <a:ext cx="3962400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081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  <a:latin typeface="Times New Roman"/>
                <a:ea typeface="ＭＳ Ｐゴシック"/>
              </a:rPr>
              <a:t>05/02/2025</a:t>
            </a:r>
            <a:endParaRPr lang="en-GB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39269" y="6561593"/>
            <a:ext cx="3962400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00703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  <a:latin typeface="Times New Roman"/>
                <a:ea typeface="ＭＳ Ｐゴシック"/>
              </a:rPr>
              <a:t>05/02/2025</a:t>
            </a:r>
            <a:endParaRPr lang="en-GB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39269" y="6561593"/>
            <a:ext cx="3962400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4265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63135" y="193675"/>
            <a:ext cx="9573684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title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52476"/>
            <a:ext cx="12192000" cy="5730875"/>
          </a:xfrm>
          <a:prstGeom prst="rect">
            <a:avLst/>
          </a:prstGeom>
          <a:noFill/>
          <a:ln w="635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2359"/>
            <a:ext cx="4854011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de-CH">
                <a:solidFill>
                  <a:srgbClr val="000000"/>
                </a:solidFill>
              </a:rPr>
              <a:t>05/02/2025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1346426" y="6522359"/>
            <a:ext cx="812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2B366335-A3F7-5240-8702-908173B5462D}" type="slidenum">
              <a:rPr lang="en-GB" sz="140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4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0"/>
            <a:ext cx="12192000" cy="739095"/>
          </a:xfrm>
          <a:prstGeom prst="rect">
            <a:avLst/>
          </a:prstGeom>
          <a:gradFill flip="none" rotWithShape="1">
            <a:gsLst>
              <a:gs pos="0">
                <a:srgbClr val="0568FE"/>
              </a:gs>
              <a:gs pos="100000">
                <a:srgbClr val="FFFFFF"/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4" name="Picture 3" descr="400px-Cern_Logo_black.svg.png"/>
          <p:cNvPicPr>
            <a:picLocks noChangeAspect="1"/>
          </p:cNvPicPr>
          <p:nvPr userDrawn="1"/>
        </p:nvPicPr>
        <p:blipFill>
          <a:blip r:embed="rId18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9879" y="16388"/>
            <a:ext cx="709347" cy="71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840008"/>
          </a:solidFill>
          <a:latin typeface="Arial Black"/>
          <a:ea typeface="+mj-ea"/>
          <a:cs typeface="Arial Black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charset="0"/>
          <a:ea typeface="ＭＳ Ｐゴシック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charset="0"/>
          <a:ea typeface="ＭＳ Ｐゴシック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charset="0"/>
          <a:ea typeface="ＭＳ Ｐゴシック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charset="0"/>
          <a:ea typeface="ＭＳ Ｐゴシック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charset="0"/>
          <a:ea typeface="ＭＳ Ｐゴシック" charset="0"/>
        </a:defRPr>
      </a:lvl9pPr>
    </p:titleStyle>
    <p:bodyStyle>
      <a:lvl1pPr marL="174621" indent="-174621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357179" indent="-173034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+mn-ea"/>
        </a:defRPr>
      </a:lvl2pPr>
      <a:lvl3pPr marL="715945" indent="-173034" algn="l" rtl="0" fontAlgn="base">
        <a:spcBef>
          <a:spcPct val="20000"/>
        </a:spcBef>
        <a:spcAft>
          <a:spcPct val="0"/>
        </a:spcAft>
        <a:buChar char="•"/>
        <a:defRPr sz="1800">
          <a:solidFill>
            <a:srgbClr val="3366FF"/>
          </a:solidFill>
          <a:latin typeface="+mn-lt"/>
          <a:ea typeface="+mn-ea"/>
        </a:defRPr>
      </a:lvl3pPr>
      <a:lvl4pPr marL="1073124" indent="-173034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431890" indent="-173034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6F5CA-A81D-C87D-A825-195F88B71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96201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GB" dirty="0"/>
              <a:t>Example of a major detector project at CERN: the HGCAL (High Granularity Calorimeter) for the CMS Experiment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70EC7A-C539-B6BD-11C0-564D65546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50643"/>
            <a:ext cx="8534400" cy="621406"/>
          </a:xfrm>
          <a:ln>
            <a:noFill/>
          </a:ln>
        </p:spPr>
        <p:txBody>
          <a:bodyPr/>
          <a:lstStyle/>
          <a:p>
            <a:r>
              <a:rPr lang="en-GB" dirty="0"/>
              <a:t>Dave Barney, CERN</a:t>
            </a:r>
          </a:p>
        </p:txBody>
      </p:sp>
    </p:spTree>
    <p:extLst>
      <p:ext uri="{BB962C8B-B14F-4D97-AF65-F5344CB8AC3E}">
        <p14:creationId xmlns:p14="http://schemas.microsoft.com/office/powerpoint/2010/main" val="1726505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277F0-D652-A9A6-B968-DC0AC10E5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Birth: From necessity to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B6AA8-7C36-D89B-0C42-95F8AC945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06906"/>
            <a:ext cx="6640286" cy="5730875"/>
          </a:xfrm>
        </p:spPr>
        <p:txBody>
          <a:bodyPr/>
          <a:lstStyle/>
          <a:p>
            <a:pPr marL="0" indent="0">
              <a:buNone/>
            </a:pPr>
            <a:r>
              <a:rPr lang="en-GB" sz="1200" dirty="0">
                <a:latin typeface="Helvetica Neue" panose="02000503000000020004" pitchFamily="2" charset="0"/>
              </a:rPr>
              <a:t>I</a:t>
            </a:r>
            <a:r>
              <a:rPr lang="en-GB" sz="1200" dirty="0">
                <a:effectLst/>
                <a:latin typeface="Helvetica Neue" panose="02000503000000020004" pitchFamily="2" charset="0"/>
              </a:rPr>
              <a:t>t starts with a need: </a:t>
            </a:r>
          </a:p>
          <a:p>
            <a:pPr>
              <a:buFont typeface="+mj-lt"/>
              <a:buAutoNum type="arabicPeriod"/>
            </a:pPr>
            <a:r>
              <a:rPr lang="en-GB" sz="1200" dirty="0">
                <a:effectLst/>
                <a:latin typeface="Helvetica Neue" panose="02000503000000020004" pitchFamily="2" charset="0"/>
              </a:rPr>
              <a:t>The need: ~2013: the HL-LHC project is approved and the CMS detector is expected to perform well until 2041</a:t>
            </a:r>
          </a:p>
          <a:p>
            <a:pPr lvl="1">
              <a:buFont typeface="+mj-lt"/>
              <a:buAutoNum type="arabicPeriod"/>
            </a:pPr>
            <a:r>
              <a:rPr lang="en-GB" sz="1200" dirty="0">
                <a:effectLst/>
                <a:latin typeface="Helvetica Neue" panose="02000503000000020004" pitchFamily="2" charset="0"/>
              </a:rPr>
              <a:t>~15 years longer than originally planned</a:t>
            </a:r>
            <a:r>
              <a:rPr lang="en-GB" sz="1200" dirty="0">
                <a:latin typeface="Helvetica Neue" panose="02000503000000020004" pitchFamily="2" charset="0"/>
              </a:rPr>
              <a:t>; 10x more radiation &amp; collisions 10x more complex than originally planned</a:t>
            </a:r>
            <a:br>
              <a:rPr lang="en-GB" sz="1200" dirty="0">
                <a:effectLst/>
                <a:latin typeface="Helvetica Neue" panose="02000503000000020004" pitchFamily="2" charset="0"/>
              </a:rPr>
            </a:br>
            <a:r>
              <a:rPr lang="en-GB" sz="1200" dirty="0">
                <a:effectLst/>
                <a:latin typeface="Helvetica Neue" panose="02000503000000020004" pitchFamily="2" charset="0"/>
                <a:sym typeface="Wingdings" pitchFamily="2" charset="2"/>
              </a:rPr>
              <a:t> need some new major detectors, e.g. Endcap Calorimeters to withstand the radiation/complexity, be affordable and fit in the present envelope. And have performance at least as good as present calorimeters</a:t>
            </a:r>
            <a:endParaRPr lang="en-GB" sz="1200" dirty="0">
              <a:effectLst/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GB" sz="1200" dirty="0">
                <a:latin typeface="Helvetica Neue" panose="02000503000000020004" pitchFamily="2" charset="0"/>
              </a:rPr>
              <a:t>C</a:t>
            </a:r>
            <a:r>
              <a:rPr lang="en-GB" sz="1200" dirty="0">
                <a:effectLst/>
                <a:latin typeface="Helvetica Neue" panose="02000503000000020004" pitchFamily="2" charset="0"/>
              </a:rPr>
              <a:t>oncepts then form in the CMS community, with different proponents and different technologies. And, for each one, look at the feasibility:</a:t>
            </a:r>
          </a:p>
          <a:p>
            <a:pPr lvl="1">
              <a:buFont typeface="+mj-lt"/>
              <a:buAutoNum type="arabicPeriod"/>
            </a:pPr>
            <a:r>
              <a:rPr lang="en-GB" sz="1200" dirty="0">
                <a:latin typeface="Helvetica Neue" panose="02000503000000020004" pitchFamily="2" charset="0"/>
              </a:rPr>
              <a:t>C</a:t>
            </a:r>
            <a:r>
              <a:rPr lang="en-GB" sz="1200" dirty="0">
                <a:effectLst/>
                <a:latin typeface="Helvetica Neue" panose="02000503000000020004" pitchFamily="2" charset="0"/>
              </a:rPr>
              <a:t>onsult with a few physicists and engineers (mechanical, electronic, IT)</a:t>
            </a:r>
          </a:p>
          <a:p>
            <a:pPr lvl="1">
              <a:buFont typeface="+mj-lt"/>
              <a:buAutoNum type="arabicPeriod"/>
            </a:pPr>
            <a:r>
              <a:rPr lang="en-GB" sz="1200" dirty="0">
                <a:effectLst/>
                <a:latin typeface="Helvetica Neue" panose="02000503000000020004" pitchFamily="2" charset="0"/>
              </a:rPr>
              <a:t>Explore potential performance - in very basic terms – perhaps not even with a simulation</a:t>
            </a:r>
          </a:p>
          <a:p>
            <a:pPr lvl="1">
              <a:buFont typeface="+mj-lt"/>
              <a:buAutoNum type="arabicPeriod"/>
            </a:pPr>
            <a:r>
              <a:rPr lang="en-GB" sz="1200" dirty="0">
                <a:latin typeface="Helvetica Neue" panose="02000503000000020004" pitchFamily="2" charset="0"/>
              </a:rPr>
              <a:t>Are the materials proposed r</a:t>
            </a:r>
            <a:r>
              <a:rPr lang="en-GB" sz="1200" dirty="0">
                <a:effectLst/>
                <a:latin typeface="Helvetica Neue" panose="02000503000000020004" pitchFamily="2" charset="0"/>
              </a:rPr>
              <a:t>adiation tolerant?</a:t>
            </a:r>
          </a:p>
          <a:p>
            <a:pPr lvl="1">
              <a:buFont typeface="+mj-lt"/>
              <a:buAutoNum type="arabicPeriod"/>
            </a:pPr>
            <a:r>
              <a:rPr lang="en-GB" sz="1200" dirty="0">
                <a:latin typeface="Helvetica Neue" panose="02000503000000020004" pitchFamily="2" charset="0"/>
              </a:rPr>
              <a:t>C</a:t>
            </a:r>
            <a:r>
              <a:rPr lang="en-GB" sz="1200" dirty="0">
                <a:effectLst/>
                <a:latin typeface="Helvetica Neue" panose="02000503000000020004" pitchFamily="2" charset="0"/>
              </a:rPr>
              <a:t>an it fit physically?</a:t>
            </a:r>
          </a:p>
          <a:p>
            <a:pPr lvl="1">
              <a:buFont typeface="+mj-lt"/>
              <a:buAutoNum type="arabicPeriod"/>
            </a:pPr>
            <a:r>
              <a:rPr lang="en-GB" sz="1200" dirty="0">
                <a:latin typeface="Helvetica Neue" panose="02000503000000020004" pitchFamily="2" charset="0"/>
              </a:rPr>
              <a:t>W</a:t>
            </a:r>
            <a:r>
              <a:rPr lang="en-GB" sz="1200" dirty="0">
                <a:effectLst/>
                <a:latin typeface="Helvetica Neue" panose="02000503000000020004" pitchFamily="2" charset="0"/>
              </a:rPr>
              <a:t>hat would be the environmental needs? (cooling, services)</a:t>
            </a:r>
          </a:p>
          <a:p>
            <a:pPr lvl="1">
              <a:buFont typeface="+mj-lt"/>
              <a:buAutoNum type="arabicPeriod"/>
            </a:pPr>
            <a:r>
              <a:rPr lang="en-GB" sz="1200" dirty="0">
                <a:effectLst/>
                <a:latin typeface="Helvetica Neue" panose="02000503000000020004" pitchFamily="2" charset="0"/>
              </a:rPr>
              <a:t>Can it be built on the required timescale and with a reasonable cost?</a:t>
            </a:r>
          </a:p>
          <a:p>
            <a:pPr lvl="1">
              <a:buFont typeface="+mj-lt"/>
              <a:buAutoNum type="arabicPeriod"/>
            </a:pPr>
            <a:r>
              <a:rPr lang="en-GB" sz="1200" dirty="0">
                <a:effectLst/>
                <a:latin typeface="Helvetica Neue" panose="02000503000000020004" pitchFamily="2" charset="0"/>
              </a:rPr>
              <a:t>Is there interest from the community to participate?</a:t>
            </a:r>
          </a:p>
          <a:p>
            <a:pPr>
              <a:buFont typeface="+mj-lt"/>
              <a:buAutoNum type="arabicPeriod"/>
            </a:pPr>
            <a:r>
              <a:rPr lang="en-GB" sz="1200" dirty="0">
                <a:effectLst/>
                <a:latin typeface="Helvetica Neue" panose="02000503000000020004" pitchFamily="2" charset="0"/>
              </a:rPr>
              <a:t>if the project looks feasible, start to gather a community of potentially-interested institutes and start to build an organization and MoU table (Memorandum of Understanding – who will do what)</a:t>
            </a:r>
          </a:p>
          <a:p>
            <a:pPr>
              <a:buFont typeface="+mj-lt"/>
              <a:buAutoNum type="arabicPeriod"/>
            </a:pPr>
            <a:r>
              <a:rPr lang="en-GB" sz="1200" dirty="0">
                <a:latin typeface="Helvetica Neue" panose="02000503000000020004" pitchFamily="2" charset="0"/>
              </a:rPr>
              <a:t>F</a:t>
            </a:r>
            <a:r>
              <a:rPr lang="en-GB" sz="1200" dirty="0">
                <a:effectLst/>
                <a:latin typeface="Helvetica Neue" panose="02000503000000020004" pitchFamily="2" charset="0"/>
              </a:rPr>
              <a:t>lesh-out the concept to move into a Conceptual Design Review with CMS-internal reviewers</a:t>
            </a:r>
          </a:p>
          <a:p>
            <a:pPr lvl="1">
              <a:buFont typeface="+mj-lt"/>
              <a:buAutoNum type="arabicPeriod"/>
            </a:pPr>
            <a:r>
              <a:rPr lang="en-GB" sz="1200" dirty="0">
                <a:effectLst/>
                <a:latin typeface="Helvetica Neue" panose="02000503000000020004" pitchFamily="2" charset="0"/>
              </a:rPr>
              <a:t>projects are reviewed by expert teams of physicists and engineers and a down-select is performed to choose only the most promising</a:t>
            </a:r>
          </a:p>
          <a:p>
            <a:pPr>
              <a:buFont typeface="+mj-lt"/>
              <a:buAutoNum type="arabicPeriod"/>
            </a:pPr>
            <a:r>
              <a:rPr lang="en-GB" sz="1200" dirty="0">
                <a:latin typeface="Helvetica Neue" panose="02000503000000020004" pitchFamily="2" charset="0"/>
              </a:rPr>
              <a:t>G</a:t>
            </a:r>
            <a:r>
              <a:rPr lang="en-GB" sz="1200" dirty="0">
                <a:effectLst/>
                <a:latin typeface="Helvetica Neue" panose="02000503000000020004" pitchFamily="2" charset="0"/>
              </a:rPr>
              <a:t>o through some R&amp;D to prove viability (or not) on performance, technical and financial implications; in parallel strengthen the community</a:t>
            </a:r>
          </a:p>
          <a:p>
            <a:pPr>
              <a:buFont typeface="+mj-lt"/>
              <a:buAutoNum type="arabicPeriod"/>
            </a:pPr>
            <a:r>
              <a:rPr lang="en-GB" sz="1200" dirty="0">
                <a:latin typeface="Helvetica Neue" panose="02000503000000020004" pitchFamily="2" charset="0"/>
              </a:rPr>
              <a:t>S</a:t>
            </a:r>
            <a:r>
              <a:rPr lang="en-GB" sz="1200" dirty="0">
                <a:effectLst/>
                <a:latin typeface="Helvetica Neue" panose="02000503000000020004" pitchFamily="2" charset="0"/>
              </a:rPr>
              <a:t>econd down-select to move to an "approved" project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7688F-18B0-8C22-2A44-95B78BED5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de-CH">
                <a:solidFill>
                  <a:srgbClr val="000000"/>
                </a:solidFill>
              </a:rPr>
              <a:t>05/02/2025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794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2C005-1DD8-A403-D0EA-C988D824D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Adolescency</a:t>
            </a:r>
            <a:r>
              <a:rPr lang="en-GB" dirty="0"/>
              <a:t>: concept to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0150C-C650-34B5-3CB9-2A5C3453C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C11EC-1845-505C-64F0-82ED96DF7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de-CH">
                <a:solidFill>
                  <a:srgbClr val="000000"/>
                </a:solidFill>
              </a:rPr>
              <a:t>05/02/2025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85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6C2D2-FEB9-D768-91F3-D3D1B1CFC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Difficult teenage years!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E0732-130F-A693-1A09-7D4623636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CFD89-2E9C-ED72-C1BF-F4D55B746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de-CH">
                <a:solidFill>
                  <a:srgbClr val="000000"/>
                </a:solidFill>
              </a:rPr>
              <a:t>05/02/2025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80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2F8CB-A5D9-7324-60C7-A99C49506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Maturity: installation &amp; commissioning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028B8-F9B1-91CE-FEFB-1ECACB96F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27B31-5856-241B-E918-09282AF00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de-CH">
                <a:solidFill>
                  <a:srgbClr val="000000"/>
                </a:solidFill>
              </a:rPr>
              <a:t>05/02/2025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75899"/>
      </p:ext>
    </p:extLst>
  </p:cSld>
  <p:clrMapOvr>
    <a:masterClrMapping/>
  </p:clrMapOvr>
</p:sld>
</file>

<file path=ppt/theme/theme1.xml><?xml version="1.0" encoding="utf-8"?>
<a:theme xmlns:a="http://schemas.openxmlformats.org/drawingml/2006/main" name="1_CMS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C0DFF"/>
      </a:hlink>
      <a:folHlink>
        <a:srgbClr val="130FB2"/>
      </a:folHlink>
    </a:clrScheme>
    <a:fontScheme name="1_CMSpresentation">
      <a:majorFont>
        <a:latin typeface="Arial Unicode MS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1_CMS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MS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MS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MS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MS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MS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MS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340</Words>
  <Application>Microsoft Macintosh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 Unicode MS</vt:lpstr>
      <vt:lpstr>Arial</vt:lpstr>
      <vt:lpstr>Arial Black</vt:lpstr>
      <vt:lpstr>Helvetica Neue</vt:lpstr>
      <vt:lpstr>Times New Roman</vt:lpstr>
      <vt:lpstr>1_CMSpresentation</vt:lpstr>
      <vt:lpstr>Example of a major detector project at CERN: the HGCAL (High Granularity Calorimeter) for the CMS Experiment</vt:lpstr>
      <vt:lpstr>Birth: From necessity to concept</vt:lpstr>
      <vt:lpstr>Adolescency: concept to construction</vt:lpstr>
      <vt:lpstr>Difficult teenage years!</vt:lpstr>
      <vt:lpstr>Maturity: installation &amp; commissioning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Barney</dc:creator>
  <cp:lastModifiedBy>David Barney</cp:lastModifiedBy>
  <cp:revision>1</cp:revision>
  <dcterms:created xsi:type="dcterms:W3CDTF">2025-02-04T13:00:55Z</dcterms:created>
  <dcterms:modified xsi:type="dcterms:W3CDTF">2025-02-04T13:18:50Z</dcterms:modified>
</cp:coreProperties>
</file>