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01" r:id="rId2"/>
    <p:sldId id="303" r:id="rId3"/>
    <p:sldId id="306" r:id="rId4"/>
    <p:sldId id="307" r:id="rId5"/>
    <p:sldId id="308" r:id="rId6"/>
    <p:sldId id="309" r:id="rId7"/>
  </p:sldIdLst>
  <p:sldSz cx="9144000" cy="6858000" type="screen4x3"/>
  <p:notesSz cx="67945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orient="horz" pos="167">
          <p15:clr>
            <a:srgbClr val="A4A3A4"/>
          </p15:clr>
        </p15:guide>
        <p15:guide id="3" orient="horz" pos="616">
          <p15:clr>
            <a:srgbClr val="A4A3A4"/>
          </p15:clr>
        </p15:guide>
        <p15:guide id="4" orient="horz" pos="2672">
          <p15:clr>
            <a:srgbClr val="A4A3A4"/>
          </p15:clr>
        </p15:guide>
        <p15:guide id="5" orient="horz" pos="1165">
          <p15:clr>
            <a:srgbClr val="A4A3A4"/>
          </p15:clr>
        </p15:guide>
        <p15:guide id="6" pos="5551">
          <p15:clr>
            <a:srgbClr val="A4A3A4"/>
          </p15:clr>
        </p15:guide>
        <p15:guide id="7" pos="1551">
          <p15:clr>
            <a:srgbClr val="A4A3A4"/>
          </p15:clr>
        </p15:guide>
        <p15:guide id="8" pos="4178">
          <p15:clr>
            <a:srgbClr val="A4A3A4"/>
          </p15:clr>
        </p15:guide>
        <p15:guide id="9" pos="2927">
          <p15:clr>
            <a:srgbClr val="A4A3A4"/>
          </p15:clr>
        </p15:guide>
        <p15:guide id="10" pos="2809">
          <p15:clr>
            <a:srgbClr val="A4A3A4"/>
          </p15:clr>
        </p15:guide>
        <p15:guide id="11" pos="178">
          <p15:clr>
            <a:srgbClr val="A4A3A4"/>
          </p15:clr>
        </p15:guide>
        <p15:guide id="12" pos="4299">
          <p15:clr>
            <a:srgbClr val="A4A3A4"/>
          </p15:clr>
        </p15:guide>
        <p15:guide id="13" pos="14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B4C2"/>
    <a:srgbClr val="00A5EB"/>
    <a:srgbClr val="FFFFCC"/>
    <a:srgbClr val="FFFF99"/>
    <a:srgbClr val="D3E903"/>
    <a:srgbClr val="FFFF00"/>
    <a:srgbClr val="FFFFFF"/>
    <a:srgbClr val="9C9E9F"/>
    <a:srgbClr val="DDDDDD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1" autoAdjust="0"/>
    <p:restoredTop sz="94374" autoAdjust="0"/>
  </p:normalViewPr>
  <p:slideViewPr>
    <p:cSldViewPr snapToGrid="0">
      <p:cViewPr varScale="1">
        <p:scale>
          <a:sx n="52" d="100"/>
          <a:sy n="52" d="100"/>
        </p:scale>
        <p:origin x="60" y="64"/>
      </p:cViewPr>
      <p:guideLst>
        <p:guide orient="horz" pos="3816"/>
        <p:guide orient="horz" pos="167"/>
        <p:guide orient="horz" pos="616"/>
        <p:guide orient="horz" pos="2672"/>
        <p:guide orient="horz" pos="1165"/>
        <p:guide pos="5551"/>
        <p:guide pos="1551"/>
        <p:guide pos="4178"/>
        <p:guide pos="2927"/>
        <p:guide pos="2809"/>
        <p:guide pos="178"/>
        <p:guide pos="4299"/>
        <p:guide pos="14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-1602" y="-90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Textmasterformate durch Klicken bearbeiten</a:t>
            </a:r>
          </a:p>
          <a:p>
            <a:pPr lvl="1"/>
            <a:r>
              <a:rPr lang="en-GB"/>
              <a:t>Zweite Ebene</a:t>
            </a:r>
          </a:p>
          <a:p>
            <a:pPr lvl="2"/>
            <a:r>
              <a:rPr lang="en-GB"/>
              <a:t>Dritte Ebene</a:t>
            </a:r>
          </a:p>
          <a:p>
            <a:pPr lvl="3"/>
            <a:r>
              <a:rPr lang="en-GB"/>
              <a:t>Vierte Ebene</a:t>
            </a:r>
          </a:p>
          <a:p>
            <a:pPr lvl="4"/>
            <a:r>
              <a:rPr lang="en-GB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736858A-39C2-4BA9-B2EA-2EBB3C5D7C0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34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329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058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9707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234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4992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92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ChangeArrowheads="1"/>
          </p:cNvSpPr>
          <p:nvPr/>
        </p:nvSpPr>
        <p:spPr bwMode="auto">
          <a:xfrm>
            <a:off x="0" y="0"/>
            <a:ext cx="9144000" cy="900113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8142" y="900113"/>
            <a:ext cx="8520113" cy="485775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pPr lvl="0"/>
            <a:r>
              <a:rPr lang="en-US" noProof="0" dirty="0"/>
              <a:t>Click to edit Master subtitle style</a:t>
            </a:r>
            <a:endParaRPr lang="en-GB" noProof="0" dirty="0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900113" y="0"/>
            <a:ext cx="8219281" cy="900113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pic>
        <p:nvPicPr>
          <p:cNvPr id="402441" name="Picture 9" descr="DESY-Logo-cyan-RGB_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625" y="5684838"/>
            <a:ext cx="1149350" cy="102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2448" name="Text Box 16"/>
          <p:cNvSpPr txBox="1">
            <a:spLocks noChangeArrowheads="1"/>
          </p:cNvSpPr>
          <p:nvPr userDrawn="1"/>
        </p:nvSpPr>
        <p:spPr bwMode="auto">
          <a:xfrm>
            <a:off x="2003425" y="2481263"/>
            <a:ext cx="2855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pic>
        <p:nvPicPr>
          <p:cNvPr id="402453" name="Picture 21" descr="HG_LOGO_70_ENG_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5949950"/>
            <a:ext cx="14732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732094" y="6463378"/>
            <a:ext cx="706253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r" eaLnBrk="1" hangingPunct="1"/>
            <a:r>
              <a:rPr lang="en-GB" sz="900" b="1" dirty="0">
                <a:solidFill>
                  <a:schemeClr val="bg2"/>
                </a:solidFill>
              </a:rPr>
              <a:t>Wolfgang</a:t>
            </a:r>
            <a:r>
              <a:rPr lang="en-GB" sz="900" b="1" baseline="0" dirty="0">
                <a:solidFill>
                  <a:schemeClr val="bg2"/>
                </a:solidFill>
              </a:rPr>
              <a:t> Lohmann</a:t>
            </a:r>
            <a:r>
              <a:rPr lang="en-GB" sz="900" dirty="0">
                <a:solidFill>
                  <a:schemeClr val="bg2"/>
                </a:solidFill>
              </a:rPr>
              <a:t>  | </a:t>
            </a:r>
            <a:r>
              <a:rPr lang="en-GB" sz="900" baseline="0" dirty="0">
                <a:solidFill>
                  <a:schemeClr val="bg2"/>
                </a:solidFill>
              </a:rPr>
              <a:t> 27.09.24</a:t>
            </a:r>
            <a:r>
              <a:rPr lang="en-GB" sz="900" dirty="0">
                <a:solidFill>
                  <a:schemeClr val="bg2"/>
                </a:solidFill>
              </a:rPr>
              <a:t>  </a:t>
            </a:r>
            <a:r>
              <a:rPr lang="en-GB" sz="900" b="1" dirty="0">
                <a:solidFill>
                  <a:schemeClr val="bg2"/>
                </a:solidFill>
              </a:rPr>
              <a:t>Page </a:t>
            </a:r>
            <a:fld id="{ABA098E9-E6EE-44BF-9612-6777A6DF1330}" type="slidenum">
              <a:rPr lang="en-GB" sz="900" b="1">
                <a:solidFill>
                  <a:schemeClr val="bg2"/>
                </a:solidFill>
              </a:rPr>
              <a:pPr algn="r" eaLnBrk="1" hangingPunct="1"/>
              <a:t>‹#›</a:t>
            </a:fld>
            <a:endParaRPr lang="en-GB" sz="9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ChangeArrowheads="1"/>
          </p:cNvSpPr>
          <p:nvPr/>
        </p:nvSpPr>
        <p:spPr bwMode="auto">
          <a:xfrm>
            <a:off x="0" y="0"/>
            <a:ext cx="9144000" cy="744538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977900"/>
            <a:ext cx="8520113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Textmasterformate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03188"/>
            <a:ext cx="791210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Titelmasterformat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</p:txBody>
      </p:sp>
      <p:pic>
        <p:nvPicPr>
          <p:cNvPr id="401418" name="Picture 10" descr="DESY-Logo-cyan-RGB_g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8035925" y="6099175"/>
            <a:ext cx="776288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5" descr="CMS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1" fontAlgn="base" hangingPunct="1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4150" algn="l" rtl="0" eaLnBrk="1" fontAlgn="base" hangingPunct="1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236663" indent="-228600" algn="l" rtl="0" eaLnBrk="1" fontAlgn="base" hangingPunct="1">
        <a:spcBef>
          <a:spcPct val="0"/>
        </a:spcBef>
        <a:spcAft>
          <a:spcPct val="0"/>
        </a:spcAft>
        <a:buClr>
          <a:srgbClr val="FF9900"/>
        </a:buClr>
        <a:buFont typeface="Arial Black" pitchFamily="34" charset="0"/>
        <a:defRPr sz="1200">
          <a:solidFill>
            <a:schemeClr val="tx1"/>
          </a:solidFill>
          <a:latin typeface="+mn-lt"/>
        </a:defRPr>
      </a:lvl3pPr>
      <a:lvl4pPr marL="1644650" indent="-228600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article-physics.desy.de/test_beams_at_desy/tb_rules__safety_instructions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/>
              <a:t>Test-beam 2025</a:t>
            </a:r>
            <a:endParaRPr lang="de-DE" sz="2800" dirty="0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482659" y="2133490"/>
            <a:ext cx="8431469" cy="2308324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r>
              <a:rPr lang="en-US" sz="2400" dirty="0"/>
              <a:t> </a:t>
            </a:r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r>
              <a:rPr lang="en-GB" sz="2400" dirty="0"/>
              <a:t>Wolfgang Lohmann</a:t>
            </a:r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1785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err="1"/>
              <a:t>organisational</a:t>
            </a:r>
            <a:endParaRPr lang="de-DE" sz="2800" dirty="0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356265" y="971310"/>
            <a:ext cx="8431469" cy="5632311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r>
              <a:rPr lang="en-US" sz="2400" dirty="0"/>
              <a:t> </a:t>
            </a:r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GB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1926810-19A8-47AA-8185-4D561C222A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4606" y="971310"/>
            <a:ext cx="9144000" cy="5428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893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err="1"/>
              <a:t>organisational</a:t>
            </a:r>
            <a:endParaRPr lang="de-DE" sz="2800" dirty="0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356265" y="971310"/>
            <a:ext cx="8431469" cy="5632311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r>
              <a:rPr lang="en-US" sz="2400" dirty="0"/>
              <a:t> </a:t>
            </a:r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GB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134B2A1-EC4B-4E72-8154-7E436CBC6AED}"/>
              </a:ext>
            </a:extLst>
          </p:cNvPr>
          <p:cNvSpPr/>
          <p:nvPr/>
        </p:nvSpPr>
        <p:spPr>
          <a:xfrm>
            <a:off x="691978" y="1421027"/>
            <a:ext cx="616602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r>
              <a:rPr lang="en-US" dirty="0"/>
              <a:t>A partly instrumented prototype of a highly compact and granular electromagnetic calorimeter will be installed in the area and  after a full system test, including a dedicated FE electronics and FPGAs for data preprocessing, the performance will be measured in an electron beam of up to 5 GeV. This includes longitudinal and transversal shower size and energy resolution.</a:t>
            </a: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r>
              <a:rPr lang="en-US" dirty="0"/>
              <a:t>Participating labs are AGH Cracow, IFIC Valencia, ISS </a:t>
            </a:r>
            <a:r>
              <a:rPr lang="en-US" dirty="0" err="1"/>
              <a:t>Bukharest</a:t>
            </a:r>
            <a:r>
              <a:rPr lang="en-US" dirty="0"/>
              <a:t>, University of Warsaw and University of Tel Aviv.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0583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/>
              <a:t>Hardware requests</a:t>
            </a:r>
            <a:endParaRPr lang="de-DE" sz="2800" dirty="0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356265" y="971310"/>
            <a:ext cx="8431469" cy="5632311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r>
              <a:rPr lang="en-US" sz="2400" dirty="0"/>
              <a:t> </a:t>
            </a:r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GB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DF9C49-1F28-4CB1-99F9-F94ABD0A6B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364" y="1337970"/>
            <a:ext cx="5887272" cy="4182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505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err="1"/>
              <a:t>organisational</a:t>
            </a:r>
            <a:endParaRPr lang="de-DE" sz="2800" dirty="0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356265" y="971310"/>
            <a:ext cx="8431469" cy="4832092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r>
              <a:rPr lang="en-US" sz="2000" dirty="0"/>
              <a:t>Please read the general DESY test beam and safety rules under</a:t>
            </a:r>
            <a:br>
              <a:rPr lang="en-US" sz="2000" dirty="0"/>
            </a:br>
            <a:r>
              <a:rPr lang="en-US" sz="2000" u="sng" dirty="0">
                <a:hlinkClick r:id="rId3"/>
              </a:rPr>
              <a:t>https://particle-physics.desy.de/test_beams_at_desy/tb_rules__safety_instructions/</a:t>
            </a:r>
            <a:endParaRPr lang="en-US" sz="20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r>
              <a:rPr lang="en-US" dirty="0"/>
              <a:t>All test beam areas are secured by the access control system DACHS</a:t>
            </a:r>
            <a:br>
              <a:rPr lang="en-US" sz="2400" dirty="0"/>
            </a:br>
            <a:r>
              <a:rPr lang="en-US" dirty="0"/>
              <a:t>(DESY Access Handling System). Therefore you need a valid DACHS card to</a:t>
            </a:r>
            <a:br>
              <a:rPr lang="en-US" sz="2400" dirty="0"/>
            </a:br>
            <a:r>
              <a:rPr lang="en-US" dirty="0"/>
              <a:t>work in these areas!</a:t>
            </a: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r>
              <a:rPr lang="en-US" sz="2400" dirty="0"/>
              <a:t> </a:t>
            </a: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r>
              <a:rPr lang="en-US" dirty="0"/>
              <a:t>In case, you or your group members need a DACHS card we will use your recorded data</a:t>
            </a:r>
            <a:br>
              <a:rPr lang="en-US" dirty="0"/>
            </a:br>
            <a:r>
              <a:rPr lang="en-US" dirty="0"/>
              <a:t>to issue your DACHS card, but one have to be registered there in a very timely manner.  </a:t>
            </a:r>
            <a:br>
              <a:rPr lang="en-US" dirty="0"/>
            </a:br>
            <a:r>
              <a:rPr lang="en-US" dirty="0"/>
              <a:t>Otherwise we cannot ensure your access to the test beam area.</a:t>
            </a:r>
            <a:br>
              <a:rPr lang="en-US" dirty="0"/>
            </a:br>
            <a:r>
              <a:rPr lang="en-US" dirty="0"/>
              <a:t>You can obtain your DACHS card at DESY, in bldg. 6/ R110</a:t>
            </a:r>
            <a:br>
              <a:rPr lang="en-US" dirty="0"/>
            </a:br>
            <a:r>
              <a:rPr lang="en-US" dirty="0"/>
              <a:t>(Mon-Thu 8:00-12:00 and 13:00-16:00, Fri 8:00-12:00 and 13:00-14:00).</a:t>
            </a:r>
            <a:endParaRPr lang="en-GB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9497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err="1"/>
              <a:t>organisational</a:t>
            </a:r>
            <a:endParaRPr lang="de-DE" sz="2800" dirty="0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356265" y="971310"/>
            <a:ext cx="8431469" cy="5632311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r>
              <a:rPr lang="en-US" sz="2400" dirty="0"/>
              <a:t> </a:t>
            </a:r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GB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8862008"/>
      </p:ext>
    </p:extLst>
  </p:cSld>
  <p:clrMapOvr>
    <a:masterClrMapping/>
  </p:clrMapOvr>
</p:sld>
</file>

<file path=ppt/theme/theme1.xml><?xml version="1.0" encoding="utf-8"?>
<a:theme xmlns:a="http://schemas.openxmlformats.org/drawingml/2006/main" name="PPT-Vorlage_en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PPT-Vorlage_en</Template>
  <TotalTime>0</TotalTime>
  <Words>258</Words>
  <Application>Microsoft Office PowerPoint</Application>
  <PresentationFormat>On-screen Show (4:3)</PresentationFormat>
  <Paragraphs>76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Wingdings</vt:lpstr>
      <vt:lpstr>PPT-Vorlage_en</vt:lpstr>
      <vt:lpstr>Test-beam 2025</vt:lpstr>
      <vt:lpstr>organisational</vt:lpstr>
      <vt:lpstr>organisational</vt:lpstr>
      <vt:lpstr>Hardware requests</vt:lpstr>
      <vt:lpstr>organisational</vt:lpstr>
      <vt:lpstr>organisational</vt:lpstr>
    </vt:vector>
  </TitlesOfParts>
  <Company>DESY Zeuthen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BCM1F Workshop Report</dc:title>
  <dc:creator>DESY Mitarbeiter</dc:creator>
  <cp:lastModifiedBy>Lohmann, Wolfgang</cp:lastModifiedBy>
  <cp:revision>316</cp:revision>
  <dcterms:created xsi:type="dcterms:W3CDTF">2012-02-28T14:56:30Z</dcterms:created>
  <dcterms:modified xsi:type="dcterms:W3CDTF">2024-12-03T19:13:52Z</dcterms:modified>
</cp:coreProperties>
</file>