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274" r:id="rId3"/>
    <p:sldId id="282" r:id="rId4"/>
    <p:sldId id="28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99" autoAdjust="0"/>
    <p:restoredTop sz="94660"/>
  </p:normalViewPr>
  <p:slideViewPr>
    <p:cSldViewPr showGuides="1">
      <p:cViewPr>
        <p:scale>
          <a:sx n="92" d="100"/>
          <a:sy n="92" d="100"/>
        </p:scale>
        <p:origin x="296" y="9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13.12.24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13.12.24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21.6.2024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5276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ndico.desy.de/event/45358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indico.cern.ch/event/1439509/" TargetMode="External"/><Relationship Id="rId4" Type="http://schemas.openxmlformats.org/officeDocument/2006/relationships/hyperlink" Target="https://indico.desy.de/event/46923/over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strategyupdate.web.cern.ch/european-strategy-group-esg" TargetMode="External"/><Relationship Id="rId2" Type="http://schemas.openxmlformats.org/officeDocument/2006/relationships/hyperlink" Target="https://europeanstrategyupdate.web.cern.ch/welcom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ome.cern/news/press-release/physics/particle-physicists-chart-course-future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europeanstrategyupdate.web.cern.ch/physics-preparatory-group-p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6923/timetable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ketweb.de/stellungnahmen/e298526/KET_ESPP_Statement_2018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 and</a:t>
            </a:r>
            <a:br>
              <a:rPr lang="de-DE" dirty="0"/>
            </a:br>
            <a:r>
              <a:rPr lang="de-DE" dirty="0"/>
              <a:t>Dates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FC @ DESY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Benno List</a:t>
            </a:r>
          </a:p>
          <a:p>
            <a:r>
              <a:rPr lang="de-DE" dirty="0"/>
              <a:t>13.12.2024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8F54D-0A16-B8EB-9AF1-2B1E535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B33CD-40B9-D9AB-82F5-05DDC09D6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A2D47C-57A6-309D-3FF8-271AFA94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6192068" cy="5010249"/>
          </a:xfrm>
        </p:spPr>
        <p:txBody>
          <a:bodyPr/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dirty="0" err="1">
                <a:effectLst/>
                <a:latin typeface="Arial" panose="020B0604020202020204" pitchFamily="34" charset="0"/>
              </a:rPr>
              <a:t>ESPPU@Germany</a:t>
            </a:r>
            <a:r>
              <a:rPr lang="en-GB" sz="1800" dirty="0">
                <a:effectLst/>
                <a:latin typeface="ArialMT"/>
              </a:rPr>
              <a:t>: 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”Non-collider Physics”, 22-24 November 2024, Bad </a:t>
            </a:r>
            <a:r>
              <a:rPr lang="en-GB" sz="1600" dirty="0" err="1">
                <a:solidFill>
                  <a:srgbClr val="565656"/>
                </a:solidFill>
                <a:effectLst/>
                <a:latin typeface="ArialMT"/>
              </a:rPr>
              <a:t>Honnef</a:t>
            </a:r>
            <a:br>
              <a:rPr lang="en-GB" sz="1600" dirty="0">
                <a:solidFill>
                  <a:srgbClr val="565656"/>
                </a:solidFill>
                <a:effectLst/>
                <a:latin typeface="ArialMT"/>
              </a:rPr>
            </a:br>
            <a:r>
              <a:rPr lang="en-GB" sz="1600" dirty="0">
                <a:solidFill>
                  <a:srgbClr val="565656"/>
                </a:solidFill>
                <a:effectLst/>
                <a:latin typeface="ArialMT"/>
                <a:hlinkClick r:id="rId2"/>
              </a:rPr>
              <a:t>https://indico.desy.de/event/45358/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endParaRPr lang="en-GB" sz="1600" dirty="0">
              <a:solidFill>
                <a:srgbClr val="565656"/>
              </a:solidFill>
              <a:latin typeface="ArialMT"/>
            </a:endParaRP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”Collider Physics”, 27-29 November 2024 at DESY, Hamburg 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  <a:hlinkClick r:id="rId3"/>
              </a:rPr>
              <a:t>https://indico.desy.de/event/45276/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”</a:t>
            </a:r>
            <a:r>
              <a:rPr lang="en-GB" sz="1600" b="1" dirty="0">
                <a:solidFill>
                  <a:srgbClr val="565656"/>
                </a:solidFill>
                <a:effectLst/>
                <a:latin typeface="ArialMT"/>
              </a:rPr>
              <a:t>Concluding workshop”, 19-22 January 25 at Bad </a:t>
            </a:r>
            <a:r>
              <a:rPr lang="en-GB" sz="1600" b="1" dirty="0" err="1">
                <a:solidFill>
                  <a:srgbClr val="565656"/>
                </a:solidFill>
                <a:effectLst/>
                <a:latin typeface="ArialMT"/>
              </a:rPr>
              <a:t>Honnef</a:t>
            </a:r>
            <a:r>
              <a:rPr lang="en-GB" sz="1600" b="1" dirty="0">
                <a:solidFill>
                  <a:srgbClr val="565656"/>
                </a:solidFill>
                <a:effectLst/>
                <a:latin typeface="ArialMT"/>
              </a:rPr>
              <a:t> 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  <a:hlinkClick r:id="rId4"/>
              </a:rPr>
              <a:t>https://indico.desy.de/event/46923/overview</a:t>
            </a:r>
            <a:r>
              <a:rPr lang="en-GB" sz="1600" dirty="0">
                <a:solidFill>
                  <a:srgbClr val="565656"/>
                </a:solidFill>
                <a:effectLst/>
                <a:latin typeface="ArialMT"/>
              </a:rPr>
              <a:t> </a:t>
            </a:r>
            <a:endParaRPr lang="en-GB" sz="1600" dirty="0">
              <a:effectLst/>
              <a:latin typeface="ArialMT"/>
            </a:endParaRPr>
          </a:p>
          <a:p>
            <a:pPr>
              <a:spcAft>
                <a:spcPts val="600"/>
              </a:spcAft>
            </a:pPr>
            <a:r>
              <a:rPr lang="en-GB" sz="1800" b="1" dirty="0" err="1">
                <a:effectLst/>
                <a:latin typeface="ArialMT"/>
              </a:rPr>
              <a:t>LCVision</a:t>
            </a:r>
            <a:r>
              <a:rPr lang="en-GB" sz="1800" dirty="0">
                <a:effectLst/>
                <a:latin typeface="ArialMT"/>
              </a:rPr>
              <a:t> Community Event, Jan 8-10, 2025, CERN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effectLst/>
                <a:latin typeface="ArialMT"/>
              </a:rPr>
              <a:t>8th </a:t>
            </a:r>
            <a:r>
              <a:rPr lang="en-GB" sz="1800" b="1" dirty="0">
                <a:effectLst/>
                <a:latin typeface="ArialMT"/>
              </a:rPr>
              <a:t>FCC Physics workshop</a:t>
            </a:r>
            <a:r>
              <a:rPr lang="en-GB" sz="1800" dirty="0">
                <a:effectLst/>
                <a:latin typeface="ArialMT"/>
              </a:rPr>
              <a:t>, Jan. 13-16,2025, CERN </a:t>
            </a:r>
            <a:br>
              <a:rPr lang="en-GB" sz="1800" dirty="0">
                <a:effectLst/>
                <a:latin typeface="ArialMT"/>
              </a:rPr>
            </a:br>
            <a:r>
              <a:rPr lang="en-GB" sz="1800" dirty="0">
                <a:effectLst/>
                <a:latin typeface="ArialMT"/>
                <a:hlinkClick r:id="rId5"/>
              </a:rPr>
              <a:t>https://indico.cern.ch/event/1439509/</a:t>
            </a:r>
            <a:r>
              <a:rPr lang="en-GB" sz="1800" dirty="0">
                <a:effectLst/>
                <a:latin typeface="ArialM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effectLst/>
                <a:latin typeface="ArialMT"/>
              </a:rPr>
              <a:t>International Muon Collider Collaboration </a:t>
            </a:r>
            <a:r>
              <a:rPr lang="en-GB" sz="1800" dirty="0">
                <a:effectLst/>
                <a:latin typeface="ArialMT"/>
              </a:rPr>
              <a:t>week @ DESY, May 12-16, 2025 </a:t>
            </a:r>
          </a:p>
          <a:p>
            <a:endParaRPr lang="en-GB" sz="1600" dirty="0">
              <a:effectLst/>
            </a:endParaRPr>
          </a:p>
          <a:p>
            <a:endParaRPr lang="en-GB" sz="16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4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6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E3D6-926B-0DDA-3699-57B2B322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18.10.2024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53E8CD3-E830-119F-9ED8-594FF5CA883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/>
          <a:stretch>
            <a:fillRect/>
          </a:stretch>
        </p:blipFill>
        <p:spPr>
          <a:xfrm>
            <a:off x="6668969" y="3710970"/>
            <a:ext cx="5184527" cy="9228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8FB150-D008-B435-7BEB-59468FCA60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8969" y="1806970"/>
            <a:ext cx="5036777" cy="13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31B49-BEBC-BE46-5845-D686A4D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European Strategy Update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5FCA1-E5DF-0C85-DCD1-B89AE64FF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Strategy group and physics preparatory group members announced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5B25E-087D-0494-2E15-248EB36F5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79595"/>
            <a:ext cx="6264077" cy="50370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Deadline written input: March 31, 2025</a:t>
            </a:r>
          </a:p>
          <a:p>
            <a:pPr>
              <a:spcAft>
                <a:spcPts val="600"/>
              </a:spcAft>
            </a:pPr>
            <a:r>
              <a:rPr lang="en-GB" dirty="0"/>
              <a:t>Conclude process June 2026</a:t>
            </a:r>
          </a:p>
          <a:p>
            <a:pPr>
              <a:spcAft>
                <a:spcPts val="600"/>
              </a:spcAft>
            </a:pPr>
            <a:r>
              <a:rPr lang="en-GB" dirty="0"/>
              <a:t>Web page: </a:t>
            </a:r>
            <a:r>
              <a:rPr lang="en-GB" dirty="0">
                <a:hlinkClick r:id="rId2"/>
              </a:rPr>
              <a:t>https://europeanstrategyupdate.web.cern.ch/welcome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Strategy group set up:</a:t>
            </a:r>
            <a:br>
              <a:rPr lang="en-GB" dirty="0"/>
            </a:br>
            <a:r>
              <a:rPr lang="en-GB" sz="1400" dirty="0">
                <a:hlinkClick r:id="rId3"/>
              </a:rPr>
              <a:t>https://europeanstrategyupdate.web.cern.ch/european-strategy-group-esg</a:t>
            </a:r>
            <a:r>
              <a:rPr lang="en-GB" sz="1400" dirty="0"/>
              <a:t>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Chair: Karl </a:t>
            </a:r>
            <a:r>
              <a:rPr lang="en-GB" dirty="0" err="1"/>
              <a:t>Jakobs</a:t>
            </a:r>
            <a:r>
              <a:rPr lang="en-GB" dirty="0"/>
              <a:t>, Freiburg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 DESY: Beate Heinemann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For Germany: Klaus Desch, Bonn</a:t>
            </a:r>
          </a:p>
          <a:p>
            <a:pPr>
              <a:spcAft>
                <a:spcPts val="600"/>
              </a:spcAft>
            </a:pPr>
            <a:r>
              <a:rPr lang="en-GB" dirty="0"/>
              <a:t>Physics preparatory group </a:t>
            </a:r>
            <a:r>
              <a:rPr lang="en-GB" sz="1200" dirty="0">
                <a:hlinkClick r:id="rId4"/>
              </a:rPr>
              <a:t>https://europeanstrategyupdate.web.cern.ch/physics-preparatory-group-ppg</a:t>
            </a:r>
            <a:r>
              <a:rPr lang="en-GB" sz="1200" dirty="0"/>
              <a:t> </a:t>
            </a:r>
            <a:endParaRPr lang="en-GB" dirty="0"/>
          </a:p>
          <a:p>
            <a:pPr lvl="1">
              <a:spcAft>
                <a:spcPts val="600"/>
              </a:spcAft>
            </a:pPr>
            <a:r>
              <a:rPr lang="en-GB" dirty="0"/>
              <a:t>Electroweak: </a:t>
            </a:r>
            <a:r>
              <a:rPr lang="en-GB" dirty="0" err="1"/>
              <a:t>Monoca</a:t>
            </a:r>
            <a:r>
              <a:rPr lang="en-GB" dirty="0"/>
              <a:t> Dunford, Heidelberg</a:t>
            </a:r>
          </a:p>
          <a:p>
            <a:pPr lvl="1">
              <a:spcAft>
                <a:spcPts val="600"/>
              </a:spcAft>
            </a:pPr>
            <a:r>
              <a:rPr lang="en-GB" dirty="0"/>
              <a:t>Detectors: Ulrich </a:t>
            </a:r>
            <a:r>
              <a:rPr lang="en-GB" dirty="0" err="1"/>
              <a:t>Husemann</a:t>
            </a:r>
            <a:r>
              <a:rPr lang="en-GB" dirty="0"/>
              <a:t>, KIT Karlsruhe</a:t>
            </a:r>
            <a:br>
              <a:rPr lang="en-GB" dirty="0"/>
            </a:b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1CBAC-AC19-90DD-49DD-80A8CE0B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18.10.2024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1A4183-64C8-B2D9-BF79-55856BFCBEF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/>
          <a:srcRect b="12885"/>
          <a:stretch/>
        </p:blipFill>
        <p:spPr>
          <a:xfrm>
            <a:off x="6935879" y="1406525"/>
            <a:ext cx="4683122" cy="5010151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63500" dist="63500" dir="2700000" algn="tl" rotWithShape="0">
              <a:schemeClr val="bg2"/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0EEDCC-97E3-FC62-5E17-B47FAF0EA0C5}"/>
              </a:ext>
            </a:extLst>
          </p:cNvPr>
          <p:cNvSpPr txBox="1"/>
          <p:nvPr/>
        </p:nvSpPr>
        <p:spPr>
          <a:xfrm rot="16200000">
            <a:off x="9167433" y="3799227"/>
            <a:ext cx="5466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hlinkClick r:id="rId6"/>
              </a:rPr>
              <a:t>https://home.cern/news/press-release/physics/particle-physicists-chart-course-future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2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8802-870B-B8B8-04C5-3A524D84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German Input to ESPPU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A52CB1-8666-55B3-3AC3-5A42EC1A2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E611D-FA62-EC12-9FCD-F70AC2509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81" y="1406427"/>
            <a:ext cx="4870015" cy="5010249"/>
          </a:xfrm>
        </p:spPr>
        <p:txBody>
          <a:bodyPr/>
          <a:lstStyle/>
          <a:p>
            <a:r>
              <a:rPr lang="en-GB" dirty="0"/>
              <a:t>Statement from 2018:</a:t>
            </a:r>
            <a:br>
              <a:rPr lang="en-GB" dirty="0"/>
            </a:br>
            <a:r>
              <a:rPr lang="en-GB" sz="1100" dirty="0">
                <a:hlinkClick r:id="rId2"/>
              </a:rPr>
              <a:t>https://www.ketweb.de/stellungnahmen/e298526/KET_ESPP_Statement_2018.pdf</a:t>
            </a:r>
            <a:r>
              <a:rPr lang="en-GB" dirty="0"/>
              <a:t> </a:t>
            </a:r>
          </a:p>
          <a:p>
            <a:r>
              <a:rPr lang="en-GB" dirty="0"/>
              <a:t>Workshop Jan 19-22 Bad </a:t>
            </a:r>
            <a:r>
              <a:rPr lang="en-GB" dirty="0" err="1"/>
              <a:t>Honnef</a:t>
            </a:r>
            <a:br>
              <a:rPr lang="en-GB" dirty="0"/>
            </a:br>
            <a:r>
              <a:rPr lang="en-GB" dirty="0">
                <a:hlinkClick r:id="rId3"/>
              </a:rPr>
              <a:t>https://indico.desy.de/event/46923/timetable/</a:t>
            </a:r>
            <a:r>
              <a:rPr lang="en-GB" dirty="0"/>
              <a:t> </a:t>
            </a:r>
          </a:p>
          <a:p>
            <a:r>
              <a:rPr lang="en-GB" dirty="0"/>
              <a:t>Draft statements are being prepared on basis of preceding workshops, will be presented and discussed</a:t>
            </a:r>
          </a:p>
          <a:p>
            <a:r>
              <a:rPr lang="en-GB" dirty="0"/>
              <a:t>Update workshop later (May?)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8B2654-4303-3848-D96C-F9F997B14F74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5407897" y="832650"/>
            <a:ext cx="3276898" cy="81437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E3503DF-1F93-552F-17D5-B9CE59ED5D8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5"/>
          <a:stretch>
            <a:fillRect/>
          </a:stretch>
        </p:blipFill>
        <p:spPr>
          <a:xfrm>
            <a:off x="8719628" y="782803"/>
            <a:ext cx="3281027" cy="475651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E93C-B07F-01F0-3E9A-9E34DE35C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21.6.2024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972656-74C7-FAFA-1BCC-AD6357F0C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871" y="1629509"/>
            <a:ext cx="3279785" cy="50199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7B3F44-72DD-3A1F-E906-22977E45D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9628" y="5499318"/>
            <a:ext cx="3281028" cy="117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0679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344</Words>
  <Application>Microsoft Macintosh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ArialMT</vt:lpstr>
      <vt:lpstr>Helvetica</vt:lpstr>
      <vt:lpstr>DESY</vt:lpstr>
      <vt:lpstr>News and Dates.</vt:lpstr>
      <vt:lpstr>Dates</vt:lpstr>
      <vt:lpstr>European Strategy Update 2026</vt:lpstr>
      <vt:lpstr>German Input to ESPPU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24</cp:revision>
  <dcterms:created xsi:type="dcterms:W3CDTF">2023-11-03T06:52:41Z</dcterms:created>
  <dcterms:modified xsi:type="dcterms:W3CDTF">2024-12-13T09:46:18Z</dcterms:modified>
</cp:coreProperties>
</file>