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7" r:id="rId2"/>
    <p:sldId id="274" r:id="rId3"/>
    <p:sldId id="283" r:id="rId4"/>
    <p:sldId id="28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85" autoAdjust="0"/>
    <p:restoredTop sz="94660"/>
  </p:normalViewPr>
  <p:slideViewPr>
    <p:cSldViewPr showGuides="1">
      <p:cViewPr varScale="1">
        <p:scale>
          <a:sx n="126" d="100"/>
          <a:sy n="126" d="100"/>
        </p:scale>
        <p:origin x="216" y="24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04.04.25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04.04.25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F8845E8E-65F8-422C-B741-C856D0ACED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7" name="Grafik 6" descr="Logo DESY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BF55F934-32DD-42B1-8196-72E64C382A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8" name="Grafik 7" descr="Logo DESY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D0EF7A-D5A2-4C5D-9D15-21489C23E9A7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| News and Dates | Benno List, 4.4.2025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‹#›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indico.desy.de/event/45968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indico.desy.de/event/48080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genda.linearcollider.org/event/10594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agenda.infn.it/event/44943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indico.cern.ch/event/1408515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event/46923/timetable/" TargetMode="External"/><Relationship Id="rId2" Type="http://schemas.openxmlformats.org/officeDocument/2006/relationships/hyperlink" Target="https://www.ketweb.de/stellungnahmen/e298526/KET_ESPP_Statement_2018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www.ketweb.de/sites/site_ketweb/content/e199639/e322837/ESPP_Statement_2025_submi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strategyupdate.web.cern.ch/european-strategy-group-esg" TargetMode="External"/><Relationship Id="rId7" Type="http://schemas.openxmlformats.org/officeDocument/2006/relationships/hyperlink" Target="https://home.cern/news/press-release/physics/particle-physicists-chart-course-future" TargetMode="External"/><Relationship Id="rId2" Type="http://schemas.openxmlformats.org/officeDocument/2006/relationships/hyperlink" Target="https://europeanstrategyupdate.web.cern.ch/welcom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indico.cern.ch/event/1439855/program" TargetMode="External"/><Relationship Id="rId4" Type="http://schemas.openxmlformats.org/officeDocument/2006/relationships/hyperlink" Target="https://europeanstrategyupdate.web.cern.ch/physics-preparatory-group-p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News and</a:t>
            </a:r>
            <a:br>
              <a:rPr lang="de-DE" dirty="0"/>
            </a:br>
            <a:r>
              <a:rPr lang="de-DE" dirty="0"/>
              <a:t>Dates</a:t>
            </a:r>
            <a:r>
              <a:rPr lang="de-DE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FC @ DESY Meeting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Benno List</a:t>
            </a:r>
          </a:p>
          <a:p>
            <a:r>
              <a:rPr lang="de-DE" dirty="0"/>
              <a:t>4.4.2025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08F54D-0A16-B8EB-9AF1-2B1E535A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FB33CD-40B9-D9AB-82F5-05DDC09D6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A2D47C-57A6-309D-3FF8-271AFA946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6192068" cy="50102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b="1" dirty="0">
                <a:effectLst/>
                <a:latin typeface="Arial" panose="020B0604020202020204" pitchFamily="34" charset="0"/>
              </a:rPr>
              <a:t>April 8, 2025: 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DESY Colloquium on the Linear Collider Facility for CERN proposal</a:t>
            </a:r>
            <a:endParaRPr lang="en-GB" sz="1600" b="1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err="1">
                <a:effectLst/>
                <a:latin typeface="Arial" panose="020B0604020202020204" pitchFamily="34" charset="0"/>
              </a:rPr>
              <a:t>ESPPU@Germany</a:t>
            </a:r>
            <a:r>
              <a:rPr lang="en-GB" sz="1600" dirty="0">
                <a:effectLst/>
                <a:latin typeface="ArialMT"/>
              </a:rPr>
              <a:t>: </a:t>
            </a:r>
          </a:p>
          <a:p>
            <a:pPr lvl="1">
              <a:spcAft>
                <a:spcPts val="600"/>
              </a:spcAft>
            </a:pPr>
            <a:r>
              <a:rPr lang="en-GB" sz="1400" b="1" dirty="0">
                <a:solidFill>
                  <a:srgbClr val="565656"/>
                </a:solidFill>
                <a:effectLst/>
                <a:latin typeface="ArialMT"/>
              </a:rPr>
              <a:t>KET Workshop, 28-29 April 2025 in Munich </a:t>
            </a:r>
            <a:br>
              <a:rPr lang="en-GB" sz="1400" b="1" dirty="0">
                <a:solidFill>
                  <a:srgbClr val="565656"/>
                </a:solidFill>
                <a:effectLst/>
                <a:latin typeface="ArialMT"/>
              </a:rPr>
            </a:br>
            <a:r>
              <a:rPr lang="en-GB" sz="1400" b="1" dirty="0">
                <a:solidFill>
                  <a:srgbClr val="565656"/>
                </a:solidFill>
                <a:effectLst/>
                <a:latin typeface="ArialMT"/>
                <a:hlinkClick r:id="rId2"/>
              </a:rPr>
              <a:t>https://indico.desy.de/event/48080/</a:t>
            </a:r>
            <a:r>
              <a:rPr lang="en-GB" sz="1400" b="1" dirty="0">
                <a:solidFill>
                  <a:srgbClr val="565656"/>
                </a:solidFill>
                <a:effectLst/>
                <a:latin typeface="ArialMT"/>
              </a:rPr>
              <a:t> </a:t>
            </a:r>
            <a:br>
              <a:rPr lang="en-GB" sz="1400" b="1" dirty="0">
                <a:solidFill>
                  <a:srgbClr val="565656"/>
                </a:solidFill>
                <a:effectLst/>
                <a:latin typeface="ArialMT"/>
              </a:rPr>
            </a:br>
            <a:r>
              <a:rPr lang="en-GB" sz="1400" b="1" dirty="0">
                <a:solidFill>
                  <a:srgbClr val="565656"/>
                </a:solidFill>
                <a:effectLst/>
                <a:latin typeface="ArialMT"/>
              </a:rPr>
              <a:t>-&gt; Registration open!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May 12-16, DESY: IMCC and MuCol Annual Meeting 2025, 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https://indico.desy.de/event/45968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May 19-23, Vienna: FCC Week 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https://indico.cern.ch/event/1408515/</a:t>
            </a:r>
            <a:endParaRPr lang="en-GB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June 23-26, Venice: EPPSU Open Symposium 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https://agenda.infn.it/event/44943</a:t>
            </a:r>
            <a:endParaRPr lang="en-GB" sz="1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October 20-24, Valencia: LCWS2025 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6"/>
              </a:rPr>
              <a:t>https://agenda.linearcollider.org/event/10594/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next FC@DESY meetings: May 16, June 13</a:t>
            </a:r>
          </a:p>
          <a:p>
            <a:r>
              <a:rPr lang="en-GB" sz="1400" b="1" dirty="0">
                <a:solidFill>
                  <a:srgbClr val="000000"/>
                </a:solidFill>
                <a:latin typeface="Helvetica" pitchFamily="2" charset="0"/>
              </a:rPr>
              <a:t>Next Friday Meeting April 11:</a:t>
            </a:r>
            <a:br>
              <a:rPr lang="en-GB" sz="1400" b="1" dirty="0">
                <a:solidFill>
                  <a:srgbClr val="000000"/>
                </a:solidFill>
                <a:latin typeface="Helvetica" pitchFamily="2" charset="0"/>
              </a:rPr>
            </a:br>
            <a:r>
              <a:rPr lang="en-GB" sz="1400" b="0" i="0" u="none" strike="noStrike" dirty="0">
                <a:effectLst/>
                <a:latin typeface="Roboto" panose="02000000000000000000" pitchFamily="2" charset="0"/>
              </a:rPr>
              <a:t>FH Particle Physics Discussion: </a:t>
            </a:r>
            <a:br>
              <a:rPr lang="en-GB" sz="1400" b="0" i="0" u="none" strike="noStrike" dirty="0">
                <a:effectLst/>
                <a:latin typeface="Roboto" panose="02000000000000000000" pitchFamily="2" charset="0"/>
              </a:rPr>
            </a:br>
            <a:r>
              <a:rPr lang="en-GB" sz="1400" b="0" i="0" u="none" strike="noStrike" dirty="0">
                <a:effectLst/>
                <a:latin typeface="Roboto" panose="02000000000000000000" pitchFamily="2" charset="0"/>
              </a:rPr>
              <a:t>the LUXE experiment and photon colliders</a:t>
            </a:r>
            <a:endParaRPr lang="en-GB" sz="1600" b="1" dirty="0">
              <a:effectLst/>
            </a:endParaRPr>
          </a:p>
          <a:p>
            <a:endParaRPr lang="en-GB" sz="1600" b="0" i="0" u="none" strike="noStrike" dirty="0">
              <a:effectLst/>
              <a:latin typeface="Helvetica" pitchFamily="2" charset="0"/>
            </a:endParaRPr>
          </a:p>
          <a:p>
            <a:endParaRPr lang="en-GB" sz="1400" b="0" i="0" u="none" strike="noStrike" dirty="0">
              <a:effectLst/>
              <a:latin typeface="Helvetica" pitchFamily="2" charset="0"/>
            </a:endParaRPr>
          </a:p>
          <a:p>
            <a:endParaRPr lang="en-GB" sz="160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8CE3D6-926B-0DDA-3699-57B2B322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44E857-44DD-5C5A-D8AA-FB1EFD8B4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9640" y="726525"/>
            <a:ext cx="5184527" cy="2200823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F220D31-6BBB-234F-625C-201BC12E5AE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8"/>
          <a:stretch>
            <a:fillRect/>
          </a:stretch>
        </p:blipFill>
        <p:spPr>
          <a:xfrm>
            <a:off x="6648463" y="2940678"/>
            <a:ext cx="5212003" cy="770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87CBF0-E969-4583-F9CC-28831054F9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468" y="3724525"/>
            <a:ext cx="5181633" cy="1034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385A64-763A-A0B9-4A51-807299E3D2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0728" y="4324430"/>
            <a:ext cx="5313378" cy="14548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774211-C804-D8DE-BD88-C7E3B416CC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0728" y="5822905"/>
            <a:ext cx="5415464" cy="423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D87DC7-40DB-C522-A1BF-1E0A92D073B0}"/>
              </a:ext>
            </a:extLst>
          </p:cNvPr>
          <p:cNvSpPr/>
          <p:nvPr/>
        </p:nvSpPr>
        <p:spPr>
          <a:xfrm>
            <a:off x="297894" y="4941168"/>
            <a:ext cx="4973033" cy="130473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9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8802-870B-B8B8-04C5-3A524D84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German Input to ESPPU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A4CF2C-55C6-8FEE-474C-83E83099B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E611D-FA62-EC12-9FCD-F70AC2509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Statement from 2018:</a:t>
            </a:r>
            <a:br>
              <a:rPr lang="en-GB" dirty="0"/>
            </a:br>
            <a:r>
              <a:rPr lang="en-GB" sz="1100" dirty="0">
                <a:hlinkClick r:id="rId2"/>
              </a:rPr>
              <a:t>https://www.ketweb.de/stellungnahmen/e298526/KET_ESPP_Statement_2018.pdf</a:t>
            </a:r>
            <a:r>
              <a:rPr lang="en-GB" dirty="0"/>
              <a:t> </a:t>
            </a:r>
          </a:p>
          <a:p>
            <a:r>
              <a:rPr lang="en-GB" dirty="0"/>
              <a:t>Workshop Jan 19-22 Bad </a:t>
            </a:r>
            <a:r>
              <a:rPr lang="en-GB" dirty="0" err="1"/>
              <a:t>Honnef</a:t>
            </a:r>
            <a:br>
              <a:rPr lang="en-GB" dirty="0"/>
            </a:br>
            <a:r>
              <a:rPr lang="en-GB" dirty="0">
                <a:hlinkClick r:id="rId3"/>
              </a:rPr>
              <a:t>https://indico.desy.de/event/46923/timetable/</a:t>
            </a:r>
            <a:r>
              <a:rPr lang="en-GB" dirty="0"/>
              <a:t> </a:t>
            </a:r>
          </a:p>
          <a:p>
            <a:r>
              <a:rPr lang="en-GB" dirty="0"/>
              <a:t>Statement submitted:</a:t>
            </a:r>
            <a:br>
              <a:rPr lang="en-GB" dirty="0"/>
            </a:br>
            <a:r>
              <a:rPr lang="en-GB" dirty="0">
                <a:hlinkClick r:id="rId4"/>
              </a:rPr>
              <a:t>https://www.ketweb.de/sites/site_ketweb/content/e199639/e322837/ESPP_Statement_2025_submit.pdf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566D2B9-EA64-8170-E6DF-693DB7CCDF9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5"/>
          <a:stretch>
            <a:fillRect/>
          </a:stretch>
        </p:blipFill>
        <p:spPr>
          <a:xfrm>
            <a:off x="6268530" y="1406525"/>
            <a:ext cx="5414391" cy="5010150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63500" dist="63500" dir="2700000" algn="tl" rotWithShape="0">
              <a:schemeClr val="bg2"/>
            </a:outerShdw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E93C-B07F-01F0-3E9A-9E34DE35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11250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1B49-BEBC-BE46-5845-D686A4D9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Strategy Update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5FCA1-E5DF-0C85-DCD1-B89AE64FF0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Strategy group and physics preparatory group members announced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5B25E-087D-0494-2E15-248EB36F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379595"/>
            <a:ext cx="6264077" cy="50370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Deadline written input: March 31, 2025</a:t>
            </a:r>
          </a:p>
          <a:p>
            <a:pPr>
              <a:spcAft>
                <a:spcPts val="600"/>
              </a:spcAft>
            </a:pPr>
            <a:r>
              <a:rPr lang="en-GB" dirty="0"/>
              <a:t>Conclude process June 2026</a:t>
            </a:r>
          </a:p>
          <a:p>
            <a:pPr>
              <a:spcAft>
                <a:spcPts val="600"/>
              </a:spcAft>
            </a:pPr>
            <a:r>
              <a:rPr lang="en-GB" dirty="0"/>
              <a:t>Web page: </a:t>
            </a:r>
            <a:r>
              <a:rPr lang="en-GB" dirty="0">
                <a:hlinkClick r:id="rId2"/>
              </a:rPr>
              <a:t>https://europeanstrategyupdate.web.cern.ch/welcome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Strategy group set up:</a:t>
            </a:r>
            <a:br>
              <a:rPr lang="en-GB" dirty="0"/>
            </a:br>
            <a:r>
              <a:rPr lang="en-GB" sz="1400" dirty="0">
                <a:hlinkClick r:id="rId3"/>
              </a:rPr>
              <a:t>https://europeanstrategyupdate.web.cern.ch/european-strategy-group-esg</a:t>
            </a:r>
            <a:r>
              <a:rPr lang="en-GB" sz="1400" dirty="0"/>
              <a:t> 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dirty="0"/>
              <a:t>Chair: Karl </a:t>
            </a:r>
            <a:r>
              <a:rPr lang="en-GB" dirty="0" err="1"/>
              <a:t>Jakobs</a:t>
            </a:r>
            <a:r>
              <a:rPr lang="en-GB" dirty="0"/>
              <a:t>, Freiburg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For DESY: Beate Heinemann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For Germany: Klaus Desch, Bonn</a:t>
            </a:r>
          </a:p>
          <a:p>
            <a:pPr>
              <a:spcAft>
                <a:spcPts val="600"/>
              </a:spcAft>
            </a:pPr>
            <a:r>
              <a:rPr lang="en-GB" dirty="0"/>
              <a:t>Physics preparatory group </a:t>
            </a:r>
            <a:r>
              <a:rPr lang="en-GB" sz="1200" dirty="0">
                <a:hlinkClick r:id="rId4"/>
              </a:rPr>
              <a:t>https://europeanstrategyupdate.web.cern.ch/physics-preparatory-group-ppg</a:t>
            </a:r>
            <a:r>
              <a:rPr lang="en-GB" sz="1200" dirty="0"/>
              <a:t> 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dirty="0"/>
              <a:t>Electroweak: </a:t>
            </a:r>
            <a:r>
              <a:rPr lang="en-GB" dirty="0" err="1"/>
              <a:t>Monoca</a:t>
            </a:r>
            <a:r>
              <a:rPr lang="en-GB" dirty="0"/>
              <a:t> Dunford, Heidelberg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Detectors: Ulrich Husemann, KIT Karlsruhe</a:t>
            </a:r>
          </a:p>
          <a:p>
            <a:pPr>
              <a:spcAft>
                <a:spcPts val="600"/>
              </a:spcAft>
            </a:pPr>
            <a:r>
              <a:rPr lang="en-GB" dirty="0"/>
              <a:t>Waiting for inputs to become public at</a:t>
            </a:r>
            <a:br>
              <a:rPr lang="en-GB" dirty="0"/>
            </a:br>
            <a:r>
              <a:rPr lang="en-GB" dirty="0">
                <a:hlinkClick r:id="rId5"/>
              </a:rPr>
              <a:t>https://indico.cern.ch/event/1439855/program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1CBAC-AC19-90DD-49DD-80A8CE0B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1A4183-64C8-B2D9-BF79-55856BFCBEF4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/>
          <a:srcRect b="12885"/>
          <a:stretch/>
        </p:blipFill>
        <p:spPr>
          <a:xfrm>
            <a:off x="6935879" y="1406525"/>
            <a:ext cx="4683122" cy="5010151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63500" dist="63500" dir="2700000" algn="tl" rotWithShape="0">
              <a:schemeClr val="bg2"/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0EEDCC-97E3-FC62-5E17-B47FAF0EA0C5}"/>
              </a:ext>
            </a:extLst>
          </p:cNvPr>
          <p:cNvSpPr txBox="1"/>
          <p:nvPr/>
        </p:nvSpPr>
        <p:spPr>
          <a:xfrm rot="16200000">
            <a:off x="9167433" y="3799227"/>
            <a:ext cx="5466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hlinkClick r:id="rId7"/>
              </a:rPr>
              <a:t>https://home.cern/news/press-release/physics/particle-physicists-chart-course-future</a:t>
            </a:r>
            <a:r>
              <a:rPr lang="en-GB" sz="11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949F2-1BB5-DC45-B416-E68C262A205F}"/>
              </a:ext>
            </a:extLst>
          </p:cNvPr>
          <p:cNvSpPr/>
          <p:nvPr/>
        </p:nvSpPr>
        <p:spPr>
          <a:xfrm>
            <a:off x="263352" y="5877272"/>
            <a:ext cx="6408712" cy="70352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00654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de_2022" id="{D1174442-6C47-B240-B971-BC0F8067D7F6}" vid="{91FF50A0-7A87-324D-8056-6AC46830970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412</Words>
  <Application>Microsoft Macintosh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ArialMT</vt:lpstr>
      <vt:lpstr>Helvetica</vt:lpstr>
      <vt:lpstr>Roboto</vt:lpstr>
      <vt:lpstr>DESY</vt:lpstr>
      <vt:lpstr>News and Dates.</vt:lpstr>
      <vt:lpstr>Dates</vt:lpstr>
      <vt:lpstr>German Input to ESPPU</vt:lpstr>
      <vt:lpstr>European Strategy Update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News.</dc:title>
  <dc:creator>Benno List</dc:creator>
  <cp:lastModifiedBy>Benno List</cp:lastModifiedBy>
  <cp:revision>28</cp:revision>
  <dcterms:created xsi:type="dcterms:W3CDTF">2023-11-03T06:52:41Z</dcterms:created>
  <dcterms:modified xsi:type="dcterms:W3CDTF">2025-04-04T11:08:26Z</dcterms:modified>
</cp:coreProperties>
</file>