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59" r:id="rId2"/>
    <p:sldId id="261" r:id="rId3"/>
    <p:sldId id="4309" r:id="rId4"/>
    <p:sldId id="4310" r:id="rId5"/>
    <p:sldId id="4311" r:id="rId6"/>
    <p:sldId id="94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2F528F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1"/>
    <p:restoredTop sz="96327"/>
  </p:normalViewPr>
  <p:slideViewPr>
    <p:cSldViewPr snapToGrid="0">
      <p:cViewPr varScale="1">
        <p:scale>
          <a:sx n="96" d="100"/>
          <a:sy n="96" d="100"/>
        </p:scale>
        <p:origin x="-4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49114-E372-2D45-A97B-EADF206B5EE6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DB0A9-0A92-B347-AD20-A8091D34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0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D6C5-7CAF-E22D-490B-69830109D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29392-ECA2-8463-91D6-BDCAB71E3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00DD-599D-2397-5EEA-FB3E8B08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08FE9-10C0-8E41-D9E9-7579BA47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5B027-202C-DDED-9FF9-83052C11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C4762F-1A68-8C28-6AE4-952F1BA11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215" y="0"/>
            <a:ext cx="895531" cy="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D8B3-8401-CD77-949F-8A6BB90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00916-747E-87FA-C388-DA0422E55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5815B-3BCE-1F40-7105-9B803865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B977-1CFC-D5C9-56C0-2565200C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41A03-A355-F7D6-2A0F-10CE860D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3E7E6-27B8-4208-36C0-4285400CB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BC5C3-C551-68A2-B9D3-555941777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932C-1C25-0DEB-610E-1F0A0B25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7DB6-A3B2-7472-7345-036D615F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25583-7585-4340-FACA-F33918A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AF68-55B7-E4A1-2A0B-B5E556DC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C8944-8226-7DB2-3AFE-FCBEECBC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FB990-0C99-DD01-3A01-2AB1E3F2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AB085-367F-8C71-DF4B-CE0E29D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DEA0-BE1E-D656-0235-7F01ACAE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39D1-1563-9961-6D99-8B7C5F9E8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27A5-EC0A-13B7-1AD1-45944A49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3FCD-6AF7-71D2-99D2-BEE9A1E9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627A-9586-3217-FD19-0AE4C44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EBB-44D5-CC23-5EC1-1F6D7AB6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FB76-29B5-CEB7-2C5C-C3C9327C4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569D1-8EEE-86F0-5EC6-D84C5B42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D02A1-DCA9-E66E-AAEC-A8DEC725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B803-EE29-4365-D610-5C82FEDB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9980-8912-A2A0-1126-3C95E194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35585-A780-2A54-3FF5-13211C94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1F1DC-C5F0-3419-ADED-1482ABE08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97A62-412C-F9F6-8EE5-7B1F4C14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B22DD-7450-D521-0650-3B7B6D51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14544-5F43-A953-16F7-1A57F916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8072-FFBF-ADF7-776C-A66FA0DC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C6EAB-21EB-F569-A88A-62EC285E8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CC66-6492-995A-7F7F-43D91040C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C270B-3398-28B0-8F9B-38B622BED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7821D-F000-F029-6A15-E765DB559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3F983-9A94-4B04-0DBF-01E81BCB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1616D-CB37-EA12-A0E5-75DEFE70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135C8-D8B9-56C7-165A-B890B81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71F2-3158-EAF1-555C-8541C287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54B04-8594-19E8-EF02-A5432DDF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978CD-7E9D-F20B-5063-F0BF7779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1A1C4-3B9C-D789-2C6E-54207519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AABC5-2AD9-ADF3-48E0-DB95C9A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DDAD6-517C-A741-064C-893CE040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F58D-CD8E-D39C-9584-AE695623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CD00-AB9B-5A08-BD6C-8DEDF565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4B8D-85E3-2BEB-5E65-668C90BB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37E7D-5F72-C12F-EC32-9D1D89BFC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FEEE9-62C2-FD21-7DE1-DB18C96E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4B8B6-4C29-593F-2858-321DBD60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9FFF7-92E6-2775-CA32-74EB2D57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CE31-873E-BE46-862F-EAC6AB82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B97ED-64C7-1421-FCDE-AFC7988F5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B46A2-6F3D-75A0-5294-806485F5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E26A8-BE1A-0968-723B-285324E4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4A465-FA36-83E3-ABE6-BE89DF60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DESY FC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E4051-1556-A9D7-6EC3-FEC13B1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7E9A1-4C4B-38D2-200A-CD1DBE2D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7791-31B8-DEB4-D7CD-A50BC166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20344-0F3B-8835-CCAA-39E043EE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4/4/25 B. Foster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05536-A991-19B9-13C6-865F85D88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CD5C0E-471D-1DA5-B3CB-EAFB15A4A4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0" y="0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xford_logo.jpg">
            <a:extLst>
              <a:ext uri="{FF2B5EF4-FFF2-40B4-BE49-F238E27FC236}">
                <a16:creationId xmlns:a16="http://schemas.microsoft.com/office/drawing/2014/main" id="{4BDE9E01-AF26-D334-5415-6755583880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0"/>
            <a:ext cx="715929" cy="8686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7ED68DD-05F4-A6B7-9C7D-7585091E96D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56154" y="0"/>
            <a:ext cx="895531" cy="895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695CB-413D-64D3-3433-E80E592073C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674812" y="1544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23489" TargetMode="External"/><Relationship Id="rId2" Type="http://schemas.openxmlformats.org/officeDocument/2006/relationships/hyperlink" Target="https://arxiv.org/abs/2503.198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506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CA69E-8CFC-EE9E-4C4A-648E367BB7B1}"/>
              </a:ext>
            </a:extLst>
          </p:cNvPr>
          <p:cNvSpPr txBox="1"/>
          <p:nvPr/>
        </p:nvSpPr>
        <p:spPr>
          <a:xfrm>
            <a:off x="6918147" y="6094740"/>
            <a:ext cx="452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A62B17"/>
                </a:solidFill>
                <a:effectLst/>
                <a:latin typeface="Helvetica" pitchFamily="2" charset="0"/>
              </a:rPr>
              <a:t>10-page: E. Adli et al., </a:t>
            </a:r>
            <a:r>
              <a:rPr lang="en-GB" sz="1400" dirty="0">
                <a:solidFill>
                  <a:srgbClr val="A62B17"/>
                </a:solidFill>
                <a:effectLst/>
                <a:latin typeface="Helvetica" pitchFamily="2" charset="0"/>
                <a:hlinkClick r:id="rId2"/>
              </a:rPr>
              <a:t>https://arxiv.org/abs/2503.19880</a:t>
            </a:r>
            <a:endParaRPr lang="en-GB" sz="1400" dirty="0">
              <a:solidFill>
                <a:srgbClr val="A62B17"/>
              </a:solidFill>
              <a:effectLst/>
              <a:latin typeface="Helvetica" pitchFamily="2" charset="0"/>
            </a:endParaRPr>
          </a:p>
          <a:p>
            <a:r>
              <a:rPr lang="en-GB" sz="1400" dirty="0">
                <a:solidFill>
                  <a:srgbClr val="A62B17"/>
                </a:solidFill>
                <a:latin typeface="Helvetica" pitchFamily="2" charset="0"/>
              </a:rPr>
              <a:t>Back-up: E. Adli et al., </a:t>
            </a:r>
            <a:r>
              <a:rPr lang="en-GB" sz="1400" dirty="0">
                <a:solidFill>
                  <a:srgbClr val="A62B17"/>
                </a:solidFill>
                <a:latin typeface="Helvetica" pitchFamily="2" charset="0"/>
                <a:hlinkClick r:id="rId3"/>
              </a:rPr>
              <a:t>https://arxiv.org/abs/2503.23489</a:t>
            </a:r>
            <a:endParaRPr lang="en-GB" sz="1400" dirty="0">
              <a:solidFill>
                <a:srgbClr val="A62B17"/>
              </a:solidFill>
              <a:latin typeface="Helvetica" pitchFamily="2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B96826-19D6-3376-20F6-CAB26467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DESY FC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9EE4BF-15B1-7B0F-C0C7-080EA242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1B5CD-1A00-BE2D-3745-34943160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pic>
        <p:nvPicPr>
          <p:cNvPr id="9" name="Picture 8" descr="A logo with text and arrows&#10;&#10;AI-generated content may be incorrect.">
            <a:extLst>
              <a:ext uri="{FF2B5EF4-FFF2-40B4-BE49-F238E27FC236}">
                <a16:creationId xmlns:a16="http://schemas.microsoft.com/office/drawing/2014/main" id="{3783C04F-611D-B93C-8A5E-54781F0F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9" y="801885"/>
            <a:ext cx="1958037" cy="830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C18B50-C1B0-4BA7-332D-E16111CB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1" y="4068933"/>
            <a:ext cx="12125698" cy="1955048"/>
          </a:xfrm>
          <a:prstGeom prst="rect">
            <a:avLst/>
          </a:prstGeom>
        </p:spPr>
      </p:pic>
      <p:pic>
        <p:nvPicPr>
          <p:cNvPr id="14" name="Picture 13" descr="A close-up of a list of names&#10;&#10;AI-generated content may be incorrect.">
            <a:extLst>
              <a:ext uri="{FF2B5EF4-FFF2-40B4-BE49-F238E27FC236}">
                <a16:creationId xmlns:a16="http://schemas.microsoft.com/office/drawing/2014/main" id="{3E245708-E2B1-DE7E-3410-68DF0F472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53" y="1293800"/>
            <a:ext cx="7772400" cy="27933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8C1375-4D5D-A6E9-B8B3-EB098ED268A3}"/>
              </a:ext>
            </a:extLst>
          </p:cNvPr>
          <p:cNvSpPr/>
          <p:nvPr/>
        </p:nvSpPr>
        <p:spPr>
          <a:xfrm>
            <a:off x="6390752" y="5546690"/>
            <a:ext cx="763674" cy="241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C518B8-67EE-0CF0-D3D1-D285CC6647DE}"/>
              </a:ext>
            </a:extLst>
          </p:cNvPr>
          <p:cNvSpPr/>
          <p:nvPr/>
        </p:nvSpPr>
        <p:spPr>
          <a:xfrm>
            <a:off x="8693498" y="5564200"/>
            <a:ext cx="763674" cy="241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96B22B5-7FD4-7C48-E664-BF11F0BE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1" y="826815"/>
            <a:ext cx="10928955" cy="279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7263" y="-82127"/>
            <a:ext cx="13060017" cy="8227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Original                       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E06FC7-595D-1B33-EE42-17E4924F089E}"/>
              </a:ext>
            </a:extLst>
          </p:cNvPr>
          <p:cNvGrpSpPr/>
          <p:nvPr/>
        </p:nvGrpSpPr>
        <p:grpSpPr>
          <a:xfrm>
            <a:off x="10779032" y="2999345"/>
            <a:ext cx="1451781" cy="830997"/>
            <a:chOff x="10093229" y="3997233"/>
            <a:chExt cx="1451781" cy="8309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2EADA1-C8D7-C0E2-5478-E9FBBCA848BC}"/>
                </a:ext>
              </a:extLst>
            </p:cNvPr>
            <p:cNvCxnSpPr/>
            <p:nvPr/>
          </p:nvCxnSpPr>
          <p:spPr>
            <a:xfrm>
              <a:off x="10123714" y="4127863"/>
              <a:ext cx="744583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6A53C5-3208-355F-09B5-466CF7751413}"/>
                </a:ext>
              </a:extLst>
            </p:cNvPr>
            <p:cNvCxnSpPr/>
            <p:nvPr/>
          </p:nvCxnSpPr>
          <p:spPr>
            <a:xfrm>
              <a:off x="10132421" y="4319452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0D519-271B-BA77-B99A-3B1A5AB20C8B}"/>
                </a:ext>
              </a:extLst>
            </p:cNvPr>
            <p:cNvCxnSpPr/>
            <p:nvPr/>
          </p:nvCxnSpPr>
          <p:spPr>
            <a:xfrm>
              <a:off x="10154191" y="4511041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22303-A967-B8CD-4D90-D99ED6335252}"/>
                </a:ext>
              </a:extLst>
            </p:cNvPr>
            <p:cNvCxnSpPr/>
            <p:nvPr/>
          </p:nvCxnSpPr>
          <p:spPr>
            <a:xfrm>
              <a:off x="10123709" y="4506685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58824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4F35A5-68CA-8EC3-4369-9EB5034263F9}"/>
                </a:ext>
              </a:extLst>
            </p:cNvPr>
            <p:cNvCxnSpPr/>
            <p:nvPr/>
          </p:nvCxnSpPr>
          <p:spPr>
            <a:xfrm>
              <a:off x="10158545" y="4698278"/>
              <a:ext cx="744583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D83EAC-0F50-B216-49A5-1335451B26A2}"/>
                </a:ext>
              </a:extLst>
            </p:cNvPr>
            <p:cNvCxnSpPr/>
            <p:nvPr/>
          </p:nvCxnSpPr>
          <p:spPr>
            <a:xfrm>
              <a:off x="10093229" y="4698274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36078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568126-D97F-4717-EB5E-37FB65B9D663}"/>
                </a:ext>
              </a:extLst>
            </p:cNvPr>
            <p:cNvSpPr txBox="1"/>
            <p:nvPr/>
          </p:nvSpPr>
          <p:spPr>
            <a:xfrm>
              <a:off x="10922724" y="3997233"/>
              <a:ext cx="622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e-</a:t>
              </a:r>
            </a:p>
            <a:p>
              <a:r>
                <a:rPr lang="en-US" sz="1200" dirty="0"/>
                <a:t>e+</a:t>
              </a:r>
            </a:p>
            <a:p>
              <a:r>
                <a:rPr lang="en-US" sz="1200" dirty="0"/>
                <a:t>e+ BDS</a:t>
              </a:r>
            </a:p>
            <a:p>
              <a:r>
                <a:rPr lang="en-US" sz="1200" dirty="0"/>
                <a:t>e- BDS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" y="3413052"/>
            <a:ext cx="12039595" cy="362385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Exploit high gradient of e</a:t>
            </a:r>
            <a:r>
              <a:rPr lang="en-US" sz="3200" baseline="30000" dirty="0"/>
              <a:t>-</a:t>
            </a:r>
            <a:r>
              <a:rPr lang="en-US" sz="3200" dirty="0"/>
              <a:t> acceleration in PWFA and avoid </a:t>
            </a:r>
            <a:br>
              <a:rPr lang="en-US" sz="3200" dirty="0"/>
            </a:br>
            <a:r>
              <a:rPr lang="en-US" sz="3200" dirty="0"/>
              <a:t>difficulty of e</a:t>
            </a:r>
            <a:r>
              <a:rPr lang="en-US" sz="3200" baseline="30000" dirty="0"/>
              <a:t>+</a:t>
            </a:r>
            <a:r>
              <a:rPr lang="en-US" sz="3200" dirty="0"/>
              <a:t> acceleration by using conventional RF </a:t>
            </a:r>
            <a:r>
              <a:rPr lang="en-US" sz="3200" dirty="0" err="1"/>
              <a:t>linac</a:t>
            </a:r>
            <a:r>
              <a:rPr lang="en-US" sz="3200" dirty="0"/>
              <a:t>, reducing cost by low E(e</a:t>
            </a:r>
            <a:r>
              <a:rPr lang="en-US" sz="3200" baseline="30000" dirty="0"/>
              <a:t>+</a:t>
            </a:r>
            <a:r>
              <a:rPr lang="en-US" sz="3200" dirty="0"/>
              <a:t>) (</a:t>
            </a:r>
            <a:r>
              <a:rPr lang="en-US" sz="3200" dirty="0">
                <a:solidFill>
                  <a:srgbClr val="FF0000"/>
                </a:solidFill>
              </a:rPr>
              <a:t>31 GeV</a:t>
            </a:r>
            <a:r>
              <a:rPr lang="en-US" sz="3200" dirty="0"/>
              <a:t>)=&gt; high E(e</a:t>
            </a:r>
            <a:r>
              <a:rPr lang="en-US" sz="3200" baseline="30000" dirty="0"/>
              <a:t>-</a:t>
            </a:r>
            <a:r>
              <a:rPr lang="en-US" sz="3200" dirty="0"/>
              <a:t>) (</a:t>
            </a:r>
            <a:r>
              <a:rPr lang="en-US" sz="3200" dirty="0">
                <a:solidFill>
                  <a:srgbClr val="FF0000"/>
                </a:solidFill>
              </a:rPr>
              <a:t>500 GeV</a:t>
            </a:r>
            <a:r>
              <a:rPr lang="en-US" sz="3200" dirty="0"/>
              <a:t>), boost </a:t>
            </a:r>
            <a:r>
              <a:rPr lang="en-US" sz="3200" dirty="0">
                <a:latin typeface="Symbol" pitchFamily="2" charset="2"/>
              </a:rPr>
              <a:t>g</a:t>
            </a:r>
            <a:r>
              <a:rPr lang="en-US" sz="3200" dirty="0"/>
              <a:t> ~ 2.7  =&gt; </a:t>
            </a:r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baseline="-25000" dirty="0">
                <a:solidFill>
                  <a:srgbClr val="FF0000"/>
                </a:solidFill>
              </a:rPr>
              <a:t>CM</a:t>
            </a:r>
            <a:r>
              <a:rPr lang="en-US" sz="3200" dirty="0">
                <a:solidFill>
                  <a:srgbClr val="FF0000"/>
                </a:solidFill>
              </a:rPr>
              <a:t> ~ 250 GeV</a:t>
            </a:r>
            <a:r>
              <a:rPr lang="en-US" sz="3200" dirty="0"/>
              <a:t>.</a:t>
            </a:r>
          </a:p>
          <a:p>
            <a:r>
              <a:rPr lang="en-US" sz="3200" dirty="0"/>
              <a:t>Reduce running costs by increasing current </a:t>
            </a:r>
            <a:r>
              <a:rPr lang="en-US" sz="3000" dirty="0">
                <a:latin typeface="Engravers MT" panose="02090707080505020304" pitchFamily="18" charset="77"/>
              </a:rPr>
              <a:t>I</a:t>
            </a:r>
            <a:r>
              <a:rPr lang="en-US" sz="3200" dirty="0"/>
              <a:t>(e</a:t>
            </a:r>
            <a:r>
              <a:rPr lang="en-US" sz="3200" baseline="30000" dirty="0"/>
              <a:t>+</a:t>
            </a:r>
            <a:r>
              <a:rPr lang="en-US" sz="3200" dirty="0"/>
              <a:t>) and reducing </a:t>
            </a:r>
            <a:r>
              <a:rPr lang="en-US" sz="3000" dirty="0">
                <a:latin typeface="Engravers MT" panose="02090707080505020304" pitchFamily="18" charset="77"/>
              </a:rPr>
              <a:t>I</a:t>
            </a:r>
            <a:r>
              <a:rPr lang="en-US" sz="3200" dirty="0"/>
              <a:t>(e</a:t>
            </a:r>
            <a:r>
              <a:rPr lang="en-US" sz="3200" baseline="30000" dirty="0"/>
              <a:t>-</a:t>
            </a:r>
            <a:r>
              <a:rPr lang="en-US" sz="3200" dirty="0"/>
              <a:t>); &amp; asymmetric emittance (increased for e</a:t>
            </a:r>
            <a:r>
              <a:rPr lang="en-US" sz="3200" baseline="30000" dirty="0"/>
              <a:t>-</a:t>
            </a:r>
            <a:r>
              <a:rPr lang="en-US" sz="3200" dirty="0"/>
              <a:t>) ease PWFA requirements.</a:t>
            </a:r>
          </a:p>
          <a:p>
            <a:r>
              <a:rPr lang="en-US" sz="3200" dirty="0"/>
              <a:t>Problems: 1) Turn-around problematic &amp; not scalable to high energy</a:t>
            </a:r>
          </a:p>
          <a:p>
            <a:pPr marL="0" indent="0">
              <a:buNone/>
            </a:pPr>
            <a:r>
              <a:rPr lang="en-US" sz="3200" dirty="0"/>
              <a:t>	           2) Difficult to design “dual-concept” linac. </a:t>
            </a:r>
          </a:p>
          <a:p>
            <a:pPr marL="0" indent="0">
              <a:buNone/>
            </a:pPr>
            <a:r>
              <a:rPr lang="en-US" sz="3200" dirty="0"/>
              <a:t>Addressed by new design – </a:t>
            </a:r>
            <a:r>
              <a:rPr lang="en-US" sz="3200" dirty="0" err="1"/>
              <a:t>optimisation</a:t>
            </a:r>
            <a:r>
              <a:rPr lang="en-US" sz="3200" dirty="0"/>
              <a:t> reduces </a:t>
            </a:r>
            <a:r>
              <a:rPr lang="en-US" sz="3200" dirty="0">
                <a:latin typeface="Symbol" pitchFamily="2" charset="2"/>
              </a:rPr>
              <a:t>g, </a:t>
            </a:r>
            <a:r>
              <a:rPr lang="en-US" sz="3200" dirty="0"/>
              <a:t>plasma density etc.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966493DF-BCC5-31FB-026F-FA3C2B8BD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343" y="52209"/>
            <a:ext cx="2032803" cy="825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9BD55-5245-567F-4E69-7BFC1C2E9ABE}"/>
              </a:ext>
            </a:extLst>
          </p:cNvPr>
          <p:cNvSpPr txBox="1"/>
          <p:nvPr/>
        </p:nvSpPr>
        <p:spPr>
          <a:xfrm>
            <a:off x="7099146" y="586764"/>
            <a:ext cx="327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B Foster 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New J. Phys.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400" b="1" i="0" dirty="0">
                <a:solidFill>
                  <a:srgbClr val="333333"/>
                </a:solidFill>
                <a:effectLst/>
                <a:latin typeface="-apple-system"/>
              </a:rPr>
              <a:t>25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093037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065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D1F11-7B2C-2C80-A26B-45F279D0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3BD4-BAA8-2FDB-51EB-B85767B9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200124"/>
            <a:ext cx="801756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Siting at CERN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206A5D-2F7A-61CC-F138-CF415266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977FF94-32CA-92AE-79F1-849EEE36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30F2C-90B3-29F5-5DCF-0AB3DF0B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pic>
        <p:nvPicPr>
          <p:cNvPr id="6" name="Picture 5" descr="A map of a land with flags&#10;&#10;AI-generated content may be incorrect.">
            <a:extLst>
              <a:ext uri="{FF2B5EF4-FFF2-40B4-BE49-F238E27FC236}">
                <a16:creationId xmlns:a16="http://schemas.microsoft.com/office/drawing/2014/main" id="{410FA010-93F3-B077-BF12-9BE47045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3" y="895795"/>
            <a:ext cx="2752628" cy="2054087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4D3F0236-B604-838A-CDD9-36A289559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531" y="895795"/>
            <a:ext cx="7772400" cy="5460555"/>
          </a:xfrm>
          <a:prstGeom prst="rect">
            <a:avLst/>
          </a:prstGeom>
        </p:spPr>
      </p:pic>
      <p:pic>
        <p:nvPicPr>
          <p:cNvPr id="11" name="Picture 10" descr="A diagram of a train&#10;&#10;AI-generated content may be incorrect.">
            <a:extLst>
              <a:ext uri="{FF2B5EF4-FFF2-40B4-BE49-F238E27FC236}">
                <a16:creationId xmlns:a16="http://schemas.microsoft.com/office/drawing/2014/main" id="{0C60D149-9B9B-C31E-D1D0-40687E27C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5" y="2949882"/>
            <a:ext cx="4862508" cy="34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E9F6C-F2C5-CB8E-9E08-2111ABD3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646E-C3E6-C117-79C6-F23C204D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200124"/>
            <a:ext cx="801756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Costing (at CERN)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7541B-6F94-7C07-0244-6D9C9B10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9CA2095-53A0-DD70-9756-8DC259AC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E20C8-AA12-A168-623E-7CDCA575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pic>
        <p:nvPicPr>
          <p:cNvPr id="4" name="Picture 3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E14649E1-E936-01FD-1749-D9B8941B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39"/>
            <a:ext cx="6718852" cy="1356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296DB-9187-8A81-0F20-1AE63756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8670"/>
            <a:ext cx="6944139" cy="497986"/>
          </a:xfrm>
          <a:prstGeom prst="rect">
            <a:avLst/>
          </a:prstGeom>
        </p:spPr>
      </p:pic>
      <p:pic>
        <p:nvPicPr>
          <p:cNvPr id="13" name="Picture 12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C458C568-B75E-F484-B276-DD509C732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763" y="719398"/>
            <a:ext cx="4514506" cy="6062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F422CB-C293-879A-D39F-27DFA5841F76}"/>
              </a:ext>
            </a:extLst>
          </p:cNvPr>
          <p:cNvSpPr txBox="1"/>
          <p:nvPr/>
        </p:nvSpPr>
        <p:spPr>
          <a:xfrm>
            <a:off x="450575" y="3935896"/>
            <a:ext cx="4664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Full </a:t>
            </a:r>
            <a:r>
              <a:rPr lang="en-US" sz="2800" dirty="0" err="1">
                <a:solidFill>
                  <a:srgbClr val="FF0000"/>
                </a:solidFill>
              </a:rPr>
              <a:t>Programme</a:t>
            </a:r>
            <a:r>
              <a:rPr lang="en-US" sz="2800" dirty="0">
                <a:solidFill>
                  <a:srgbClr val="FF0000"/>
                </a:solidFill>
              </a:rPr>
              <a:t> cost – 2 ab</a:t>
            </a:r>
            <a:r>
              <a:rPr lang="en-US" sz="2800" baseline="30000" dirty="0">
                <a:solidFill>
                  <a:srgbClr val="FF0000"/>
                </a:solidFill>
              </a:rPr>
              <a:t>-1</a:t>
            </a:r>
            <a:r>
              <a:rPr lang="en-US" sz="2800" dirty="0">
                <a:solidFill>
                  <a:srgbClr val="FF0000"/>
                </a:solidFill>
              </a:rPr>
              <a:t> @ 250 GeV, 4 ab</a:t>
            </a:r>
            <a:r>
              <a:rPr lang="en-US" sz="2800" baseline="30000" dirty="0">
                <a:solidFill>
                  <a:srgbClr val="FF0000"/>
                </a:solidFill>
              </a:rPr>
              <a:t>-1</a:t>
            </a:r>
            <a:r>
              <a:rPr lang="en-US" sz="2800" dirty="0">
                <a:solidFill>
                  <a:srgbClr val="FF0000"/>
                </a:solidFill>
              </a:rPr>
              <a:t> @ 550 GeV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~ 45% more than capital costs</a:t>
            </a:r>
          </a:p>
        </p:txBody>
      </p:sp>
      <p:pic>
        <p:nvPicPr>
          <p:cNvPr id="16" name="Picture 15" descr="A black and orange logo&#10;&#10;Description automatically generated">
            <a:extLst>
              <a:ext uri="{FF2B5EF4-FFF2-40B4-BE49-F238E27FC236}">
                <a16:creationId xmlns:a16="http://schemas.microsoft.com/office/drawing/2014/main" id="{90579991-3898-35E5-1698-5D1DD4C9A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575" y="3150675"/>
            <a:ext cx="2032803" cy="8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EE77-BD48-A23B-F272-930378529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8D4B-9916-1A75-1797-45078295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200124"/>
            <a:ext cx="801756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Costing (at CERN)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B7AF0A-07D2-BABB-FEF9-984CAC04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153021A-E8F0-B0E0-D890-719E685B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032D6-EB94-04B8-40E2-65683D41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  <p:pic>
        <p:nvPicPr>
          <p:cNvPr id="6" name="Picture 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F3ABBB43-5C34-0316-3633-35A27B2B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055" y="795130"/>
            <a:ext cx="6399822" cy="5926346"/>
          </a:xfrm>
          <a:prstGeom prst="rect">
            <a:avLst/>
          </a:prstGeom>
        </p:spPr>
      </p:pic>
      <p:pic>
        <p:nvPicPr>
          <p:cNvPr id="8" name="Picture 7" descr="A black and orange logo&#10;&#10;Description automatically generated">
            <a:extLst>
              <a:ext uri="{FF2B5EF4-FFF2-40B4-BE49-F238E27FC236}">
                <a16:creationId xmlns:a16="http://schemas.microsoft.com/office/drawing/2014/main" id="{3D81CA5A-993A-8E9B-CD8F-1F5572322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659" y="1030328"/>
            <a:ext cx="2032803" cy="8253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F248A3A-F90D-6028-EFE4-725BDE4BF5D5}"/>
              </a:ext>
            </a:extLst>
          </p:cNvPr>
          <p:cNvSpPr/>
          <p:nvPr/>
        </p:nvSpPr>
        <p:spPr>
          <a:xfrm>
            <a:off x="6891131" y="5724939"/>
            <a:ext cx="543339" cy="318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E6FC6D-DFC4-7FCE-523B-1B888D86C999}"/>
              </a:ext>
            </a:extLst>
          </p:cNvPr>
          <p:cNvSpPr/>
          <p:nvPr/>
        </p:nvSpPr>
        <p:spPr>
          <a:xfrm>
            <a:off x="8488016" y="5718315"/>
            <a:ext cx="543339" cy="318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77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1" y="980658"/>
            <a:ext cx="12729281" cy="566723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Despite ~ 0 funding, HALHF is making rapid progress;</a:t>
            </a:r>
          </a:p>
          <a:p>
            <a:r>
              <a:rPr lang="en-US" sz="3600" dirty="0"/>
              <a:t>Regular monthly HALHF accelerator meetings;</a:t>
            </a:r>
          </a:p>
          <a:p>
            <a:r>
              <a:rPr lang="en-US" sz="3600" dirty="0"/>
              <a:t>In parallel, physics &amp; detector studies continue (J. List, coord.)</a:t>
            </a:r>
            <a:br>
              <a:rPr lang="en-US" sz="3600" dirty="0"/>
            </a:br>
            <a:r>
              <a:rPr lang="en-US" sz="3600" dirty="0"/>
              <a:t>first indications boost does not impact physics reach;</a:t>
            </a:r>
          </a:p>
          <a:p>
            <a:r>
              <a:rPr lang="en-US" sz="3600" dirty="0"/>
              <a:t>Longer-term goal: pre-CDR &amp; funding to start R&amp;D </a:t>
            </a:r>
            <a:r>
              <a:rPr lang="en-US" sz="3600" dirty="0" err="1"/>
              <a:t>programme</a:t>
            </a:r>
            <a:r>
              <a:rPr lang="en-US" sz="3600" dirty="0"/>
              <a:t>; </a:t>
            </a:r>
          </a:p>
          <a:p>
            <a:r>
              <a:rPr lang="en-US" sz="3600" dirty="0"/>
              <a:t>HALHF is arguably the only </a:t>
            </a:r>
            <a:r>
              <a:rPr lang="en-US" sz="3600" dirty="0" err="1"/>
              <a:t>e</a:t>
            </a:r>
            <a:r>
              <a:rPr lang="en-US" sz="3600" baseline="30000" dirty="0" err="1"/>
              <a:t>+</a:t>
            </a:r>
            <a:r>
              <a:rPr lang="en-US" sz="3600" dirty="0" err="1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Higgs factory project that CERN can</a:t>
            </a:r>
            <a:br>
              <a:rPr lang="en-US" sz="3600" dirty="0"/>
            </a:br>
            <a:r>
              <a:rPr lang="en-US" sz="3600" dirty="0"/>
              <a:t>afford on the current budget (monetary- and carbon-);</a:t>
            </a:r>
          </a:p>
          <a:p>
            <a:r>
              <a:rPr lang="en-US" sz="3600" dirty="0"/>
              <a:t>HALHF needs 10 - 15 year R&amp;D </a:t>
            </a:r>
            <a:r>
              <a:rPr lang="en-US" sz="3600" dirty="0" err="1"/>
              <a:t>programme</a:t>
            </a:r>
            <a:r>
              <a:rPr lang="en-US" sz="3600" dirty="0"/>
              <a:t> but can still be ready on</a:t>
            </a:r>
          </a:p>
          <a:p>
            <a:pPr marL="0" indent="0">
              <a:buNone/>
            </a:pPr>
            <a:r>
              <a:rPr lang="en-US" sz="3600" dirty="0"/>
              <a:t>~ same time scale as other Higgs factories;</a:t>
            </a:r>
          </a:p>
          <a:p>
            <a:r>
              <a:rPr lang="en-US" sz="3600" dirty="0"/>
              <a:t>Only way to reach 10 TeV collisions involving electrons; HALHF contributes to 10 TeV design team based in US;</a:t>
            </a:r>
          </a:p>
          <a:p>
            <a:r>
              <a:rPr lang="en-US" sz="3600" dirty="0"/>
              <a:t>But it might not work!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Picture 7" descr="A black and orange logo&#10;&#10;Description automatically generated">
            <a:extLst>
              <a:ext uri="{FF2B5EF4-FFF2-40B4-BE49-F238E27FC236}">
                <a16:creationId xmlns:a16="http://schemas.microsoft.com/office/drawing/2014/main" id="{2304F033-B42D-51F2-F62C-98E7E9E6A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659" y="1030328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0188D-C14F-5232-1283-AA0BE6DE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DESY FC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FEF8C-651D-E4D4-C693-16FF5095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E58D7-0878-F601-BC56-6DDF8CAD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4/4/25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40807</TotalTime>
  <Words>390</Words>
  <Application>Microsoft Macintosh PowerPoint</Application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-apple-system</vt:lpstr>
      <vt:lpstr>Arial</vt:lpstr>
      <vt:lpstr>Calibri</vt:lpstr>
      <vt:lpstr>Calibri Light</vt:lpstr>
      <vt:lpstr>Engravers MT</vt:lpstr>
      <vt:lpstr>Helvetica</vt:lpstr>
      <vt:lpstr>Symbol</vt:lpstr>
      <vt:lpstr>Office Theme</vt:lpstr>
      <vt:lpstr>Hybrid Asymmetric Linear Higgs  Factory (HALHF)</vt:lpstr>
      <vt:lpstr>Original                        Concept</vt:lpstr>
      <vt:lpstr>Siting at CERN</vt:lpstr>
      <vt:lpstr>Costing (at CERN)</vt:lpstr>
      <vt:lpstr>Costing (at CERN)</vt:lpstr>
      <vt:lpstr>Summary &amp;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Asymmetic Linear Higgs Factory  (HALHF) </dc:title>
  <dc:creator>Brian Foster</dc:creator>
  <cp:lastModifiedBy>Brian Foster</cp:lastModifiedBy>
  <cp:revision>88</cp:revision>
  <dcterms:created xsi:type="dcterms:W3CDTF">2023-03-06T16:29:05Z</dcterms:created>
  <dcterms:modified xsi:type="dcterms:W3CDTF">2025-04-03T14:07:05Z</dcterms:modified>
</cp:coreProperties>
</file>