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7" r:id="rId2"/>
    <p:sldId id="269" r:id="rId3"/>
    <p:sldId id="26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85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216" y="24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04.04.25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04.04.25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News and Dates | Benno List, 4.4.2025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04.0123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LDG Working Group on </a:t>
            </a:r>
            <a:r>
              <a:rPr lang="de-DE" dirty="0" err="1"/>
              <a:t>Sustainability</a:t>
            </a:r>
            <a:r>
              <a:rPr lang="de-D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Input </a:t>
            </a:r>
            <a:r>
              <a:rPr lang="de-DE" dirty="0" err="1"/>
              <a:t>to</a:t>
            </a:r>
            <a:r>
              <a:rPr lang="de-DE" dirty="0"/>
              <a:t> ESUPP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Benno List</a:t>
            </a:r>
          </a:p>
          <a:p>
            <a:r>
              <a:rPr lang="de-DE" dirty="0"/>
              <a:t>4.4.2025</a:t>
            </a:r>
          </a:p>
          <a:p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71B68-0AE6-C4A7-C95E-15BDDF4A8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2156246"/>
            <a:ext cx="5396136" cy="3881067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63500" dist="63500" dir="2700000" algn="tl" rotWithShape="0">
              <a:schemeClr val="bg2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51978-C281-D2BB-0F90-EAE683E50023}"/>
              </a:ext>
            </a:extLst>
          </p:cNvPr>
          <p:cNvSpPr txBox="1"/>
          <p:nvPr/>
        </p:nvSpPr>
        <p:spPr>
          <a:xfrm>
            <a:off x="5879976" y="6167462"/>
            <a:ext cx="3160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3"/>
              </a:rPr>
              <a:t>https://arxiv.org/abs/2504.01235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4E4550-51CC-C473-15F0-A26E6C65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it is, and is not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58B656-292E-A330-F063-236111483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D1D070-1555-4BBC-4887-FD6DCD93F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is:</a:t>
            </a:r>
          </a:p>
          <a:p>
            <a:r>
              <a:rPr lang="en-GB" dirty="0"/>
              <a:t>Concise summary of a larger report commissioned by the LDG (Lab Directors Group) on sustainability of future accelerators</a:t>
            </a:r>
          </a:p>
          <a:p>
            <a:r>
              <a:rPr lang="en-GB" dirty="0"/>
              <a:t>A set of recommendations for measuring and improving sustainability of large scale accelerator projects</a:t>
            </a: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D9B8B-5CA0-7757-3515-F5FDFABE92D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not:</a:t>
            </a:r>
          </a:p>
          <a:p>
            <a:r>
              <a:rPr lang="en-GB" dirty="0"/>
              <a:t>A comparison of projects based on sustainability considerations</a:t>
            </a:r>
          </a:p>
          <a:p>
            <a:r>
              <a:rPr lang="en-GB" dirty="0"/>
              <a:t>Because</a:t>
            </a:r>
          </a:p>
          <a:p>
            <a:pPr lvl="1"/>
            <a:r>
              <a:rPr lang="en-GB" dirty="0"/>
              <a:t>No mandate to do this</a:t>
            </a:r>
          </a:p>
          <a:p>
            <a:pPr lvl="1"/>
            <a:r>
              <a:rPr lang="en-GB" dirty="0"/>
              <a:t>Insufficient data – studies not finished yet</a:t>
            </a:r>
          </a:p>
          <a:p>
            <a:pPr lvl="1"/>
            <a:r>
              <a:rPr lang="en-GB" dirty="0"/>
              <a:t>CERN has set up a separate, internal group to compare proposals for new facilities at CERN</a:t>
            </a:r>
          </a:p>
        </p:txBody>
      </p:sp>
    </p:spTree>
    <p:extLst>
      <p:ext uri="{BB962C8B-B14F-4D97-AF65-F5344CB8AC3E}">
        <p14:creationId xmlns:p14="http://schemas.microsoft.com/office/powerpoint/2010/main" val="343263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53AEAF-4CB9-2AA8-F73F-664C98BB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and Recommendations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A5C7A1-C4F6-9C15-12FB-7D223FF5D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242F9F-0C25-E681-E5C8-6DFE71348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Report explains ways to quantify sustainability: socio-economic impact studies,</a:t>
            </a:r>
            <a:br>
              <a:rPr lang="en-GB" dirty="0"/>
            </a:br>
            <a:r>
              <a:rPr lang="en-GB" dirty="0"/>
              <a:t>life cycle assessment</a:t>
            </a:r>
          </a:p>
          <a:p>
            <a:r>
              <a:rPr lang="en-GB" dirty="0"/>
              <a:t>Proposes / recommends use of LCA, with different scope, goal, impact categories depending on project phase</a:t>
            </a:r>
          </a:p>
          <a:p>
            <a:r>
              <a:rPr lang="en-GB" dirty="0"/>
              <a:t>Recommends Greenhouse Gas emissions as key parameter for reporting</a:t>
            </a:r>
          </a:p>
          <a:p>
            <a:r>
              <a:rPr lang="en-GB" dirty="0"/>
              <a:t>Recommends a common reporting format of GHG emissions for large scale projects as basis of comparisons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89FB89B-9985-6D3E-5337-3F0583B9F38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240016" y="2151538"/>
            <a:ext cx="5616575" cy="4251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4F2E6-8CAF-9A45-77F6-67859819F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76" y="993981"/>
            <a:ext cx="5525192" cy="11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5779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169</Words>
  <Application>Microsoft Macintosh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DESY</vt:lpstr>
      <vt:lpstr>LDG Working Group on Sustainability.</vt:lpstr>
      <vt:lpstr>What it is, and is not</vt:lpstr>
      <vt:lpstr>Guidelines and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News.</dc:title>
  <dc:creator>Benno List</dc:creator>
  <cp:lastModifiedBy>Benno List</cp:lastModifiedBy>
  <cp:revision>28</cp:revision>
  <dcterms:created xsi:type="dcterms:W3CDTF">2023-11-03T06:52:41Z</dcterms:created>
  <dcterms:modified xsi:type="dcterms:W3CDTF">2025-04-04T09:50:31Z</dcterms:modified>
</cp:coreProperties>
</file>