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00" r:id="rId2"/>
    <p:sldId id="307" r:id="rId3"/>
    <p:sldId id="310" r:id="rId4"/>
    <p:sldId id="308" r:id="rId5"/>
    <p:sldId id="309" r:id="rId6"/>
    <p:sldId id="3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/>
    <p:restoredTop sz="94694"/>
  </p:normalViewPr>
  <p:slideViewPr>
    <p:cSldViewPr snapToGrid="0">
      <p:cViewPr varScale="1">
        <p:scale>
          <a:sx n="87" d="100"/>
          <a:sy n="87" d="100"/>
        </p:scale>
        <p:origin x="3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C8E67-7F24-7A48-9A5A-4B561968DCB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65705-5E9F-4645-B403-E3647A61377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CC8AC-CD5F-BD0A-DABA-2C7EC6A20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8" name="PlaceHolder 1">
            <a:extLst>
              <a:ext uri="{FF2B5EF4-FFF2-40B4-BE49-F238E27FC236}">
                <a16:creationId xmlns:a16="http://schemas.microsoft.com/office/drawing/2014/main" id="{E133983B-59C2-EA6D-190E-B9EE27C9B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5379" name="PlaceHolder 2">
            <a:extLst>
              <a:ext uri="{FF2B5EF4-FFF2-40B4-BE49-F238E27FC236}">
                <a16:creationId xmlns:a16="http://schemas.microsoft.com/office/drawing/2014/main" id="{7776D657-6FE8-BE5C-01D2-6B79213332F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80" name="PlaceHolder 3">
            <a:extLst>
              <a:ext uri="{FF2B5EF4-FFF2-40B4-BE49-F238E27FC236}">
                <a16:creationId xmlns:a16="http://schemas.microsoft.com/office/drawing/2014/main" id="{85D5B596-80B3-3BAA-D2A5-C16D63D20D26}"/>
              </a:ext>
            </a:extLst>
          </p:cNvPr>
          <p:cNvSpPr>
            <a:spLocks noGrp="1"/>
          </p:cNvSpPr>
          <p:nvPr>
            <p:ph type="sldNum" idx="22"/>
          </p:nvPr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DE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2C58BE6-6D8C-4B14-99A8-E978F1C61148}" type="slidenum">
              <a:rPr lang="en-DE" sz="1200" b="0" strike="noStrike" spc="-1">
                <a:solidFill>
                  <a:srgbClr val="000000"/>
                </a:solidFill>
                <a:latin typeface="Calibri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894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CC8AC-CD5F-BD0A-DABA-2C7EC6A20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8" name="PlaceHolder 1">
            <a:extLst>
              <a:ext uri="{FF2B5EF4-FFF2-40B4-BE49-F238E27FC236}">
                <a16:creationId xmlns:a16="http://schemas.microsoft.com/office/drawing/2014/main" id="{E133983B-59C2-EA6D-190E-B9EE27C9B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5379" name="PlaceHolder 2">
            <a:extLst>
              <a:ext uri="{FF2B5EF4-FFF2-40B4-BE49-F238E27FC236}">
                <a16:creationId xmlns:a16="http://schemas.microsoft.com/office/drawing/2014/main" id="{7776D657-6FE8-BE5C-01D2-6B79213332F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80" name="PlaceHolder 3">
            <a:extLst>
              <a:ext uri="{FF2B5EF4-FFF2-40B4-BE49-F238E27FC236}">
                <a16:creationId xmlns:a16="http://schemas.microsoft.com/office/drawing/2014/main" id="{85D5B596-80B3-3BAA-D2A5-C16D63D20D26}"/>
              </a:ext>
            </a:extLst>
          </p:cNvPr>
          <p:cNvSpPr>
            <a:spLocks noGrp="1"/>
          </p:cNvSpPr>
          <p:nvPr>
            <p:ph type="sldNum" idx="22"/>
          </p:nvPr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DE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2C58BE6-6D8C-4B14-99A8-E978F1C61148}" type="slidenum">
              <a:rPr lang="en-DE" sz="1200" b="0" strike="noStrike" spc="-1">
                <a:solidFill>
                  <a:srgbClr val="000000"/>
                </a:solidFill>
                <a:latin typeface="Calibri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75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CC8AC-CD5F-BD0A-DABA-2C7EC6A20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8" name="PlaceHolder 1">
            <a:extLst>
              <a:ext uri="{FF2B5EF4-FFF2-40B4-BE49-F238E27FC236}">
                <a16:creationId xmlns:a16="http://schemas.microsoft.com/office/drawing/2014/main" id="{E133983B-59C2-EA6D-190E-B9EE27C9B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5379" name="PlaceHolder 2">
            <a:extLst>
              <a:ext uri="{FF2B5EF4-FFF2-40B4-BE49-F238E27FC236}">
                <a16:creationId xmlns:a16="http://schemas.microsoft.com/office/drawing/2014/main" id="{7776D657-6FE8-BE5C-01D2-6B79213332F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80" name="PlaceHolder 3">
            <a:extLst>
              <a:ext uri="{FF2B5EF4-FFF2-40B4-BE49-F238E27FC236}">
                <a16:creationId xmlns:a16="http://schemas.microsoft.com/office/drawing/2014/main" id="{85D5B596-80B3-3BAA-D2A5-C16D63D20D26}"/>
              </a:ext>
            </a:extLst>
          </p:cNvPr>
          <p:cNvSpPr>
            <a:spLocks noGrp="1"/>
          </p:cNvSpPr>
          <p:nvPr>
            <p:ph type="sldNum" idx="22"/>
          </p:nvPr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DE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2C58BE6-6D8C-4B14-99A8-E978F1C61148}" type="slidenum">
              <a:rPr lang="en-DE" sz="1200" b="0" strike="noStrike" spc="-1">
                <a:solidFill>
                  <a:srgbClr val="000000"/>
                </a:solidFill>
                <a:latin typeface="Calibri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555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CC8AC-CD5F-BD0A-DABA-2C7EC6A20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8" name="PlaceHolder 1">
            <a:extLst>
              <a:ext uri="{FF2B5EF4-FFF2-40B4-BE49-F238E27FC236}">
                <a16:creationId xmlns:a16="http://schemas.microsoft.com/office/drawing/2014/main" id="{E133983B-59C2-EA6D-190E-B9EE27C9BF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5379" name="PlaceHolder 2">
            <a:extLst>
              <a:ext uri="{FF2B5EF4-FFF2-40B4-BE49-F238E27FC236}">
                <a16:creationId xmlns:a16="http://schemas.microsoft.com/office/drawing/2014/main" id="{7776D657-6FE8-BE5C-01D2-6B79213332F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80" name="PlaceHolder 3">
            <a:extLst>
              <a:ext uri="{FF2B5EF4-FFF2-40B4-BE49-F238E27FC236}">
                <a16:creationId xmlns:a16="http://schemas.microsoft.com/office/drawing/2014/main" id="{85D5B596-80B3-3BAA-D2A5-C16D63D20D26}"/>
              </a:ext>
            </a:extLst>
          </p:cNvPr>
          <p:cNvSpPr>
            <a:spLocks noGrp="1"/>
          </p:cNvSpPr>
          <p:nvPr>
            <p:ph type="sldNum" idx="22"/>
          </p:nvPr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DE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2C58BE6-6D8C-4B14-99A8-E978F1C61148}" type="slidenum">
              <a:rPr lang="en-DE" sz="1200" b="0" strike="noStrike" spc="-1">
                <a:solidFill>
                  <a:srgbClr val="000000"/>
                </a:solidFill>
                <a:latin typeface="Calibri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52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A5AC9-DCA1-A303-FE18-D027F792A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8" name="PlaceHolder 1">
            <a:extLst>
              <a:ext uri="{FF2B5EF4-FFF2-40B4-BE49-F238E27FC236}">
                <a16:creationId xmlns:a16="http://schemas.microsoft.com/office/drawing/2014/main" id="{D34A338A-F26F-CD35-F7F6-A4464E6000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ln w="0">
            <a:noFill/>
          </a:ln>
        </p:spPr>
      </p:sp>
      <p:sp>
        <p:nvSpPr>
          <p:cNvPr id="5379" name="PlaceHolder 2">
            <a:extLst>
              <a:ext uri="{FF2B5EF4-FFF2-40B4-BE49-F238E27FC236}">
                <a16:creationId xmlns:a16="http://schemas.microsoft.com/office/drawing/2014/main" id="{FAF0F1AA-B61E-75EB-003A-1BF76B25BA59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80" name="PlaceHolder 3">
            <a:extLst>
              <a:ext uri="{FF2B5EF4-FFF2-40B4-BE49-F238E27FC236}">
                <a16:creationId xmlns:a16="http://schemas.microsoft.com/office/drawing/2014/main" id="{FE29A904-3FA9-9BE4-FCBF-299690D55846}"/>
              </a:ext>
            </a:extLst>
          </p:cNvPr>
          <p:cNvSpPr>
            <a:spLocks noGrp="1"/>
          </p:cNvSpPr>
          <p:nvPr>
            <p:ph type="sldNum" idx="22"/>
          </p:nvPr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DE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2C58BE6-6D8C-4B14-99A8-E978F1C61148}" type="slidenum">
              <a:rPr lang="en-DE" sz="1200" b="0" strike="noStrike" spc="-1">
                <a:solidFill>
                  <a:srgbClr val="000000"/>
                </a:solidFill>
                <a:latin typeface="Calibri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124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EF031-4EE2-328F-B816-0F9A6B241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33FFF-7655-5EDE-FA59-01432A10A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0DC6A-2FA0-A6E0-76FF-57EB38E5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CCB9F-E2BF-224F-A898-A134D19D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12412-2121-C1F7-FC53-2F7D9846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4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CA152-E4C9-8860-8E89-61AA5D38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6E4B2-3931-C38E-E3C8-D586F28A8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C2BE1-61FD-FFE1-4F9E-D1EDB5CF0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DA449-122F-CACC-A2C1-5A8B5819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33F5B-F056-0FB5-59A9-B77669DB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9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D11600-4A19-F950-0756-789C6CA60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F74BE-BCB3-17ED-FCE7-3BB299AF3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CA506-D56E-40BC-019E-6774206F1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4590E-9EA6-EFAF-5C9F-6AEEEC263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3DC46-E59E-C4B7-701F-661E01AA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5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91216-74FE-A03A-0364-25C6FBD37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5C0D5-4DE5-2443-0A60-69AAD36D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26A7F-D686-7281-5E70-6B1B22AB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76EE4-615F-E158-E698-4A58A1CC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DD560-3373-3661-5CED-271D0017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C128-6ACD-A7F2-B365-43E1C464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F1F3F-DEBC-1EB3-11EC-A153DC1E9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594F1-4CE5-4693-5E4D-CD51DC26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848BB-673B-EF68-700B-E45B0E41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1FCAE-584F-BDB2-78FF-20B5FA84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68067-14D3-FDEF-F49B-0980A7F0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12465-DE55-BE38-51B0-8BC2D7277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D88EE-9E2F-8898-7D4E-0BE6692D6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35D22-45FD-39B5-0BA3-F31A249A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17573-1768-A1CF-C65A-9A4BB24E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4C0C3-F844-CE2C-7760-DCBAC597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F554-138F-E32F-7FBE-F4073DDD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78FDA-4193-BFF1-ACD3-748C9D25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0AE2A-A08F-607C-6F47-D32697EF2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9087-A96F-26E4-126C-81D848958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9FCBD-73DF-DA1F-58B5-E64FCBF5A6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01CD04-19F2-9E4D-86A4-AF3A5B15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D91E94-837A-D794-82BA-0B1A20E9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CF359-9CA2-2691-F7CB-EF09523E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0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B831-E63D-2FB7-55E2-D2A4AB7D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6702F-A39B-800B-BDD0-E4378CA0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E042E-4AF2-1EFA-6820-0366F85F4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92EED8-1E78-4668-1387-D421DF73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5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E88822-D30C-D32B-F826-14DEDC0E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891EE0-D0D4-A312-2B53-FDE6084C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359D0-4001-16FC-FC87-189AACA7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1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FFCF-37B1-8EC0-E21C-4098D0A90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5C431-3ACF-B5E3-0374-BC2B0CE6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BF37F-A505-A569-3AD3-4ADA65D45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E2600-DA8C-553D-012D-D9277765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FEF93-A897-92A5-F5A2-D9DF7BFDE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41CA1-E41F-6DBE-D4FD-941507E1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7CB3C-8462-4C7E-A01F-AAA1BB80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804D6E-519F-C9AE-8B86-7CE732784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FDA08-F134-0D59-3269-0845B9BC5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619EC-8351-48FA-CCD3-681992F9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87FF2-9D61-B14D-EEAC-8579BB3A8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2EF49-9CD0-299D-FAED-2D7062BE3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6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8FD23-2477-84BC-F566-9A8F76286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F6414-E378-13F0-2AAF-974151CF7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10BB4-14AE-3ED7-A5F2-CA1D18428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E40673-E462-D94A-A4EE-FC9115EEB327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D29AB-D576-5B87-EEC2-8B935E3F3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58451-5E2C-8805-2BD8-F963DE710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C44CE4-E01D-D742-8200-94687AF6F6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5F0DF-75D7-467C-36B7-AC275ED46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" name="PlaceHolder 3">
            <a:extLst>
              <a:ext uri="{FF2B5EF4-FFF2-40B4-BE49-F238E27FC236}">
                <a16:creationId xmlns:a16="http://schemas.microsoft.com/office/drawing/2014/main" id="{DAA24BD2-0185-0AD4-FB6D-44D1FB9383AF}"/>
              </a:ext>
            </a:extLst>
          </p:cNvPr>
          <p:cNvSpPr/>
          <p:nvPr/>
        </p:nvSpPr>
        <p:spPr>
          <a:xfrm>
            <a:off x="407520" y="6580800"/>
            <a:ext cx="9947880" cy="1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</a:tabLst>
            </a:pPr>
            <a:r>
              <a:rPr lang="en-GB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PUNCH-2.0 |  Kassel 18 February 2025</a:t>
            </a:r>
            <a:endParaRPr lang="en-US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54" name="TextShape 1">
            <a:extLst>
              <a:ext uri="{FF2B5EF4-FFF2-40B4-BE49-F238E27FC236}">
                <a16:creationId xmlns:a16="http://schemas.microsoft.com/office/drawing/2014/main" id="{89E69F3E-8E42-EBF2-C7F7-088E11982BEE}"/>
              </a:ext>
            </a:extLst>
          </p:cNvPr>
          <p:cNvSpPr/>
          <p:nvPr/>
        </p:nvSpPr>
        <p:spPr>
          <a:xfrm>
            <a:off x="307800" y="299520"/>
            <a:ext cx="11373480" cy="4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Data Management (1)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B3CBBDD-D48A-4D17-A117-892537DF5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85" y="1084525"/>
            <a:ext cx="5732855" cy="5159829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1E080321-A858-479B-BBFC-14662D3EC61D}"/>
              </a:ext>
            </a:extLst>
          </p:cNvPr>
          <p:cNvSpPr/>
          <p:nvPr/>
        </p:nvSpPr>
        <p:spPr>
          <a:xfrm>
            <a:off x="7378562" y="612844"/>
            <a:ext cx="36867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FAIR </a:t>
            </a:r>
            <a:r>
              <a:rPr lang="de-DE" b="1" dirty="0" err="1"/>
              <a:t>Principles</a:t>
            </a:r>
            <a:r>
              <a:rPr lang="de-D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Metadata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Open Science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Big Data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Federated</a:t>
            </a:r>
            <a:r>
              <a:rPr lang="de-DE" b="1" dirty="0"/>
              <a:t> Computing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Reproducibility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Data </a:t>
            </a:r>
            <a:r>
              <a:rPr lang="de-DE" b="1" dirty="0" err="1"/>
              <a:t>Preservation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Data Sharing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High-Performance Computing (HPC)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Machine</a:t>
            </a:r>
            <a:r>
              <a:rPr lang="de-DE" b="1" dirty="0"/>
              <a:t> Learning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Workflows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Simulation Data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Storage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Cloud Computing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Archiving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AI-</a:t>
            </a:r>
            <a:r>
              <a:rPr lang="de-DE" b="1" dirty="0" err="1"/>
              <a:t>driven</a:t>
            </a:r>
            <a:r>
              <a:rPr lang="de-DE" b="1" dirty="0"/>
              <a:t> Analysis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Data </a:t>
            </a:r>
            <a:r>
              <a:rPr lang="de-DE" b="1" dirty="0" err="1"/>
              <a:t>Provenance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Interoperability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Scientific Computing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Collaboration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A119324-A5FA-4281-9C19-69D6B63AF196}"/>
              </a:ext>
            </a:extLst>
          </p:cNvPr>
          <p:cNvSpPr txBox="1"/>
          <p:nvPr/>
        </p:nvSpPr>
        <p:spPr>
          <a:xfrm>
            <a:off x="4218214" y="6402507"/>
            <a:ext cx="4474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rgbClr val="7030A0"/>
                </a:solidFill>
              </a:rPr>
              <a:t>Asking</a:t>
            </a:r>
            <a:r>
              <a:rPr lang="de-DE" dirty="0">
                <a:solidFill>
                  <a:srgbClr val="7030A0"/>
                </a:solidFill>
              </a:rPr>
              <a:t> </a:t>
            </a:r>
            <a:r>
              <a:rPr lang="de-DE" dirty="0" err="1">
                <a:solidFill>
                  <a:srgbClr val="7030A0"/>
                </a:solidFill>
              </a:rPr>
              <a:t>chatGPT</a:t>
            </a:r>
            <a:r>
              <a:rPr lang="de-DE" dirty="0">
                <a:solidFill>
                  <a:srgbClr val="7030A0"/>
                </a:solidFill>
              </a:rPr>
              <a:t> </a:t>
            </a:r>
            <a:r>
              <a:rPr lang="de-DE" dirty="0" err="1">
                <a:solidFill>
                  <a:srgbClr val="7030A0"/>
                </a:solidFill>
              </a:rPr>
              <a:t>for</a:t>
            </a:r>
            <a:r>
              <a:rPr lang="de-DE" dirty="0">
                <a:solidFill>
                  <a:srgbClr val="7030A0"/>
                </a:solidFill>
              </a:rPr>
              <a:t> </a:t>
            </a:r>
            <a:r>
              <a:rPr lang="de-DE" dirty="0" err="1">
                <a:solidFill>
                  <a:srgbClr val="7030A0"/>
                </a:solidFill>
              </a:rPr>
              <a:t>wordle</a:t>
            </a:r>
            <a:r>
              <a:rPr lang="de-DE" dirty="0">
                <a:solidFill>
                  <a:srgbClr val="7030A0"/>
                </a:solidFill>
              </a:rPr>
              <a:t> </a:t>
            </a:r>
            <a:r>
              <a:rPr lang="de-DE" dirty="0" err="1">
                <a:solidFill>
                  <a:srgbClr val="7030A0"/>
                </a:solidFill>
              </a:rPr>
              <a:t>data</a:t>
            </a:r>
            <a:r>
              <a:rPr lang="de-DE" dirty="0">
                <a:solidFill>
                  <a:srgbClr val="7030A0"/>
                </a:solidFill>
              </a:rPr>
              <a:t> </a:t>
            </a:r>
            <a:r>
              <a:rPr lang="de-DE" dirty="0" err="1">
                <a:solidFill>
                  <a:srgbClr val="7030A0"/>
                </a:solidFill>
              </a:rPr>
              <a:t>management</a:t>
            </a:r>
            <a:r>
              <a:rPr lang="de-DE" dirty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062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5F0DF-75D7-467C-36B7-AC275ED46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" name="PlaceHolder 3">
            <a:extLst>
              <a:ext uri="{FF2B5EF4-FFF2-40B4-BE49-F238E27FC236}">
                <a16:creationId xmlns:a16="http://schemas.microsoft.com/office/drawing/2014/main" id="{DAA24BD2-0185-0AD4-FB6D-44D1FB9383AF}"/>
              </a:ext>
            </a:extLst>
          </p:cNvPr>
          <p:cNvSpPr/>
          <p:nvPr/>
        </p:nvSpPr>
        <p:spPr>
          <a:xfrm>
            <a:off x="407520" y="6580800"/>
            <a:ext cx="9947880" cy="1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</a:tabLst>
            </a:pPr>
            <a:r>
              <a:rPr lang="en-GB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PUNCH-2.0 |  Kassel 18 February 2025</a:t>
            </a:r>
            <a:endParaRPr lang="en-US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54" name="TextShape 1">
            <a:extLst>
              <a:ext uri="{FF2B5EF4-FFF2-40B4-BE49-F238E27FC236}">
                <a16:creationId xmlns:a16="http://schemas.microsoft.com/office/drawing/2014/main" id="{89E69F3E-8E42-EBF2-C7F7-088E11982BEE}"/>
              </a:ext>
            </a:extLst>
          </p:cNvPr>
          <p:cNvSpPr/>
          <p:nvPr/>
        </p:nvSpPr>
        <p:spPr>
          <a:xfrm>
            <a:off x="307800" y="299520"/>
            <a:ext cx="11373480" cy="4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Data Management (</a:t>
            </a:r>
            <a:r>
              <a:rPr lang="en-US" sz="3600" spc="-1" dirty="0">
                <a:solidFill>
                  <a:schemeClr val="accent1"/>
                </a:solidFill>
                <a:latin typeface="Calibri"/>
              </a:rPr>
              <a:t>2</a:t>
            </a: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0BB7665-484E-4E58-BBB6-AC9F7CCF1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50" y="1523997"/>
            <a:ext cx="8383387" cy="4326909"/>
          </a:xfrm>
          <a:prstGeom prst="rect">
            <a:avLst/>
          </a:prstGeom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8721D2F9-487F-42A9-84A8-19A8E8465056}"/>
              </a:ext>
            </a:extLst>
          </p:cNvPr>
          <p:cNvSpPr/>
          <p:nvPr/>
        </p:nvSpPr>
        <p:spPr>
          <a:xfrm>
            <a:off x="3573990" y="1230083"/>
            <a:ext cx="1740189" cy="449580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3F7924F-9A31-4B76-96DB-D83213AB7AFF}"/>
              </a:ext>
            </a:extLst>
          </p:cNvPr>
          <p:cNvSpPr txBox="1"/>
          <p:nvPr/>
        </p:nvSpPr>
        <p:spPr>
          <a:xfrm>
            <a:off x="8896380" y="926169"/>
            <a:ext cx="31949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Definition of Data Management</a:t>
            </a:r>
          </a:p>
          <a:p>
            <a:endParaRPr lang="en-US" b="1" dirty="0"/>
          </a:p>
          <a:p>
            <a:r>
              <a:rPr lang="en-US" b="1" dirty="0"/>
              <a:t>Data Management</a:t>
            </a:r>
            <a:r>
              <a:rPr lang="en-US" dirty="0"/>
              <a:t> refers to the processes, policies, and tools used to collect, store, organize, preserve, and share data efficiently and securely throughout its lifecycle. In </a:t>
            </a:r>
            <a:r>
              <a:rPr lang="en-US" b="1" dirty="0"/>
              <a:t>scientific research</a:t>
            </a:r>
            <a:r>
              <a:rPr lang="en-US" dirty="0"/>
              <a:t>, data management ensures that data remains </a:t>
            </a:r>
            <a:r>
              <a:rPr lang="en-US" b="1" dirty="0"/>
              <a:t>accessible, reproducible, and interoperable</a:t>
            </a:r>
            <a:r>
              <a:rPr lang="en-US" dirty="0"/>
              <a:t> while adhering to best practices such as the </a:t>
            </a:r>
            <a:r>
              <a:rPr lang="en-US" b="1" dirty="0"/>
              <a:t>FAIR Principles (Findable, Accessible, Interoperable, Reusable)</a:t>
            </a:r>
            <a:r>
              <a:rPr lang="en-US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8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4B07BD5-3221-4ED9-BC08-E6DFEFC4285F}"/>
              </a:ext>
            </a:extLst>
          </p:cNvPr>
          <p:cNvSpPr/>
          <p:nvPr/>
        </p:nvSpPr>
        <p:spPr>
          <a:xfrm>
            <a:off x="185057" y="764024"/>
            <a:ext cx="1135924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000" b="1" dirty="0">
                <a:solidFill>
                  <a:srgbClr val="0070C0"/>
                </a:solidFill>
              </a:rPr>
              <a:t>Data Storage &amp; Infrastructure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HPC &amp; Cloud Services</a:t>
            </a:r>
            <a:r>
              <a:rPr lang="de-DE" dirty="0"/>
              <a:t>: AWS, Google Cloud, Microsoft Azure, OpenStack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 err="1"/>
              <a:t>Federated</a:t>
            </a:r>
            <a:r>
              <a:rPr lang="de-DE" b="1" dirty="0"/>
              <a:t> Computing Systems</a:t>
            </a:r>
            <a:r>
              <a:rPr lang="de-DE" dirty="0"/>
              <a:t>: Worldwide LHC Computing Grid (WLCG), EOSC (European Open Science Cloud)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Databases</a:t>
            </a:r>
            <a:r>
              <a:rPr lang="de-DE" dirty="0"/>
              <a:t>: PostgreSQL, MySQL, MongoDB, Apache Cassandra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b="1" dirty="0">
                <a:solidFill>
                  <a:srgbClr val="0070C0"/>
                </a:solidFill>
              </a:rPr>
              <a:t>Data </a:t>
            </a:r>
            <a:r>
              <a:rPr lang="de-DE" sz="2000" b="1" dirty="0" err="1">
                <a:solidFill>
                  <a:srgbClr val="0070C0"/>
                </a:solidFill>
              </a:rPr>
              <a:t>Organization</a:t>
            </a:r>
            <a:r>
              <a:rPr lang="de-DE" sz="2000" b="1" dirty="0">
                <a:solidFill>
                  <a:srgbClr val="0070C0"/>
                </a:solidFill>
              </a:rPr>
              <a:t> &amp; </a:t>
            </a:r>
            <a:r>
              <a:rPr lang="de-DE" sz="2000" b="1" dirty="0" err="1">
                <a:solidFill>
                  <a:srgbClr val="0070C0"/>
                </a:solidFill>
              </a:rPr>
              <a:t>Curation</a:t>
            </a:r>
            <a:endParaRPr lang="de-DE" sz="2000" b="1" dirty="0">
              <a:solidFill>
                <a:srgbClr val="0070C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 err="1"/>
              <a:t>Metadata</a:t>
            </a:r>
            <a:r>
              <a:rPr lang="de-DE" b="1" dirty="0"/>
              <a:t> Management</a:t>
            </a:r>
            <a:r>
              <a:rPr lang="de-DE" dirty="0"/>
              <a:t>: </a:t>
            </a:r>
            <a:r>
              <a:rPr lang="de-DE" dirty="0" err="1"/>
              <a:t>DataCite</a:t>
            </a:r>
            <a:r>
              <a:rPr lang="de-DE" dirty="0"/>
              <a:t>, Dublin Core, ISO 19115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Data </a:t>
            </a:r>
            <a:r>
              <a:rPr lang="de-DE" b="1" dirty="0" err="1"/>
              <a:t>Catalogs</a:t>
            </a:r>
            <a:r>
              <a:rPr lang="de-DE" b="1" dirty="0"/>
              <a:t> &amp; </a:t>
            </a:r>
            <a:r>
              <a:rPr lang="de-DE" b="1" dirty="0" err="1"/>
              <a:t>Repositories</a:t>
            </a:r>
            <a:r>
              <a:rPr lang="de-DE" dirty="0"/>
              <a:t>: </a:t>
            </a:r>
            <a:r>
              <a:rPr lang="de-DE" dirty="0" err="1"/>
              <a:t>Zenodo</a:t>
            </a:r>
            <a:r>
              <a:rPr lang="de-DE" dirty="0"/>
              <a:t>, </a:t>
            </a:r>
            <a:r>
              <a:rPr lang="de-DE" dirty="0" err="1"/>
              <a:t>Figshare</a:t>
            </a:r>
            <a:r>
              <a:rPr lang="de-DE" dirty="0"/>
              <a:t>, </a:t>
            </a:r>
            <a:r>
              <a:rPr lang="de-DE" dirty="0" err="1"/>
              <a:t>Dryad</a:t>
            </a:r>
            <a:r>
              <a:rPr lang="de-DE" dirty="0"/>
              <a:t>, Dataverse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Electronic Lab Notebooks (ELNs)</a:t>
            </a:r>
            <a:r>
              <a:rPr lang="de-DE" dirty="0"/>
              <a:t>: </a:t>
            </a:r>
            <a:r>
              <a:rPr lang="de-DE" dirty="0" err="1"/>
              <a:t>LabArchives</a:t>
            </a:r>
            <a:r>
              <a:rPr lang="de-DE" dirty="0"/>
              <a:t>, </a:t>
            </a:r>
            <a:r>
              <a:rPr lang="de-DE" dirty="0" err="1"/>
              <a:t>RSpace</a:t>
            </a:r>
            <a:r>
              <a:rPr lang="de-DE" dirty="0"/>
              <a:t>, </a:t>
            </a:r>
            <a:r>
              <a:rPr lang="de-DE" dirty="0" err="1"/>
              <a:t>eLabFTW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2000" b="1" dirty="0">
                <a:solidFill>
                  <a:srgbClr val="0070C0"/>
                </a:solidFill>
              </a:rPr>
              <a:t>Data Sharing &amp; </a:t>
            </a:r>
            <a:r>
              <a:rPr lang="de-DE" sz="2000" b="1" dirty="0" err="1">
                <a:solidFill>
                  <a:srgbClr val="0070C0"/>
                </a:solidFill>
              </a:rPr>
              <a:t>Accessibility</a:t>
            </a:r>
            <a:endParaRPr lang="de-DE" sz="2000" b="1" dirty="0">
              <a:solidFill>
                <a:srgbClr val="0070C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FAIR Data </a:t>
            </a:r>
            <a:r>
              <a:rPr lang="de-DE" b="1" dirty="0" err="1"/>
              <a:t>Repositories</a:t>
            </a:r>
            <a:r>
              <a:rPr lang="de-DE" dirty="0"/>
              <a:t>: CERN Open Data Portal, </a:t>
            </a:r>
            <a:r>
              <a:rPr lang="de-DE" dirty="0" err="1"/>
              <a:t>OpenAIRE</a:t>
            </a:r>
            <a:r>
              <a:rPr lang="de-DE" dirty="0"/>
              <a:t>, B2SHARE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Persistent </a:t>
            </a:r>
            <a:r>
              <a:rPr lang="de-DE" b="1" dirty="0" err="1"/>
              <a:t>Identifiers</a:t>
            </a:r>
            <a:r>
              <a:rPr lang="de-DE" b="1" dirty="0"/>
              <a:t> (PIDs)</a:t>
            </a:r>
            <a:r>
              <a:rPr lang="de-DE" dirty="0"/>
              <a:t>: DOI (Digital </a:t>
            </a:r>
            <a:r>
              <a:rPr lang="de-DE" dirty="0" err="1"/>
              <a:t>Object</a:t>
            </a:r>
            <a:r>
              <a:rPr lang="de-DE" dirty="0"/>
              <a:t> Identifier), ORCID, ARK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000" b="1" dirty="0">
                <a:solidFill>
                  <a:srgbClr val="0070C0"/>
                </a:solidFill>
              </a:rPr>
              <a:t>Data Analysis &amp; Processing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Big Data Processing</a:t>
            </a:r>
            <a:r>
              <a:rPr lang="de-DE" dirty="0"/>
              <a:t>: Apache Spark, </a:t>
            </a:r>
            <a:r>
              <a:rPr lang="de-DE" dirty="0" err="1"/>
              <a:t>Dask</a:t>
            </a:r>
            <a:r>
              <a:rPr lang="de-DE" dirty="0"/>
              <a:t>, Hadoop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 err="1"/>
              <a:t>Machine</a:t>
            </a:r>
            <a:r>
              <a:rPr lang="de-DE" b="1" dirty="0"/>
              <a:t> Learning </a:t>
            </a:r>
            <a:r>
              <a:rPr lang="de-DE" b="1" dirty="0" err="1"/>
              <a:t>for</a:t>
            </a:r>
            <a:r>
              <a:rPr lang="de-DE" b="1" dirty="0"/>
              <a:t> Data Management</a:t>
            </a:r>
            <a:r>
              <a:rPr lang="de-DE" dirty="0"/>
              <a:t>: </a:t>
            </a:r>
            <a:r>
              <a:rPr lang="de-DE" dirty="0" err="1"/>
              <a:t>TensorFlow</a:t>
            </a:r>
            <a:r>
              <a:rPr lang="de-DE" dirty="0"/>
              <a:t>, </a:t>
            </a:r>
            <a:r>
              <a:rPr lang="de-DE" dirty="0" err="1"/>
              <a:t>PyTorch</a:t>
            </a:r>
            <a:r>
              <a:rPr lang="de-DE" dirty="0"/>
              <a:t>, </a:t>
            </a:r>
            <a:r>
              <a:rPr lang="de-DE" dirty="0" err="1"/>
              <a:t>Scikit-learn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Workflow Management</a:t>
            </a:r>
            <a:r>
              <a:rPr lang="de-DE" dirty="0"/>
              <a:t>: </a:t>
            </a:r>
            <a:r>
              <a:rPr lang="de-DE" dirty="0" err="1"/>
              <a:t>Snakemake</a:t>
            </a:r>
            <a:r>
              <a:rPr lang="de-DE" dirty="0"/>
              <a:t>, </a:t>
            </a:r>
            <a:r>
              <a:rPr lang="de-DE" dirty="0" err="1"/>
              <a:t>Nextflow</a:t>
            </a:r>
            <a:r>
              <a:rPr lang="de-DE" dirty="0"/>
              <a:t>, Apache </a:t>
            </a:r>
            <a:r>
              <a:rPr lang="de-DE" dirty="0" err="1"/>
              <a:t>Airflow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2000" b="1" dirty="0">
                <a:solidFill>
                  <a:srgbClr val="0070C0"/>
                </a:solidFill>
              </a:rPr>
              <a:t>Data </a:t>
            </a:r>
            <a:r>
              <a:rPr lang="de-DE" sz="2000" b="1" dirty="0" err="1">
                <a:solidFill>
                  <a:srgbClr val="0070C0"/>
                </a:solidFill>
              </a:rPr>
              <a:t>Preservation</a:t>
            </a:r>
            <a:r>
              <a:rPr lang="de-DE" sz="2000" b="1" dirty="0">
                <a:solidFill>
                  <a:srgbClr val="0070C0"/>
                </a:solidFill>
              </a:rPr>
              <a:t> &amp; Long-Term </a:t>
            </a:r>
            <a:r>
              <a:rPr lang="de-DE" sz="2000" b="1" dirty="0" err="1">
                <a:solidFill>
                  <a:srgbClr val="0070C0"/>
                </a:solidFill>
              </a:rPr>
              <a:t>Archiving</a:t>
            </a:r>
            <a:endParaRPr lang="de-DE" sz="2000" b="1" dirty="0">
              <a:solidFill>
                <a:srgbClr val="0070C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Version Control &amp; </a:t>
            </a:r>
            <a:r>
              <a:rPr lang="de-DE" b="1" dirty="0" err="1"/>
              <a:t>Reproducibility</a:t>
            </a:r>
            <a:r>
              <a:rPr lang="de-DE" dirty="0"/>
              <a:t>: </a:t>
            </a:r>
            <a:r>
              <a:rPr lang="de-DE" dirty="0" err="1"/>
              <a:t>Git</a:t>
            </a:r>
            <a:r>
              <a:rPr lang="de-DE" dirty="0"/>
              <a:t>, GitHub, GitLab, </a:t>
            </a:r>
            <a:r>
              <a:rPr lang="de-DE" dirty="0" err="1"/>
              <a:t>Zenodo</a:t>
            </a:r>
            <a:r>
              <a:rPr lang="de-DE" dirty="0"/>
              <a:t> Integration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Backup &amp; </a:t>
            </a:r>
            <a:r>
              <a:rPr lang="de-DE" b="1" dirty="0" err="1"/>
              <a:t>Archival</a:t>
            </a:r>
            <a:r>
              <a:rPr lang="de-DE" b="1" dirty="0"/>
              <a:t> Services</a:t>
            </a:r>
            <a:r>
              <a:rPr lang="de-DE" dirty="0"/>
              <a:t>: LOCKSS, </a:t>
            </a:r>
            <a:r>
              <a:rPr lang="de-DE" dirty="0" err="1"/>
              <a:t>iRODS</a:t>
            </a:r>
            <a:r>
              <a:rPr lang="de-DE" dirty="0"/>
              <a:t>, </a:t>
            </a:r>
            <a:r>
              <a:rPr lang="de-DE" dirty="0" err="1"/>
              <a:t>DataVerse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2000" b="1" dirty="0">
                <a:solidFill>
                  <a:srgbClr val="0070C0"/>
                </a:solidFill>
              </a:rPr>
              <a:t>Compliance &amp; Policy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 err="1"/>
              <a:t>Regulatory</a:t>
            </a:r>
            <a:r>
              <a:rPr lang="de-DE" b="1" dirty="0"/>
              <a:t> Compliance Tools</a:t>
            </a:r>
            <a:r>
              <a:rPr lang="de-DE" dirty="0"/>
              <a:t>: GDPR, HIPAA-</a:t>
            </a:r>
            <a:r>
              <a:rPr lang="de-DE" dirty="0" err="1"/>
              <a:t>compliant</a:t>
            </a:r>
            <a:r>
              <a:rPr lang="de-DE" dirty="0"/>
              <a:t> </a:t>
            </a:r>
            <a:r>
              <a:rPr lang="de-DE" dirty="0" err="1"/>
              <a:t>storage</a:t>
            </a:r>
            <a:r>
              <a:rPr lang="de-DE" dirty="0"/>
              <a:t> </a:t>
            </a:r>
            <a:r>
              <a:rPr lang="de-DE" dirty="0" err="1"/>
              <a:t>solutions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b="1" dirty="0"/>
              <a:t>Data Management </a:t>
            </a:r>
            <a:r>
              <a:rPr lang="de-DE" b="1" dirty="0" err="1"/>
              <a:t>Planning</a:t>
            </a:r>
            <a:r>
              <a:rPr lang="de-DE" b="1" dirty="0"/>
              <a:t> Tools</a:t>
            </a:r>
            <a:r>
              <a:rPr lang="de-DE" dirty="0"/>
              <a:t>: </a:t>
            </a:r>
            <a:r>
              <a:rPr lang="de-DE" dirty="0" err="1"/>
              <a:t>DMPonline</a:t>
            </a:r>
            <a:r>
              <a:rPr lang="de-DE" dirty="0"/>
              <a:t>, Argos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BA3384B4-DE8A-4966-9DBC-76A26D00C85D}"/>
              </a:ext>
            </a:extLst>
          </p:cNvPr>
          <p:cNvSpPr/>
          <p:nvPr/>
        </p:nvSpPr>
        <p:spPr>
          <a:xfrm>
            <a:off x="185057" y="217877"/>
            <a:ext cx="11373480" cy="4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3600" spc="-1" dirty="0">
                <a:solidFill>
                  <a:schemeClr val="accent1"/>
                </a:solidFill>
                <a:latin typeface="Calibri"/>
              </a:rPr>
              <a:t>Common Tools and Services for Research Data Management</a:t>
            </a:r>
            <a:endParaRPr lang="en-US" sz="3600" b="0" strike="noStrike" spc="-1" dirty="0">
              <a:solidFill>
                <a:schemeClr val="accent1"/>
              </a:solidFill>
              <a:latin typeface="Calibri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B74665A-280E-4582-AB48-ED887B3703AB}"/>
              </a:ext>
            </a:extLst>
          </p:cNvPr>
          <p:cNvSpPr txBox="1"/>
          <p:nvPr/>
        </p:nvSpPr>
        <p:spPr>
          <a:xfrm rot="461824">
            <a:off x="8739536" y="2255435"/>
            <a:ext cx="3033056" cy="36517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important for PUNCH?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define belonging to the pillar RDM?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tools are </a:t>
            </a:r>
            <a:r>
              <a:rPr lang="en-GB" sz="2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approbiate</a:t>
            </a:r>
            <a:r>
              <a:rPr lang="en-GB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us?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results in sustainable services from PUNCH?</a:t>
            </a:r>
          </a:p>
        </p:txBody>
      </p:sp>
    </p:spTree>
    <p:extLst>
      <p:ext uri="{BB962C8B-B14F-4D97-AF65-F5344CB8AC3E}">
        <p14:creationId xmlns:p14="http://schemas.microsoft.com/office/powerpoint/2010/main" val="319118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5F0DF-75D7-467C-36B7-AC275ED46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" name="PlaceHolder 3">
            <a:extLst>
              <a:ext uri="{FF2B5EF4-FFF2-40B4-BE49-F238E27FC236}">
                <a16:creationId xmlns:a16="http://schemas.microsoft.com/office/drawing/2014/main" id="{DAA24BD2-0185-0AD4-FB6D-44D1FB9383AF}"/>
              </a:ext>
            </a:extLst>
          </p:cNvPr>
          <p:cNvSpPr/>
          <p:nvPr/>
        </p:nvSpPr>
        <p:spPr>
          <a:xfrm>
            <a:off x="407520" y="6580800"/>
            <a:ext cx="9947880" cy="1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</a:tabLst>
            </a:pPr>
            <a:r>
              <a:rPr lang="en-GB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PUNCH-2.0 |  Kassel 18 February 2025</a:t>
            </a:r>
            <a:endParaRPr lang="en-US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54" name="TextShape 1">
            <a:extLst>
              <a:ext uri="{FF2B5EF4-FFF2-40B4-BE49-F238E27FC236}">
                <a16:creationId xmlns:a16="http://schemas.microsoft.com/office/drawing/2014/main" id="{89E69F3E-8E42-EBF2-C7F7-088E11982BEE}"/>
              </a:ext>
            </a:extLst>
          </p:cNvPr>
          <p:cNvSpPr/>
          <p:nvPr/>
        </p:nvSpPr>
        <p:spPr>
          <a:xfrm>
            <a:off x="307800" y="299520"/>
            <a:ext cx="11373480" cy="4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Data Management (3)  - input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BBA1506-44E2-4D79-8FD8-A8627F659EAE}"/>
              </a:ext>
            </a:extLst>
          </p:cNvPr>
          <p:cNvSpPr/>
          <p:nvPr/>
        </p:nvSpPr>
        <p:spPr>
          <a:xfrm>
            <a:off x="597801" y="1093033"/>
            <a:ext cx="107582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NimbusRomNo9L-Regu"/>
              </a:rPr>
              <a:t>-- DESY will contribute to </a:t>
            </a:r>
            <a:r>
              <a:rPr lang="en-US" b="1" dirty="0">
                <a:latin typeface="NimbusRomNo9L-Regu"/>
              </a:rPr>
              <a:t>metadata schemata development and metadata catalogue solutions</a:t>
            </a:r>
            <a:r>
              <a:rPr lang="en-US" dirty="0">
                <a:latin typeface="NimbusRomNo9L-Regu"/>
              </a:rPr>
              <a:t>—e.g.</a:t>
            </a:r>
          </a:p>
          <a:p>
            <a:r>
              <a:rPr lang="en-US" dirty="0" err="1">
                <a:latin typeface="NimbusRomNo9L-Regu"/>
              </a:rPr>
              <a:t>SciCat</a:t>
            </a:r>
            <a:r>
              <a:rPr lang="en-US" dirty="0">
                <a:latin typeface="NimbusRomNo9L-Regu"/>
              </a:rPr>
              <a:t> and / or ILDG for all DESY activities and beyond (nuclear, small accelerators, ...).</a:t>
            </a:r>
          </a:p>
          <a:p>
            <a:r>
              <a:rPr lang="en-US" dirty="0">
                <a:latin typeface="NimbusRomNo9L-Regu"/>
              </a:rPr>
              <a:t>– DESY will develop a defined procedure for a scientific community to arrive at a metadata schema</a:t>
            </a:r>
          </a:p>
          <a:p>
            <a:r>
              <a:rPr lang="de-DE" dirty="0">
                <a:latin typeface="NimbusRomNo9L-Regu"/>
              </a:rPr>
              <a:t>(</a:t>
            </a:r>
            <a:r>
              <a:rPr lang="de-DE" dirty="0" err="1">
                <a:latin typeface="NimbusRomNo9L-Regu"/>
              </a:rPr>
              <a:t>best</a:t>
            </a:r>
            <a:r>
              <a:rPr lang="de-DE" dirty="0">
                <a:latin typeface="NimbusRomNo9L-Regu"/>
              </a:rPr>
              <a:t> </a:t>
            </a:r>
            <a:r>
              <a:rPr lang="de-DE" dirty="0" err="1">
                <a:latin typeface="NimbusRomNo9L-Regu"/>
              </a:rPr>
              <a:t>practices</a:t>
            </a:r>
            <a:r>
              <a:rPr lang="de-DE" dirty="0">
                <a:latin typeface="NimbusRomNo9L-Regu"/>
              </a:rPr>
              <a:t>, </a:t>
            </a:r>
            <a:r>
              <a:rPr lang="de-DE" dirty="0" err="1">
                <a:latin typeface="NimbusRomNo9L-Regu"/>
              </a:rPr>
              <a:t>tools</a:t>
            </a:r>
            <a:r>
              <a:rPr lang="de-DE" dirty="0">
                <a:latin typeface="NimbusRomNo9L-Regu"/>
              </a:rPr>
              <a:t>, ...)</a:t>
            </a:r>
          </a:p>
          <a:p>
            <a:r>
              <a:rPr lang="en-US" dirty="0">
                <a:latin typeface="NimbusRomNo9L-Regu"/>
              </a:rPr>
              <a:t>– DESY will develop metadata schemata &amp; cross-walk registry for </a:t>
            </a:r>
            <a:r>
              <a:rPr lang="en-US" b="1" dirty="0">
                <a:latin typeface="NimbusRomNo9L-Regu"/>
              </a:rPr>
              <a:t>conversion between different</a:t>
            </a:r>
          </a:p>
          <a:p>
            <a:r>
              <a:rPr lang="en-US" b="1" dirty="0">
                <a:latin typeface="NimbusRomNo9L-Regu"/>
              </a:rPr>
              <a:t>metadata schemata </a:t>
            </a:r>
            <a:r>
              <a:rPr lang="en-US" dirty="0">
                <a:latin typeface="NimbusRomNo9L-Regu"/>
              </a:rPr>
              <a:t>for use with various catalogues </a:t>
            </a:r>
            <a:r>
              <a:rPr lang="en-US" dirty="0">
                <a:latin typeface="CMSY10"/>
              </a:rPr>
              <a:t>→ </a:t>
            </a:r>
            <a:r>
              <a:rPr lang="en-US" dirty="0">
                <a:latin typeface="NimbusRomNo9L-Regu"/>
              </a:rPr>
              <a:t>would allow for higher degree of interoperability</a:t>
            </a:r>
          </a:p>
          <a:p>
            <a:r>
              <a:rPr lang="de-DE" dirty="0" err="1">
                <a:latin typeface="NimbusRomNo9L-Regu"/>
              </a:rPr>
              <a:t>between</a:t>
            </a:r>
            <a:r>
              <a:rPr lang="de-DE" dirty="0">
                <a:latin typeface="NimbusRomNo9L-Regu"/>
              </a:rPr>
              <a:t> different </a:t>
            </a:r>
            <a:r>
              <a:rPr lang="de-DE" dirty="0" err="1">
                <a:latin typeface="NimbusRomNo9L-Regu"/>
              </a:rPr>
              <a:t>schemata</a:t>
            </a:r>
            <a:endParaRPr lang="de-DE" dirty="0">
              <a:latin typeface="NimbusRomNo9L-Regu"/>
            </a:endParaRPr>
          </a:p>
          <a:p>
            <a:r>
              <a:rPr lang="en-US" dirty="0">
                <a:latin typeface="NimbusRomNo9L-Regu"/>
              </a:rPr>
              <a:t>– DESY will contribute to </a:t>
            </a:r>
            <a:r>
              <a:rPr lang="en-US" b="1" dirty="0">
                <a:latin typeface="NimbusRomNo9L-Regu"/>
              </a:rPr>
              <a:t>DOI minting and publication processes</a:t>
            </a:r>
            <a:r>
              <a:rPr lang="en-US" dirty="0">
                <a:latin typeface="NimbusRomNo9L-Regu"/>
              </a:rPr>
              <a:t>.</a:t>
            </a:r>
          </a:p>
          <a:p>
            <a:r>
              <a:rPr lang="en-US" dirty="0">
                <a:latin typeface="NimbusRomNo9L-Regu"/>
              </a:rPr>
              <a:t>– FZJ and LRZ will take a role in the next step towards </a:t>
            </a:r>
            <a:r>
              <a:rPr lang="en-US" b="1" dirty="0">
                <a:latin typeface="NimbusRomNo9L-Regu"/>
              </a:rPr>
              <a:t>FAIR simulation data </a:t>
            </a:r>
            <a:r>
              <a:rPr lang="en-US" dirty="0">
                <a:latin typeface="NimbusRomNo9L-Regu"/>
              </a:rPr>
              <a:t>by implementing the</a:t>
            </a:r>
          </a:p>
          <a:p>
            <a:r>
              <a:rPr lang="en-US" dirty="0">
                <a:latin typeface="NimbusRomNo9L-Regu"/>
              </a:rPr>
              <a:t>strategies developed in PUNCH 1.0 into practice. This includes developing metadata schemes,</a:t>
            </a:r>
          </a:p>
          <a:p>
            <a:r>
              <a:rPr lang="en-US" dirty="0">
                <a:latin typeface="NimbusRomNo9L-Regu"/>
              </a:rPr>
              <a:t>easy storage tools, data accessibility tools, connective DOIs, training, etc.)</a:t>
            </a:r>
          </a:p>
          <a:p>
            <a:r>
              <a:rPr lang="en-US" dirty="0">
                <a:latin typeface="NimbusRomNo9L-Regu"/>
              </a:rPr>
              <a:t>– FZJ and LRZ will develop workflows and tools for </a:t>
            </a:r>
            <a:r>
              <a:rPr lang="en-US" b="1" dirty="0">
                <a:latin typeface="NimbusRomNo9L-Regu"/>
              </a:rPr>
              <a:t>publishing data automatically with metadata</a:t>
            </a:r>
            <a:r>
              <a:rPr lang="en-US" dirty="0">
                <a:latin typeface="NimbusRomNo9L-Regu"/>
              </a:rPr>
              <a:t>, but with the possibility to augment this data by the user, if required. Also, the integration of these published datasets in DRPs is envisaged.</a:t>
            </a:r>
          </a:p>
          <a:p>
            <a:r>
              <a:rPr lang="en-US" dirty="0">
                <a:latin typeface="NimbusRomNo9L-Regu"/>
              </a:rPr>
              <a:t>– FZJ will take a role in developing strategies, implementing and teaching </a:t>
            </a:r>
            <a:r>
              <a:rPr lang="en-US" b="1" dirty="0">
                <a:latin typeface="NimbusRomNo9L-Regu"/>
              </a:rPr>
              <a:t>energy-efficient research </a:t>
            </a:r>
            <a:r>
              <a:rPr lang="de-DE" b="1" dirty="0" err="1">
                <a:latin typeface="NimbusRomNo9L-Regu"/>
              </a:rPr>
              <a:t>data</a:t>
            </a:r>
            <a:r>
              <a:rPr lang="de-DE" b="1" dirty="0">
                <a:latin typeface="NimbusRomNo9L-Regu"/>
              </a:rPr>
              <a:t> </a:t>
            </a:r>
            <a:r>
              <a:rPr lang="de-DE" b="1" dirty="0" err="1">
                <a:latin typeface="NimbusRomNo9L-Regu"/>
              </a:rPr>
              <a:t>handling</a:t>
            </a:r>
            <a:r>
              <a:rPr lang="de-DE" dirty="0">
                <a:latin typeface="NimbusRomNo9L-Regu"/>
              </a:rPr>
              <a:t>.</a:t>
            </a:r>
          </a:p>
          <a:p>
            <a:r>
              <a:rPr lang="en-US" dirty="0">
                <a:latin typeface="NimbusRomNo9L-Regu"/>
              </a:rPr>
              <a:t>– FZJ and LRZ will contribute to connect PUNCH to </a:t>
            </a:r>
            <a:r>
              <a:rPr lang="en-US" b="1" dirty="0">
                <a:latin typeface="NimbusRomNo9L-Regu"/>
              </a:rPr>
              <a:t>HPC data handing strategies</a:t>
            </a:r>
            <a:r>
              <a:rPr lang="en-US" dirty="0">
                <a:latin typeface="NimbusRomNo9L-Regu"/>
              </a:rPr>
              <a:t>. JGU is also willing to contribute to this.</a:t>
            </a:r>
          </a:p>
          <a:p>
            <a:endParaRPr lang="en-US" dirty="0">
              <a:latin typeface="NimbusRomNo9L-Regu"/>
            </a:endParaRPr>
          </a:p>
        </p:txBody>
      </p:sp>
    </p:spTree>
    <p:extLst>
      <p:ext uri="{BB962C8B-B14F-4D97-AF65-F5344CB8AC3E}">
        <p14:creationId xmlns:p14="http://schemas.microsoft.com/office/powerpoint/2010/main" val="357159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5F0DF-75D7-467C-36B7-AC275ED46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" name="PlaceHolder 3">
            <a:extLst>
              <a:ext uri="{FF2B5EF4-FFF2-40B4-BE49-F238E27FC236}">
                <a16:creationId xmlns:a16="http://schemas.microsoft.com/office/drawing/2014/main" id="{DAA24BD2-0185-0AD4-FB6D-44D1FB9383AF}"/>
              </a:ext>
            </a:extLst>
          </p:cNvPr>
          <p:cNvSpPr/>
          <p:nvPr/>
        </p:nvSpPr>
        <p:spPr>
          <a:xfrm>
            <a:off x="407520" y="6580800"/>
            <a:ext cx="9947880" cy="1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</a:tabLst>
            </a:pPr>
            <a:r>
              <a:rPr lang="en-GB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PUNCH-2.0 |  Kassel 18 February 2025</a:t>
            </a:r>
            <a:endParaRPr lang="en-US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54" name="TextShape 1">
            <a:extLst>
              <a:ext uri="{FF2B5EF4-FFF2-40B4-BE49-F238E27FC236}">
                <a16:creationId xmlns:a16="http://schemas.microsoft.com/office/drawing/2014/main" id="{89E69F3E-8E42-EBF2-C7F7-088E11982BEE}"/>
              </a:ext>
            </a:extLst>
          </p:cNvPr>
          <p:cNvSpPr/>
          <p:nvPr/>
        </p:nvSpPr>
        <p:spPr>
          <a:xfrm>
            <a:off x="307800" y="299520"/>
            <a:ext cx="11373480" cy="4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Data Management (</a:t>
            </a:r>
            <a:r>
              <a:rPr lang="en-US" sz="3600" spc="-1" dirty="0">
                <a:solidFill>
                  <a:schemeClr val="accent1"/>
                </a:solidFill>
                <a:latin typeface="Calibri"/>
              </a:rPr>
              <a:t>4</a:t>
            </a: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)  -- input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BBA1506-44E2-4D79-8FD8-A8627F659EAE}"/>
              </a:ext>
            </a:extLst>
          </p:cNvPr>
          <p:cNvSpPr/>
          <p:nvPr/>
        </p:nvSpPr>
        <p:spPr>
          <a:xfrm>
            <a:off x="236421" y="869782"/>
            <a:ext cx="120015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NimbusRomNo9L-Regu"/>
              </a:rPr>
              <a:t>– AIP will contribute to </a:t>
            </a:r>
            <a:r>
              <a:rPr lang="en-US" b="1" dirty="0">
                <a:latin typeface="NimbusRomNo9L-Regu"/>
              </a:rPr>
              <a:t>DOI minting and publication processes </a:t>
            </a:r>
            <a:r>
              <a:rPr lang="en-US" dirty="0">
                <a:latin typeface="NimbusRomNo9L-Regu"/>
              </a:rPr>
              <a:t>using DRP</a:t>
            </a:r>
          </a:p>
          <a:p>
            <a:r>
              <a:rPr lang="en-US" dirty="0">
                <a:latin typeface="NimbusRomNo9L-Regu"/>
              </a:rPr>
              <a:t>– KIT will contribute to </a:t>
            </a:r>
            <a:r>
              <a:rPr lang="en-US" dirty="0" err="1">
                <a:latin typeface="NimbusRomNo9L-Regu"/>
              </a:rPr>
              <a:t>to</a:t>
            </a:r>
            <a:r>
              <a:rPr lang="en-US" dirty="0">
                <a:latin typeface="NimbusRomNo9L-Regu"/>
              </a:rPr>
              <a:t> </a:t>
            </a:r>
            <a:r>
              <a:rPr lang="en-US" b="1" dirty="0">
                <a:latin typeface="NimbusRomNo9L-Regu"/>
              </a:rPr>
              <a:t>metadata schemata </a:t>
            </a:r>
            <a:r>
              <a:rPr lang="en-US" dirty="0">
                <a:latin typeface="NimbusRomNo9L-Regu"/>
              </a:rPr>
              <a:t>development and metadata catalogue solutions, in particular taking into account the demands and needs for Astroparticle Physics.</a:t>
            </a:r>
          </a:p>
          <a:p>
            <a:r>
              <a:rPr lang="en-US" dirty="0">
                <a:latin typeface="NimbusRomNo9L-Regu"/>
              </a:rPr>
              <a:t>– FAU will contribute to </a:t>
            </a:r>
            <a:r>
              <a:rPr lang="en-US" b="1" dirty="0">
                <a:latin typeface="NimbusRomNo9L-Regu"/>
              </a:rPr>
              <a:t>metadata for software </a:t>
            </a:r>
            <a:r>
              <a:rPr lang="en-US" dirty="0">
                <a:latin typeface="NimbusRomNo9L-Regu"/>
              </a:rPr>
              <a:t>(link to </a:t>
            </a:r>
            <a:r>
              <a:rPr lang="en-US" dirty="0" err="1">
                <a:latin typeface="NimbusRomNo9L-Regu"/>
              </a:rPr>
              <a:t>CodeMeta</a:t>
            </a:r>
            <a:r>
              <a:rPr lang="en-US" dirty="0">
                <a:latin typeface="NimbusRomNo9L-Regu"/>
              </a:rPr>
              <a:t>)</a:t>
            </a:r>
          </a:p>
          <a:p>
            <a:r>
              <a:rPr lang="en-US" dirty="0">
                <a:latin typeface="NimbusRomNo9L-Regu"/>
              </a:rPr>
              <a:t>– AIP will contribute to improve </a:t>
            </a:r>
            <a:r>
              <a:rPr lang="en-US" b="1" dirty="0">
                <a:latin typeface="NimbusRomNo9L-Regu"/>
              </a:rPr>
              <a:t>findability</a:t>
            </a:r>
            <a:r>
              <a:rPr lang="en-US" dirty="0">
                <a:latin typeface="NimbusRomNo9L-Regu"/>
              </a:rPr>
              <a:t> of data across PUNCH communities and accessibility using community specific protocols (</a:t>
            </a:r>
            <a:r>
              <a:rPr lang="en-US" dirty="0" err="1">
                <a:latin typeface="NimbusRomNo9L-Regu"/>
              </a:rPr>
              <a:t>astropy</a:t>
            </a:r>
            <a:r>
              <a:rPr lang="en-US" dirty="0">
                <a:latin typeface="NimbusRomNo9L-Regu"/>
              </a:rPr>
              <a:t>/TAP, </a:t>
            </a:r>
            <a:r>
              <a:rPr lang="en-US" dirty="0" err="1">
                <a:latin typeface="NimbusRomNo9L-Regu"/>
              </a:rPr>
              <a:t>etc</a:t>
            </a:r>
            <a:r>
              <a:rPr lang="en-US" dirty="0">
                <a:latin typeface="NimbusRomNo9L-Regu"/>
              </a:rPr>
              <a:t>)</a:t>
            </a:r>
          </a:p>
          <a:p>
            <a:r>
              <a:rPr lang="en-US" dirty="0">
                <a:latin typeface="NimbusRomNo9L-Regu"/>
              </a:rPr>
              <a:t>– GSI will work on enhancing </a:t>
            </a:r>
            <a:r>
              <a:rPr lang="en-US" b="1" dirty="0">
                <a:latin typeface="NimbusRomNo9L-Regu"/>
              </a:rPr>
              <a:t>metadata schema </a:t>
            </a:r>
            <a:r>
              <a:rPr lang="en-US" dirty="0">
                <a:latin typeface="NimbusRomNo9L-Regu"/>
              </a:rPr>
              <a:t>for Nuclear physics communities, with improved </a:t>
            </a:r>
            <a:r>
              <a:rPr lang="de-DE" dirty="0">
                <a:latin typeface="NimbusRomNo9L-Regu"/>
              </a:rPr>
              <a:t>end-user </a:t>
            </a:r>
            <a:r>
              <a:rPr lang="de-DE" dirty="0" err="1">
                <a:latin typeface="NimbusRomNo9L-Regu"/>
              </a:rPr>
              <a:t>interfaces</a:t>
            </a:r>
            <a:r>
              <a:rPr lang="de-DE" dirty="0">
                <a:latin typeface="NimbusRomNo9L-Regu"/>
              </a:rPr>
              <a:t> and </a:t>
            </a:r>
            <a:r>
              <a:rPr lang="de-DE" dirty="0" err="1">
                <a:latin typeface="NimbusRomNo9L-Regu"/>
              </a:rPr>
              <a:t>catalogues</a:t>
            </a:r>
            <a:r>
              <a:rPr lang="de-DE" dirty="0">
                <a:latin typeface="NimbusRomNo9L-Regu"/>
              </a:rPr>
              <a:t>.</a:t>
            </a:r>
          </a:p>
          <a:p>
            <a:r>
              <a:rPr lang="en-US" dirty="0">
                <a:latin typeface="NimbusRomNo9L-Regu"/>
              </a:rPr>
              <a:t>– GSI will contribute to API developments to enable transfer of metadata across interfaces: development of </a:t>
            </a:r>
            <a:r>
              <a:rPr lang="en-US" b="1" dirty="0">
                <a:latin typeface="NimbusRomNo9L-Regu"/>
              </a:rPr>
              <a:t>knowledge graphs </a:t>
            </a:r>
            <a:r>
              <a:rPr lang="en-US" dirty="0">
                <a:latin typeface="NimbusRomNo9L-Regu"/>
              </a:rPr>
              <a:t>to link schema with bibliographic systems, data repositories, data </a:t>
            </a:r>
            <a:r>
              <a:rPr lang="fr-FR" dirty="0">
                <a:latin typeface="NimbusRomNo9L-Regu"/>
              </a:rPr>
              <a:t>management planning </a:t>
            </a:r>
            <a:r>
              <a:rPr lang="fr-FR" dirty="0" err="1">
                <a:latin typeface="NimbusRomNo9L-Regu"/>
              </a:rPr>
              <a:t>tools</a:t>
            </a:r>
            <a:r>
              <a:rPr lang="fr-FR" dirty="0">
                <a:latin typeface="NimbusRomNo9L-Regu"/>
              </a:rPr>
              <a:t>, code repositories, etc.</a:t>
            </a:r>
          </a:p>
          <a:p>
            <a:r>
              <a:rPr lang="en-US" dirty="0">
                <a:latin typeface="NimbusRomNo9L-Regu"/>
              </a:rPr>
              <a:t>– GSI will contribute to establishing metadata cross-links with broader communities like NAPMIX </a:t>
            </a:r>
            <a:r>
              <a:rPr lang="de-DE" dirty="0" err="1">
                <a:latin typeface="NimbusRomNo9L-Regu"/>
              </a:rPr>
              <a:t>to</a:t>
            </a:r>
            <a:r>
              <a:rPr lang="de-DE" dirty="0">
                <a:latin typeface="NimbusRomNo9L-Regu"/>
              </a:rPr>
              <a:t> </a:t>
            </a:r>
            <a:r>
              <a:rPr lang="de-DE" dirty="0" err="1">
                <a:latin typeface="NimbusRomNo9L-Regu"/>
              </a:rPr>
              <a:t>ensure</a:t>
            </a:r>
            <a:r>
              <a:rPr lang="de-DE" dirty="0">
                <a:latin typeface="NimbusRomNo9L-Regu"/>
              </a:rPr>
              <a:t> </a:t>
            </a:r>
            <a:r>
              <a:rPr lang="de-DE" dirty="0" err="1">
                <a:latin typeface="NimbusRomNo9L-Regu"/>
              </a:rPr>
              <a:t>interoperability</a:t>
            </a:r>
            <a:r>
              <a:rPr lang="de-DE" dirty="0">
                <a:latin typeface="NimbusRomNo9L-Regu"/>
              </a:rPr>
              <a:t>.</a:t>
            </a:r>
          </a:p>
          <a:p>
            <a:r>
              <a:rPr lang="en-US" dirty="0">
                <a:latin typeface="NimbusRomNo9L-Regu"/>
              </a:rPr>
              <a:t>– UBI will continue to work on </a:t>
            </a:r>
            <a:r>
              <a:rPr lang="en-US" b="1" dirty="0">
                <a:latin typeface="NimbusRomNo9L-Regu"/>
              </a:rPr>
              <a:t>metadata catalogue </a:t>
            </a:r>
            <a:r>
              <a:rPr lang="en-US" dirty="0">
                <a:latin typeface="NimbusRomNo9L-Regu"/>
              </a:rPr>
              <a:t>improvement both in lattice and </a:t>
            </a:r>
            <a:r>
              <a:rPr lang="en-US" dirty="0" err="1">
                <a:latin typeface="NimbusRomNo9L-Regu"/>
              </a:rPr>
              <a:t>astro</a:t>
            </a:r>
            <a:endParaRPr lang="en-US" dirty="0">
              <a:latin typeface="NimbusRomNo9L-Regu"/>
            </a:endParaRPr>
          </a:p>
          <a:p>
            <a:r>
              <a:rPr lang="en-US" dirty="0">
                <a:latin typeface="NimbusRomNo9L-Regu"/>
              </a:rPr>
              <a:t>– DZA will contribute to R&amp;D on </a:t>
            </a:r>
            <a:r>
              <a:rPr lang="en-US" b="1" dirty="0">
                <a:latin typeface="NimbusRomNo9L-Regu"/>
              </a:rPr>
              <a:t>metadata in the petabyte range </a:t>
            </a:r>
            <a:r>
              <a:rPr lang="en-US" dirty="0">
                <a:latin typeface="NimbusRomNo9L-Regu"/>
              </a:rPr>
              <a:t>(relevant for SKAO) and provide</a:t>
            </a:r>
          </a:p>
          <a:p>
            <a:r>
              <a:rPr lang="de-DE" dirty="0" err="1">
                <a:latin typeface="NimbusRomNo9L-Regu"/>
              </a:rPr>
              <a:t>access</a:t>
            </a:r>
            <a:r>
              <a:rPr lang="de-DE" dirty="0">
                <a:latin typeface="NimbusRomNo9L-Regu"/>
              </a:rPr>
              <a:t> </a:t>
            </a:r>
            <a:r>
              <a:rPr lang="de-DE" dirty="0" err="1">
                <a:latin typeface="NimbusRomNo9L-Regu"/>
              </a:rPr>
              <a:t>to</a:t>
            </a:r>
            <a:r>
              <a:rPr lang="de-DE" dirty="0">
                <a:latin typeface="NimbusRomNo9L-Regu"/>
              </a:rPr>
              <a:t> </a:t>
            </a:r>
            <a:r>
              <a:rPr lang="de-DE" dirty="0" err="1">
                <a:latin typeface="NimbusRomNo9L-Regu"/>
              </a:rPr>
              <a:t>this</a:t>
            </a:r>
            <a:r>
              <a:rPr lang="de-DE" dirty="0">
                <a:latin typeface="NimbusRomNo9L-Regu"/>
              </a:rPr>
              <a:t> </a:t>
            </a:r>
            <a:r>
              <a:rPr lang="de-DE" dirty="0" err="1">
                <a:latin typeface="NimbusRomNo9L-Regu"/>
              </a:rPr>
              <a:t>data</a:t>
            </a:r>
            <a:r>
              <a:rPr lang="de-DE" dirty="0">
                <a:latin typeface="NimbusRomNo9L-Regu"/>
              </a:rPr>
              <a:t>.</a:t>
            </a:r>
          </a:p>
          <a:p>
            <a:r>
              <a:rPr lang="en-US" dirty="0">
                <a:latin typeface="NimbusRomNo9L-Regu"/>
              </a:rPr>
              <a:t>– DESY, FZJ, </a:t>
            </a:r>
            <a:r>
              <a:rPr lang="en-US" dirty="0" err="1">
                <a:latin typeface="NimbusRomNo9L-Regu"/>
              </a:rPr>
              <a:t>UBi</a:t>
            </a:r>
            <a:r>
              <a:rPr lang="en-US" dirty="0">
                <a:latin typeface="NimbusRomNo9L-Regu"/>
              </a:rPr>
              <a:t> and UR will contribute the development of </a:t>
            </a:r>
            <a:r>
              <a:rPr lang="en-US" b="1" dirty="0">
                <a:latin typeface="NimbusRomNo9L-Regu"/>
              </a:rPr>
              <a:t>modular distributed (meta-)data manage</a:t>
            </a:r>
            <a:r>
              <a:rPr lang="en-US" dirty="0">
                <a:latin typeface="NimbusRomNo9L-Regu"/>
              </a:rPr>
              <a:t>ment</a:t>
            </a:r>
          </a:p>
          <a:p>
            <a:r>
              <a:rPr lang="en-US" dirty="0">
                <a:latin typeface="NimbusRomNo9L-Regu"/>
              </a:rPr>
              <a:t>services for the hep-</a:t>
            </a:r>
            <a:r>
              <a:rPr lang="en-US" dirty="0" err="1">
                <a:latin typeface="NimbusRomNo9L-Regu"/>
              </a:rPr>
              <a:t>lat</a:t>
            </a:r>
            <a:r>
              <a:rPr lang="en-US" dirty="0">
                <a:latin typeface="NimbusRomNo9L-Regu"/>
              </a:rPr>
              <a:t> (lattice) and further communities.</a:t>
            </a:r>
          </a:p>
          <a:p>
            <a:r>
              <a:rPr lang="en-US" dirty="0">
                <a:latin typeface="NimbusRomNo9L-Regu"/>
              </a:rPr>
              <a:t>– FZJ and DESY will contribute the </a:t>
            </a:r>
            <a:r>
              <a:rPr lang="en-US" b="1" dirty="0">
                <a:latin typeface="NimbusRomNo9L-Regu"/>
              </a:rPr>
              <a:t>minting of persistent identifiers </a:t>
            </a:r>
            <a:r>
              <a:rPr lang="en-US" dirty="0">
                <a:latin typeface="NimbusRomNo9L-Regu"/>
              </a:rPr>
              <a:t>(“DOI minting”) and data publishing</a:t>
            </a:r>
          </a:p>
          <a:p>
            <a:r>
              <a:rPr lang="en-US" dirty="0">
                <a:latin typeface="NimbusRomNo9L-Regu"/>
              </a:rPr>
              <a:t>workflow as part of a modular distributed (meta-)data management.</a:t>
            </a:r>
          </a:p>
          <a:p>
            <a:r>
              <a:rPr lang="en-US" dirty="0">
                <a:latin typeface="NimbusRomNo9L-Regu"/>
              </a:rPr>
              <a:t>– UR will contribute the development and extension of the </a:t>
            </a:r>
            <a:r>
              <a:rPr lang="en-US" b="1" dirty="0">
                <a:latin typeface="NimbusRomNo9L-Regu"/>
              </a:rPr>
              <a:t>data provenance </a:t>
            </a:r>
            <a:r>
              <a:rPr lang="en-US" dirty="0">
                <a:latin typeface="NimbusRomNo9L-Regu"/>
              </a:rPr>
              <a:t>information for use in</a:t>
            </a:r>
          </a:p>
          <a:p>
            <a:r>
              <a:rPr lang="en-US" dirty="0">
                <a:latin typeface="NimbusRomNo9L-Regu"/>
              </a:rPr>
              <a:t>the modular distributed data and metadata management services.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22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80C32-AE0C-738D-0EDA-A052B789B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" name="PlaceHolder 3">
            <a:extLst>
              <a:ext uri="{FF2B5EF4-FFF2-40B4-BE49-F238E27FC236}">
                <a16:creationId xmlns:a16="http://schemas.microsoft.com/office/drawing/2014/main" id="{EA1297B9-9AEC-E8A7-9A1B-09EB2A037576}"/>
              </a:ext>
            </a:extLst>
          </p:cNvPr>
          <p:cNvSpPr/>
          <p:nvPr/>
        </p:nvSpPr>
        <p:spPr>
          <a:xfrm>
            <a:off x="407520" y="6580800"/>
            <a:ext cx="9947880" cy="18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  <a:tabLst>
                <a:tab pos="0" algn="l"/>
              </a:tabLst>
            </a:pPr>
            <a:r>
              <a:rPr lang="en-GB" sz="1000" b="0" strike="noStrike" spc="-1" dirty="0">
                <a:solidFill>
                  <a:schemeClr val="dk1"/>
                </a:solidFill>
                <a:latin typeface="Arial"/>
                <a:ea typeface="Arial"/>
              </a:rPr>
              <a:t>PUNCH-2.0 |  Kassel 18 February 2025</a:t>
            </a:r>
            <a:endParaRPr lang="en-US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54" name="TextShape 1">
            <a:extLst>
              <a:ext uri="{FF2B5EF4-FFF2-40B4-BE49-F238E27FC236}">
                <a16:creationId xmlns:a16="http://schemas.microsoft.com/office/drawing/2014/main" id="{0909C52C-60EF-7FB1-65A0-7BAAAF18BCD0}"/>
              </a:ext>
            </a:extLst>
          </p:cNvPr>
          <p:cNvSpPr/>
          <p:nvPr/>
        </p:nvSpPr>
        <p:spPr>
          <a:xfrm>
            <a:off x="307800" y="299520"/>
            <a:ext cx="11373480" cy="44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Data Management (</a:t>
            </a:r>
            <a:r>
              <a:rPr lang="en-US" sz="3600" spc="-1" dirty="0">
                <a:solidFill>
                  <a:schemeClr val="accent1"/>
                </a:solidFill>
                <a:latin typeface="Calibri"/>
              </a:rPr>
              <a:t>5</a:t>
            </a:r>
            <a:r>
              <a:rPr lang="en-US" sz="3600" b="0" strike="noStrike" spc="-1" dirty="0">
                <a:solidFill>
                  <a:schemeClr val="accent1"/>
                </a:solidFill>
                <a:latin typeface="Calibri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2759F7-639B-70E9-4A33-B81508B97AD8}"/>
              </a:ext>
            </a:extLst>
          </p:cNvPr>
          <p:cNvSpPr txBox="1"/>
          <p:nvPr/>
        </p:nvSpPr>
        <p:spPr>
          <a:xfrm>
            <a:off x="407520" y="2208306"/>
            <a:ext cx="406162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Metadata schemata    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Metadata conversion 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Metadata minting/finding 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Metadata for simulation / software 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Metadata provenance / archive 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Energy-efficient data handling 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ym typeface="Wingdings" pitchFamily="2" charset="2"/>
              </a:rPr>
              <a:t>Knowledge Graph 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3DE5301-F743-4DF6-BE5C-0188BBC49265}"/>
              </a:ext>
            </a:extLst>
          </p:cNvPr>
          <p:cNvSpPr/>
          <p:nvPr/>
        </p:nvSpPr>
        <p:spPr>
          <a:xfrm>
            <a:off x="9729876" y="138332"/>
            <a:ext cx="28648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FAIR </a:t>
            </a:r>
            <a:r>
              <a:rPr lang="de-DE" b="1" dirty="0" err="1">
                <a:solidFill>
                  <a:srgbClr val="FF0000"/>
                </a:solidFill>
              </a:rPr>
              <a:t>Principles</a:t>
            </a:r>
            <a:r>
              <a:rPr lang="de-DE" dirty="0">
                <a:solidFill>
                  <a:srgbClr val="FF000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>
                <a:solidFill>
                  <a:srgbClr val="FF0000"/>
                </a:solidFill>
              </a:rPr>
              <a:t>Metadata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Open Science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Big Data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Federated</a:t>
            </a:r>
            <a:r>
              <a:rPr lang="de-DE" b="1" dirty="0"/>
              <a:t> Computing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Reproducibility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Data </a:t>
            </a:r>
            <a:r>
              <a:rPr lang="de-DE" b="1" dirty="0" err="1">
                <a:solidFill>
                  <a:srgbClr val="FF0000"/>
                </a:solidFill>
              </a:rPr>
              <a:t>Preservation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Data Sharing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HPC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Machine</a:t>
            </a:r>
            <a:r>
              <a:rPr lang="de-DE" b="1" dirty="0"/>
              <a:t> Learning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Workflows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Simulation Data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Storage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Cloud Computing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>
                <a:solidFill>
                  <a:srgbClr val="FF0000"/>
                </a:solidFill>
              </a:rPr>
              <a:t>Archiving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AI-</a:t>
            </a:r>
            <a:r>
              <a:rPr lang="de-DE" b="1" dirty="0" err="1"/>
              <a:t>driven</a:t>
            </a:r>
            <a:r>
              <a:rPr lang="de-DE" b="1" dirty="0"/>
              <a:t> Analysis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Data </a:t>
            </a:r>
            <a:r>
              <a:rPr lang="de-DE" b="1" dirty="0" err="1">
                <a:solidFill>
                  <a:srgbClr val="FF0000"/>
                </a:solidFill>
              </a:rPr>
              <a:t>Provenance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>
                <a:solidFill>
                  <a:srgbClr val="FF0000"/>
                </a:solidFill>
              </a:rPr>
              <a:t>Interoperability</a:t>
            </a:r>
            <a:endParaRPr lang="de-D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/>
              <a:t>Scientific Computing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Collaboration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31123C1-C42F-48AD-9186-ECDBA2B3DE2A}"/>
              </a:ext>
            </a:extLst>
          </p:cNvPr>
          <p:cNvSpPr/>
          <p:nvPr/>
        </p:nvSpPr>
        <p:spPr>
          <a:xfrm>
            <a:off x="5044059" y="311960"/>
            <a:ext cx="4257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rgbClr val="0070C0"/>
                </a:solidFill>
              </a:rPr>
              <a:t>Data Storage &amp; Infrastructure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rgbClr val="0070C0"/>
                </a:solidFill>
              </a:rPr>
              <a:t>Data </a:t>
            </a:r>
            <a:r>
              <a:rPr lang="de-DE" sz="1600" b="1" dirty="0" err="1">
                <a:solidFill>
                  <a:srgbClr val="0070C0"/>
                </a:solidFill>
              </a:rPr>
              <a:t>Organization</a:t>
            </a:r>
            <a:r>
              <a:rPr lang="de-DE" sz="1600" b="1" dirty="0">
                <a:solidFill>
                  <a:srgbClr val="0070C0"/>
                </a:solidFill>
              </a:rPr>
              <a:t> &amp; </a:t>
            </a:r>
            <a:r>
              <a:rPr lang="de-DE" sz="1600" b="1" dirty="0" err="1">
                <a:solidFill>
                  <a:srgbClr val="0070C0"/>
                </a:solidFill>
              </a:rPr>
              <a:t>Curation</a:t>
            </a:r>
            <a:endParaRPr lang="de-DE" sz="1600" b="1" dirty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rgbClr val="0070C0"/>
                </a:solidFill>
              </a:rPr>
              <a:t>Data Sharing &amp; </a:t>
            </a:r>
            <a:r>
              <a:rPr lang="de-DE" sz="1600" b="1" dirty="0" err="1">
                <a:solidFill>
                  <a:srgbClr val="0070C0"/>
                </a:solidFill>
              </a:rPr>
              <a:t>Accessibility</a:t>
            </a:r>
            <a:endParaRPr lang="de-DE" sz="1600" b="1" dirty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rgbClr val="0070C0"/>
                </a:solidFill>
              </a:rPr>
              <a:t>Data Analysis &amp; Processing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rgbClr val="0070C0"/>
                </a:solidFill>
              </a:rPr>
              <a:t>Data </a:t>
            </a:r>
            <a:r>
              <a:rPr lang="de-DE" sz="1600" b="1" dirty="0" err="1">
                <a:solidFill>
                  <a:srgbClr val="0070C0"/>
                </a:solidFill>
              </a:rPr>
              <a:t>Preservation</a:t>
            </a:r>
            <a:r>
              <a:rPr lang="de-DE" sz="1600" b="1" dirty="0">
                <a:solidFill>
                  <a:srgbClr val="0070C0"/>
                </a:solidFill>
              </a:rPr>
              <a:t> &amp; Long-Term </a:t>
            </a:r>
            <a:r>
              <a:rPr lang="de-DE" sz="1600" b="1" dirty="0" err="1">
                <a:solidFill>
                  <a:srgbClr val="0070C0"/>
                </a:solidFill>
              </a:rPr>
              <a:t>Archiving</a:t>
            </a:r>
            <a:endParaRPr lang="de-DE" sz="1600" b="1" dirty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rgbClr val="0070C0"/>
                </a:solidFill>
              </a:rPr>
              <a:t>Compliance &amp; Policy Support</a:t>
            </a:r>
          </a:p>
        </p:txBody>
      </p:sp>
      <p:sp>
        <p:nvSpPr>
          <p:cNvPr id="3" name="Pfeil: nach links und rechts 2">
            <a:extLst>
              <a:ext uri="{FF2B5EF4-FFF2-40B4-BE49-F238E27FC236}">
                <a16:creationId xmlns:a16="http://schemas.microsoft.com/office/drawing/2014/main" id="{639AF042-4D2C-4254-8C15-5B8F7094D0EC}"/>
              </a:ext>
            </a:extLst>
          </p:cNvPr>
          <p:cNvSpPr/>
          <p:nvPr/>
        </p:nvSpPr>
        <p:spPr>
          <a:xfrm>
            <a:off x="8440144" y="83021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Matrix?</a:t>
            </a:r>
          </a:p>
        </p:txBody>
      </p:sp>
    </p:spTree>
    <p:extLst>
      <p:ext uri="{BB962C8B-B14F-4D97-AF65-F5344CB8AC3E}">
        <p14:creationId xmlns:p14="http://schemas.microsoft.com/office/powerpoint/2010/main" val="3151515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1014</Words>
  <Application>Microsoft Office PowerPoint</Application>
  <PresentationFormat>Breitbild</PresentationFormat>
  <Paragraphs>135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CMSY10</vt:lpstr>
      <vt:lpstr>NimbusRomNo9L-Regu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Schorner</dc:creator>
  <cp:lastModifiedBy>Haungs, Andreas (IAP)</cp:lastModifiedBy>
  <cp:revision>15</cp:revision>
  <dcterms:created xsi:type="dcterms:W3CDTF">2025-02-17T07:42:40Z</dcterms:created>
  <dcterms:modified xsi:type="dcterms:W3CDTF">2025-02-18T06:31:39Z</dcterms:modified>
</cp:coreProperties>
</file>